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65"/>
  </p:notesMasterIdLst>
  <p:handoutMasterIdLst>
    <p:handoutMasterId r:id="rId66"/>
  </p:handoutMasterIdLst>
  <p:sldIdLst>
    <p:sldId id="256" r:id="rId2"/>
    <p:sldId id="344" r:id="rId3"/>
    <p:sldId id="346" r:id="rId4"/>
    <p:sldId id="257" r:id="rId5"/>
    <p:sldId id="396" r:id="rId6"/>
    <p:sldId id="843" r:id="rId7"/>
    <p:sldId id="846" r:id="rId8"/>
    <p:sldId id="901" r:id="rId9"/>
    <p:sldId id="261" r:id="rId10"/>
    <p:sldId id="367" r:id="rId11"/>
    <p:sldId id="844" r:id="rId12"/>
    <p:sldId id="364" r:id="rId13"/>
    <p:sldId id="818" r:id="rId14"/>
    <p:sldId id="373" r:id="rId15"/>
    <p:sldId id="323" r:id="rId16"/>
    <p:sldId id="845" r:id="rId17"/>
    <p:sldId id="363" r:id="rId18"/>
    <p:sldId id="365" r:id="rId19"/>
    <p:sldId id="902" r:id="rId20"/>
    <p:sldId id="327" r:id="rId21"/>
    <p:sldId id="825" r:id="rId22"/>
    <p:sldId id="819" r:id="rId23"/>
    <p:sldId id="903" r:id="rId24"/>
    <p:sldId id="369" r:id="rId25"/>
    <p:sldId id="329" r:id="rId26"/>
    <p:sldId id="827" r:id="rId27"/>
    <p:sldId id="377" r:id="rId28"/>
    <p:sldId id="348" r:id="rId29"/>
    <p:sldId id="376" r:id="rId30"/>
    <p:sldId id="904" r:id="rId31"/>
    <p:sldId id="331" r:id="rId32"/>
    <p:sldId id="905" r:id="rId33"/>
    <p:sldId id="291" r:id="rId34"/>
    <p:sldId id="349" r:id="rId35"/>
    <p:sldId id="350" r:id="rId36"/>
    <p:sldId id="353" r:id="rId37"/>
    <p:sldId id="372" r:id="rId38"/>
    <p:sldId id="354" r:id="rId39"/>
    <p:sldId id="374" r:id="rId40"/>
    <p:sldId id="356" r:id="rId41"/>
    <p:sldId id="398" r:id="rId42"/>
    <p:sldId id="357" r:id="rId43"/>
    <p:sldId id="358" r:id="rId44"/>
    <p:sldId id="836" r:id="rId45"/>
    <p:sldId id="837" r:id="rId46"/>
    <p:sldId id="838" r:id="rId47"/>
    <p:sldId id="839" r:id="rId48"/>
    <p:sldId id="840" r:id="rId49"/>
    <p:sldId id="841" r:id="rId50"/>
    <p:sldId id="375" r:id="rId51"/>
    <p:sldId id="359" r:id="rId52"/>
    <p:sldId id="345" r:id="rId53"/>
    <p:sldId id="355" r:id="rId54"/>
    <p:sldId id="842" r:id="rId55"/>
    <p:sldId id="341" r:id="rId56"/>
    <p:sldId id="906" r:id="rId57"/>
    <p:sldId id="830" r:id="rId58"/>
    <p:sldId id="907" r:id="rId59"/>
    <p:sldId id="831" r:id="rId60"/>
    <p:sldId id="378" r:id="rId61"/>
    <p:sldId id="362" r:id="rId62"/>
    <p:sldId id="360" r:id="rId63"/>
    <p:sldId id="361" r:id="rId64"/>
  </p:sldIdLst>
  <p:sldSz cx="17340263" cy="9753600"/>
  <p:notesSz cx="6881813" cy="9296400"/>
  <p:embeddedFontLst>
    <p:embeddedFont>
      <p:font typeface="Avenir" panose="02000503020000020003" pitchFamily="2" charset="0"/>
      <p:regular r:id="rId67"/>
      <p:italic r:id="rId68"/>
    </p:embeddedFont>
    <p:embeddedFont>
      <p:font typeface="Cambria" panose="02040503050406030204" pitchFamily="18" charset="0"/>
      <p:regular r:id="rId69"/>
      <p:bold r:id="rId70"/>
      <p:italic r:id="rId71"/>
      <p:boldItalic r:id="rId72"/>
    </p:embeddedFont>
    <p:embeddedFont>
      <p:font typeface="Merriweather" panose="02060503050406030704" pitchFamily="18" charset="0"/>
      <p:regular r:id="rId73"/>
      <p:bold r:id="rId74"/>
      <p:italic r:id="rId75"/>
      <p:boldItalic r:id="rId76"/>
    </p:embeddedFont>
    <p:embeddedFont>
      <p:font typeface="Merriweather Sans" panose="02060503050406030704" pitchFamily="18" charset="0"/>
      <p:regular r:id="rId77"/>
      <p:bold r:id="rId78"/>
      <p:italic r:id="rId79"/>
      <p:boldItalic r:id="rId80"/>
    </p:embeddedFont>
    <p:embeddedFont>
      <p:font typeface="Rockwell" panose="02060603020205020403" pitchFamily="18" charset="77"/>
      <p:regular r:id="rId81"/>
      <p:bold r:id="rId82"/>
      <p:italic r:id="rId83"/>
      <p:boldItalic r:id="rId84"/>
    </p:embeddedFont>
    <p:embeddedFont>
      <p:font typeface="Source Sans Pro" panose="020B0503030403020204" pitchFamily="34" charset="77"/>
      <p:regular r:id="rId85"/>
      <p:bold r:id="rId86"/>
      <p:italic r:id="rId87"/>
      <p:boldItalic r:id="rId88"/>
    </p:embeddedFont>
    <p:embeddedFont>
      <p:font typeface="Source Sans Pro SemiBold" panose="020B0503030403020204" pitchFamily="34" charset="77"/>
      <p:bold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8C3"/>
    <a:srgbClr val="959695"/>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6"/>
    <p:restoredTop sz="68451" autoAdjust="0"/>
  </p:normalViewPr>
  <p:slideViewPr>
    <p:cSldViewPr snapToGrid="0">
      <p:cViewPr varScale="1">
        <p:scale>
          <a:sx n="39" d="100"/>
          <a:sy n="39" d="100"/>
        </p:scale>
        <p:origin x="176" y="1208"/>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84" Type="http://schemas.openxmlformats.org/officeDocument/2006/relationships/font" Target="fonts/font18.fntdata"/><Relationship Id="rId89" Type="http://schemas.openxmlformats.org/officeDocument/2006/relationships/font" Target="fonts/font2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90" Type="http://schemas.openxmlformats.org/officeDocument/2006/relationships/font" Target="fonts/font24.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font" Target="fonts/font19.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font" Target="fonts/font22.fntdata"/><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handoutMaster" Target="handoutMasters/handoutMaster1.xml"/><Relationship Id="rId87" Type="http://schemas.openxmlformats.org/officeDocument/2006/relationships/font" Target="fonts/font21.fntdata"/><Relationship Id="rId61" Type="http://schemas.openxmlformats.org/officeDocument/2006/relationships/slide" Target="slides/slide60.xml"/><Relationship Id="rId82"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3/7/22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125899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423938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Good tasks should be:</a:t>
            </a:r>
          </a:p>
          <a:p>
            <a:pPr lvl="1"/>
            <a:r>
              <a:rPr lang="en-US" dirty="0"/>
              <a:t>performed as part of the job in the designated grade level</a:t>
            </a:r>
          </a:p>
          <a:p>
            <a:pPr lvl="1"/>
            <a:r>
              <a:rPr lang="en-US" dirty="0"/>
              <a:t>clearly and accurately written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sz="1600" dirty="0"/>
            </a:br>
            <a:br>
              <a:rPr lang="en-US" sz="1600" dirty="0"/>
            </a:br>
            <a:r>
              <a:rPr lang="en-US" sz="1600" dirty="0"/>
              <a:t>Notes for facilitator:</a:t>
            </a:r>
            <a:r>
              <a:rPr lang="en-US" sz="1600" baseline="0" dirty="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Once you have a final list, SMEs should independently rate each competency on how important it is (1-5) and turn those into HR. This will be evidence that competencies should or should not be mandatory.</a:t>
            </a:r>
          </a:p>
          <a:p>
            <a:endParaRPr lang="en-US" dirty="0"/>
          </a:p>
        </p:txBody>
      </p:sp>
    </p:spTree>
    <p:extLst>
      <p:ext uri="{BB962C8B-B14F-4D97-AF65-F5344CB8AC3E}">
        <p14:creationId xmlns:p14="http://schemas.microsoft.com/office/powerpoint/2010/main" val="169251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endParaRPr lang="en-US" dirty="0"/>
          </a:p>
          <a:p>
            <a:r>
              <a:rPr lang="en-US" dirty="0"/>
              <a:t>If the workshop is remote, you will need different tools, such as </a:t>
            </a:r>
            <a:r>
              <a:rPr lang="en-US" sz="2200" b="0" i="0" u="none" strike="noStrike" cap="none" dirty="0">
                <a:solidFill>
                  <a:srgbClr val="000000"/>
                </a:solidFill>
                <a:effectLst/>
                <a:latin typeface="Merriweather Sans"/>
                <a:sym typeface="Merriweather Sans"/>
              </a:rPr>
              <a:t>a c</a:t>
            </a:r>
            <a:r>
              <a:rPr lang="en-US" sz="2200" b="0" i="0" u="none" strike="noStrike" cap="none" dirty="0">
                <a:solidFill>
                  <a:srgbClr val="000000"/>
                </a:solidFill>
                <a:effectLst/>
                <a:latin typeface="Merriweather Sans"/>
                <a:ea typeface="Merriweather Sans"/>
                <a:cs typeface="Merriweather Sans"/>
                <a:sym typeface="Merriweather Sans"/>
              </a:rPr>
              <a:t>ollaboration tool for editing competencies and interview questions (nice to have but not mandatory)</a:t>
            </a:r>
          </a:p>
          <a:p>
            <a:endParaRPr lang="en-US" dirty="0"/>
          </a:p>
          <a:p>
            <a:r>
              <a:rPr lang="en-US" dirty="0"/>
              <a:t>WLS HAS WORK</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These should only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Competencies must be clear. Avoid ambiguity.</a:t>
            </a:r>
          </a:p>
          <a:p>
            <a:endParaRPr lang="en-US" dirty="0"/>
          </a:p>
          <a:p>
            <a:r>
              <a:rPr lang="en-US" dirty="0"/>
              <a:t>Competencies must be verifiable on basis of resume and/or assessments.</a:t>
            </a:r>
          </a:p>
          <a:p>
            <a:endParaRPr lang="en-US" dirty="0"/>
          </a:p>
          <a:p>
            <a:r>
              <a:rPr lang="en-US" dirty="0"/>
              <a:t>Competencies must be attainable or realistic for the position and grade level.</a:t>
            </a:r>
          </a:p>
          <a:p>
            <a:endParaRPr lang="en-US" dirty="0"/>
          </a:p>
          <a:p>
            <a:r>
              <a:rPr lang="en-US" dirty="0"/>
              <a:t>Competencies must be relevant to the position and series.</a:t>
            </a:r>
          </a:p>
          <a:p>
            <a:endParaRPr lang="en-US" dirty="0"/>
          </a:p>
          <a:p>
            <a:r>
              <a:rPr lang="en-US" dirty="0"/>
              <a:t>Competencies must not be redundant or overlap with one another.</a:t>
            </a:r>
          </a:p>
          <a:p>
            <a:endParaRPr lang="en-US" dirty="0"/>
          </a:p>
        </p:txBody>
      </p:sp>
    </p:spTree>
    <p:extLst>
      <p:ext uri="{BB962C8B-B14F-4D97-AF65-F5344CB8AC3E}">
        <p14:creationId xmlns:p14="http://schemas.microsoft.com/office/powerpoint/2010/main" val="332559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294060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0138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51554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Only after this assessment are veteran preference requirements applied and the cert(s) created.  This better ensures certification of qualified candidates.</a:t>
            </a:r>
            <a:br>
              <a:rPr lang="en-US" sz="2200" b="0" i="0" u="none" strike="noStrike" cap="none" dirty="0">
                <a:solidFill>
                  <a:srgbClr val="000000"/>
                </a:solidFill>
                <a:effectLst/>
                <a:latin typeface="Merriweather Sans"/>
                <a:ea typeface="Merriweather Sans"/>
                <a:cs typeface="Merriweather Sans"/>
                <a:sym typeface="Merriweather Sans"/>
              </a:rPr>
            </a:br>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USA Hire resource center: https://</a:t>
            </a:r>
            <a:r>
              <a:rPr lang="en-US" dirty="0" err="1"/>
              <a:t>help.usastaffing.gov</a:t>
            </a:r>
            <a:r>
              <a:rPr lang="en-US" dirty="0"/>
              <a:t>/</a:t>
            </a:r>
            <a:r>
              <a:rPr lang="en-US" dirty="0" err="1"/>
              <a:t>ResourceCenter</a:t>
            </a:r>
            <a:r>
              <a:rPr lang="en-US" dirty="0"/>
              <a:t>/</a:t>
            </a:r>
            <a:r>
              <a:rPr lang="en-US" dirty="0" err="1"/>
              <a:t>index.php</a:t>
            </a:r>
            <a:r>
              <a:rPr lang="en-US" dirty="0"/>
              <a:t>/</a:t>
            </a:r>
            <a:r>
              <a:rPr lang="en-US" dirty="0" err="1"/>
              <a:t>USA_Hire_Resource_Center</a:t>
            </a: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967564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spur groups to create questions.</a:t>
            </a:r>
          </a:p>
        </p:txBody>
      </p:sp>
    </p:spTree>
    <p:extLst>
      <p:ext uri="{BB962C8B-B14F-4D97-AF65-F5344CB8AC3E}">
        <p14:creationId xmlns:p14="http://schemas.microsoft.com/office/powerpoint/2010/main" val="4714672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473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093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741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a:t>Self-assessment questionnaires result in less-equitable hiring and less-diverse candidates. Research shows men tend to rate themselves more highly than women on these questionnaires. And focusing on resumes can lead to even less diversity, when conscious or unconscious biases can come into play around someone’s name, where they went to school, or where they’ve worked.</a:t>
            </a:r>
          </a:p>
        </p:txBody>
      </p:sp>
    </p:spTree>
    <p:extLst>
      <p:ext uri="{BB962C8B-B14F-4D97-AF65-F5344CB8AC3E}">
        <p14:creationId xmlns:p14="http://schemas.microsoft.com/office/powerpoint/2010/main" val="170670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Introducing assessments reduces unconscious bias, and allows SMEs to evaluate candidates on the quality of their work, as well as their ability to communicate the results of their work.</a:t>
            </a:r>
          </a:p>
        </p:txBody>
      </p:sp>
    </p:spTree>
    <p:extLst>
      <p:ext uri="{BB962C8B-B14F-4D97-AF65-F5344CB8AC3E}">
        <p14:creationId xmlns:p14="http://schemas.microsoft.com/office/powerpoint/2010/main" val="268701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assessment,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Assessments:</a:t>
            </a:r>
            <a:r>
              <a:rPr lang="en-US" sz="2400" b="0" i="0" u="none" strike="noStrike" cap="none" dirty="0">
                <a:solidFill>
                  <a:srgbClr val="000000"/>
                </a:solidFill>
                <a:effectLst/>
                <a:latin typeface="Merriweather Sans"/>
                <a:ea typeface="Merriweather Sans"/>
                <a:cs typeface="Merriweather Sans"/>
                <a:sym typeface="Merriweather Sans"/>
              </a:rPr>
              <a:t> Before beginning assessments, such as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CPS or CP veteran who is minimally qualified will float to the top of the best qualified list. Hiring managers must consider them before any other applicant. (except for scientific or professional positions at the GS-9 level or higher).</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with Title">
    <p:spTree>
      <p:nvGrpSpPr>
        <p:cNvPr id="1" name=""/>
        <p:cNvGrpSpPr/>
        <p:nvPr/>
      </p:nvGrpSpPr>
      <p:grpSpPr>
        <a:xfrm>
          <a:off x="0" y="0"/>
          <a:ext cx="0" cy="0"/>
          <a:chOff x="0" y="0"/>
          <a:chExt cx="0" cy="0"/>
        </a:xfrm>
      </p:grpSpPr>
      <p:sp>
        <p:nvSpPr>
          <p:cNvPr id="7" name="Title Placeholder 4">
            <a:extLst>
              <a:ext uri="{FF2B5EF4-FFF2-40B4-BE49-F238E27FC236}">
                <a16:creationId xmlns:a16="http://schemas.microsoft.com/office/drawing/2014/main" id="{D1E6DB9C-9875-2946-A828-C8D7CCC905FD}"/>
              </a:ext>
            </a:extLst>
          </p:cNvPr>
          <p:cNvSpPr>
            <a:spLocks noGrp="1"/>
          </p:cNvSpPr>
          <p:nvPr>
            <p:ph type="title"/>
          </p:nvPr>
        </p:nvSpPr>
        <p:spPr>
          <a:xfrm>
            <a:off x="653995" y="600520"/>
            <a:ext cx="16036009" cy="804597"/>
          </a:xfrm>
          <a:prstGeom prst="rect">
            <a:avLst/>
          </a:prstGeom>
        </p:spPr>
        <p:txBody>
          <a:bodyPr vert="horz" lIns="0" tIns="45720" rIns="91440" bIns="45720" numCol="1"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9455743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6588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meqa.usds.gov/toolkit/job-analysis/sample-competencies-proficiencies.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usahire.opm.gov/assess/default/sample/Sample.action"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hyperlink" Target="https://help.usastaffing.gov/ResourceCenter/images/f/f7/USA_Hire_Assessment_Decision_Tree_3.18.21.pdf" TargetMode="External"/><Relationship Id="rId4" Type="http://schemas.openxmlformats.org/officeDocument/2006/relationships/hyperlink" Target="https://help.usastaffing.gov/ResourceCenter/images/0/01/Competency_Lookup_Tool_v1.2.xls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3">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Job analysis </a:t>
            </a:r>
            <a:r>
              <a:rPr lang="en-US" sz="3600" dirty="0">
                <a:solidFill>
                  <a:schemeClr val="tx2"/>
                </a:solidFill>
              </a:rPr>
              <a:t>provides the evidence that justifies our selection process.</a:t>
            </a:r>
          </a:p>
          <a:p>
            <a:pPr marL="0" lvl="0" indent="0" algn="l" rtl="0">
              <a:spcBef>
                <a:spcPts val="0"/>
              </a:spcBef>
              <a:spcAft>
                <a:spcPts val="0"/>
              </a:spcAft>
              <a:buNone/>
            </a:pPr>
            <a:endParaRPr lang="en-US" sz="3600" dirty="0">
              <a:solidFill>
                <a:schemeClr val="tx2"/>
              </a:solidFill>
            </a:endParaRPr>
          </a:p>
          <a:p>
            <a:r>
              <a:rPr lang="en-US" sz="3600" dirty="0">
                <a:solidFill>
                  <a:schemeClr val="tx2"/>
                </a:solidFill>
              </a:rPr>
              <a:t>Your participation will help us develop what it means to be qualified for this role, and develop assessments that allow us to determine if someone is qualified.</a:t>
            </a:r>
          </a:p>
          <a:p>
            <a:endParaRPr lang="en-US" sz="3600" dirty="0">
              <a:solidFill>
                <a:schemeClr val="tx2"/>
              </a:solidFill>
            </a:endParaRPr>
          </a:p>
          <a:p>
            <a:pPr marL="0" lvl="0" indent="0" algn="l" rtl="0">
              <a:spcBef>
                <a:spcPts val="0"/>
              </a:spcBef>
              <a:spcAft>
                <a:spcPts val="0"/>
              </a:spcAft>
              <a:buNone/>
            </a:pPr>
            <a:endParaRPr lang="en-US" sz="3600" dirty="0">
              <a:solidFill>
                <a:schemeClr val="lt2"/>
              </a:solidFill>
            </a:endParaRPr>
          </a:p>
          <a:p>
            <a:pPr marL="0" lvl="0" indent="0" algn="l" rtl="0">
              <a:spcBef>
                <a:spcPts val="0"/>
              </a:spcBef>
              <a:spcAft>
                <a:spcPts val="0"/>
              </a:spcAft>
              <a:buNone/>
            </a:pPr>
            <a:endParaRPr sz="3600" dirty="0"/>
          </a:p>
        </p:txBody>
      </p:sp>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141361"/>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055679"/>
            <a:ext cx="12774000" cy="1290600"/>
          </a:xfrm>
          <a:prstGeom prst="rect">
            <a:avLst/>
          </a:prstGeom>
          <a:noFill/>
          <a:ln>
            <a:noFill/>
          </a:ln>
        </p:spPr>
        <p:txBody>
          <a:bodyPr spcFirstLastPara="1" wrap="square" lIns="91425" tIns="91425" rIns="91425" bIns="91425" anchor="t" anchorCtr="0">
            <a:noAutofit/>
          </a:bodyPr>
          <a:lstStyle/>
          <a:p>
            <a:pPr lvl="0"/>
            <a:r>
              <a:rPr lang="en-US" sz="3600" dirty="0">
                <a:solidFill>
                  <a:schemeClr val="lt2"/>
                </a:solidFill>
              </a:rPr>
              <a:t>During job analysis, we determine the competencies and proficiencies to set the qualification “bar.” </a:t>
            </a:r>
            <a:r>
              <a:rPr lang="en-US" sz="3600" dirty="0">
                <a:solidFill>
                  <a:schemeClr val="tx2"/>
                </a:solidFill>
              </a:rPr>
              <a:t>Your participation will help us develop what it means to be qualified for this role</a:t>
            </a:r>
            <a:endParaRPr sz="3600" dirty="0"/>
          </a:p>
        </p:txBody>
      </p:sp>
      <p:sp>
        <p:nvSpPr>
          <p:cNvPr id="73" name="Google Shape;73;g702b318e36_0_0"/>
          <p:cNvSpPr txBox="1"/>
          <p:nvPr/>
        </p:nvSpPr>
        <p:spPr>
          <a:xfrm>
            <a:off x="3477613" y="4452843"/>
            <a:ext cx="12774000" cy="1290600"/>
          </a:xfrm>
          <a:prstGeom prst="rect">
            <a:avLst/>
          </a:prstGeom>
          <a:noFill/>
          <a:ln>
            <a:noFill/>
          </a:ln>
        </p:spPr>
        <p:txBody>
          <a:bodyPr spcFirstLastPara="1" wrap="square" lIns="91425" tIns="91425" rIns="91425" bIns="91425" anchor="t" anchorCtr="0">
            <a:noAutofit/>
          </a:bodyPr>
          <a:lstStyle/>
          <a:p>
            <a:r>
              <a:rPr lang="en-US" sz="3600" dirty="0">
                <a:solidFill>
                  <a:schemeClr val="lt2"/>
                </a:solidFill>
              </a:rPr>
              <a:t>SMEs reference the qualifications during resume review and assessments. Job analysis </a:t>
            </a:r>
            <a:r>
              <a:rPr lang="en-US" sz="3600" dirty="0">
                <a:solidFill>
                  <a:schemeClr val="tx2"/>
                </a:solidFill>
              </a:rPr>
              <a:t>provides the evidence that justifies our selection process.</a:t>
            </a:r>
          </a:p>
          <a:p>
            <a:pPr marL="0" lvl="0" indent="0" algn="l" rtl="0">
              <a:spcBef>
                <a:spcPts val="0"/>
              </a:spcBef>
              <a:spcAft>
                <a:spcPts val="0"/>
              </a:spcAft>
              <a:buNone/>
            </a:pP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40170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192143" y="519298"/>
            <a:ext cx="15746028" cy="1290459"/>
          </a:xfrm>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We’ll now work to define the work to be performed by the people we seek to hire in this action.</a:t>
            </a:r>
          </a:p>
          <a:p>
            <a:r>
              <a:rPr lang="en-US" dirty="0"/>
              <a:t>Before we start, let’s make sure we’re on the same page.</a:t>
            </a:r>
          </a:p>
          <a:p>
            <a:pPr lvl="1"/>
            <a:r>
              <a:rPr lang="en-US" dirty="0"/>
              <a:t>What’s the name of the position we’re analyzing?</a:t>
            </a:r>
          </a:p>
          <a:p>
            <a:pPr lvl="1"/>
            <a:r>
              <a:rPr lang="en-US" dirty="0"/>
              <a:t>What is the GS grade (e.g. GS-11)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754326"/>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(specialized experience)</a:t>
            </a: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lnSpcReduction="20000"/>
          </a:bodyPr>
          <a:lstStyle/>
          <a:p>
            <a:r>
              <a:rPr lang="en-US" dirty="0"/>
              <a:t>As a group, we’ll write down job tasks done by this position. Write one task per sticky note. Aim to write at least 10-15 tasks.</a:t>
            </a:r>
          </a:p>
          <a:p>
            <a:r>
              <a:rPr lang="en-US" dirty="0"/>
              <a:t>Tasks should </a:t>
            </a:r>
            <a:r>
              <a:rPr lang="en-US" b="1" dirty="0"/>
              <a:t>begin with a verb</a:t>
            </a:r>
            <a:r>
              <a:rPr lang="en-US" dirty="0"/>
              <a:t>, indicating an action a person in that position would actively and regularly take at the </a:t>
            </a:r>
            <a:r>
              <a:rPr lang="en-US" dirty="0" err="1"/>
              <a:t>specfied</a:t>
            </a:r>
            <a:r>
              <a:rPr lang="en-US" dirty="0"/>
              <a:t> grade level</a:t>
            </a:r>
          </a:p>
          <a:p>
            <a:r>
              <a:rPr lang="en-US" dirty="0"/>
              <a:t>Be specific — think of actual tasks performed in the past month </a:t>
            </a:r>
          </a:p>
          <a:p>
            <a:r>
              <a:rPr lang="en-US" dirty="0"/>
              <a:t>We will analyze the tasks as a group — please work individually</a:t>
            </a:r>
          </a:p>
          <a:p>
            <a:r>
              <a:rPr lang="en-US" dirty="0"/>
              <a:t>If hiring for multiple grades, be sure to list any tasks specific to higher grades</a:t>
            </a:r>
          </a:p>
          <a:p>
            <a:r>
              <a:rPr lang="en-US" i="1" dirty="0"/>
              <a:t>Formal definition</a:t>
            </a:r>
            <a:r>
              <a:rPr lang="en-US" b="1" dirty="0"/>
              <a:t>: </a:t>
            </a:r>
            <a:r>
              <a:rPr lang="en-US" dirty="0"/>
              <a:t>Job tasks are observable/verifiable units of work activity to carry out functions of the job. </a:t>
            </a:r>
          </a:p>
        </p:txBody>
      </p:sp>
    </p:spTree>
    <p:extLst>
      <p:ext uri="{BB962C8B-B14F-4D97-AF65-F5344CB8AC3E}">
        <p14:creationId xmlns:p14="http://schemas.microsoft.com/office/powerpoint/2010/main" val="188482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Job Task Exercise</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fontScale="92500" lnSpcReduction="10000"/>
          </a:bodyPr>
          <a:lstStyle/>
          <a:p>
            <a:pPr marL="171467" indent="0">
              <a:buNone/>
            </a:pPr>
            <a:r>
              <a:rPr lang="en-US" dirty="0"/>
              <a:t>Example tasks:</a:t>
            </a:r>
          </a:p>
          <a:p>
            <a:r>
              <a:rPr lang="en-US" dirty="0"/>
              <a:t>“Communicate with customers about issue tickets”</a:t>
            </a:r>
          </a:p>
          <a:p>
            <a:r>
              <a:rPr lang="en-US" dirty="0"/>
              <a:t>“Research and resolve customer issues”</a:t>
            </a:r>
          </a:p>
          <a:p>
            <a:r>
              <a:rPr lang="en-US" dirty="0"/>
              <a:t>“Evaluate work by vendors”</a:t>
            </a:r>
          </a:p>
          <a:p>
            <a:r>
              <a:rPr lang="en-US" dirty="0"/>
              <a:t>“Develop procedures for problems with [X] process”</a:t>
            </a:r>
          </a:p>
          <a:p>
            <a:r>
              <a:rPr lang="en-US" dirty="0"/>
              <a:t>“Interpret data to determine what helps users succeed”</a:t>
            </a:r>
          </a:p>
          <a:p>
            <a:r>
              <a:rPr lang="en-US" dirty="0"/>
              <a:t>“Collect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Job Task Exercise - Time to write!</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a:xfrm>
            <a:off x="9470571" y="1841500"/>
            <a:ext cx="6677629" cy="7131050"/>
          </a:xfrm>
        </p:spPr>
        <p:txBody>
          <a:bodyPr>
            <a:normAutofit fontScale="70000" lnSpcReduction="20000"/>
          </a:bodyPr>
          <a:lstStyle/>
          <a:p>
            <a:pPr marL="171467" indent="0">
              <a:buNone/>
            </a:pPr>
            <a:r>
              <a:rPr lang="en-US" dirty="0"/>
              <a:t>Example tasks:</a:t>
            </a:r>
          </a:p>
          <a:p>
            <a:r>
              <a:rPr lang="en-US" dirty="0"/>
              <a:t>“Communicate with customers about issue tickets”</a:t>
            </a:r>
          </a:p>
          <a:p>
            <a:r>
              <a:rPr lang="en-US" dirty="0"/>
              <a:t>“Research and resolve customer issues”</a:t>
            </a:r>
          </a:p>
          <a:p>
            <a:r>
              <a:rPr lang="en-US" dirty="0"/>
              <a:t>“Evaluate work by vendors”</a:t>
            </a:r>
          </a:p>
          <a:p>
            <a:r>
              <a:rPr lang="en-US" dirty="0"/>
              <a:t>“Develop procedures for problems with [X] process”</a:t>
            </a:r>
          </a:p>
          <a:p>
            <a:r>
              <a:rPr lang="en-US" dirty="0"/>
              <a:t>“Interpret data to determine what helps users succeed”</a:t>
            </a:r>
          </a:p>
          <a:p>
            <a:r>
              <a:rPr lang="en-US" dirty="0"/>
              <a:t>“Collect website usage and performance statistics”</a:t>
            </a:r>
          </a:p>
        </p:txBody>
      </p:sp>
      <p:sp>
        <p:nvSpPr>
          <p:cNvPr id="4" name="Text Placeholder 2">
            <a:extLst>
              <a:ext uri="{FF2B5EF4-FFF2-40B4-BE49-F238E27FC236}">
                <a16:creationId xmlns:a16="http://schemas.microsoft.com/office/drawing/2014/main" id="{74A9071D-D370-174C-A063-A681B7BF67C8}"/>
              </a:ext>
            </a:extLst>
          </p:cNvPr>
          <p:cNvSpPr txBox="1">
            <a:spLocks/>
          </p:cNvSpPr>
          <p:nvPr/>
        </p:nvSpPr>
        <p:spPr>
          <a:xfrm>
            <a:off x="348342" y="1809757"/>
            <a:ext cx="8120744" cy="7131050"/>
          </a:xfrm>
          <a:prstGeom prst="rect">
            <a:avLst/>
          </a:prstGeom>
          <a:noFill/>
          <a:ln>
            <a:noFill/>
          </a:ln>
        </p:spPr>
        <p:txBody>
          <a:bodyPr spcFirstLastPara="1" wrap="square" lIns="0" tIns="0" rIns="0" bIns="0" anchor="t" anchorCtr="0">
            <a:normAutofit fontScale="92500" lnSpcReduction="1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r>
              <a:rPr lang="en-US" dirty="0"/>
              <a:t>Write one task per sticky note. Aim to write at least 10-15 tasks.</a:t>
            </a:r>
          </a:p>
          <a:p>
            <a:r>
              <a:rPr lang="en-US" dirty="0"/>
              <a:t>Tasks should </a:t>
            </a:r>
            <a:r>
              <a:rPr lang="en-US" b="1" dirty="0"/>
              <a:t>begin with a verb</a:t>
            </a:r>
            <a:r>
              <a:rPr lang="en-US" dirty="0"/>
              <a:t>, indicating an action a person in that position would actively and regularly take.</a:t>
            </a:r>
          </a:p>
          <a:p>
            <a:r>
              <a:rPr lang="en-US" dirty="0"/>
              <a:t>Be specific — think of actual tasks performed in the past month.</a:t>
            </a:r>
          </a:p>
          <a:p>
            <a:r>
              <a:rPr lang="en-US" dirty="0"/>
              <a:t>We will analyze the tasks as a group — please work individually</a:t>
            </a:r>
          </a:p>
        </p:txBody>
      </p:sp>
    </p:spTree>
    <p:extLst>
      <p:ext uri="{BB962C8B-B14F-4D97-AF65-F5344CB8AC3E}">
        <p14:creationId xmlns:p14="http://schemas.microsoft.com/office/powerpoint/2010/main" val="82717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fontScale="92500" lnSpcReduction="10000"/>
          </a:bodyPr>
          <a:lstStyle/>
          <a:p>
            <a:r>
              <a:rPr lang="en-US" dirty="0"/>
              <a:t>Now, we’ll take the tasks we wrote and group similar tasks together.</a:t>
            </a:r>
          </a:p>
          <a:p>
            <a:r>
              <a:rPr lang="en-US" dirty="0"/>
              <a:t>As we group, we’ll give each grouping a title representing a common skill, knowledge, or ability related to that grouping.</a:t>
            </a:r>
          </a:p>
          <a:p>
            <a:r>
              <a:rPr lang="en-US" dirty="0"/>
              <a:t>Don’t try to precisely wordsmith the titles yet (options are ok) – the goal is first to get groupings, which will become possible competencies.</a:t>
            </a:r>
          </a:p>
          <a:p>
            <a:r>
              <a:rPr lang="en-US" dirty="0"/>
              <a:t>Tasks may be copied and put into multiple groupings. If new tasks occur to you while we work, feel free to add them!</a:t>
            </a:r>
          </a:p>
          <a:p>
            <a:r>
              <a:rPr lang="en-US" dirty="0"/>
              <a:t>If an important skill/knowledge/ability occurs to you that doesn’t have tasks, add that now – we don’t want to miss a possible qualification need.</a:t>
            </a:r>
          </a:p>
        </p:txBody>
      </p:sp>
    </p:spTree>
    <p:extLst>
      <p:ext uri="{BB962C8B-B14F-4D97-AF65-F5344CB8AC3E}">
        <p14:creationId xmlns:p14="http://schemas.microsoft.com/office/powerpoint/2010/main" val="140767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past Groupings below  – Time to group!</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a:xfrm>
            <a:off x="1192143" y="1841500"/>
            <a:ext cx="14956057" cy="7515860"/>
          </a:xfrm>
        </p:spPr>
        <p:txBody>
          <a:bodyPr>
            <a:normAutofit/>
          </a:bodyPr>
          <a:lstStyle/>
          <a:p>
            <a:r>
              <a:rPr lang="en-US" dirty="0"/>
              <a:t>Each participating gets a limited number of dots to vote for most critical competencies for this position so we can prioritize.</a:t>
            </a:r>
          </a:p>
          <a:p>
            <a:r>
              <a:rPr lang="en-US" dirty="0"/>
              <a:t>Goal: select 3–5 critical competencies that are both </a:t>
            </a:r>
            <a:r>
              <a:rPr lang="en-US" u="sng" dirty="0"/>
              <a:t>needed at entry </a:t>
            </a:r>
            <a:r>
              <a:rPr lang="en-US" dirty="0"/>
              <a:t>and </a:t>
            </a:r>
            <a:r>
              <a:rPr lang="en-US" u="sng" dirty="0"/>
              <a:t>can disqualify an applicant</a:t>
            </a:r>
            <a:r>
              <a:rPr lang="en-US" dirty="0"/>
              <a:t> from further consideration.</a:t>
            </a:r>
          </a:p>
          <a:p>
            <a:r>
              <a:rPr lang="en-US" dirty="0"/>
              <a:t>If competencies can be reasonably combined, consider that possibility. If they need to be separate, keep them separate. Competencies should not be redundant.</a:t>
            </a:r>
          </a:p>
          <a:p>
            <a:r>
              <a:rPr lang="en-US" dirty="0"/>
              <a:t>You may do single or multiple voting rounds.</a:t>
            </a:r>
          </a:p>
        </p:txBody>
      </p:sp>
    </p:spTree>
    <p:extLst>
      <p:ext uri="{BB962C8B-B14F-4D97-AF65-F5344CB8AC3E}">
        <p14:creationId xmlns:p14="http://schemas.microsoft.com/office/powerpoint/2010/main" val="25256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2" y="1485900"/>
            <a:ext cx="14956057" cy="8267700"/>
          </a:xfrm>
        </p:spPr>
        <p:txBody>
          <a:bodyPr>
            <a:normAutofit fontScale="77500" lnSpcReduction="20000"/>
          </a:bodyPr>
          <a:lstStyle/>
          <a:p>
            <a:r>
              <a:rPr lang="en-US" b="1" dirty="0"/>
              <a:t>TO DO BEFORE WORKSHOP</a:t>
            </a:r>
          </a:p>
          <a:p>
            <a:pPr marL="742967" indent="-571500">
              <a:buClr>
                <a:schemeClr val="tx2"/>
              </a:buClr>
              <a:buFont typeface="Arial" panose="020B0604020202020204" pitchFamily="34" charset="0"/>
              <a:buChar char="•"/>
            </a:pPr>
            <a:r>
              <a:rPr lang="en-US" dirty="0"/>
              <a:t>Update this presentation template with your agency details and styling.</a:t>
            </a:r>
          </a:p>
          <a:p>
            <a:pPr marL="742967" indent="-571500">
              <a:buClr>
                <a:schemeClr val="tx2"/>
              </a:buClr>
              <a:buFont typeface="Arial" panose="020B0604020202020204" pitchFamily="34" charset="0"/>
              <a:buChar char="•"/>
            </a:pPr>
            <a:r>
              <a:rPr lang="en-US" dirty="0"/>
              <a:t>Check that everyone has access to any technology they will need: meeting platforms.</a:t>
            </a:r>
          </a:p>
          <a:p>
            <a:pPr marL="742967" indent="-571500">
              <a:buClr>
                <a:schemeClr val="tx2"/>
              </a:buClr>
              <a:buFont typeface="Arial" panose="020B0604020202020204" pitchFamily="34" charset="0"/>
              <a:buChar char="•"/>
            </a:pPr>
            <a:r>
              <a:rPr lang="en-US" dirty="0"/>
              <a:t>Ensure you have the formal position description (PD) or PDs for this hiring action. The job analysis will likely document competencies more specific than the PD/</a:t>
            </a:r>
          </a:p>
          <a:p>
            <a:pPr marL="742967" indent="-571500">
              <a:buClr>
                <a:schemeClr val="tx2"/>
              </a:buClr>
              <a:buFont typeface="Arial" panose="020B0604020202020204" pitchFamily="34" charset="0"/>
              <a:buChar char="•"/>
            </a:pPr>
            <a:r>
              <a:rPr lang="en-US" dirty="0"/>
              <a:t>Get at least 3 resumes related to this job for competency refinement (Agency Talent Portal, LinkedIn, etc.) Aim to have 5 resumes so you have backups.</a:t>
            </a:r>
          </a:p>
          <a:p>
            <a:pPr marL="742967" indent="-571500">
              <a:buClr>
                <a:schemeClr val="tx2"/>
              </a:buClr>
              <a:buFont typeface="Arial" panose="020B0604020202020204" pitchFamily="34" charset="0"/>
              <a:buChar char="•"/>
            </a:pPr>
            <a:r>
              <a:rPr lang="en-US" dirty="0"/>
              <a:t>Gather example competencies and proficiencies from within the agency, OPM’s MOSAIC competencies, and </a:t>
            </a:r>
            <a:r>
              <a:rPr lang="en-US" dirty="0">
                <a:solidFill>
                  <a:srgbClr val="2378C3"/>
                </a:solidFill>
                <a:hlinkClick r:id="rId3">
                  <a:extLst>
                    <a:ext uri="{A12FA001-AC4F-418D-AE19-62706E023703}">
                      <ahyp:hlinkClr xmlns:ahyp="http://schemas.microsoft.com/office/drawing/2018/hyperlinkcolor" val="tx"/>
                    </a:ext>
                  </a:extLst>
                </a:hlinkClick>
              </a:rPr>
              <a:t>the SMEQA website</a:t>
            </a:r>
            <a:r>
              <a:rPr lang="en-US" dirty="0">
                <a:solidFill>
                  <a:srgbClr val="2378C3"/>
                </a:solidFill>
              </a:rPr>
              <a:t> </a:t>
            </a:r>
            <a:r>
              <a:rPr lang="en-US" dirty="0"/>
              <a:t>to leverage in drafting.</a:t>
            </a:r>
          </a:p>
          <a:p>
            <a:pPr marL="742967" indent="-571500">
              <a:buClr>
                <a:schemeClr val="tx2"/>
              </a:buClr>
              <a:buFont typeface="Arial" panose="020B0604020202020204" pitchFamily="34" charset="0"/>
              <a:buChar char="•"/>
            </a:pPr>
            <a:r>
              <a:rPr lang="en-US" dirty="0"/>
              <a:t>For in person workshops, bring supplies: name tags, post-it notes, sharpies, large easel-size post-it paper, dot stickers for voting. (consider coffee if early AM). You may want to print off the slides for participant reference.</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fontScale="85000" lnSpcReduction="10000"/>
          </a:bodyPr>
          <a:lstStyle/>
          <a:p>
            <a:pPr lvl="0"/>
            <a:r>
              <a:rPr lang="en-US" dirty="0"/>
              <a:t>Definition should be 1-3 sentences, not a bulleted list of job tasks.</a:t>
            </a:r>
          </a:p>
          <a:p>
            <a:r>
              <a:rPr lang="en-US" b="1" dirty="0"/>
              <a:t>Formal definition: </a:t>
            </a:r>
            <a:r>
              <a:rPr lang="en-US" dirty="0"/>
              <a:t>Competencies are measurable pattern of knowledge, skills, abilities, behaviors, and other characteristics that an individual needs to do the job successfully. Competencies specify the "how" of performing job tasks.</a:t>
            </a:r>
          </a:p>
          <a:p>
            <a:pPr marL="171467" indent="0">
              <a:buNone/>
            </a:pPr>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These should be </a:t>
            </a:r>
            <a:r>
              <a:rPr lang="en-US" u="sng" dirty="0"/>
              <a:t>short</a:t>
            </a:r>
            <a:r>
              <a:rPr lang="en-US" dirty="0"/>
              <a: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 Let’s break out and write</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identify critical stakeholders, cultivate positive relationships with them through effective presentations, written reports, 1:1 meetings, and group meetings.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 come back together to review</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Now we’ll come back together to review work from the breakouts. Some questions we can ask while reviewing:</a:t>
            </a:r>
          </a:p>
          <a:p>
            <a:pPr lvl="1"/>
            <a:r>
              <a:rPr lang="en-US" dirty="0"/>
              <a:t>Is the competency required to perform the job?</a:t>
            </a:r>
          </a:p>
          <a:p>
            <a:pPr lvl="1"/>
            <a:r>
              <a:rPr lang="en-US" dirty="0"/>
              <a:t>Does the competency overlap with another competency?</a:t>
            </a:r>
          </a:p>
          <a:p>
            <a:pPr lvl="1"/>
            <a:r>
              <a:rPr lang="en-US" dirty="0"/>
              <a:t>Does the competency name or definition contain unclear/ambiguous wording that needs to be revised?</a:t>
            </a:r>
          </a:p>
          <a:p>
            <a:pPr lvl="1"/>
            <a:r>
              <a:rPr lang="en-US" dirty="0"/>
              <a:t>Are there any technical competencies required to perform the job that are missing from the list? </a:t>
            </a:r>
          </a:p>
        </p:txBody>
      </p:sp>
    </p:spTree>
    <p:extLst>
      <p:ext uri="{BB962C8B-B14F-4D97-AF65-F5344CB8AC3E}">
        <p14:creationId xmlns:p14="http://schemas.microsoft.com/office/powerpoint/2010/main" val="4154103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28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9B549-430F-6744-B4EB-F9DAC859DA60}"/>
              </a:ext>
            </a:extLst>
          </p:cNvPr>
          <p:cNvSpPr txBox="1"/>
          <p:nvPr/>
        </p:nvSpPr>
        <p:spPr>
          <a:xfrm>
            <a:off x="957943" y="870857"/>
            <a:ext cx="14891657" cy="7478970"/>
          </a:xfrm>
          <a:prstGeom prst="rect">
            <a:avLst/>
          </a:prstGeom>
          <a:noFill/>
        </p:spPr>
        <p:txBody>
          <a:bodyPr wrap="square" rtlCol="0">
            <a:spAutoFit/>
          </a:bodyPr>
          <a:lstStyle/>
          <a:p>
            <a:r>
              <a:rPr lang="en-US" sz="6000" dirty="0">
                <a:solidFill>
                  <a:schemeClr val="bg1"/>
                </a:solidFill>
              </a:rPr>
              <a:t>Welcome! Let’s introduce ourselves by writing a sticky:</a:t>
            </a:r>
          </a:p>
          <a:p>
            <a:endParaRPr lang="en-US" sz="6000" dirty="0">
              <a:solidFill>
                <a:schemeClr val="bg1"/>
              </a:solidFill>
            </a:endParaRPr>
          </a:p>
          <a:p>
            <a:pPr marL="571500" indent="-571500">
              <a:buClr>
                <a:schemeClr val="bg1"/>
              </a:buClr>
              <a:buFont typeface="Arial" panose="020B0604020202020204" pitchFamily="34" charset="0"/>
              <a:buChar char="•"/>
            </a:pPr>
            <a:r>
              <a:rPr lang="en-US" sz="6000" dirty="0">
                <a:solidFill>
                  <a:schemeClr val="bg1"/>
                </a:solidFill>
              </a:rPr>
              <a:t>Name</a:t>
            </a:r>
          </a:p>
          <a:p>
            <a:pPr marL="571500" indent="-571500">
              <a:buClr>
                <a:schemeClr val="bg1"/>
              </a:buClr>
              <a:buFont typeface="Arial" panose="020B0604020202020204" pitchFamily="34" charset="0"/>
              <a:buChar char="•"/>
            </a:pPr>
            <a:r>
              <a:rPr lang="en-US" sz="6000" dirty="0">
                <a:solidFill>
                  <a:schemeClr val="bg1"/>
                </a:solidFill>
              </a:rPr>
              <a:t>Office</a:t>
            </a:r>
          </a:p>
          <a:p>
            <a:pPr marL="571500" indent="-571500">
              <a:buClr>
                <a:schemeClr val="bg1"/>
              </a:buClr>
              <a:buFont typeface="Arial" panose="020B0604020202020204" pitchFamily="34" charset="0"/>
              <a:buChar char="•"/>
            </a:pPr>
            <a:r>
              <a:rPr lang="en-US" sz="6000" dirty="0">
                <a:solidFill>
                  <a:schemeClr val="bg1"/>
                </a:solidFill>
              </a:rPr>
              <a:t>Your previous experience with hiring</a:t>
            </a:r>
          </a:p>
          <a:p>
            <a:pPr marL="571500" indent="-571500">
              <a:buClr>
                <a:schemeClr val="bg1"/>
              </a:buClr>
              <a:buFont typeface="Arial" panose="020B0604020202020204" pitchFamily="34" charset="0"/>
              <a:buChar char="•"/>
            </a:pPr>
            <a:r>
              <a:rPr lang="en-US" sz="6000" dirty="0">
                <a:solidFill>
                  <a:schemeClr val="bg1"/>
                </a:solidFill>
              </a:rPr>
              <a:t>Role in this workshop (SME, hiring manager, HR, observer, </a:t>
            </a:r>
            <a:r>
              <a:rPr lang="en-US" sz="6000" dirty="0" err="1">
                <a:solidFill>
                  <a:schemeClr val="bg1"/>
                </a:solidFill>
              </a:rPr>
              <a:t>etc</a:t>
            </a:r>
            <a:r>
              <a:rPr lang="en-US" sz="6000" dirty="0">
                <a:solidFill>
                  <a:schemeClr val="bg1"/>
                </a:solidFill>
              </a:rPr>
              <a:t>)</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After determining how many levels to target, it’s now time to break out!</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fontScale="70000" lnSpcReduction="20000"/>
          </a:bodyPr>
          <a:lstStyle/>
          <a:p>
            <a:pPr marL="171467" indent="0">
              <a:buNone/>
            </a:pPr>
            <a:r>
              <a:rPr lang="en-US" b="1" dirty="0"/>
              <a:t>Example language demonstrating how proficiencies can “step up” in level</a:t>
            </a:r>
          </a:p>
          <a:p>
            <a:r>
              <a:rPr lang="en-US" b="1" dirty="0"/>
              <a:t>Novice:</a:t>
            </a:r>
            <a:r>
              <a:rPr lang="en-US" dirty="0"/>
              <a:t> Applies the competency in simple situations, requiring close and extensive guidance. Has the level of experience gained in a classroom and/or experimental scenarios or as a trainee on-the-job. Aware of terminology, concepts, principles, and issues related to this competency.</a:t>
            </a:r>
          </a:p>
          <a:p>
            <a:r>
              <a:rPr lang="en-US" b="1" dirty="0"/>
              <a:t>Competent:</a:t>
            </a:r>
            <a:r>
              <a:rPr lang="en-US" dirty="0"/>
              <a:t> Applies the competency in difficult situations, requiring occasional guidance. Able to successfully complete tasks in this competency as requested. Demonstrates understanding of terminology, concepts, principles, and issues related to this competency.</a:t>
            </a:r>
          </a:p>
          <a:p>
            <a:r>
              <a:rPr lang="en-US" b="1" dirty="0"/>
              <a:t>Advanced:</a:t>
            </a:r>
            <a:r>
              <a:rPr lang="en-US" dirty="0"/>
              <a:t> Applies the competency in considerably difficult situations, generally requiring little or no guidance. Recognized within immediate organization as “a person to ask” when difficult questions arise regarding this skill. Demonstrates broad understanding of terminology, concepts, principles, and issues related to this competency.</a:t>
            </a:r>
          </a:p>
          <a:p>
            <a:r>
              <a:rPr lang="en-US" b="1" dirty="0"/>
              <a:t>Expert:</a:t>
            </a:r>
            <a:r>
              <a:rPr lang="en-US" dirty="0"/>
              <a:t> Applies the competency in exceptionally difficult situations, serving as a key resource and advising others. Demonstrates comprehensive, expert understanding of terminology, concepts, principles, and issues related to this competency.</a:t>
            </a:r>
          </a:p>
          <a:p>
            <a:pPr>
              <a:spcAft>
                <a:spcPts val="1200"/>
              </a:spcAft>
            </a:pPr>
            <a:endParaRPr lang="en-US" dirty="0"/>
          </a:p>
        </p:txBody>
      </p:sp>
    </p:spTree>
    <p:extLst>
      <p:ext uri="{BB962C8B-B14F-4D97-AF65-F5344CB8AC3E}">
        <p14:creationId xmlns:p14="http://schemas.microsoft.com/office/powerpoint/2010/main" val="301627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Review PD and job tasks against competencies</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At this time, the group should confirm that the competencies and proficiencies do not contradict the PD for the position, or identify any required edits to the PD based on updated job analysis.</a:t>
            </a:r>
          </a:p>
          <a:p>
            <a:pPr>
              <a:spcAft>
                <a:spcPts val="1200"/>
              </a:spcAft>
            </a:pPr>
            <a:r>
              <a:rPr lang="en-US" dirty="0"/>
              <a:t>Job analysis is frequently more specific than the language on PDs.</a:t>
            </a:r>
          </a:p>
        </p:txBody>
      </p:sp>
    </p:spTree>
    <p:extLst>
      <p:ext uri="{BB962C8B-B14F-4D97-AF65-F5344CB8AC3E}">
        <p14:creationId xmlns:p14="http://schemas.microsoft.com/office/powerpoint/2010/main" val="1970140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Competencies/Proficiencies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This is often the break point between two workshop “days” – move the welcome back slides based on your expected schedule.</a:t>
            </a:r>
            <a:br>
              <a:rPr lang="en-US" dirty="0"/>
            </a:br>
            <a:endParaRPr lang="en-US" dirty="0"/>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2451100"/>
            <a:ext cx="14956057" cy="7131050"/>
          </a:xfrm>
        </p:spPr>
        <p:txBody>
          <a:bodyPr>
            <a:normAutofit/>
          </a:bodyPr>
          <a:lstStyle/>
          <a:p>
            <a:r>
              <a:rPr lang="en-US" b="1" dirty="0"/>
              <a:t>TO DO BEFORE NEXT ACTIVITIES</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Start drafting a JOA with competency names and definitions, the most critical job tasks from the job task exercise, and other materials for the team to review during a break.</a:t>
            </a:r>
          </a:p>
          <a:p>
            <a:pPr marL="742967" indent="-571500">
              <a:buClr>
                <a:schemeClr val="tx2"/>
              </a:buClr>
              <a:buFont typeface="Arial" panose="020B0604020202020204" pitchFamily="34" charset="0"/>
              <a:buChar char="•"/>
            </a:pPr>
            <a:r>
              <a:rPr lang="en-US" dirty="0"/>
              <a:t>Reminder: Pull at least 3 resumes related to this job for test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Test Resume Review &amp; Assessment Activities</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Welcome back!</a:t>
            </a:r>
          </a:p>
        </p:txBody>
      </p:sp>
    </p:spTree>
    <p:extLst>
      <p:ext uri="{BB962C8B-B14F-4D97-AF65-F5344CB8AC3E}">
        <p14:creationId xmlns:p14="http://schemas.microsoft.com/office/powerpoint/2010/main" val="131135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Recap: 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Preliminaries (10 min)</a:t>
            </a:r>
          </a:p>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Now, we’ll test the competencies and proficiencies through resume review</a:t>
            </a:r>
            <a:br>
              <a:rPr lang="en-US" dirty="0"/>
            </a:br>
            <a:br>
              <a:rPr lang="en-US" dirty="0"/>
            </a:br>
            <a:r>
              <a:rPr lang="en-US" dirty="0"/>
              <a:t>The facilitator team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Next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18576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resume length</a:t>
            </a:r>
            <a:r>
              <a:rPr kumimoji="0" lang="en-US" sz="3600" b="0" i="0" u="none" strike="noStrike" kern="0" cap="none" spc="0" normalizeH="0" baseline="0" noProof="0" dirty="0">
                <a:ln>
                  <a:noFill/>
                </a:ln>
                <a:solidFill>
                  <a:srgbClr val="454545"/>
                </a:solidFill>
                <a:effectLst/>
                <a:uLnTx/>
                <a:uFillTx/>
                <a:latin typeface="Arial"/>
                <a:cs typeface="Arial"/>
                <a:sym typeface="Arial"/>
              </a:rPr>
              <a:t>, and other required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assessments and creating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is there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 (or if some components of competencies aren’t appropriate for resume review)</a:t>
            </a:r>
          </a:p>
          <a:p>
            <a:pPr lvl="1"/>
            <a:r>
              <a:rPr lang="en-US" dirty="0"/>
              <a:t>Determine if you want a prior work sample to be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70000" lnSpcReduction="20000"/>
          </a:bodyPr>
          <a:lstStyle/>
          <a:p>
            <a:r>
              <a:rPr lang="en-US" dirty="0"/>
              <a:t>Based on your competencies, we’ll determine the tentative plan for assessments that will determine whether an applicant possesses the specialized experience required for the position</a:t>
            </a:r>
          </a:p>
          <a:p>
            <a:r>
              <a:rPr lang="en-US" dirty="0"/>
              <a:t>Options include:</a:t>
            </a:r>
          </a:p>
          <a:p>
            <a:pPr lvl="1"/>
            <a:r>
              <a:rPr lang="en-US" dirty="0"/>
              <a:t>Structured interviews (used in every SMEQA action to date)</a:t>
            </a:r>
          </a:p>
          <a:p>
            <a:pPr lvl="1"/>
            <a:r>
              <a:rPr lang="en-US" dirty="0"/>
              <a:t>Written assessments</a:t>
            </a:r>
          </a:p>
          <a:p>
            <a:pPr lvl="1"/>
            <a:r>
              <a:rPr lang="en-US" dirty="0"/>
              <a:t>Work samples</a:t>
            </a:r>
          </a:p>
          <a:p>
            <a:pPr lvl="1"/>
            <a:r>
              <a:rPr lang="en-US" dirty="0"/>
              <a:t>USA Hire Behavioral / Monster Behavioral Assessment</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Work Sample </a:t>
            </a:r>
          </a:p>
          <a:p>
            <a:pPr marL="628713" lvl="1" indent="0">
              <a:buNone/>
            </a:pPr>
            <a:r>
              <a:rPr lang="en-US" dirty="0"/>
              <a:t>+ You’d ask applicants to provide a sample of past work at the time of application, such as a portfolio submitted along with a resume</a:t>
            </a:r>
          </a:p>
          <a:p>
            <a:pPr marL="628713" lvl="1" indent="0">
              <a:buNone/>
            </a:pPr>
            <a:r>
              <a:rPr lang="en-US" dirty="0"/>
              <a:t>+ Can help screen out unqualified applicants before a more time-consuming assessment. </a:t>
            </a:r>
          </a:p>
        </p:txBody>
      </p:sp>
    </p:spTree>
    <p:extLst>
      <p:ext uri="{BB962C8B-B14F-4D97-AF65-F5344CB8AC3E}">
        <p14:creationId xmlns:p14="http://schemas.microsoft.com/office/powerpoint/2010/main" val="2885028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10000"/>
          </a:bodyPr>
          <a:lstStyle/>
          <a:p>
            <a:pPr marL="171467" indent="0">
              <a:buNone/>
            </a:pPr>
            <a:r>
              <a:rPr lang="en-US" dirty="0"/>
              <a:t>USA Hire Behavioral / Monster Behavioral Assessment</a:t>
            </a:r>
          </a:p>
          <a:p>
            <a:pPr marL="171467" indent="0">
              <a:buNone/>
            </a:pPr>
            <a:r>
              <a:rPr lang="en-US" dirty="0"/>
              <a:t>  	+ Not focused on specialized technical competencies</a:t>
            </a:r>
          </a:p>
          <a:p>
            <a:pPr marL="171467" indent="0">
              <a:buNone/>
            </a:pPr>
            <a:r>
              <a:rPr lang="en-US" dirty="0"/>
              <a:t>	+ Some USAHire assessments have a cut score</a:t>
            </a:r>
          </a:p>
          <a:p>
            <a:pPr marL="628713" lvl="1" indent="0">
              <a:buNone/>
            </a:pPr>
            <a:r>
              <a:rPr lang="en-US" dirty="0"/>
              <a:t>  + Generally takes 90 minutes (up to 3 hours)</a:t>
            </a:r>
          </a:p>
          <a:p>
            <a:pPr marL="628713" lvl="1" indent="0">
              <a:buNone/>
            </a:pPr>
            <a:r>
              <a:rPr lang="en-US" i="1" dirty="0">
                <a:solidFill>
                  <a:schemeClr val="bg2"/>
                </a:solidFill>
              </a:rPr>
              <a:t>		</a:t>
            </a:r>
            <a:r>
              <a:rPr lang="en-US" dirty="0">
                <a:solidFill>
                  <a:schemeClr val="bg2"/>
                </a:solidFill>
                <a:hlinkClick r:id="rId3">
                  <a:extLst>
                    <a:ext uri="{A12FA001-AC4F-418D-AE19-62706E023703}">
                      <ahyp:hlinkClr xmlns:ahyp="http://schemas.microsoft.com/office/drawing/2018/hyperlinkcolor" val="tx"/>
                    </a:ext>
                  </a:extLst>
                </a:hlinkClick>
              </a:rPr>
              <a:t>USA Hire Standard Assessment Sample Items</a:t>
            </a:r>
            <a:endParaRPr lang="en-US" dirty="0">
              <a:solidFill>
                <a:schemeClr val="bg2"/>
              </a:solidFill>
            </a:endParaRPr>
          </a:p>
          <a:p>
            <a:pPr marL="628713" lvl="1" indent="0">
              <a:buNone/>
            </a:pPr>
            <a:r>
              <a:rPr lang="en-US" dirty="0">
                <a:solidFill>
                  <a:schemeClr val="bg2"/>
                </a:solidFill>
              </a:rPr>
              <a:t>		</a:t>
            </a:r>
            <a:r>
              <a:rPr lang="en-US" dirty="0">
                <a:solidFill>
                  <a:schemeClr val="bg2"/>
                </a:solidFill>
                <a:hlinkClick r:id="rId4">
                  <a:extLst>
                    <a:ext uri="{A12FA001-AC4F-418D-AE19-62706E023703}">
                      <ahyp:hlinkClr xmlns:ahyp="http://schemas.microsoft.com/office/drawing/2018/hyperlinkcolor" val="tx"/>
                    </a:ext>
                  </a:extLst>
                </a:hlinkClick>
              </a:rPr>
              <a:t>USA Hire Series/Competency Lookup Tool</a:t>
            </a:r>
            <a:endParaRPr lang="en-US" dirty="0">
              <a:solidFill>
                <a:schemeClr val="bg2"/>
              </a:solidFill>
            </a:endParaRPr>
          </a:p>
          <a:p>
            <a:pPr marL="628713" lvl="1" indent="0">
              <a:buNone/>
            </a:pPr>
            <a:r>
              <a:rPr lang="en-US" dirty="0">
                <a:solidFill>
                  <a:schemeClr val="bg2"/>
                </a:solidFill>
              </a:rPr>
              <a:t>		</a:t>
            </a:r>
            <a:r>
              <a:rPr lang="en-US" dirty="0">
                <a:solidFill>
                  <a:schemeClr val="bg2"/>
                </a:solidFill>
                <a:hlinkClick r:id="rId5">
                  <a:extLst>
                    <a:ext uri="{A12FA001-AC4F-418D-AE19-62706E023703}">
                      <ahyp:hlinkClr xmlns:ahyp="http://schemas.microsoft.com/office/drawing/2018/hyperlinkcolor" val="tx"/>
                    </a:ext>
                  </a:extLst>
                </a:hlinkClick>
              </a:rPr>
              <a:t>USA Hire Decision Tree Guidance</a:t>
            </a:r>
            <a:endParaRPr lang="en-US" dirty="0">
              <a:solidFill>
                <a:schemeClr val="bg2"/>
              </a:solidFill>
            </a:endParaRPr>
          </a:p>
        </p:txBody>
      </p:sp>
    </p:spTree>
    <p:extLst>
      <p:ext uri="{BB962C8B-B14F-4D97-AF65-F5344CB8AC3E}">
        <p14:creationId xmlns:p14="http://schemas.microsoft.com/office/powerpoint/2010/main" val="1443477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Written Prompt</a:t>
            </a:r>
          </a:p>
          <a:p>
            <a:pPr marL="171467" indent="0">
              <a:buNone/>
            </a:pPr>
            <a:r>
              <a:rPr lang="en-US" dirty="0"/>
              <a:t>    	+ Period of time allowed can range from an hour (applicants preschedule an assessment block) to a week (take-home style)</a:t>
            </a:r>
          </a:p>
          <a:p>
            <a:pPr marL="628713" lvl="1" indent="0">
              <a:buNone/>
            </a:pPr>
            <a:r>
              <a:rPr lang="en-US" dirty="0"/>
              <a:t>+ Generally faster for SMEs to review than an structured interview.</a:t>
            </a:r>
          </a:p>
          <a:p>
            <a:pPr marL="628713" lvl="1" indent="0">
              <a:buNone/>
            </a:pPr>
            <a:r>
              <a:rPr lang="en-US" dirty="0"/>
              <a:t>+ Example: pose a scenario, ask how applicants would react to the scenario, try to solve the problem, or focus their next analysis</a:t>
            </a:r>
          </a:p>
          <a:p>
            <a:pPr marL="628713" lvl="1" indent="0">
              <a:buNone/>
            </a:pPr>
            <a:r>
              <a:rPr lang="en-US" dirty="0"/>
              <a:t>+ Need to determine page / word count limit</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Structured Phone Interview</a:t>
            </a:r>
          </a:p>
          <a:p>
            <a:pPr marL="628713" lvl="1" indent="0">
              <a:buNone/>
            </a:pPr>
            <a:r>
              <a:rPr lang="en-US" dirty="0"/>
              <a:t>+ SMEs interview applicants 1:1 or in panels</a:t>
            </a:r>
          </a:p>
          <a:p>
            <a:pPr marL="628713" lvl="1" indent="0">
              <a:buNone/>
            </a:pPr>
            <a:r>
              <a:rPr lang="en-US" dirty="0"/>
              <a:t>+ Interviews follow a strict script in the assessment portion (there may be an untimed Q&amp;A for applicants to ask about working in government)</a:t>
            </a:r>
          </a:p>
          <a:p>
            <a:pPr marL="628713" lvl="1" indent="0">
              <a:buNone/>
            </a:pPr>
            <a:r>
              <a:rPr lang="en-US" dirty="0"/>
              <a:t>+ Generally time consuming to conduct and review</a:t>
            </a:r>
          </a:p>
          <a:p>
            <a:pPr marL="628713" lvl="1" indent="0">
              <a:buNone/>
            </a:pPr>
            <a:r>
              <a:rPr lang="en-US" dirty="0"/>
              <a:t>+ Some platforms offer asynchronous interviews (where applicants record answers to recorded prompts for later review by SMEs)</a:t>
            </a:r>
          </a:p>
        </p:txBody>
      </p:sp>
    </p:spTree>
    <p:extLst>
      <p:ext uri="{BB962C8B-B14F-4D97-AF65-F5344CB8AC3E}">
        <p14:creationId xmlns:p14="http://schemas.microsoft.com/office/powerpoint/2010/main" val="72528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Preliminaries: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10000"/>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r>
              <a:rPr lang="en-US" dirty="0"/>
              <a:t>Questions can have three components:</a:t>
            </a:r>
          </a:p>
          <a:p>
            <a:pPr lvl="1"/>
            <a:r>
              <a:rPr lang="en-US" dirty="0"/>
              <a:t>Main prompt (mandatory)</a:t>
            </a:r>
          </a:p>
          <a:p>
            <a:pPr lvl="1"/>
            <a:r>
              <a:rPr lang="en-US" dirty="0"/>
              <a:t>Follow-up prompts (mandatory if not answered in initial response)</a:t>
            </a:r>
          </a:p>
          <a:p>
            <a:pPr lvl="1"/>
            <a:r>
              <a:rPr lang="en-US" dirty="0"/>
              <a:t>Probing questions (optional; useful if applicants are brief in their responses)</a:t>
            </a:r>
          </a:p>
        </p:txBody>
      </p:sp>
    </p:spTree>
    <p:extLst>
      <p:ext uri="{BB962C8B-B14F-4D97-AF65-F5344CB8AC3E}">
        <p14:creationId xmlns:p14="http://schemas.microsoft.com/office/powerpoint/2010/main" val="3085537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Relevant only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More example Questions Prompts</a:t>
            </a:r>
            <a:r>
              <a:rPr lang="en-US" dirty="0">
                <a:sym typeface="Wingdings" pitchFamily="2" charset="2"/>
              </a:rPr>
              <a:t> </a:t>
            </a:r>
            <a:endParaRPr lang="en-US" dirty="0"/>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lvl="1">
              <a:spcBef>
                <a:spcPts val="600"/>
              </a:spcBef>
            </a:pPr>
            <a:r>
              <a:rPr lang="en-US" dirty="0"/>
              <a:t>Past experience: </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marL="1057380" lvl="2" indent="0">
              <a:spcBef>
                <a:spcPts val="600"/>
              </a:spcBef>
              <a:buNone/>
            </a:pPr>
            <a:endParaRPr lang="en-US" dirty="0"/>
          </a:p>
          <a:p>
            <a:pPr lvl="1">
              <a:spcBef>
                <a:spcPts val="600"/>
              </a:spcBef>
            </a:pPr>
            <a:r>
              <a:rPr lang="en-US" dirty="0"/>
              <a:t>Hypothetical situation: “Imagine we have a problem with…”</a:t>
            </a:r>
          </a:p>
          <a:p>
            <a:pPr lvl="2">
              <a:spcBef>
                <a:spcPts val="600"/>
              </a:spcBef>
            </a:pPr>
            <a:r>
              <a:rPr lang="en-US" dirty="0"/>
              <a:t>“How would you go about addressing an issue with…”</a:t>
            </a:r>
          </a:p>
          <a:p>
            <a:pPr lvl="2">
              <a:spcBef>
                <a:spcPts val="600"/>
              </a:spcBef>
            </a:pPr>
            <a:r>
              <a:rPr lang="en-US" dirty="0"/>
              <a:t>“What are some strategies you would use if….”</a:t>
            </a:r>
          </a:p>
          <a:p>
            <a:pPr lvl="1"/>
            <a:endParaRPr lang="en-US" dirty="0"/>
          </a:p>
        </p:txBody>
      </p:sp>
    </p:spTree>
    <p:extLst>
      <p:ext uri="{BB962C8B-B14F-4D97-AF65-F5344CB8AC3E}">
        <p14:creationId xmlns:p14="http://schemas.microsoft.com/office/powerpoint/2010/main" val="29129994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an applicant’s future goals (e.g. “Where do you want to be in five years?”):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Time to break out</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normAutofit fontScale="92500" lnSpcReduction="10000"/>
          </a:bodyPr>
          <a:lstStyle/>
          <a:p>
            <a:r>
              <a:rPr lang="en-US" dirty="0"/>
              <a:t>Based on the types of assessments you will use in this action, the group will break out one or multiple times to draft and review possible assessment material.</a:t>
            </a:r>
          </a:p>
          <a:p>
            <a:r>
              <a:rPr lang="en-US" dirty="0"/>
              <a:t>You may leverage past assessments if relevant to your competencies/proficiencies</a:t>
            </a:r>
          </a:p>
          <a:p>
            <a:r>
              <a:rPr lang="en-US" dirty="0"/>
              <a:t>Examples:</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lvl="2">
              <a:spcBef>
                <a:spcPts val="600"/>
              </a:spcBef>
            </a:pPr>
            <a:r>
              <a:rPr lang="en-US" dirty="0"/>
              <a:t>“Imagine we have a problem with…”</a:t>
            </a:r>
          </a:p>
          <a:p>
            <a:pPr lvl="2">
              <a:spcBef>
                <a:spcPts val="600"/>
              </a:spcBef>
            </a:pPr>
            <a:r>
              <a:rPr lang="en-US" dirty="0"/>
              <a:t>“How would you go about addressing an issue with…”</a:t>
            </a:r>
          </a:p>
          <a:p>
            <a:endParaRPr lang="en-US" dirty="0"/>
          </a:p>
          <a:p>
            <a:endParaRPr lang="en-US" dirty="0"/>
          </a:p>
        </p:txBody>
      </p:sp>
    </p:spTree>
    <p:extLst>
      <p:ext uri="{BB962C8B-B14F-4D97-AF65-F5344CB8AC3E}">
        <p14:creationId xmlns:p14="http://schemas.microsoft.com/office/powerpoint/2010/main" val="2168886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a:bodyPr>
          <a:lstStyle/>
          <a:p>
            <a:r>
              <a:rPr lang="en-US" dirty="0"/>
              <a:t>Review job announcement</a:t>
            </a:r>
          </a:p>
        </p:txBody>
      </p:sp>
    </p:spTree>
    <p:extLst>
      <p:ext uri="{BB962C8B-B14F-4D97-AF65-F5344CB8AC3E}">
        <p14:creationId xmlns:p14="http://schemas.microsoft.com/office/powerpoint/2010/main" val="1356412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Testing Draft Assessments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normAutofit/>
          </a:bodyPr>
          <a:lstStyle/>
          <a:p>
            <a:r>
              <a:rPr lang="en-US" dirty="0"/>
              <a:t>Assessments should be tested with SMEs who didn’t draft them</a:t>
            </a:r>
          </a:p>
          <a:p>
            <a:r>
              <a:rPr lang="en-US" dirty="0"/>
              <a:t>In testing, check:</a:t>
            </a:r>
          </a:p>
          <a:p>
            <a:pPr lvl="1"/>
            <a:r>
              <a:rPr lang="en-US" dirty="0"/>
              <a:t>If the questions are understood as intended by the drafter</a:t>
            </a:r>
          </a:p>
          <a:p>
            <a:pPr lvl="1"/>
            <a:r>
              <a:rPr lang="en-US" dirty="0"/>
              <a:t>Solicit responses that are responsive to all relevant competencies and proficiency levels (applicants should not be penalized if their responses are fully responsive to the question but lack an element for evaluating against a “best qualified” proficiency level)</a:t>
            </a:r>
          </a:p>
          <a:p>
            <a:pPr lvl="1"/>
            <a:r>
              <a:rPr lang="en-US" dirty="0"/>
              <a:t>That all relevant follow-up/probing questions are documented</a:t>
            </a:r>
          </a:p>
          <a:p>
            <a:endParaRPr lang="en-US" dirty="0"/>
          </a:p>
          <a:p>
            <a:endParaRPr lang="en-US" dirty="0"/>
          </a:p>
        </p:txBody>
      </p:sp>
    </p:spTree>
    <p:extLst>
      <p:ext uri="{BB962C8B-B14F-4D97-AF65-F5344CB8AC3E}">
        <p14:creationId xmlns:p14="http://schemas.microsoft.com/office/powerpoint/2010/main" val="2662210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p>
          <a:p>
            <a:pPr marL="171467" indent="0">
              <a:buNone/>
            </a:pPr>
            <a:endParaRPr lang="en-US" dirty="0"/>
          </a:p>
          <a:p>
            <a:endParaRPr lang="en-US" dirty="0"/>
          </a:p>
        </p:txBody>
      </p:sp>
    </p:spTree>
    <p:extLst>
      <p:ext uri="{BB962C8B-B14F-4D97-AF65-F5344CB8AC3E}">
        <p14:creationId xmlns:p14="http://schemas.microsoft.com/office/powerpoint/2010/main" val="263964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Preliminaries: Background information sheets and confidentiality agreements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Please send your background information sheets to </a:t>
            </a:r>
            <a:r>
              <a:rPr lang="en-US" dirty="0">
                <a:solidFill>
                  <a:srgbClr val="FF0000"/>
                </a:solidFill>
              </a:rPr>
              <a:t>&lt;fill this in&gt;</a:t>
            </a:r>
            <a:r>
              <a:rPr lang="en-US" dirty="0"/>
              <a:t>. </a:t>
            </a:r>
          </a:p>
          <a:p>
            <a:pPr lvl="1"/>
            <a:r>
              <a:rPr lang="en-US" dirty="0"/>
              <a:t>Please send your confidentiality agreements to </a:t>
            </a:r>
            <a:r>
              <a:rPr lang="en-US" dirty="0">
                <a:solidFill>
                  <a:srgbClr val="FF0000"/>
                </a:solidFill>
              </a:rPr>
              <a:t>&lt;fill this in&gt;</a:t>
            </a:r>
            <a:r>
              <a:rPr lang="en-US" dirty="0"/>
              <a:t>.</a:t>
            </a:r>
          </a:p>
          <a:p>
            <a:pPr lvl="1"/>
            <a:r>
              <a:rPr lang="en-US" dirty="0"/>
              <a:t>Reminder: by participating in this workshop, you bar yourself from being able to apply to a future posting leveraging work done here. Please exit the workshop and contact the HR specialist if you are considering applying for this role.</a:t>
            </a:r>
          </a:p>
        </p:txBody>
      </p:sp>
    </p:spTree>
    <p:extLst>
      <p:ext uri="{BB962C8B-B14F-4D97-AF65-F5344CB8AC3E}">
        <p14:creationId xmlns:p14="http://schemas.microsoft.com/office/powerpoint/2010/main" val="3955790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228EF98-2A74-2041-883A-A46C1BF05021}"/>
              </a:ext>
            </a:extLst>
          </p:cNvPr>
          <p:cNvGrpSpPr/>
          <p:nvPr/>
        </p:nvGrpSpPr>
        <p:grpSpPr>
          <a:xfrm>
            <a:off x="4028723" y="3847679"/>
            <a:ext cx="3136248" cy="4374731"/>
            <a:chOff x="2355610" y="2070901"/>
            <a:chExt cx="1653881" cy="2306987"/>
          </a:xfrm>
        </p:grpSpPr>
        <p:grpSp>
          <p:nvGrpSpPr>
            <p:cNvPr id="16" name="Group 15">
              <a:extLst>
                <a:ext uri="{FF2B5EF4-FFF2-40B4-BE49-F238E27FC236}">
                  <a16:creationId xmlns:a16="http://schemas.microsoft.com/office/drawing/2014/main" id="{714F2661-21C9-4F41-A1D4-977B92960EF5}"/>
                </a:ext>
              </a:extLst>
            </p:cNvPr>
            <p:cNvGrpSpPr/>
            <p:nvPr/>
          </p:nvGrpSpPr>
          <p:grpSpPr>
            <a:xfrm>
              <a:off x="2750437" y="3183054"/>
              <a:ext cx="864226" cy="387018"/>
              <a:chOff x="1319851" y="2430993"/>
              <a:chExt cx="864226" cy="387018"/>
            </a:xfrm>
          </p:grpSpPr>
          <p:cxnSp>
            <p:nvCxnSpPr>
              <p:cNvPr id="22" name="Straight Connector 21">
                <a:extLst>
                  <a:ext uri="{FF2B5EF4-FFF2-40B4-BE49-F238E27FC236}">
                    <a16:creationId xmlns:a16="http://schemas.microsoft.com/office/drawing/2014/main" id="{E1C8B724-2BF5-FD4F-9B02-5755E64FBF95}"/>
                  </a:ext>
                </a:extLst>
              </p:cNvPr>
              <p:cNvCxnSpPr/>
              <p:nvPr/>
            </p:nvCxnSpPr>
            <p:spPr>
              <a:xfrm>
                <a:off x="1751964"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41AB9B-9BB8-ED44-9239-B6AE79972223}"/>
                  </a:ext>
                </a:extLst>
              </p:cNvPr>
              <p:cNvCxnSpPr/>
              <p:nvPr/>
            </p:nvCxnSpPr>
            <p:spPr>
              <a:xfrm flipH="1">
                <a:off x="1319851" y="2430993"/>
                <a:ext cx="864226"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Shape 367">
              <a:extLst>
                <a:ext uri="{FF2B5EF4-FFF2-40B4-BE49-F238E27FC236}">
                  <a16:creationId xmlns:a16="http://schemas.microsoft.com/office/drawing/2014/main" id="{C6BE398D-C4A0-0542-BBAF-782E3B75471C}"/>
                </a:ext>
              </a:extLst>
            </p:cNvPr>
            <p:cNvSpPr txBox="1">
              <a:spLocks/>
            </p:cNvSpPr>
            <p:nvPr/>
          </p:nvSpPr>
          <p:spPr>
            <a:xfrm>
              <a:off x="2536063" y="2610615"/>
              <a:ext cx="1292974" cy="502920"/>
            </a:xfrm>
            <a:prstGeom prst="rect">
              <a:avLst/>
            </a:prstGeom>
            <a:noFill/>
            <a:ln>
              <a:noFill/>
            </a:ln>
          </p:spPr>
          <p:txBody>
            <a:bodyPr lIns="173369" tIns="173369" rIns="173369" bIns="1733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2655" b="1" spc="-19" dirty="0">
                  <a:solidFill>
                    <a:srgbClr val="0D71BC"/>
                  </a:solidFill>
                  <a:latin typeface="Source Sans Pro" charset="0"/>
                  <a:ea typeface="Source Sans Pro" charset="0"/>
                  <a:cs typeface="Source Sans Pro" charset="0"/>
                  <a:sym typeface="Merriweather"/>
                </a:rPr>
                <a:t>Cut &amp; paste keywords</a:t>
              </a:r>
            </a:p>
          </p:txBody>
        </p:sp>
        <p:sp>
          <p:nvSpPr>
            <p:cNvPr id="21" name="Oval 20">
              <a:extLst>
                <a:ext uri="{FF2B5EF4-FFF2-40B4-BE49-F238E27FC236}">
                  <a16:creationId xmlns:a16="http://schemas.microsoft.com/office/drawing/2014/main" id="{AD852348-F56B-1A41-8BFE-D297C7E7CDEF}"/>
                </a:ext>
              </a:extLst>
            </p:cNvPr>
            <p:cNvSpPr>
              <a:spLocks noChangeAspect="1"/>
            </p:cNvSpPr>
            <p:nvPr/>
          </p:nvSpPr>
          <p:spPr>
            <a:xfrm>
              <a:off x="2931090" y="2070901"/>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solidFill>
                  <a:srgbClr val="FFFFFF"/>
                </a:solidFill>
              </a:endParaRPr>
            </a:p>
          </p:txBody>
        </p:sp>
        <p:sp>
          <p:nvSpPr>
            <p:cNvPr id="18" name="Shape 368">
              <a:extLst>
                <a:ext uri="{FF2B5EF4-FFF2-40B4-BE49-F238E27FC236}">
                  <a16:creationId xmlns:a16="http://schemas.microsoft.com/office/drawing/2014/main" id="{0FC3D040-DDB9-6845-AE7E-C95DA04B71D8}"/>
                </a:ext>
              </a:extLst>
            </p:cNvPr>
            <p:cNvSpPr txBox="1"/>
            <p:nvPr/>
          </p:nvSpPr>
          <p:spPr>
            <a:xfrm>
              <a:off x="2355610" y="3666809"/>
              <a:ext cx="1653881" cy="711079"/>
            </a:xfrm>
            <a:prstGeom prst="rect">
              <a:avLst/>
            </a:prstGeom>
            <a:noFill/>
            <a:ln>
              <a:noFill/>
            </a:ln>
          </p:spPr>
          <p:txBody>
            <a:bodyPr lIns="173369" tIns="173369" rIns="173369" bIns="173369" anchor="t" anchorCtr="0">
              <a:noAutofit/>
            </a:bodyPr>
            <a:lstStyle/>
            <a:p>
              <a:pPr algn="ctr">
                <a:lnSpc>
                  <a:spcPct val="110000"/>
                </a:lnSpc>
                <a:buClr>
                  <a:schemeClr val="bg2"/>
                </a:buClr>
                <a:buSzPct val="100000"/>
              </a:pPr>
              <a:r>
                <a:rPr lang="en-US" sz="3034" dirty="0">
                  <a:solidFill>
                    <a:srgbClr val="0D71BC"/>
                  </a:solidFill>
                  <a:latin typeface="Source Sans Pro"/>
                  <a:ea typeface="Source Sans Pro"/>
                  <a:cs typeface="Source Sans Pro"/>
                  <a:sym typeface="Source Sans Pro"/>
                </a:rPr>
                <a:t>Create a long “federal resume”</a:t>
              </a:r>
            </a:p>
          </p:txBody>
        </p:sp>
        <p:pic>
          <p:nvPicPr>
            <p:cNvPr id="19" name="Graphic 18">
              <a:extLst>
                <a:ext uri="{FF2B5EF4-FFF2-40B4-BE49-F238E27FC236}">
                  <a16:creationId xmlns:a16="http://schemas.microsoft.com/office/drawing/2014/main" id="{4A12E78F-423F-1F4B-9200-52644236976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3066195" y="2183076"/>
              <a:ext cx="232711" cy="265955"/>
            </a:xfrm>
            <a:prstGeom prst="rect">
              <a:avLst/>
            </a:prstGeom>
          </p:spPr>
        </p:pic>
      </p:grpSp>
      <p:sp>
        <p:nvSpPr>
          <p:cNvPr id="24" name="Google Shape;119;p26">
            <a:extLst>
              <a:ext uri="{FF2B5EF4-FFF2-40B4-BE49-F238E27FC236}">
                <a16:creationId xmlns:a16="http://schemas.microsoft.com/office/drawing/2014/main" id="{3E205CEF-AA12-AB4B-BCD3-14953C19102B}"/>
              </a:ext>
            </a:extLst>
          </p:cNvPr>
          <p:cNvSpPr txBox="1"/>
          <p:nvPr/>
        </p:nvSpPr>
        <p:spPr>
          <a:xfrm>
            <a:off x="1141560" y="1914317"/>
            <a:ext cx="14175471" cy="1079941"/>
          </a:xfrm>
          <a:prstGeom prst="rect">
            <a:avLst/>
          </a:prstGeom>
          <a:noFill/>
          <a:ln>
            <a:noFill/>
          </a:ln>
        </p:spPr>
        <p:txBody>
          <a:bodyPr spcFirstLastPara="1" wrap="square" lIns="173369" tIns="173369" rIns="173369" bIns="173369" anchor="ctr" anchorCtr="0">
            <a:noAutofit/>
          </a:bodyPr>
          <a:lstStyle/>
          <a:p>
            <a:pPr algn="ctr">
              <a:lnSpc>
                <a:spcPct val="115000"/>
              </a:lnSpc>
            </a:pPr>
            <a:r>
              <a:rPr lang="en-US" sz="4551" dirty="0">
                <a:solidFill>
                  <a:schemeClr val="bg2"/>
                </a:solidFill>
                <a:latin typeface="Source Sans Pro SemiBold" panose="020B0503030403020204" pitchFamily="34" charset="77"/>
                <a:ea typeface="Roboto"/>
                <a:cs typeface="Roboto"/>
                <a:sym typeface="Roboto"/>
              </a:rPr>
              <a:t>Standard hiring today</a:t>
            </a:r>
            <a:endParaRPr sz="4551" dirty="0">
              <a:solidFill>
                <a:schemeClr val="bg2"/>
              </a:solidFill>
              <a:latin typeface="Source Sans Pro SemiBold" panose="020B0503030403020204" pitchFamily="34" charset="77"/>
              <a:ea typeface="Roboto"/>
              <a:cs typeface="Roboto"/>
              <a:sym typeface="Roboto"/>
            </a:endParaRPr>
          </a:p>
        </p:txBody>
      </p:sp>
      <p:grpSp>
        <p:nvGrpSpPr>
          <p:cNvPr id="51" name="Group 50">
            <a:extLst>
              <a:ext uri="{FF2B5EF4-FFF2-40B4-BE49-F238E27FC236}">
                <a16:creationId xmlns:a16="http://schemas.microsoft.com/office/drawing/2014/main" id="{6A755A19-3036-6E4F-94E7-107A52A51CF3}"/>
              </a:ext>
            </a:extLst>
          </p:cNvPr>
          <p:cNvGrpSpPr/>
          <p:nvPr/>
        </p:nvGrpSpPr>
        <p:grpSpPr>
          <a:xfrm>
            <a:off x="8478410" y="3852951"/>
            <a:ext cx="4270338" cy="3754945"/>
            <a:chOff x="4702125" y="2073681"/>
            <a:chExt cx="2251936" cy="1980147"/>
          </a:xfrm>
        </p:grpSpPr>
        <p:grpSp>
          <p:nvGrpSpPr>
            <p:cNvPr id="6" name="Group 5">
              <a:extLst>
                <a:ext uri="{FF2B5EF4-FFF2-40B4-BE49-F238E27FC236}">
                  <a16:creationId xmlns:a16="http://schemas.microsoft.com/office/drawing/2014/main" id="{D5B3D54C-FEA0-BF4F-B90C-B5B175C6D8B2}"/>
                </a:ext>
              </a:extLst>
            </p:cNvPr>
            <p:cNvGrpSpPr/>
            <p:nvPr/>
          </p:nvGrpSpPr>
          <p:grpSpPr>
            <a:xfrm>
              <a:off x="5181606" y="3183054"/>
              <a:ext cx="1292974" cy="387018"/>
              <a:chOff x="3948810" y="2430993"/>
              <a:chExt cx="1292974" cy="387018"/>
            </a:xfrm>
          </p:grpSpPr>
          <p:cxnSp>
            <p:nvCxnSpPr>
              <p:cNvPr id="7" name="Straight Connector 6">
                <a:extLst>
                  <a:ext uri="{FF2B5EF4-FFF2-40B4-BE49-F238E27FC236}">
                    <a16:creationId xmlns:a16="http://schemas.microsoft.com/office/drawing/2014/main" id="{720C7FFF-C472-994A-8B69-159C43FC0308}"/>
                  </a:ext>
                </a:extLst>
              </p:cNvPr>
              <p:cNvCxnSpPr/>
              <p:nvPr/>
            </p:nvCxnSpPr>
            <p:spPr>
              <a:xfrm>
                <a:off x="4595297"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485DAA-285F-AF47-8E38-E94B341CB87B}"/>
                  </a:ext>
                </a:extLst>
              </p:cNvPr>
              <p:cNvCxnSpPr/>
              <p:nvPr/>
            </p:nvCxnSpPr>
            <p:spPr>
              <a:xfrm flipH="1">
                <a:off x="3948810" y="2430993"/>
                <a:ext cx="1292974"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DF32DA5-16EC-344E-B2E7-1645001110F0}"/>
                </a:ext>
              </a:extLst>
            </p:cNvPr>
            <p:cNvSpPr>
              <a:spLocks noChangeAspect="1"/>
            </p:cNvSpPr>
            <p:nvPr/>
          </p:nvSpPr>
          <p:spPr>
            <a:xfrm>
              <a:off x="5576633" y="2073681"/>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dirty="0">
                <a:solidFill>
                  <a:srgbClr val="FFFFFF"/>
                </a:solidFill>
              </a:endParaRPr>
            </a:p>
          </p:txBody>
        </p:sp>
        <p:sp>
          <p:nvSpPr>
            <p:cNvPr id="11" name="Shape 367">
              <a:extLst>
                <a:ext uri="{FF2B5EF4-FFF2-40B4-BE49-F238E27FC236}">
                  <a16:creationId xmlns:a16="http://schemas.microsoft.com/office/drawing/2014/main" id="{F8455959-4580-0D45-B1D3-14B21F6E30A1}"/>
                </a:ext>
              </a:extLst>
            </p:cNvPr>
            <p:cNvSpPr txBox="1">
              <a:spLocks/>
            </p:cNvSpPr>
            <p:nvPr/>
          </p:nvSpPr>
          <p:spPr>
            <a:xfrm>
              <a:off x="4702125" y="2610615"/>
              <a:ext cx="2251936" cy="502918"/>
            </a:xfrm>
            <a:prstGeom prst="rect">
              <a:avLst/>
            </a:prstGeom>
            <a:noFill/>
            <a:ln>
              <a:noFill/>
            </a:ln>
          </p:spPr>
          <p:txBody>
            <a:bodyPr lIns="173369" tIns="173369" rIns="173369" bIns="1733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2655" b="1" spc="-19" dirty="0">
                  <a:solidFill>
                    <a:srgbClr val="0D71BC"/>
                  </a:solidFill>
                  <a:latin typeface="Source Sans Pro" charset="0"/>
                  <a:ea typeface="Source Sans Pro" charset="0"/>
                  <a:cs typeface="Source Sans Pro" charset="0"/>
                  <a:sym typeface="Merriweather"/>
                </a:rPr>
                <a:t>Complete a self-assessment questionnaire</a:t>
              </a:r>
              <a:endParaRPr lang="en" sz="2655" b="1" spc="-19" dirty="0">
                <a:solidFill>
                  <a:srgbClr val="0D71BC"/>
                </a:solidFill>
                <a:latin typeface="Source Sans Pro" charset="0"/>
                <a:ea typeface="Source Sans Pro" charset="0"/>
                <a:cs typeface="Source Sans Pro" charset="0"/>
                <a:sym typeface="Merriweather"/>
              </a:endParaRPr>
            </a:p>
          </p:txBody>
        </p:sp>
        <p:sp>
          <p:nvSpPr>
            <p:cNvPr id="14" name="Shape 368">
              <a:extLst>
                <a:ext uri="{FF2B5EF4-FFF2-40B4-BE49-F238E27FC236}">
                  <a16:creationId xmlns:a16="http://schemas.microsoft.com/office/drawing/2014/main" id="{30BC4B5A-98F8-B740-A486-7F9765B266BB}"/>
                </a:ext>
              </a:extLst>
            </p:cNvPr>
            <p:cNvSpPr txBox="1"/>
            <p:nvPr/>
          </p:nvSpPr>
          <p:spPr>
            <a:xfrm>
              <a:off x="5043370" y="3666810"/>
              <a:ext cx="1569447" cy="387018"/>
            </a:xfrm>
            <a:prstGeom prst="rect">
              <a:avLst/>
            </a:prstGeom>
            <a:noFill/>
            <a:ln>
              <a:noFill/>
            </a:ln>
          </p:spPr>
          <p:txBody>
            <a:bodyPr lIns="173369" tIns="173369" rIns="173369" bIns="173369" anchor="t" anchorCtr="0">
              <a:noAutofit/>
            </a:bodyPr>
            <a:lstStyle/>
            <a:p>
              <a:pPr>
                <a:lnSpc>
                  <a:spcPct val="110000"/>
                </a:lnSpc>
                <a:buClr>
                  <a:schemeClr val="bg2"/>
                </a:buClr>
                <a:buSzPct val="100000"/>
              </a:pPr>
              <a:r>
                <a:rPr lang="en-US" sz="3034" dirty="0">
                  <a:solidFill>
                    <a:srgbClr val="0D71BC"/>
                  </a:solidFill>
                  <a:latin typeface="Source Sans Pro"/>
                  <a:ea typeface="Source Sans Pro"/>
                  <a:cs typeface="Source Sans Pro"/>
                  <a:sym typeface="Source Sans Pro"/>
                </a:rPr>
                <a:t>“I’m an expert!”</a:t>
              </a:r>
            </a:p>
            <a:p>
              <a:pPr marL="328132" indent="-328132">
                <a:lnSpc>
                  <a:spcPct val="110000"/>
                </a:lnSpc>
                <a:buClr>
                  <a:schemeClr val="bg2"/>
                </a:buClr>
                <a:buSzPct val="100000"/>
                <a:buFont typeface="Arial" charset="0"/>
                <a:buChar char="•"/>
              </a:pPr>
              <a:endParaRPr lang="en-US" sz="3034" dirty="0">
                <a:solidFill>
                  <a:srgbClr val="0D71BC"/>
                </a:solidFill>
                <a:latin typeface="Source Sans Pro"/>
                <a:ea typeface="Source Sans Pro"/>
                <a:cs typeface="Source Sans Pro"/>
                <a:sym typeface="Source Sans Pro"/>
              </a:endParaRPr>
            </a:p>
            <a:p>
              <a:pPr marL="328132" indent="-328132">
                <a:lnSpc>
                  <a:spcPct val="110000"/>
                </a:lnSpc>
                <a:buClr>
                  <a:schemeClr val="bg2"/>
                </a:buClr>
                <a:buSzPct val="100000"/>
                <a:buFont typeface="Arial" charset="0"/>
                <a:buChar char="•"/>
              </a:pPr>
              <a:endParaRPr lang="en-US" sz="3034" dirty="0">
                <a:solidFill>
                  <a:srgbClr val="0D71BC"/>
                </a:solidFill>
                <a:latin typeface="Source Sans Pro"/>
                <a:ea typeface="Source Sans Pro"/>
                <a:cs typeface="Source Sans Pro"/>
                <a:sym typeface="Source Sans Pro"/>
              </a:endParaRPr>
            </a:p>
          </p:txBody>
        </p:sp>
        <p:pic>
          <p:nvPicPr>
            <p:cNvPr id="25" name="Graphic 24">
              <a:extLst>
                <a:ext uri="{FF2B5EF4-FFF2-40B4-BE49-F238E27FC236}">
                  <a16:creationId xmlns:a16="http://schemas.microsoft.com/office/drawing/2014/main" id="{4D267BF8-0BCC-DC47-8194-ACC7BACA744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04765" y="2212236"/>
              <a:ext cx="246657" cy="246657"/>
            </a:xfrm>
            <a:prstGeom prst="rect">
              <a:avLst/>
            </a:prstGeom>
          </p:spPr>
        </p:pic>
      </p:grpSp>
      <p:sp>
        <p:nvSpPr>
          <p:cNvPr id="26" name="Google Shape;100;p25">
            <a:extLst>
              <a:ext uri="{FF2B5EF4-FFF2-40B4-BE49-F238E27FC236}">
                <a16:creationId xmlns:a16="http://schemas.microsoft.com/office/drawing/2014/main" id="{2C4DAF4D-C671-5246-B509-479624087ECE}"/>
              </a:ext>
            </a:extLst>
          </p:cNvPr>
          <p:cNvSpPr txBox="1">
            <a:spLocks/>
          </p:cNvSpPr>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tx2"/>
                </a:solidFill>
                <a:latin typeface="+mn-lt"/>
              </a:rPr>
              <a:t>OVERVIEW OF THE PROCESS</a:t>
            </a:r>
          </a:p>
        </p:txBody>
      </p:sp>
    </p:spTree>
    <p:extLst>
      <p:ext uri="{BB962C8B-B14F-4D97-AF65-F5344CB8AC3E}">
        <p14:creationId xmlns:p14="http://schemas.microsoft.com/office/powerpoint/2010/main" val="164434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4" name="Google Shape;164;p32">
            <a:extLst>
              <a:ext uri="{FF2B5EF4-FFF2-40B4-BE49-F238E27FC236}">
                <a16:creationId xmlns:a16="http://schemas.microsoft.com/office/drawing/2014/main" id="{4583AE44-A63E-CC44-898A-53165EDEC5B4}"/>
              </a:ext>
            </a:extLst>
          </p:cNvPr>
          <p:cNvSpPr txBox="1"/>
          <p:nvPr/>
        </p:nvSpPr>
        <p:spPr>
          <a:xfrm>
            <a:off x="1619674" y="4855591"/>
            <a:ext cx="2472818" cy="920462"/>
          </a:xfrm>
          <a:prstGeom prst="rect">
            <a:avLst/>
          </a:prstGeom>
          <a:noFill/>
          <a:ln>
            <a:noFill/>
          </a:ln>
        </p:spPr>
        <p:txBody>
          <a:bodyPr spcFirstLastPara="1" wrap="square" lIns="173369" tIns="173369" rIns="173369" bIns="173369" anchor="t" anchorCtr="0">
            <a:noAutofit/>
          </a:bodyPr>
          <a:lstStyle/>
          <a:p>
            <a:pPr>
              <a:spcAft>
                <a:spcPts val="3034"/>
              </a:spcAft>
            </a:pPr>
            <a:r>
              <a:rPr lang="en" sz="4551" b="1" dirty="0">
                <a:solidFill>
                  <a:schemeClr val="bg2"/>
                </a:solidFill>
                <a:latin typeface="Source Sans Pro SemiBold" panose="020B0503030403020204" pitchFamily="34" charset="77"/>
                <a:ea typeface="Open Sans"/>
                <a:cs typeface="Open Sans"/>
                <a:sym typeface="Open Sans"/>
              </a:rPr>
              <a:t>Industry resume</a:t>
            </a:r>
            <a:endParaRPr sz="4551" b="1" dirty="0">
              <a:solidFill>
                <a:schemeClr val="bg2"/>
              </a:solidFill>
              <a:latin typeface="Source Sans Pro SemiBold" panose="020B0503030403020204" pitchFamily="34" charset="77"/>
              <a:ea typeface="Open Sans"/>
              <a:cs typeface="Open Sans"/>
              <a:sym typeface="Open Sans"/>
            </a:endParaRPr>
          </a:p>
        </p:txBody>
      </p:sp>
      <p:sp>
        <p:nvSpPr>
          <p:cNvPr id="25" name="Google Shape;163;p32">
            <a:extLst>
              <a:ext uri="{FF2B5EF4-FFF2-40B4-BE49-F238E27FC236}">
                <a16:creationId xmlns:a16="http://schemas.microsoft.com/office/drawing/2014/main" id="{EC213D8E-FD4B-F44B-9891-F8E5D42E8208}"/>
              </a:ext>
            </a:extLst>
          </p:cNvPr>
          <p:cNvSpPr/>
          <p:nvPr/>
        </p:nvSpPr>
        <p:spPr>
          <a:xfrm>
            <a:off x="6262523" y="3108542"/>
            <a:ext cx="4646734" cy="4604164"/>
          </a:xfrm>
          <a:prstGeom prst="rect">
            <a:avLst/>
          </a:prstGeom>
          <a:noFill/>
          <a:ln w="38100" cap="flat" cmpd="sng">
            <a:solidFill>
              <a:schemeClr val="accent2"/>
            </a:solidFill>
            <a:prstDash val="solid"/>
            <a:round/>
            <a:headEnd type="none" w="sm" len="sm"/>
            <a:tailEnd type="none" w="sm" len="sm"/>
          </a:ln>
        </p:spPr>
        <p:txBody>
          <a:bodyPr spcFirstLastPara="1" wrap="square" lIns="173369" tIns="173369" rIns="173369" bIns="173369" anchor="ctr" anchorCtr="0">
            <a:noAutofit/>
          </a:bodyPr>
          <a:lstStyle/>
          <a:p>
            <a:endParaRPr sz="2655"/>
          </a:p>
        </p:txBody>
      </p:sp>
      <p:sp>
        <p:nvSpPr>
          <p:cNvPr id="26" name="Google Shape;167;p32">
            <a:extLst>
              <a:ext uri="{FF2B5EF4-FFF2-40B4-BE49-F238E27FC236}">
                <a16:creationId xmlns:a16="http://schemas.microsoft.com/office/drawing/2014/main" id="{7F6B0052-8B6F-074A-8063-A4224F579846}"/>
              </a:ext>
            </a:extLst>
          </p:cNvPr>
          <p:cNvSpPr txBox="1"/>
          <p:nvPr/>
        </p:nvSpPr>
        <p:spPr>
          <a:xfrm>
            <a:off x="12473220" y="4807417"/>
            <a:ext cx="3543040" cy="920462"/>
          </a:xfrm>
          <a:prstGeom prst="rect">
            <a:avLst/>
          </a:prstGeom>
          <a:noFill/>
          <a:ln>
            <a:noFill/>
          </a:ln>
        </p:spPr>
        <p:txBody>
          <a:bodyPr spcFirstLastPara="1" wrap="square" lIns="173369" tIns="173369" rIns="173369" bIns="173369" anchor="t" anchorCtr="0">
            <a:noAutofit/>
          </a:bodyPr>
          <a:lstStyle/>
          <a:p>
            <a:pPr>
              <a:spcAft>
                <a:spcPts val="3034"/>
              </a:spcAft>
            </a:pPr>
            <a:r>
              <a:rPr lang="en" sz="4551" b="1" dirty="0">
                <a:solidFill>
                  <a:schemeClr val="bg2"/>
                </a:solidFill>
                <a:latin typeface="Source Sans Pro SemiBold" panose="020B0503030403020204" pitchFamily="34" charset="77"/>
                <a:ea typeface="Open Sans"/>
                <a:cs typeface="Open Sans"/>
                <a:sym typeface="Open Sans"/>
              </a:rPr>
              <a:t>Qualified</a:t>
            </a:r>
            <a:endParaRPr sz="4551" b="1" dirty="0">
              <a:solidFill>
                <a:schemeClr val="bg2"/>
              </a:solidFill>
              <a:latin typeface="Source Sans Pro SemiBold" panose="020B0503030403020204" pitchFamily="34" charset="77"/>
              <a:ea typeface="Open Sans"/>
              <a:cs typeface="Open Sans"/>
              <a:sym typeface="Open Sans"/>
            </a:endParaRPr>
          </a:p>
        </p:txBody>
      </p:sp>
      <p:cxnSp>
        <p:nvCxnSpPr>
          <p:cNvPr id="30" name="Google Shape;169;p32">
            <a:extLst>
              <a:ext uri="{FF2B5EF4-FFF2-40B4-BE49-F238E27FC236}">
                <a16:creationId xmlns:a16="http://schemas.microsoft.com/office/drawing/2014/main" id="{9A2452DE-A6D9-2C40-BF69-BCFE706F2F80}"/>
              </a:ext>
            </a:extLst>
          </p:cNvPr>
          <p:cNvCxnSpPr>
            <a:cxnSpLocks/>
          </p:cNvCxnSpPr>
          <p:nvPr/>
        </p:nvCxnSpPr>
        <p:spPr>
          <a:xfrm>
            <a:off x="4844381" y="5410624"/>
            <a:ext cx="1125511" cy="0"/>
          </a:xfrm>
          <a:prstGeom prst="straightConnector1">
            <a:avLst/>
          </a:prstGeom>
          <a:noFill/>
          <a:ln w="28575" cap="flat" cmpd="sng">
            <a:solidFill>
              <a:schemeClr val="accent2"/>
            </a:solidFill>
            <a:prstDash val="solid"/>
            <a:round/>
            <a:headEnd type="none" w="med" len="med"/>
            <a:tailEnd type="triangle" w="med" len="med"/>
          </a:ln>
        </p:spPr>
      </p:cxnSp>
      <p:cxnSp>
        <p:nvCxnSpPr>
          <p:cNvPr id="33" name="Google Shape;169;p32">
            <a:extLst>
              <a:ext uri="{FF2B5EF4-FFF2-40B4-BE49-F238E27FC236}">
                <a16:creationId xmlns:a16="http://schemas.microsoft.com/office/drawing/2014/main" id="{9A2452DE-A6D9-2C40-BF69-BCFE706F2F80}"/>
              </a:ext>
            </a:extLst>
          </p:cNvPr>
          <p:cNvCxnSpPr>
            <a:cxnSpLocks/>
          </p:cNvCxnSpPr>
          <p:nvPr/>
        </p:nvCxnSpPr>
        <p:spPr>
          <a:xfrm>
            <a:off x="11174758" y="5410624"/>
            <a:ext cx="1119913" cy="0"/>
          </a:xfrm>
          <a:prstGeom prst="straightConnector1">
            <a:avLst/>
          </a:prstGeom>
          <a:noFill/>
          <a:ln w="28575" cap="flat" cmpd="sng">
            <a:solidFill>
              <a:schemeClr val="accent2"/>
            </a:solidFill>
            <a:prstDash val="solid"/>
            <a:round/>
            <a:headEnd type="none" w="med" len="med"/>
            <a:tailEnd type="triangle" w="med" len="med"/>
          </a:ln>
        </p:spPr>
      </p:cxnSp>
      <p:sp>
        <p:nvSpPr>
          <p:cNvPr id="34" name="Google Shape;166;p32">
            <a:extLst>
              <a:ext uri="{FF2B5EF4-FFF2-40B4-BE49-F238E27FC236}">
                <a16:creationId xmlns:a16="http://schemas.microsoft.com/office/drawing/2014/main" id="{B6045574-AADD-5441-802E-862384A2FE76}"/>
              </a:ext>
            </a:extLst>
          </p:cNvPr>
          <p:cNvSpPr txBox="1"/>
          <p:nvPr/>
        </p:nvSpPr>
        <p:spPr>
          <a:xfrm>
            <a:off x="6379102" y="3069942"/>
            <a:ext cx="5103918" cy="5253129"/>
          </a:xfrm>
          <a:prstGeom prst="rect">
            <a:avLst/>
          </a:prstGeom>
          <a:noFill/>
          <a:ln>
            <a:noFill/>
          </a:ln>
        </p:spPr>
        <p:txBody>
          <a:bodyPr spcFirstLastPara="1" wrap="square" lIns="173369" tIns="173369" rIns="173369" bIns="173369" anchor="t" anchorCtr="0">
            <a:noAutofit/>
          </a:bodyPr>
          <a:lstStyle/>
          <a:p>
            <a:pPr>
              <a:spcAft>
                <a:spcPts val="3034"/>
              </a:spcAft>
            </a:pPr>
            <a:r>
              <a:rPr lang="en" sz="3793" b="1" dirty="0">
                <a:solidFill>
                  <a:schemeClr val="bg2"/>
                </a:solidFill>
                <a:latin typeface="Source Sans Pro SemiBold" panose="020B0503030403020204" pitchFamily="34" charset="77"/>
                <a:ea typeface="Open Sans"/>
                <a:cs typeface="Open Sans"/>
                <a:sym typeface="Open Sans"/>
              </a:rPr>
              <a:t>CONFIRM QUALS:</a:t>
            </a:r>
            <a:br>
              <a:rPr lang="en" sz="3793" b="1" dirty="0">
                <a:solidFill>
                  <a:schemeClr val="bg2"/>
                </a:solidFill>
                <a:latin typeface="Source Sans Pro SemiBold" panose="020B0503030403020204" pitchFamily="34" charset="77"/>
                <a:ea typeface="Open Sans"/>
                <a:cs typeface="Open Sans"/>
                <a:sym typeface="Open Sans"/>
              </a:rPr>
            </a:br>
            <a:r>
              <a:rPr lang="en" sz="2655" b="1" dirty="0">
                <a:solidFill>
                  <a:schemeClr val="bg2"/>
                </a:solidFill>
                <a:latin typeface="Source Sans Pro SemiBold" panose="020B0503030403020204" pitchFamily="34" charset="77"/>
                <a:ea typeface="Open Sans"/>
                <a:cs typeface="Open Sans"/>
                <a:sym typeface="Open Sans"/>
              </a:rPr>
              <a:t>(1 or more of the following)</a:t>
            </a:r>
          </a:p>
          <a:p>
            <a:pPr marL="541868" indent="-541868">
              <a:spcAft>
                <a:spcPts val="3034"/>
              </a:spcAft>
              <a:buFont typeface="Arial" panose="020B0604020202020204" pitchFamily="34" charset="0"/>
              <a:buChar char="•"/>
            </a:pPr>
            <a:r>
              <a:rPr lang="en-US" sz="3034" b="1" dirty="0">
                <a:solidFill>
                  <a:schemeClr val="bg2"/>
                </a:solidFill>
                <a:latin typeface="Source Sans Pro SemiBold" panose="020B0503030403020204" pitchFamily="34" charset="77"/>
                <a:ea typeface="Open Sans"/>
                <a:cs typeface="Open Sans"/>
                <a:sym typeface="Open Sans"/>
              </a:rPr>
              <a:t>Written Prompt</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Resume Review</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Job-Based Exercise</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Structured Interview</a:t>
            </a:r>
          </a:p>
        </p:txBody>
      </p:sp>
      <p:grpSp>
        <p:nvGrpSpPr>
          <p:cNvPr id="4" name="Group 3">
            <a:extLst>
              <a:ext uri="{FF2B5EF4-FFF2-40B4-BE49-F238E27FC236}">
                <a16:creationId xmlns:a16="http://schemas.microsoft.com/office/drawing/2014/main" id="{08EEE4F3-D7DC-EB43-8D66-C65D01924EAB}"/>
              </a:ext>
            </a:extLst>
          </p:cNvPr>
          <p:cNvGrpSpPr/>
          <p:nvPr/>
        </p:nvGrpSpPr>
        <p:grpSpPr>
          <a:xfrm>
            <a:off x="2257752" y="3501682"/>
            <a:ext cx="1196662" cy="1196662"/>
            <a:chOff x="1418712" y="1855284"/>
            <a:chExt cx="631052" cy="631052"/>
          </a:xfrm>
        </p:grpSpPr>
        <p:sp>
          <p:nvSpPr>
            <p:cNvPr id="36" name="Oval 35"/>
            <p:cNvSpPr>
              <a:spLocks noChangeAspect="1"/>
            </p:cNvSpPr>
            <p:nvPr/>
          </p:nvSpPr>
          <p:spPr>
            <a:xfrm>
              <a:off x="1418712" y="1855284"/>
              <a:ext cx="631052" cy="6310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solidFill>
                  <a:srgbClr val="FFFFFF"/>
                </a:solidFill>
              </a:endParaRPr>
            </a:p>
          </p:txBody>
        </p:sp>
        <p:pic>
          <p:nvPicPr>
            <p:cNvPr id="37" name="Graphic 18">
              <a:extLst>
                <a:ext uri="{FF2B5EF4-FFF2-40B4-BE49-F238E27FC236}">
                  <a16:creationId xmlns:a16="http://schemas.microsoft.com/office/drawing/2014/main" id="{9CF436EE-14F9-B34A-AC8A-6E001A58915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1581335" y="1980978"/>
              <a:ext cx="296755" cy="339148"/>
            </a:xfrm>
            <a:prstGeom prst="rect">
              <a:avLst/>
            </a:prstGeom>
          </p:spPr>
        </p:pic>
      </p:grpSp>
      <p:grpSp>
        <p:nvGrpSpPr>
          <p:cNvPr id="5" name="Group 4">
            <a:extLst>
              <a:ext uri="{FF2B5EF4-FFF2-40B4-BE49-F238E27FC236}">
                <a16:creationId xmlns:a16="http://schemas.microsoft.com/office/drawing/2014/main" id="{976A61D3-AF17-7D40-8B9F-EFAF12C668F3}"/>
              </a:ext>
            </a:extLst>
          </p:cNvPr>
          <p:cNvGrpSpPr/>
          <p:nvPr/>
        </p:nvGrpSpPr>
        <p:grpSpPr>
          <a:xfrm>
            <a:off x="13119048" y="3501683"/>
            <a:ext cx="1196637" cy="1196637"/>
            <a:chOff x="2263379" y="1855283"/>
            <a:chExt cx="631039" cy="631039"/>
          </a:xfrm>
        </p:grpSpPr>
        <p:sp>
          <p:nvSpPr>
            <p:cNvPr id="39" name="Oval 38"/>
            <p:cNvSpPr>
              <a:spLocks noChangeAspect="1"/>
            </p:cNvSpPr>
            <p:nvPr/>
          </p:nvSpPr>
          <p:spPr>
            <a:xfrm>
              <a:off x="2263379" y="1855283"/>
              <a:ext cx="631039" cy="6310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dirty="0">
                <a:solidFill>
                  <a:srgbClr val="FFFFFF"/>
                </a:solidFill>
              </a:endParaRPr>
            </a:p>
          </p:txBody>
        </p:sp>
        <p:pic>
          <p:nvPicPr>
            <p:cNvPr id="38" name="Graphic 21">
              <a:extLst>
                <a:ext uri="{FF2B5EF4-FFF2-40B4-BE49-F238E27FC236}">
                  <a16:creationId xmlns:a16="http://schemas.microsoft.com/office/drawing/2014/main" id="{07021C47-267F-5742-BEB5-214B25B14AA6}"/>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417697" y="1997929"/>
              <a:ext cx="336711" cy="336711"/>
            </a:xfrm>
            <a:prstGeom prst="rect">
              <a:avLst/>
            </a:prstGeom>
          </p:spPr>
        </p:pic>
      </p:grpSp>
      <p:sp>
        <p:nvSpPr>
          <p:cNvPr id="19" name="Google Shape;100;p25">
            <a:extLst>
              <a:ext uri="{FF2B5EF4-FFF2-40B4-BE49-F238E27FC236}">
                <a16:creationId xmlns:a16="http://schemas.microsoft.com/office/drawing/2014/main" id="{9B28B4A3-FAA9-D44E-830A-739A1229BD49}"/>
              </a:ext>
            </a:extLst>
          </p:cNvPr>
          <p:cNvSpPr txBox="1">
            <a:spLocks/>
          </p:cNvSpPr>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tx2"/>
                </a:solidFill>
                <a:latin typeface="+mn-lt"/>
              </a:rPr>
              <a:t>OVERVIEW OF THE PROCESS</a:t>
            </a:r>
          </a:p>
        </p:txBody>
      </p:sp>
    </p:spTree>
    <p:extLst>
      <p:ext uri="{BB962C8B-B14F-4D97-AF65-F5344CB8AC3E}">
        <p14:creationId xmlns:p14="http://schemas.microsoft.com/office/powerpoint/2010/main" val="34237507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138569</TotalTime>
  <Words>7347</Words>
  <Application>Microsoft Macintosh PowerPoint</Application>
  <PresentationFormat>Custom</PresentationFormat>
  <Paragraphs>474</Paragraphs>
  <Slides>63</Slides>
  <Notes>58</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Arial</vt:lpstr>
      <vt:lpstr>Roboto</vt:lpstr>
      <vt:lpstr>Merriweather</vt:lpstr>
      <vt:lpstr>Merriweather Sans</vt:lpstr>
      <vt:lpstr>Source Sans Pro SemiBold</vt:lpstr>
      <vt:lpstr>Source Sans Pro</vt:lpstr>
      <vt:lpstr>Rockwell</vt:lpstr>
      <vt:lpstr>Wingdings</vt:lpstr>
      <vt:lpstr>Open Sans</vt:lpstr>
      <vt:lpstr>Cambria</vt:lpstr>
      <vt:lpstr>Source Sans Pro Web</vt:lpstr>
      <vt:lpstr>Avenir</vt:lpstr>
      <vt:lpstr>White</vt:lpstr>
      <vt:lpstr>PowerPoint Presentation</vt:lpstr>
      <vt:lpstr>&lt;Delete THIS SLIDE BEFORE PRESENTING&gt;</vt:lpstr>
      <vt:lpstr>PowerPoint Presentation</vt:lpstr>
      <vt:lpstr>Agenda for today: Tasks ⟶ Competencies ⟶ Proficiencies</vt:lpstr>
      <vt:lpstr>Preliminaries: BREAKS</vt:lpstr>
      <vt:lpstr>Preliminaries: Background information sheets and confidentiality agreements</vt:lpstr>
      <vt:lpstr>PowerPoint Presentation</vt:lpstr>
      <vt:lpstr>PowerPoint Presentation</vt:lpstr>
      <vt:lpstr>Overview of the process</vt:lpstr>
      <vt:lpstr>Overview of the process</vt:lpstr>
      <vt:lpstr>Overview of the process</vt:lpstr>
      <vt:lpstr>Job Task Exercise</vt:lpstr>
      <vt:lpstr>Job Task Exercise</vt:lpstr>
      <vt:lpstr>Job Task Exercise</vt:lpstr>
      <vt:lpstr>Job Task Exercise</vt:lpstr>
      <vt:lpstr>Job Task Exercise - Time to write!</vt:lpstr>
      <vt:lpstr>Collection and Grouping Exercise</vt:lpstr>
      <vt:lpstr>Example past Groupings below  – Time to group!</vt:lpstr>
      <vt:lpstr>Dot Voting and discussion</vt:lpstr>
      <vt:lpstr>Now we define these critical competencies</vt:lpstr>
      <vt:lpstr>Defining Competencies: shorter the better</vt:lpstr>
      <vt:lpstr>Defining competencies – Let’s break out and write</vt:lpstr>
      <vt:lpstr>Defining competencies – come back together to review</vt:lpstr>
      <vt:lpstr>Notice: Assessment materials discussed after this point are confidential.   Please sign and return the  confidentiality agreement. </vt:lpstr>
      <vt:lpstr>Determining Proficiency levels</vt:lpstr>
      <vt:lpstr>How proficiency levels are used: Assessment Review</vt:lpstr>
      <vt:lpstr>Determining Proficiency levels</vt:lpstr>
      <vt:lpstr>Creating proficiency levels: 2 level option</vt:lpstr>
      <vt:lpstr>Creating proficiency levels: 4 level option</vt:lpstr>
      <vt:lpstr>After determining how many levels to target, it’s now time to break out!</vt:lpstr>
      <vt:lpstr>decide required proficiency levels (4 level option)</vt:lpstr>
      <vt:lpstr>Review PD and job tasks against competencies</vt:lpstr>
      <vt:lpstr>PowerPoint Presentation</vt:lpstr>
      <vt:lpstr>This is often the break point between two workshop “days” – move the welcome back slides based on your expected schedule. </vt:lpstr>
      <vt:lpstr>PowerPoint Presentation</vt:lpstr>
      <vt:lpstr>Welcome back!</vt:lpstr>
      <vt:lpstr>Recap: Overview of the process</vt:lpstr>
      <vt:lpstr>Agenda for Today: REVIEW JOA ⟶ Write questions</vt:lpstr>
      <vt:lpstr>Review draft job announcement</vt:lpstr>
      <vt:lpstr>Now, we’ll test the competencies and proficiencies through resume review  The facilitator team will collect  responses privately </vt:lpstr>
      <vt:lpstr>Next activities</vt:lpstr>
      <vt:lpstr>Resume review and competency/proficiency refinement</vt:lpstr>
      <vt:lpstr>Decide Assessment Types</vt:lpstr>
      <vt:lpstr>Decide Assessment Types</vt:lpstr>
      <vt:lpstr>Decide Assessment Types</vt:lpstr>
      <vt:lpstr>PowerPoint Presentation</vt:lpstr>
      <vt:lpstr>PowerPoint Presentation</vt:lpstr>
      <vt:lpstr>Decide Assessment Types</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More example Questions Prompts </vt:lpstr>
      <vt:lpstr>Questions to Avoid</vt:lpstr>
      <vt:lpstr>Time to break out</vt:lpstr>
      <vt:lpstr>Review job announcement</vt:lpstr>
      <vt:lpstr>Testing Draft Assessments</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384</cp:revision>
  <dcterms:modified xsi:type="dcterms:W3CDTF">2022-04-14T17:48:20Z</dcterms:modified>
</cp:coreProperties>
</file>