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55"/>
  </p:notesMasterIdLst>
  <p:handoutMasterIdLst>
    <p:handoutMasterId r:id="rId56"/>
  </p:handoutMasterIdLst>
  <p:sldIdLst>
    <p:sldId id="256" r:id="rId2"/>
    <p:sldId id="344" r:id="rId3"/>
    <p:sldId id="346" r:id="rId4"/>
    <p:sldId id="257" r:id="rId5"/>
    <p:sldId id="396" r:id="rId6"/>
    <p:sldId id="261" r:id="rId7"/>
    <p:sldId id="367" r:id="rId8"/>
    <p:sldId id="364" r:id="rId9"/>
    <p:sldId id="818" r:id="rId10"/>
    <p:sldId id="373" r:id="rId11"/>
    <p:sldId id="323" r:id="rId12"/>
    <p:sldId id="363" r:id="rId13"/>
    <p:sldId id="365" r:id="rId14"/>
    <p:sldId id="324" r:id="rId15"/>
    <p:sldId id="327" r:id="rId16"/>
    <p:sldId id="825" r:id="rId17"/>
    <p:sldId id="819" r:id="rId18"/>
    <p:sldId id="369" r:id="rId19"/>
    <p:sldId id="827" r:id="rId20"/>
    <p:sldId id="329" r:id="rId21"/>
    <p:sldId id="377" r:id="rId22"/>
    <p:sldId id="348" r:id="rId23"/>
    <p:sldId id="376" r:id="rId24"/>
    <p:sldId id="331" r:id="rId25"/>
    <p:sldId id="291" r:id="rId26"/>
    <p:sldId id="349" r:id="rId27"/>
    <p:sldId id="350" r:id="rId28"/>
    <p:sldId id="353" r:id="rId29"/>
    <p:sldId id="372" r:id="rId30"/>
    <p:sldId id="354" r:id="rId31"/>
    <p:sldId id="374" r:id="rId32"/>
    <p:sldId id="356" r:id="rId33"/>
    <p:sldId id="398" r:id="rId34"/>
    <p:sldId id="357" r:id="rId35"/>
    <p:sldId id="358" r:id="rId36"/>
    <p:sldId id="836" r:id="rId37"/>
    <p:sldId id="837" r:id="rId38"/>
    <p:sldId id="838" r:id="rId39"/>
    <p:sldId id="839" r:id="rId40"/>
    <p:sldId id="840" r:id="rId41"/>
    <p:sldId id="841" r:id="rId42"/>
    <p:sldId id="375" r:id="rId43"/>
    <p:sldId id="359" r:id="rId44"/>
    <p:sldId id="345" r:id="rId45"/>
    <p:sldId id="355" r:id="rId46"/>
    <p:sldId id="842" r:id="rId47"/>
    <p:sldId id="341" r:id="rId48"/>
    <p:sldId id="830" r:id="rId49"/>
    <p:sldId id="831" r:id="rId50"/>
    <p:sldId id="378" r:id="rId51"/>
    <p:sldId id="362" r:id="rId52"/>
    <p:sldId id="360" r:id="rId53"/>
    <p:sldId id="361" r:id="rId54"/>
  </p:sldIdLst>
  <p:sldSz cx="17340263" cy="9753600"/>
  <p:notesSz cx="6881813" cy="9296400"/>
  <p:embeddedFontLst>
    <p:embeddedFont>
      <p:font typeface="Avenir" panose="02000503020000020003" pitchFamily="2" charset="0"/>
      <p:regular r:id="rId57"/>
      <p:italic r:id="rId58"/>
    </p:embeddedFont>
    <p:embeddedFont>
      <p:font typeface="Cambria" panose="02040503050406030204" pitchFamily="18" charset="0"/>
      <p:regular r:id="rId59"/>
      <p:bold r:id="rId60"/>
      <p:italic r:id="rId61"/>
      <p:boldItalic r:id="rId62"/>
    </p:embeddedFont>
    <p:embeddedFont>
      <p:font typeface="Merriweather" panose="02060503050406030704" pitchFamily="18" charset="0"/>
      <p:regular r:id="rId63"/>
      <p:bold r:id="rId64"/>
      <p:italic r:id="rId65"/>
      <p:boldItalic r:id="rId66"/>
    </p:embeddedFont>
    <p:embeddedFont>
      <p:font typeface="Merriweather Sans" panose="02060503050406030704" pitchFamily="18" charset="0"/>
      <p:regular r:id="rId67"/>
      <p:bold r:id="rId68"/>
      <p:italic r:id="rId69"/>
      <p:boldItalic r:id="rId70"/>
    </p:embeddedFont>
    <p:embeddedFont>
      <p:font typeface="Rockwell" panose="02060603020205020403" pitchFamily="18" charset="77"/>
      <p:regular r:id="rId71"/>
      <p:bold r:id="rId72"/>
      <p:italic r:id="rId73"/>
      <p:boldItalic r:id="rId74"/>
    </p:embeddedFont>
    <p:embeddedFont>
      <p:font typeface="Source Sans Pro" panose="020B0503030403020204" pitchFamily="34" charset="77"/>
      <p:regular r:id="rId75"/>
      <p:bold r:id="rId76"/>
      <p:italic r:id="rId77"/>
      <p:boldItalic r:id="rId78"/>
    </p:embeddedFont>
    <p:embeddedFont>
      <p:font typeface="Source Sans Pro SemiBold" panose="020B0503030403020204" pitchFamily="34" charset="77"/>
      <p:bold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34"/>
    <p:restoredTop sz="48349" autoAdjust="0"/>
  </p:normalViewPr>
  <p:slideViewPr>
    <p:cSldViewPr snapToGrid="0">
      <p:cViewPr varScale="1">
        <p:scale>
          <a:sx n="50" d="100"/>
          <a:sy n="50" d="100"/>
        </p:scale>
        <p:origin x="208" y="160"/>
      </p:cViewPr>
      <p:guideLst>
        <p:guide orient="horz" pos="3072"/>
        <p:guide pos="5462"/>
      </p:guideLst>
    </p:cSldViewPr>
  </p:slideViewPr>
  <p:notesTextViewPr>
    <p:cViewPr>
      <p:scale>
        <a:sx n="110" d="100"/>
        <a:sy n="110" d="100"/>
      </p:scale>
      <p:origin x="0" y="0"/>
    </p:cViewPr>
  </p:notesTextViewPr>
  <p:sorterViewPr>
    <p:cViewPr>
      <p:scale>
        <a:sx n="66" d="100"/>
        <a:sy n="66" d="100"/>
      </p:scale>
      <p:origin x="0" y="0"/>
    </p:cViewPr>
  </p:sorter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2.fntdata"/><Relationship Id="rId74" Type="http://schemas.openxmlformats.org/officeDocument/2006/relationships/font" Target="fonts/font18.fntdata"/><Relationship Id="rId79" Type="http://schemas.openxmlformats.org/officeDocument/2006/relationships/font" Target="fonts/font2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80" Type="http://schemas.openxmlformats.org/officeDocument/2006/relationships/font" Target="fonts/font24.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font" Target="fonts/font22.fntdata"/><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6"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0.fntdata"/><Relationship Id="rId61" Type="http://schemas.openxmlformats.org/officeDocument/2006/relationships/font" Target="fonts/font5.fntdata"/><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8/27/21</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6290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Reasoning: You can flesh out what it means to be proficient in the proficiencies. But these should just be your definition of each competency. The shorter it is, the easier for applicants to understand in the announcement (they will see this but not the proficiencies). It will be easier for SMEs to do the assessments if these are tighter and shorter rather than encompassing multiple points. </a:t>
            </a:r>
          </a:p>
        </p:txBody>
      </p:sp>
    </p:spTree>
    <p:extLst>
      <p:ext uri="{BB962C8B-B14F-4D97-AF65-F5344CB8AC3E}">
        <p14:creationId xmlns:p14="http://schemas.microsoft.com/office/powerpoint/2010/main" val="1176276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 materials.</a:t>
            </a:r>
            <a:endParaRPr lang="en-US" sz="2200" b="0" i="0" u="none" strike="noStrike" cap="none" dirty="0">
              <a:solidFill>
                <a:srgbClr val="000000"/>
              </a:solidFill>
              <a:effectLst/>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152555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62553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a:p>
            <a:endParaRPr lang="en-US" dirty="0"/>
          </a:p>
          <a:p>
            <a:r>
              <a:rPr lang="en-US" dirty="0"/>
              <a:t>If the workshop is remote, you will need different tools, such as </a:t>
            </a:r>
            <a:r>
              <a:rPr lang="en-US" sz="2200" b="0" i="0" u="none" strike="noStrike" cap="none" dirty="0">
                <a:solidFill>
                  <a:srgbClr val="000000"/>
                </a:solidFill>
                <a:effectLst/>
                <a:latin typeface="Merriweather Sans"/>
                <a:sym typeface="Merriweather Sans"/>
              </a:rPr>
              <a:t>a c</a:t>
            </a:r>
            <a:r>
              <a:rPr lang="en-US" sz="2200" b="0" i="0" u="none" strike="noStrike" cap="none" dirty="0">
                <a:solidFill>
                  <a:srgbClr val="000000"/>
                </a:solidFill>
                <a:effectLst/>
                <a:latin typeface="Merriweather Sans"/>
                <a:ea typeface="Merriweather Sans"/>
                <a:cs typeface="Merriweather Sans"/>
                <a:sym typeface="Merriweather Sans"/>
              </a:rPr>
              <a:t>ollaboration tool for editing competencies and interview questions (nice to have but not mandatory)</a:t>
            </a:r>
          </a:p>
          <a:p>
            <a:endParaRPr lang="en-US" dirty="0"/>
          </a:p>
          <a:p>
            <a:endParaRPr lang="en-US" dirty="0"/>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2 levels</a:t>
            </a:r>
          </a:p>
        </p:txBody>
      </p:sp>
    </p:spTree>
    <p:extLst>
      <p:ext uri="{BB962C8B-B14F-4D97-AF65-F5344CB8AC3E}">
        <p14:creationId xmlns:p14="http://schemas.microsoft.com/office/powerpoint/2010/main" val="3067309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4 levels</a:t>
            </a:r>
          </a:p>
        </p:txBody>
      </p:sp>
    </p:spTree>
    <p:extLst>
      <p:ext uri="{BB962C8B-B14F-4D97-AF65-F5344CB8AC3E}">
        <p14:creationId xmlns:p14="http://schemas.microsoft.com/office/powerpoint/2010/main" val="1845255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232571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Thank you for joining us on Day 2! I want to take a couple of minutes to ground folks on where we are. Here’s the process we walked through yesterday for how the SMEQA process works.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First, you develop the materials from the overall Job Analysis Workshop. Then the job announcement is posted and applicants apply. Once applicants apply, then SMEs will review applicants through resume review and assessments. Only after this assessment are veteran preference requirements applied and the cert(s) created.  This better ensures certification of qualified candidates.</a:t>
            </a:r>
            <a:br>
              <a:rPr lang="en-US" sz="2200" b="0" i="0" u="none" strike="noStrike" cap="none" dirty="0">
                <a:solidFill>
                  <a:srgbClr val="000000"/>
                </a:solidFill>
                <a:effectLst/>
                <a:latin typeface="Merriweather Sans"/>
                <a:ea typeface="Merriweather Sans"/>
                <a:cs typeface="Merriweather Sans"/>
                <a:sym typeface="Merriweather Sans"/>
              </a:rPr>
            </a:br>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Today, as you know, we are in the middle of completing the Job Analysis Workshop. Yesterday we wrote the competencies and proficiency levels. These will be used for everything we do today: seeing how they work with reviewing resumes and creating assessment materials. As a reminder, SMEs will be reviewing resumes and conducting the assessments. The materials you create are used by both HR and SMEs in the hiring process. [Open couple of minutes for questions]</a:t>
            </a:r>
            <a:endParaRPr lang="en-US" dirty="0"/>
          </a:p>
        </p:txBody>
      </p:sp>
    </p:spTree>
    <p:extLst>
      <p:ext uri="{BB962C8B-B14F-4D97-AF65-F5344CB8AC3E}">
        <p14:creationId xmlns:p14="http://schemas.microsoft.com/office/powerpoint/2010/main" val="1117182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this isn’t prepared! </a:t>
            </a:r>
          </a:p>
          <a:p>
            <a:endParaRPr lang="en-US" dirty="0"/>
          </a:p>
          <a:p>
            <a:r>
              <a:rPr lang="en-US" dirty="0"/>
              <a:t>SMEs should verify job tasks and summary section.</a:t>
            </a:r>
          </a:p>
        </p:txBody>
      </p:sp>
    </p:spTree>
    <p:extLst>
      <p:ext uri="{BB962C8B-B14F-4D97-AF65-F5344CB8AC3E}">
        <p14:creationId xmlns:p14="http://schemas.microsoft.com/office/powerpoint/2010/main" val="160981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36247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endParaRPr sz="1100" dirty="0">
              <a:latin typeface="Arial"/>
              <a:ea typeface="Arial"/>
              <a:cs typeface="Arial"/>
              <a:sym typeface="Arial"/>
            </a:endParaRPr>
          </a:p>
        </p:txBody>
      </p:sp>
    </p:spTree>
    <p:extLst>
      <p:ext uri="{BB962C8B-B14F-4D97-AF65-F5344CB8AC3E}">
        <p14:creationId xmlns:p14="http://schemas.microsoft.com/office/powerpoint/2010/main" val="3288862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Recency requirements are only allowed for job series where standards change frequently (such as IT).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Figure out how many pages of job experience is sufficient to make a determination</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Requiring a work sample or portfolio helps to ensure that applicants are responsive to the job announcement. You may only request a work sample or portfolio at the time of application if applicants can be reasonably expected to already have one relevant to this role.</a:t>
            </a:r>
          </a:p>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You may want to use content at https://</a:t>
            </a:r>
            <a:r>
              <a:rPr lang="en-US" dirty="0" err="1"/>
              <a:t>smeqa.usds.gov</a:t>
            </a:r>
            <a:r>
              <a:rPr lang="en-US" dirty="0"/>
              <a:t>/hiring-phases/job-analysis/creating-assessments-from-competencies/ in your workshop to determine the best assessments for this action.</a:t>
            </a:r>
          </a:p>
        </p:txBody>
      </p:sp>
    </p:spTree>
    <p:extLst>
      <p:ext uri="{BB962C8B-B14F-4D97-AF65-F5344CB8AC3E}">
        <p14:creationId xmlns:p14="http://schemas.microsoft.com/office/powerpoint/2010/main" val="63585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1062875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196756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USAHire content</a:t>
            </a:r>
          </a:p>
        </p:txBody>
      </p:sp>
    </p:spTree>
    <p:extLst>
      <p:ext uri="{BB962C8B-B14F-4D97-AF65-F5344CB8AC3E}">
        <p14:creationId xmlns:p14="http://schemas.microsoft.com/office/powerpoint/2010/main" val="2902287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Marci</a:t>
            </a:r>
          </a:p>
        </p:txBody>
      </p:sp>
    </p:spTree>
    <p:extLst>
      <p:ext uri="{BB962C8B-B14F-4D97-AF65-F5344CB8AC3E}">
        <p14:creationId xmlns:p14="http://schemas.microsoft.com/office/powerpoint/2010/main" val="2653513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2926668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4234696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two structured interviews can be different (allowing applicants to be failed between the interviews). Only needed if doing two interviews. The questions types are relevant even if doing just one interview.</a:t>
            </a:r>
          </a:p>
        </p:txBody>
      </p:sp>
    </p:spTree>
    <p:extLst>
      <p:ext uri="{BB962C8B-B14F-4D97-AF65-F5344CB8AC3E}">
        <p14:creationId xmlns:p14="http://schemas.microsoft.com/office/powerpoint/2010/main" val="258978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51954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“breadth” question (useful if doing two structured interviews)</a:t>
            </a:r>
          </a:p>
        </p:txBody>
      </p:sp>
    </p:spTree>
    <p:extLst>
      <p:ext uri="{BB962C8B-B14F-4D97-AF65-F5344CB8AC3E}">
        <p14:creationId xmlns:p14="http://schemas.microsoft.com/office/powerpoint/2010/main" val="2179640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is a “depth” question (useful if doing two structured interviews)</a:t>
            </a:r>
          </a:p>
          <a:p>
            <a:endParaRPr lang="en-US" dirty="0"/>
          </a:p>
        </p:txBody>
      </p:sp>
    </p:spTree>
    <p:extLst>
      <p:ext uri="{BB962C8B-B14F-4D97-AF65-F5344CB8AC3E}">
        <p14:creationId xmlns:p14="http://schemas.microsoft.com/office/powerpoint/2010/main" val="1638882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spur groups to create questions.</a:t>
            </a:r>
          </a:p>
        </p:txBody>
      </p:sp>
    </p:spTree>
    <p:extLst>
      <p:ext uri="{BB962C8B-B14F-4D97-AF65-F5344CB8AC3E}">
        <p14:creationId xmlns:p14="http://schemas.microsoft.com/office/powerpoint/2010/main" val="4714672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15936429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spent several days creating these materials. Thank you for your time and expertise! We’d love to take a group photo!</a:t>
            </a:r>
          </a:p>
        </p:txBody>
      </p:sp>
    </p:spTree>
    <p:extLst>
      <p:ext uri="{BB962C8B-B14F-4D97-AF65-F5344CB8AC3E}">
        <p14:creationId xmlns:p14="http://schemas.microsoft.com/office/powerpoint/2010/main" val="5867460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024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technical job analysis</a:t>
            </a:r>
          </a:p>
        </p:txBody>
      </p:sp>
    </p:spTree>
    <p:extLst>
      <p:ext uri="{BB962C8B-B14F-4D97-AF65-F5344CB8AC3E}">
        <p14:creationId xmlns:p14="http://schemas.microsoft.com/office/powerpoint/2010/main" val="70930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assessment,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(though it can be applied in excepted service or direct hire situations),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Assessments:</a:t>
            </a:r>
            <a:r>
              <a:rPr lang="en-US" sz="2400" b="0" i="0" u="none" strike="noStrike" cap="none" dirty="0">
                <a:solidFill>
                  <a:srgbClr val="000000"/>
                </a:solidFill>
                <a:effectLst/>
                <a:latin typeface="Merriweather Sans"/>
                <a:ea typeface="Merriweather Sans"/>
                <a:cs typeface="Merriweather Sans"/>
                <a:sym typeface="Merriweather Sans"/>
              </a:rPr>
              <a:t> Before beginning assessments, such as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CPS or CP veteran who is minimally qualified will float to the top of the best qualified list. Hiring managers must consider them before any other applicant. (except for scientific or professional positions at the GS-9 level or higher).</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truly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In a JOA, you can see some of these in a finished version. There’s listed job tasks, defined competencies. </a:t>
            </a:r>
            <a:endParaRPr sz="1100" dirty="0">
              <a:latin typeface="Arial"/>
              <a:ea typeface="Arial"/>
              <a:cs typeface="Arial"/>
              <a:sym typeface="Arial"/>
            </a:endParaRPr>
          </a:p>
        </p:txBody>
      </p:sp>
    </p:spTree>
    <p:extLst>
      <p:ext uri="{BB962C8B-B14F-4D97-AF65-F5344CB8AC3E}">
        <p14:creationId xmlns:p14="http://schemas.microsoft.com/office/powerpoint/2010/main" val="177212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253540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fontScale="92500"/>
          </a:bodyPr>
          <a:lstStyle/>
          <a:p>
            <a:r>
              <a:rPr lang="en-US" dirty="0"/>
              <a:t>As a group, we’ll write down job tasks done by this position.</a:t>
            </a:r>
          </a:p>
          <a:p>
            <a:r>
              <a:rPr lang="en-US" dirty="0"/>
              <a:t>The tasks should begin with a verb, indicating that they’re an action a person in that position would actively and regularly take.</a:t>
            </a:r>
          </a:p>
          <a:p>
            <a:r>
              <a:rPr lang="en-US" dirty="0"/>
              <a:t>Be specific—think of actual tasks performed in the past month.</a:t>
            </a:r>
          </a:p>
          <a:p>
            <a:r>
              <a:rPr lang="en-US" dirty="0"/>
              <a:t>Write one task per sticky note. Aim to write at least 10-15 tasks.</a:t>
            </a:r>
          </a:p>
          <a:p>
            <a:r>
              <a:rPr lang="en-US" dirty="0"/>
              <a:t>We will analyze the tasks as a group – please work individually</a:t>
            </a:r>
          </a:p>
          <a:p>
            <a:r>
              <a:rPr lang="en-US" dirty="0"/>
              <a:t>If hiring for multiple grades, be sure to list any tasks specific to higher grades</a:t>
            </a:r>
          </a:p>
        </p:txBody>
      </p:sp>
    </p:spTree>
    <p:extLst>
      <p:ext uri="{BB962C8B-B14F-4D97-AF65-F5344CB8AC3E}">
        <p14:creationId xmlns:p14="http://schemas.microsoft.com/office/powerpoint/2010/main" val="188482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“Communicate with customers about issue tickets”</a:t>
            </a:r>
          </a:p>
          <a:p>
            <a:r>
              <a:rPr lang="en-US" dirty="0"/>
              <a:t>“Research and resolve customer issues”</a:t>
            </a:r>
          </a:p>
          <a:p>
            <a:r>
              <a:rPr lang="en-US" dirty="0"/>
              <a:t>“Evaluate work by vendors”</a:t>
            </a:r>
          </a:p>
          <a:p>
            <a:r>
              <a:rPr lang="en-US" dirty="0"/>
              <a:t>“Develop procedures and workflows”</a:t>
            </a:r>
          </a:p>
          <a:p>
            <a:r>
              <a:rPr lang="en-US" dirty="0"/>
              <a:t>“Interpret data”</a:t>
            </a:r>
          </a:p>
          <a:p>
            <a:r>
              <a:rPr lang="en-US" dirty="0"/>
              <a:t>“Collect and analyze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 representing a common skill, knowledge, or ability related to that grouping.</a:t>
            </a:r>
          </a:p>
          <a:p>
            <a:r>
              <a:rPr lang="en-US" dirty="0"/>
              <a:t>These titles are the competencies for this job.</a:t>
            </a:r>
          </a:p>
          <a:p>
            <a:r>
              <a:rPr lang="en-US" dirty="0"/>
              <a:t>Define competencies specifically based on the job tasks.</a:t>
            </a:r>
          </a:p>
          <a:p>
            <a:pPr marL="1085958" lvl="2" indent="0">
              <a:spcBef>
                <a:spcPts val="1800"/>
              </a:spcBef>
              <a:buNone/>
            </a:pPr>
            <a:r>
              <a:rPr lang="en-US" dirty="0"/>
              <a:t>For example, instead of “written communication,” you could say “writing economic analysis.”</a:t>
            </a:r>
          </a:p>
        </p:txBody>
      </p:sp>
    </p:spTree>
    <p:extLst>
      <p:ext uri="{BB962C8B-B14F-4D97-AF65-F5344CB8AC3E}">
        <p14:creationId xmlns:p14="http://schemas.microsoft.com/office/powerpoint/2010/main" val="140767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normAutofit lnSpcReduction="10000"/>
          </a:bodyPr>
          <a:lstStyle/>
          <a:p>
            <a:r>
              <a:rPr lang="en-US" dirty="0"/>
              <a:t>Each participating gets a limited number of dots to vote for most critical competencies for this position so we can prioritize.</a:t>
            </a:r>
          </a:p>
          <a:p>
            <a:r>
              <a:rPr lang="en-US" dirty="0"/>
              <a:t>Goal: select 3–5 critical competencies.</a:t>
            </a:r>
          </a:p>
          <a:p>
            <a:r>
              <a:rPr lang="en-US" dirty="0"/>
              <a:t>If competencies need to be separate, keep them separate. If they can be reasonably combined, consider that. </a:t>
            </a:r>
          </a:p>
          <a:p>
            <a:r>
              <a:rPr lang="en-US" dirty="0"/>
              <a:t>You may combine related competencies before voting.</a:t>
            </a:r>
          </a:p>
          <a:p>
            <a:r>
              <a:rPr lang="en-US" dirty="0"/>
              <a:t>Once you have a final list, SMEs should independently rate each competency on how important it is (1-5) and turn those into HR. This will be evidence that competencies should or should not be mandatory.</a:t>
            </a:r>
          </a:p>
        </p:txBody>
      </p:sp>
    </p:spTree>
    <p:extLst>
      <p:ext uri="{BB962C8B-B14F-4D97-AF65-F5344CB8AC3E}">
        <p14:creationId xmlns:p14="http://schemas.microsoft.com/office/powerpoint/2010/main" val="234271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a:bodyPr>
          <a:lstStyle/>
          <a:p>
            <a:pPr lvl="0"/>
            <a:r>
              <a:rPr lang="en-US" dirty="0"/>
              <a:t>Definition should be 1-3 sentences, not a bulleted list of job tasks.</a:t>
            </a:r>
          </a:p>
          <a:p>
            <a:r>
              <a:rPr lang="en-US" dirty="0"/>
              <a:t>Examples</a:t>
            </a:r>
          </a:p>
          <a:p>
            <a:pPr lvl="1"/>
            <a:r>
              <a:rPr lang="en-US" b="1" dirty="0"/>
              <a:t>Collaboration </a:t>
            </a:r>
            <a:r>
              <a:rPr lang="en-US" dirty="0"/>
              <a:t>- Cultivates relationships with key internal and external stakeholders. Uses negotiation skills to effectively communicate and cooperate.</a:t>
            </a:r>
          </a:p>
          <a:p>
            <a:pPr lvl="1"/>
            <a:r>
              <a:rPr lang="en-US" b="1" dirty="0"/>
              <a:t>Analytical Ability - </a:t>
            </a:r>
            <a:r>
              <a:rPr lang="en-US" dirty="0"/>
              <a:t>Approaches problems quantitatively and displays critical thinking and problem-solving abilities. Breaks down problems into component parts. Uses key metrics to inform decisions.</a:t>
            </a:r>
          </a:p>
        </p:txBody>
      </p:sp>
    </p:spTree>
    <p:extLst>
      <p:ext uri="{BB962C8B-B14F-4D97-AF65-F5344CB8AC3E}">
        <p14:creationId xmlns:p14="http://schemas.microsoft.com/office/powerpoint/2010/main" val="194424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Competencies: shorter the better</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Here is why these should be short:</a:t>
            </a:r>
          </a:p>
          <a:p>
            <a:pPr marL="1371663" lvl="1" indent="-742950">
              <a:buAutoNum type="arabicParenR"/>
            </a:pPr>
            <a:r>
              <a:rPr lang="en-US" dirty="0"/>
              <a:t>You get to flesh out what it means to be proficient later. </a:t>
            </a:r>
          </a:p>
          <a:p>
            <a:pPr marL="1371663" lvl="1" indent="-742950">
              <a:buAutoNum type="arabicParenR"/>
            </a:pPr>
            <a:r>
              <a:rPr lang="en-US" dirty="0"/>
              <a:t>Shorter competencies are less complex to evaluate</a:t>
            </a:r>
          </a:p>
          <a:p>
            <a:pPr marL="1371663" lvl="1" indent="-742950">
              <a:buAutoNum type="arabicParenR"/>
            </a:pPr>
            <a:r>
              <a:rPr lang="en-US" dirty="0"/>
              <a:t>Definitions will go into the job announcement for applicants to see, so they should be clear to help people determine if they should apply.</a:t>
            </a:r>
          </a:p>
        </p:txBody>
      </p:sp>
    </p:spTree>
    <p:extLst>
      <p:ext uri="{BB962C8B-B14F-4D97-AF65-F5344CB8AC3E}">
        <p14:creationId xmlns:p14="http://schemas.microsoft.com/office/powerpoint/2010/main" val="9422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GOOD EXAMPLE:  </a:t>
            </a:r>
            <a:r>
              <a:rPr lang="en-US" b="1" dirty="0"/>
              <a:t>Stakeholder Engagement </a:t>
            </a:r>
            <a:r>
              <a:rPr lang="en-US" dirty="0"/>
              <a:t>– Ability to identify critical stakeholders and cultivate positive relationships through effective communications and collaboration. </a:t>
            </a:r>
          </a:p>
          <a:p>
            <a:pPr marL="628713" lvl="1" indent="0">
              <a:buNone/>
            </a:pPr>
            <a:r>
              <a:rPr lang="en-US" dirty="0"/>
              <a:t>BAD EXAMPLE: </a:t>
            </a:r>
            <a:r>
              <a:rPr lang="en-US" b="1" dirty="0"/>
              <a:t>Stakeholder Engagement </a:t>
            </a:r>
            <a:r>
              <a:rPr lang="en-US" dirty="0"/>
              <a:t>– Ability to both identify critical stakeholders and cultivate positive relationships with them through effective communications and collaboration. Can explain technical concepts throughout all levels of the organization. Often engages externally and internally with a wide range of stakeholders such as NGOs, educational institutions, private companies, etc.</a:t>
            </a:r>
          </a:p>
          <a:p>
            <a:pPr marL="628713" lvl="1" indent="0">
              <a:buNone/>
            </a:pPr>
            <a:endParaRPr lang="en-US" dirty="0"/>
          </a:p>
        </p:txBody>
      </p:sp>
    </p:spTree>
    <p:extLst>
      <p:ext uri="{BB962C8B-B14F-4D97-AF65-F5344CB8AC3E}">
        <p14:creationId xmlns:p14="http://schemas.microsoft.com/office/powerpoint/2010/main" val="137895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How proficiency levels are used: Assessment Review</a:t>
            </a:r>
          </a:p>
        </p:txBody>
      </p:sp>
      <p:pic>
        <p:nvPicPr>
          <p:cNvPr id="9" name="Picture 8">
            <a:extLst>
              <a:ext uri="{FF2B5EF4-FFF2-40B4-BE49-F238E27FC236}">
                <a16:creationId xmlns:a16="http://schemas.microsoft.com/office/drawing/2014/main" id="{F450FEC9-9AD0-4A9A-B4DF-D8FD4D45C3C8}"/>
              </a:ext>
            </a:extLst>
          </p:cNvPr>
          <p:cNvPicPr>
            <a:picLocks noChangeAspect="1"/>
          </p:cNvPicPr>
          <p:nvPr/>
        </p:nvPicPr>
        <p:blipFill>
          <a:blip r:embed="rId3"/>
          <a:stretch>
            <a:fillRect/>
          </a:stretch>
        </p:blipFill>
        <p:spPr>
          <a:xfrm>
            <a:off x="1192143" y="2076450"/>
            <a:ext cx="14982569" cy="5594350"/>
          </a:xfrm>
          <a:prstGeom prst="rect">
            <a:avLst/>
          </a:prstGeom>
        </p:spPr>
      </p:pic>
    </p:spTree>
    <p:extLst>
      <p:ext uri="{BB962C8B-B14F-4D97-AF65-F5344CB8AC3E}">
        <p14:creationId xmlns:p14="http://schemas.microsoft.com/office/powerpoint/2010/main" val="322033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1841500"/>
            <a:ext cx="14956057" cy="7912100"/>
          </a:xfrm>
        </p:spPr>
        <p:txBody>
          <a:bodyPr>
            <a:normAutofit fontScale="92500" lnSpcReduction="10000"/>
          </a:bodyPr>
          <a:lstStyle/>
          <a:p>
            <a:r>
              <a:rPr lang="en-US" b="1" dirty="0"/>
              <a:t>PREPARE THE FOLLOWING AHEAD OF TIME</a:t>
            </a:r>
          </a:p>
          <a:p>
            <a:pPr marL="742967" indent="-571500">
              <a:buClr>
                <a:schemeClr val="tx2"/>
              </a:buClr>
              <a:buFont typeface="Arial" panose="020B0604020202020204" pitchFamily="34" charset="0"/>
              <a:buChar char="•"/>
            </a:pPr>
            <a:r>
              <a:rPr lang="en-US" dirty="0"/>
              <a:t>The formal position description (PD) to be used in this hiring action</a:t>
            </a:r>
          </a:p>
          <a:p>
            <a:pPr marL="742967" indent="-571500">
              <a:buClr>
                <a:schemeClr val="tx2"/>
              </a:buClr>
              <a:buFont typeface="Arial" panose="020B0604020202020204" pitchFamily="34" charset="0"/>
              <a:buChar char="•"/>
            </a:pPr>
            <a:r>
              <a:rPr lang="en-US" dirty="0"/>
              <a:t>At least 3 resumes related to this job for competency refinement (Agency Talent Portal, LinkedIn, etc.) Aim to have 5 resumes so you have backup options.</a:t>
            </a:r>
          </a:p>
          <a:p>
            <a:pPr marL="742967" indent="-571500">
              <a:buClr>
                <a:schemeClr val="tx2"/>
              </a:buClr>
              <a:buFont typeface="Arial" panose="020B0604020202020204" pitchFamily="34" charset="0"/>
              <a:buChar char="•"/>
            </a:pPr>
            <a:r>
              <a:rPr lang="en-US" dirty="0"/>
              <a:t>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 stickers for voting. (consider coffee if early AM)</a:t>
            </a:r>
          </a:p>
          <a:p>
            <a:pPr marL="742967" indent="-571500">
              <a:buClr>
                <a:schemeClr val="tx2"/>
              </a:buClr>
              <a:buFont typeface="Arial" panose="020B0604020202020204" pitchFamily="34" charset="0"/>
              <a:buChar char="•"/>
            </a:pPr>
            <a:r>
              <a:rPr lang="en-US" dirty="0"/>
              <a:t>You may want to print off the slides for participant reference</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fontScale="85000" lnSpcReduction="20000"/>
          </a:bodyPr>
          <a:lstStyle/>
          <a:p>
            <a:pPr marL="171467" indent="0">
              <a:buNone/>
            </a:pPr>
            <a:r>
              <a:rPr lang="en-US" dirty="0"/>
              <a:t>Proficiencies are levels of expertise within a competency. Proficiency levels often involve these types of differences:</a:t>
            </a:r>
          </a:p>
          <a:p>
            <a:r>
              <a:rPr lang="en-US" b="1" dirty="0"/>
              <a:t>Complexity:</a:t>
            </a:r>
            <a:r>
              <a:rPr lang="en-US" dirty="0"/>
              <a:t> The applicant can manage straightforward workflows </a:t>
            </a:r>
            <a:r>
              <a:rPr lang="en-US" i="1" dirty="0"/>
              <a:t>-vs-</a:t>
            </a:r>
            <a:r>
              <a:rPr lang="en-US" dirty="0"/>
              <a:t> can manage highly complex workflows.</a:t>
            </a:r>
          </a:p>
          <a:p>
            <a:r>
              <a:rPr lang="en-US" b="1" dirty="0"/>
              <a:t>Level of detail:</a:t>
            </a:r>
            <a:r>
              <a:rPr lang="en-US" dirty="0"/>
              <a:t> The applicant can explain a general concept </a:t>
            </a:r>
            <a:r>
              <a:rPr lang="en-US" i="1" dirty="0"/>
              <a:t>-vs-</a:t>
            </a:r>
            <a:r>
              <a:rPr lang="en-US" dirty="0"/>
              <a:t> can discuss the concept in detail.</a:t>
            </a:r>
          </a:p>
          <a:p>
            <a:r>
              <a:rPr lang="en-US" b="1" dirty="0"/>
              <a:t>Scale of activity:</a:t>
            </a:r>
            <a:r>
              <a:rPr lang="en-US" dirty="0"/>
              <a:t> The applicant did something at a small organization </a:t>
            </a:r>
            <a:r>
              <a:rPr lang="en-US" i="1" dirty="0"/>
              <a:t>-vs-</a:t>
            </a:r>
            <a:r>
              <a:rPr lang="en-US" dirty="0"/>
              <a:t> did something at a large organization.</a:t>
            </a:r>
          </a:p>
          <a:p>
            <a:r>
              <a:rPr lang="en-US" b="1" dirty="0"/>
              <a:t>Seniority/independence:</a:t>
            </a:r>
            <a:r>
              <a:rPr lang="en-US" dirty="0"/>
              <a:t> The applicant did something as part of a group </a:t>
            </a:r>
            <a:r>
              <a:rPr lang="en-US" i="1" dirty="0"/>
              <a:t>-vs-</a:t>
            </a:r>
            <a:r>
              <a:rPr lang="en-US" dirty="0"/>
              <a:t> led the group that did something.</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You can set different proficiency levels depending on how many GS levels are part of this hiring action.</a:t>
            </a:r>
          </a:p>
          <a:p>
            <a:r>
              <a:rPr lang="en-US" dirty="0"/>
              <a:t>Specify two levels for each GS grade being hired if you want to save time during job analysis by defining the minimum required levels: the minimum required level (“meets”) and one level above that (“exceeds”) to establish categories as required by category rating rules.</a:t>
            </a:r>
          </a:p>
          <a:p>
            <a:r>
              <a:rPr lang="en-US" dirty="0"/>
              <a:t>Use four levels when you may want to leverage this work for other grades in the future. The same set of competencies and proficiencies can be used for different grade levels because roles that require more seniority set the required proficiencies higher than junior roles.</a:t>
            </a:r>
          </a:p>
        </p:txBody>
      </p:sp>
    </p:spTree>
    <p:extLst>
      <p:ext uri="{BB962C8B-B14F-4D97-AF65-F5344CB8AC3E}">
        <p14:creationId xmlns:p14="http://schemas.microsoft.com/office/powerpoint/2010/main" val="256700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2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b="1" dirty="0"/>
              <a:t>Example Competency: Analytical Ability</a:t>
            </a:r>
            <a:br>
              <a:rPr lang="en-US" b="1" dirty="0"/>
            </a:br>
            <a:r>
              <a:rPr lang="en-US" dirty="0"/>
              <a:t>Approaches problems quantitatively and displays critical thinking and problem-solving abilities. Breaks down problems into component parts. Uses key metrics to inform decisions. </a:t>
            </a:r>
          </a:p>
          <a:p>
            <a:r>
              <a:rPr lang="en-US" b="1" dirty="0"/>
              <a:t>GS-13 Meets:</a:t>
            </a:r>
            <a:r>
              <a:rPr lang="en-US" dirty="0"/>
              <a:t> Breaks problems down into component parts. Displays repeated experience in qualitative and quantitative analysis. Defines product or project metrics beyond the basics and ties these metrics to decisions.</a:t>
            </a:r>
          </a:p>
          <a:p>
            <a:r>
              <a:rPr lang="en-US" b="1" dirty="0"/>
              <a:t>GS-13 Exceeds:</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52691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4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fontScale="85000" lnSpcReduction="20000"/>
          </a:bodyPr>
          <a:lstStyle/>
          <a:p>
            <a:pPr marL="171467" indent="0">
              <a:buNone/>
            </a:pPr>
            <a:r>
              <a:rPr lang="en-US" sz="3200" b="1" dirty="0"/>
              <a:t>Example Competency: Analytical Ability</a:t>
            </a:r>
            <a:br>
              <a:rPr lang="en-US" sz="3200" b="1" dirty="0"/>
            </a:br>
            <a:r>
              <a:rPr lang="en-US" sz="3200" dirty="0"/>
              <a:t>Approaches problems quantitatively and displays critical thinking and problem-solving abilities. Breaks down problems into component parts. Uses key metrics to inform decisions. </a:t>
            </a:r>
          </a:p>
          <a:p>
            <a:r>
              <a:rPr lang="en-US" b="1" dirty="0"/>
              <a:t>Novice:</a:t>
            </a:r>
            <a:r>
              <a:rPr lang="en-US" dirty="0"/>
              <a:t> Unable to break down problems or only talks through problems at a high level. Does not make data-driven decisions. May have classroom education in analysis.</a:t>
            </a:r>
          </a:p>
          <a:p>
            <a:r>
              <a:rPr lang="en-US" b="1" dirty="0"/>
              <a:t>Competent:</a:t>
            </a:r>
            <a:r>
              <a:rPr lang="en-US" dirty="0"/>
              <a:t> Displays some critical thinking and problem-solving abilities. May start to break a problem down in component parts, but cannot do so completely without help in some situations. Able to identify basic product or project metrics but does not fully connect these to business or user value.</a:t>
            </a:r>
          </a:p>
          <a:p>
            <a:r>
              <a:rPr lang="en-US" b="1" dirty="0"/>
              <a:t>Advanced (minimum required for GS-13):</a:t>
            </a:r>
            <a:r>
              <a:rPr lang="en-US" dirty="0"/>
              <a:t> Breaks problems down into component parts. Displays repeated experience in qualitative and quantitative analysis. Defines product or project metrics beyond the basics and ties these metrics to decisions.</a:t>
            </a:r>
          </a:p>
          <a:p>
            <a:r>
              <a:rPr lang="en-US" b="1" dirty="0"/>
              <a:t>Expert:</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90917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decide required proficiency levels (4 level option)</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After defining competencies and proficiency levels, select the required proficiency level to qualify for the grade. Applicants will need a year’s worth of experience at the chosen proficiency level to qualify.</a:t>
            </a:r>
          </a:p>
          <a:p>
            <a:pPr>
              <a:spcAft>
                <a:spcPts val="1200"/>
              </a:spcAft>
            </a:pPr>
            <a:r>
              <a:rPr lang="en-US" dirty="0"/>
              <a:t>The same set of competencies can be used for multiple grades. Select proficiency levels for each grade you are hiring. </a:t>
            </a:r>
          </a:p>
          <a:p>
            <a:pPr>
              <a:spcAft>
                <a:spcPts val="1200"/>
              </a:spcAft>
            </a:pPr>
            <a:r>
              <a:rPr lang="en-US" dirty="0"/>
              <a:t>Job analysis should typically focus on no more than two grade levels. Jobs at other levels (e.g. entry level positions) may require slightly different competencies.</a:t>
            </a:r>
          </a:p>
        </p:txBody>
      </p:sp>
      <p:sp>
        <p:nvSpPr>
          <p:cNvPr id="4" name="Rectangle 3">
            <a:extLst>
              <a:ext uri="{FF2B5EF4-FFF2-40B4-BE49-F238E27FC236}">
                <a16:creationId xmlns:a16="http://schemas.microsoft.com/office/drawing/2014/main" id="{F10D67CB-7FA5-434F-87C1-4198700BDAAA}"/>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only if using four proficiency levels</a:t>
            </a:r>
          </a:p>
          <a:p>
            <a:pPr algn="ctr"/>
            <a:endParaRPr lang="en-US" dirty="0"/>
          </a:p>
        </p:txBody>
      </p:sp>
    </p:spTree>
    <p:extLst>
      <p:ext uri="{BB962C8B-B14F-4D97-AF65-F5344CB8AC3E}">
        <p14:creationId xmlns:p14="http://schemas.microsoft.com/office/powerpoint/2010/main" val="368935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Draft a JOA with competency names and definitions, the most critical job tasks from the job task exercise, and a few sentences from the PD that describes the position in the context of the agency. The team will review during day 2.</a:t>
            </a:r>
          </a:p>
          <a:p>
            <a:pPr marL="742967" indent="-571500">
              <a:buClr>
                <a:schemeClr val="tx2"/>
              </a:buClr>
              <a:buFont typeface="Arial" panose="020B0604020202020204" pitchFamily="34" charset="0"/>
              <a:buChar char="•"/>
            </a:pPr>
            <a:r>
              <a:rPr lang="en-US" dirty="0"/>
              <a:t>Combine competencies and proficiencies into a single document.</a:t>
            </a:r>
          </a:p>
          <a:p>
            <a:pPr marL="742967" indent="-571500">
              <a:buClr>
                <a:schemeClr val="tx2"/>
              </a:buClr>
              <a:buFont typeface="Arial" panose="020B0604020202020204" pitchFamily="34" charset="0"/>
              <a:buChar char="•"/>
            </a:pPr>
            <a:r>
              <a:rPr lang="en-US" dirty="0"/>
              <a:t>Reminder: Pull at least 3 resumes related to this job for practice resume review (Agency Talent Portal, LinkedIn, etc.) Aim to have 5 resumes so you have backup options.</a:t>
            </a:r>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3352801" y="4173021"/>
            <a:ext cx="10058400" cy="1008580"/>
          </a:xfrm>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extLst>
      <p:ext uri="{BB962C8B-B14F-4D97-AF65-F5344CB8AC3E}">
        <p14:creationId xmlns:p14="http://schemas.microsoft.com/office/powerpoint/2010/main" val="174045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br>
              <a:rPr lang="en-US" dirty="0"/>
            </a:br>
            <a:br>
              <a:rPr lang="en-US" dirty="0"/>
            </a:br>
            <a:br>
              <a:rPr lang="en-US" dirty="0"/>
            </a:br>
            <a:r>
              <a:rPr lang="en-US" dirty="0"/>
              <a:t>Let’s introduce ourselves.</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err="1"/>
              <a:t>Rreview</a:t>
            </a:r>
            <a:r>
              <a:rPr lang="en-US" dirty="0"/>
              <a:t>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1884218" y="4200730"/>
            <a:ext cx="13328072" cy="1008580"/>
          </a:xfrm>
        </p:spPr>
        <p:txBody>
          <a:bodyPr>
            <a:normAutofit/>
          </a:bodyPr>
          <a:lstStyle/>
          <a:p>
            <a:pPr algn="ctr"/>
            <a:r>
              <a:rPr lang="en-US" dirty="0"/>
              <a:t>Review draft job announcement</a:t>
            </a:r>
          </a:p>
        </p:txBody>
      </p:sp>
    </p:spTree>
    <p:extLst>
      <p:ext uri="{BB962C8B-B14F-4D97-AF65-F5344CB8AC3E}">
        <p14:creationId xmlns:p14="http://schemas.microsoft.com/office/powerpoint/2010/main" val="258002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Practice resume review with the competencies and proficiencies</a:t>
            </a:r>
            <a:br>
              <a:rPr lang="en-US" dirty="0"/>
            </a:br>
            <a:br>
              <a:rPr lang="en-US" dirty="0"/>
            </a:br>
            <a:r>
              <a:rPr lang="en-US" dirty="0"/>
              <a:t>The facilitator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Next activities</a:t>
            </a:r>
            <a:endParaRPr dirty="0"/>
          </a:p>
        </p:txBody>
      </p:sp>
      <p:sp>
        <p:nvSpPr>
          <p:cNvPr id="9" name="TextBox 8">
            <a:extLst>
              <a:ext uri="{FF2B5EF4-FFF2-40B4-BE49-F238E27FC236}">
                <a16:creationId xmlns:a16="http://schemas.microsoft.com/office/drawing/2014/main" id="{81B2320E-856B-3E4C-89FF-FD8C31AFEAE9}"/>
              </a:ext>
            </a:extLst>
          </p:cNvPr>
          <p:cNvSpPr txBox="1"/>
          <p:nvPr/>
        </p:nvSpPr>
        <p:spPr>
          <a:xfrm>
            <a:off x="7242629" y="3253111"/>
            <a:ext cx="8226264" cy="4185761"/>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Decide resume length</a:t>
            </a:r>
            <a:r>
              <a:rPr kumimoji="0" lang="en-US" sz="3600" b="0" i="0" u="none" strike="noStrike" kern="0" cap="none" spc="0" normalizeH="0" baseline="0" noProof="0" dirty="0">
                <a:ln>
                  <a:noFill/>
                </a:ln>
                <a:solidFill>
                  <a:srgbClr val="454545"/>
                </a:solidFill>
                <a:effectLst/>
                <a:uLnTx/>
                <a:uFillTx/>
                <a:latin typeface="Arial"/>
                <a:cs typeface="Arial"/>
                <a:sym typeface="Arial"/>
              </a:rPr>
              <a:t>, and other required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Determine assessments and creating assessment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Test all materials </a:t>
            </a:r>
            <a:r>
              <a:rPr kumimoji="0" lang="en-US" sz="3600" b="0" i="0" u="none" strike="noStrike" kern="0" cap="none" spc="0" normalizeH="0" baseline="0" noProof="0" dirty="0">
                <a:ln>
                  <a:noFill/>
                </a:ln>
                <a:solidFill>
                  <a:srgbClr val="454545"/>
                </a:solidFill>
                <a:effectLst/>
                <a:uLnTx/>
                <a:uFillTx/>
                <a:latin typeface="Arial"/>
                <a:cs typeface="Arial"/>
                <a:sym typeface="Arial"/>
              </a:rPr>
              <a:t>and iterate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Google Shape;67;g702b318e36_0_0">
            <a:extLst>
              <a:ext uri="{FF2B5EF4-FFF2-40B4-BE49-F238E27FC236}">
                <a16:creationId xmlns:a16="http://schemas.microsoft.com/office/drawing/2014/main" id="{319DAB51-8E99-654C-996D-EF80C0E986B2}"/>
              </a:ext>
            </a:extLst>
          </p:cNvPr>
          <p:cNvSpPr/>
          <p:nvPr/>
        </p:nvSpPr>
        <p:spPr>
          <a:xfrm>
            <a:off x="1871370" y="2996642"/>
            <a:ext cx="3760316" cy="3760316"/>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 name="Google Shape;69;g702b318e36_0_0">
            <a:extLst>
              <a:ext uri="{FF2B5EF4-FFF2-40B4-BE49-F238E27FC236}">
                <a16:creationId xmlns:a16="http://schemas.microsoft.com/office/drawing/2014/main" id="{E4BC7E3B-C4EB-8747-8B9F-958A802DB208}"/>
              </a:ext>
            </a:extLst>
          </p:cNvPr>
          <p:cNvPicPr preferRelativeResize="0"/>
          <p:nvPr/>
        </p:nvPicPr>
        <p:blipFill>
          <a:blip r:embed="rId3">
            <a:alphaModFix/>
          </a:blip>
          <a:stretch>
            <a:fillRect/>
          </a:stretch>
        </p:blipFill>
        <p:spPr>
          <a:xfrm>
            <a:off x="2294952" y="3253111"/>
            <a:ext cx="3179673" cy="3179673"/>
          </a:xfrm>
          <a:prstGeom prst="rect">
            <a:avLst/>
          </a:prstGeom>
          <a:noFill/>
          <a:ln>
            <a:noFill/>
          </a:ln>
        </p:spPr>
      </p:pic>
    </p:spTree>
    <p:extLst>
      <p:ext uri="{BB962C8B-B14F-4D97-AF65-F5344CB8AC3E}">
        <p14:creationId xmlns:p14="http://schemas.microsoft.com/office/powerpoint/2010/main" val="83704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if there is recency relevance for any of the competencies.</a:t>
            </a:r>
          </a:p>
          <a:p>
            <a:pPr lvl="1"/>
            <a:r>
              <a:rPr lang="en-US" dirty="0"/>
              <a:t>Decide page limit (2-3 pages of job experience) for resume review.</a:t>
            </a:r>
          </a:p>
          <a:p>
            <a:pPr lvl="1"/>
            <a:r>
              <a:rPr lang="en-US" dirty="0"/>
              <a:t>Confirm if all competencies are required or if some are optional for resume review</a:t>
            </a:r>
          </a:p>
          <a:p>
            <a:pPr lvl="1"/>
            <a:r>
              <a:rPr lang="en-US" dirty="0"/>
              <a:t>Determine if you want a prior work sample or portfolio reviewed with applicant resumes</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20000"/>
          </a:bodyPr>
          <a:lstStyle/>
          <a:p>
            <a:r>
              <a:rPr lang="en-US" dirty="0"/>
              <a:t>Based on your competencies, determine initial plan for assessments using one or more of the following. Options include:</a:t>
            </a:r>
          </a:p>
          <a:p>
            <a:pPr lvl="1"/>
            <a:r>
              <a:rPr lang="en-US" dirty="0"/>
              <a:t>Structured interviews (used in every SMEQA action)</a:t>
            </a:r>
          </a:p>
          <a:p>
            <a:pPr lvl="1"/>
            <a:r>
              <a:rPr lang="en-US" dirty="0"/>
              <a:t>Written assessments</a:t>
            </a:r>
          </a:p>
          <a:p>
            <a:pPr lvl="1"/>
            <a:r>
              <a:rPr lang="en-US" dirty="0"/>
              <a:t>Work samples</a:t>
            </a:r>
          </a:p>
          <a:p>
            <a:pPr lvl="1"/>
            <a:r>
              <a:rPr lang="en-US" dirty="0"/>
              <a:t>USAHire assessments</a:t>
            </a:r>
          </a:p>
          <a:p>
            <a:r>
              <a:rPr lang="en-US" dirty="0"/>
              <a:t>Assessment must test applicants in </a:t>
            </a:r>
            <a:r>
              <a:rPr lang="en-US" u="sng" dirty="0"/>
              <a:t>different</a:t>
            </a:r>
            <a:r>
              <a:rPr lang="en-US" dirty="0"/>
              <a:t> ways so you can legally eliminate unqualified applicants after each assessment round. Each assessment does not have to evaluate every competency.</a:t>
            </a:r>
          </a:p>
        </p:txBody>
      </p:sp>
    </p:spTree>
    <p:extLst>
      <p:ext uri="{BB962C8B-B14F-4D97-AF65-F5344CB8AC3E}">
        <p14:creationId xmlns:p14="http://schemas.microsoft.com/office/powerpoint/2010/main" val="234458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Work Sample </a:t>
            </a:r>
          </a:p>
          <a:p>
            <a:pPr marL="628713" lvl="1" indent="0">
              <a:buNone/>
            </a:pPr>
            <a:r>
              <a:rPr lang="en-US" dirty="0"/>
              <a:t>+ You’d ask applicants to provide a sample of past work at the time of application, such as a portfolio submitted along with a resume</a:t>
            </a:r>
          </a:p>
          <a:p>
            <a:pPr marL="628713" lvl="1" indent="0">
              <a:buNone/>
            </a:pPr>
            <a:r>
              <a:rPr lang="en-US" dirty="0"/>
              <a:t>+ Can help screen out unqualified applicants before a more time-consuming assessment. </a:t>
            </a:r>
          </a:p>
        </p:txBody>
      </p:sp>
    </p:spTree>
    <p:extLst>
      <p:ext uri="{BB962C8B-B14F-4D97-AF65-F5344CB8AC3E}">
        <p14:creationId xmlns:p14="http://schemas.microsoft.com/office/powerpoint/2010/main" val="2885028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USAHire assessments </a:t>
            </a:r>
          </a:p>
          <a:p>
            <a:pPr marL="628713" lvl="1" indent="0">
              <a:buNone/>
            </a:pPr>
            <a:r>
              <a:rPr lang="en-US" dirty="0"/>
              <a:t>  + Some USAHire assessments have a cut score</a:t>
            </a:r>
          </a:p>
          <a:p>
            <a:pPr marL="628713" lvl="1" indent="0">
              <a:buNone/>
            </a:pPr>
            <a:r>
              <a:rPr lang="en-US" dirty="0"/>
              <a:t>  + Generally takes 90 minutes (up to 3 hours)</a:t>
            </a:r>
          </a:p>
          <a:p>
            <a:pPr marL="628713" lvl="1" indent="0">
              <a:buNone/>
            </a:pPr>
            <a:endParaRPr lang="en-US" dirty="0"/>
          </a:p>
        </p:txBody>
      </p:sp>
    </p:spTree>
    <p:extLst>
      <p:ext uri="{BB962C8B-B14F-4D97-AF65-F5344CB8AC3E}">
        <p14:creationId xmlns:p14="http://schemas.microsoft.com/office/powerpoint/2010/main" val="1443477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18589"/>
          <a:stretch/>
        </p:blipFill>
        <p:spPr>
          <a:xfrm>
            <a:off x="0" y="642024"/>
            <a:ext cx="17042045" cy="7976682"/>
          </a:xfrm>
          <a:prstGeom prst="rect">
            <a:avLst/>
          </a:prstGeom>
        </p:spPr>
      </p:pic>
    </p:spTree>
    <p:extLst>
      <p:ext uri="{BB962C8B-B14F-4D97-AF65-F5344CB8AC3E}">
        <p14:creationId xmlns:p14="http://schemas.microsoft.com/office/powerpoint/2010/main" val="2716199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8094"/>
          <a:stretch/>
        </p:blipFill>
        <p:spPr>
          <a:xfrm>
            <a:off x="326278" y="817122"/>
            <a:ext cx="16412322" cy="8688616"/>
          </a:xfrm>
          <a:prstGeom prst="rect">
            <a:avLst/>
          </a:prstGeom>
        </p:spPr>
      </p:pic>
    </p:spTree>
    <p:extLst>
      <p:ext uri="{BB962C8B-B14F-4D97-AF65-F5344CB8AC3E}">
        <p14:creationId xmlns:p14="http://schemas.microsoft.com/office/powerpoint/2010/main" val="295308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proficiency levels for each competency (1 hr)</a:t>
            </a:r>
          </a:p>
          <a:p>
            <a:pPr lvl="1"/>
            <a:r>
              <a:rPr lang="en-US" dirty="0"/>
              <a:t>Review PD and job tasks against competencies (must be “rooted in the PD”) (15 min)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lstStyle/>
          <a:p>
            <a:pPr marL="171467" indent="0">
              <a:buNone/>
            </a:pPr>
            <a:r>
              <a:rPr lang="en-US" dirty="0"/>
              <a:t>Sending applicants a written prompt to complete: </a:t>
            </a:r>
          </a:p>
          <a:p>
            <a:pPr marL="171467" indent="0">
              <a:buNone/>
            </a:pPr>
            <a:r>
              <a:rPr lang="en-US" dirty="0"/>
              <a:t>    + Period of time allowed can range from an hour to a week</a:t>
            </a:r>
          </a:p>
          <a:p>
            <a:pPr marL="171467" indent="0">
              <a:buNone/>
            </a:pPr>
            <a:r>
              <a:rPr lang="en-US" dirty="0"/>
              <a:t>    + Generally faster for SMEs to review than an structured interview.</a:t>
            </a:r>
          </a:p>
          <a:p>
            <a:endParaRPr lang="en-US" dirty="0"/>
          </a:p>
          <a:p>
            <a:endParaRPr lang="en-US" dirty="0"/>
          </a:p>
        </p:txBody>
      </p:sp>
    </p:spTree>
    <p:extLst>
      <p:ext uri="{BB962C8B-B14F-4D97-AF65-F5344CB8AC3E}">
        <p14:creationId xmlns:p14="http://schemas.microsoft.com/office/powerpoint/2010/main" val="170731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Structured Phone Interview</a:t>
            </a:r>
          </a:p>
          <a:p>
            <a:pPr marL="628713" lvl="1" indent="0">
              <a:buNone/>
            </a:pPr>
            <a:r>
              <a:rPr lang="en-US" dirty="0"/>
              <a:t>  + SMEs interview applicants 1:1 or in panels</a:t>
            </a:r>
          </a:p>
          <a:p>
            <a:pPr marL="628713" lvl="1" indent="0">
              <a:buNone/>
            </a:pPr>
            <a:r>
              <a:rPr lang="en-US" dirty="0"/>
              <a:t>  + Interviews follow a strict script in the assessment portion (there may be an untimed Q&amp;A for applicants to ask about working in government)</a:t>
            </a:r>
          </a:p>
          <a:p>
            <a:pPr marL="628713" lvl="1" indent="0">
              <a:buNone/>
            </a:pPr>
            <a:r>
              <a:rPr lang="en-US" dirty="0"/>
              <a:t>  + Generally time consuming to conduct and review</a:t>
            </a:r>
          </a:p>
        </p:txBody>
      </p:sp>
    </p:spTree>
    <p:extLst>
      <p:ext uri="{BB962C8B-B14F-4D97-AF65-F5344CB8AC3E}">
        <p14:creationId xmlns:p14="http://schemas.microsoft.com/office/powerpoint/2010/main" val="725289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Determining structured interview Questions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r>
              <a:rPr lang="en-US" dirty="0"/>
              <a:t>Example question types for structured interviews:</a:t>
            </a:r>
          </a:p>
          <a:p>
            <a:pPr lvl="1"/>
            <a:r>
              <a:rPr lang="en-US" dirty="0"/>
              <a:t>Past experience: “Tell me about a time…”</a:t>
            </a:r>
          </a:p>
          <a:p>
            <a:pPr lvl="1"/>
            <a:r>
              <a:rPr lang="en-US" dirty="0"/>
              <a:t>Hypothetical situation: “Imagine we have a problem with…”</a:t>
            </a:r>
          </a:p>
          <a:p>
            <a:pPr lvl="1"/>
            <a:r>
              <a:rPr lang="en-US" dirty="0"/>
              <a:t>Applicant’s viewpoint: “What do you think about…”</a:t>
            </a:r>
          </a:p>
        </p:txBody>
      </p:sp>
    </p:spTree>
    <p:extLst>
      <p:ext uri="{BB962C8B-B14F-4D97-AF65-F5344CB8AC3E}">
        <p14:creationId xmlns:p14="http://schemas.microsoft.com/office/powerpoint/2010/main" val="3085537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without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8140700"/>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r>
              <a:rPr lang="en-US" dirty="0"/>
              <a:t>If the meeting does not result in the outcome you had hoped for, what do you do next?</a:t>
            </a:r>
          </a:p>
          <a:p>
            <a:r>
              <a:rPr lang="en-US" dirty="0"/>
              <a:t>Imagine the meeting did result in the outcome you hoped for, but the other senior leaders left the meeting with remaining concerns. Would you take any additional action with those stakeholders?</a:t>
            </a:r>
          </a:p>
          <a:p>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More example Questions Prompts</a:t>
            </a:r>
            <a:r>
              <a:rPr lang="en-US" dirty="0">
                <a:sym typeface="Wingdings" pitchFamily="2" charset="2"/>
              </a:rPr>
              <a:t> </a:t>
            </a:r>
            <a:br>
              <a:rPr lang="en-US" dirty="0">
                <a:sym typeface="Wingdings" pitchFamily="2" charset="2"/>
              </a:rPr>
            </a:br>
            <a:r>
              <a:rPr lang="en-US" dirty="0">
                <a:sym typeface="Wingdings" pitchFamily="2" charset="2"/>
              </a:rPr>
              <a:t>(display this slide while groups are breaking out)</a:t>
            </a:r>
            <a:endParaRPr lang="en-US" dirty="0"/>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lvl="1">
              <a:spcBef>
                <a:spcPts val="600"/>
              </a:spcBef>
            </a:pPr>
            <a:r>
              <a:rPr lang="en-US" dirty="0"/>
              <a:t>Past experience: </a:t>
            </a:r>
          </a:p>
          <a:p>
            <a:pPr lvl="2">
              <a:spcBef>
                <a:spcPts val="600"/>
              </a:spcBef>
            </a:pPr>
            <a:r>
              <a:rPr lang="en-US" dirty="0"/>
              <a:t>“Tell me about a time when….”</a:t>
            </a:r>
          </a:p>
          <a:p>
            <a:pPr lvl="2">
              <a:spcBef>
                <a:spcPts val="600"/>
              </a:spcBef>
            </a:pPr>
            <a:r>
              <a:rPr lang="en-US" dirty="0"/>
              <a:t>“What’s an example of you effectively using...”</a:t>
            </a:r>
          </a:p>
          <a:p>
            <a:pPr lvl="2">
              <a:spcBef>
                <a:spcPts val="600"/>
              </a:spcBef>
            </a:pPr>
            <a:r>
              <a:rPr lang="en-US" dirty="0"/>
              <a:t>”What was your most challenging project….”</a:t>
            </a:r>
          </a:p>
          <a:p>
            <a:pPr marL="1057380" lvl="2" indent="0">
              <a:spcBef>
                <a:spcPts val="600"/>
              </a:spcBef>
              <a:buNone/>
            </a:pPr>
            <a:endParaRPr lang="en-US" dirty="0"/>
          </a:p>
          <a:p>
            <a:pPr lvl="1">
              <a:spcBef>
                <a:spcPts val="600"/>
              </a:spcBef>
            </a:pPr>
            <a:r>
              <a:rPr lang="en-US" dirty="0"/>
              <a:t>Hypothetical situation: “Imagine we have a problem with…”</a:t>
            </a:r>
          </a:p>
          <a:p>
            <a:pPr lvl="2">
              <a:spcBef>
                <a:spcPts val="600"/>
              </a:spcBef>
            </a:pPr>
            <a:r>
              <a:rPr lang="en-US" dirty="0"/>
              <a:t>“How would you go about addressing an issue with…”</a:t>
            </a:r>
          </a:p>
          <a:p>
            <a:pPr lvl="2">
              <a:spcBef>
                <a:spcPts val="600"/>
              </a:spcBef>
            </a:pPr>
            <a:r>
              <a:rPr lang="en-US" dirty="0"/>
              <a:t>“What are some strategies you would use if….”</a:t>
            </a:r>
          </a:p>
          <a:p>
            <a:pPr marL="1057380" lvl="2" indent="0">
              <a:spcBef>
                <a:spcPts val="600"/>
              </a:spcBef>
              <a:buNone/>
            </a:pPr>
            <a:endParaRPr lang="en-US" dirty="0"/>
          </a:p>
          <a:p>
            <a:pPr lvl="1">
              <a:spcBef>
                <a:spcPts val="600"/>
              </a:spcBef>
            </a:pPr>
            <a:r>
              <a:rPr lang="en-US" dirty="0"/>
              <a:t>Applicant’s viewpoint: “What do you think about…”</a:t>
            </a:r>
          </a:p>
          <a:p>
            <a:pPr lvl="2">
              <a:spcBef>
                <a:spcPts val="600"/>
              </a:spcBef>
            </a:pPr>
            <a:r>
              <a:rPr lang="en-US" dirty="0"/>
              <a:t>”In your view, what are the different aspects of…”</a:t>
            </a:r>
          </a:p>
          <a:p>
            <a:pPr lvl="2">
              <a:spcBef>
                <a:spcPts val="600"/>
              </a:spcBef>
            </a:pPr>
            <a:endParaRPr lang="en-US" dirty="0"/>
          </a:p>
          <a:p>
            <a:pPr lvl="1"/>
            <a:endParaRPr lang="en-US" dirty="0"/>
          </a:p>
        </p:txBody>
      </p:sp>
    </p:spTree>
    <p:extLst>
      <p:ext uri="{BB962C8B-B14F-4D97-AF65-F5344CB8AC3E}">
        <p14:creationId xmlns:p14="http://schemas.microsoft.com/office/powerpoint/2010/main" val="2912999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an applicant’s future goals (e.g. “Where do you want to be in five years?”):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a:xfrm>
            <a:off x="1693318" y="3951348"/>
            <a:ext cx="13953626" cy="3485772"/>
          </a:xfrm>
        </p:spPr>
        <p:txBody>
          <a:bodyPr>
            <a:normAutofit/>
          </a:bodyPr>
          <a:lstStyle/>
          <a:p>
            <a:r>
              <a:rPr lang="en-US" dirty="0"/>
              <a:t>Review job announcement</a:t>
            </a:r>
          </a:p>
        </p:txBody>
      </p:sp>
    </p:spTree>
    <p:extLst>
      <p:ext uri="{BB962C8B-B14F-4D97-AF65-F5344CB8AC3E}">
        <p14:creationId xmlns:p14="http://schemas.microsoft.com/office/powerpoint/2010/main" val="1356412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a:xfrm>
            <a:off x="1308258" y="4105729"/>
            <a:ext cx="7763171" cy="2309586"/>
          </a:xfrm>
        </p:spPr>
        <p:txBody>
          <a:bodyPr/>
          <a:lstStyle/>
          <a:p>
            <a:pPr marL="171467" indent="0">
              <a:buNone/>
            </a:pPr>
            <a:r>
              <a:rPr lang="en-US" b="1" dirty="0"/>
              <a:t>Test the material on each other</a:t>
            </a:r>
            <a:endParaRPr lang="en-US" dirty="0"/>
          </a:p>
          <a:p>
            <a:endParaRPr lang="en-US" dirty="0"/>
          </a:p>
        </p:txBody>
      </p:sp>
    </p:spTree>
    <p:extLst>
      <p:ext uri="{BB962C8B-B14F-4D97-AF65-F5344CB8AC3E}">
        <p14:creationId xmlns:p14="http://schemas.microsoft.com/office/powerpoint/2010/main" val="263964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PLANNING AHEAD: BREAKS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We will take short AM and PM breaks.</a:t>
            </a:r>
          </a:p>
          <a:p>
            <a:pPr lvl="1"/>
            <a:r>
              <a:rPr lang="en-US" dirty="0"/>
              <a:t>When do people want to take a lunch break?</a:t>
            </a:r>
          </a:p>
          <a:p>
            <a:pPr lvl="1"/>
            <a:r>
              <a:rPr lang="en-US" dirty="0"/>
              <a:t>We will end at </a:t>
            </a:r>
            <a:r>
              <a:rPr lang="en-US" dirty="0">
                <a:solidFill>
                  <a:srgbClr val="FF0000"/>
                </a:solidFill>
              </a:rPr>
              <a:t>&lt;fill this in&gt;</a:t>
            </a:r>
            <a:r>
              <a:rPr lang="en-US" dirty="0"/>
              <a:t> PM.</a:t>
            </a:r>
          </a:p>
          <a:p>
            <a:pPr marL="628713" lvl="1" indent="0">
              <a:buNone/>
            </a:pPr>
            <a:endParaRPr lang="en-US" dirty="0"/>
          </a:p>
          <a:p>
            <a:pPr lvl="1"/>
            <a:endParaRPr lang="en-US" dirty="0"/>
          </a:p>
        </p:txBody>
      </p:sp>
    </p:spTree>
    <p:extLst>
      <p:ext uri="{BB962C8B-B14F-4D97-AF65-F5344CB8AC3E}">
        <p14:creationId xmlns:p14="http://schemas.microsoft.com/office/powerpoint/2010/main" val="58691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dirty="0"/>
              <a:t>Customize this slide with information on what will come next. Steps could include:</a:t>
            </a:r>
          </a:p>
          <a:p>
            <a:r>
              <a:rPr lang="en-US" dirty="0"/>
              <a:t>Finalizing job analysis documents</a:t>
            </a:r>
          </a:p>
          <a:p>
            <a:r>
              <a:rPr lang="en-US" dirty="0"/>
              <a:t>JOA posting timeline</a:t>
            </a:r>
          </a:p>
          <a:p>
            <a:r>
              <a:rPr lang="en-US" dirty="0"/>
              <a:t>Likely timeline for resume review or other SME activities</a:t>
            </a:r>
          </a:p>
          <a:p>
            <a:endParaRPr lang="en-US" dirty="0"/>
          </a:p>
        </p:txBody>
      </p:sp>
    </p:spTree>
    <p:extLst>
      <p:ext uri="{BB962C8B-B14F-4D97-AF65-F5344CB8AC3E}">
        <p14:creationId xmlns:p14="http://schemas.microsoft.com/office/powerpoint/2010/main" val="2319441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2135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During job analysis, we will determine the competencies and proficiencies to set the qualification “bar” for the position</a:t>
            </a:r>
            <a:endParaRPr sz="3600" dirty="0"/>
          </a:p>
        </p:txBody>
      </p:sp>
      <p:sp>
        <p:nvSpPr>
          <p:cNvPr id="73" name="Google Shape;73;g702b318e36_0_0"/>
          <p:cNvSpPr txBox="1"/>
          <p:nvPr/>
        </p:nvSpPr>
        <p:spPr>
          <a:xfrm>
            <a:off x="3477613" y="4789725"/>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SMEs will reference the qualifications (competencies and proficiencies) during resume review and assessments</a:t>
            </a: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Before we start, let’s make sure we’re on the same page.</a:t>
            </a:r>
          </a:p>
          <a:p>
            <a:pPr lvl="1"/>
            <a:r>
              <a:rPr lang="en-US" dirty="0"/>
              <a:t>What’s the name of the position we’re analyzing?</a:t>
            </a:r>
          </a:p>
          <a:p>
            <a:pPr lvl="1"/>
            <a:r>
              <a:rPr lang="en-US" dirty="0"/>
              <a:t>What is the GS level being hired in this action? (Job analysis should usually focus on one or two grade levels.)</a:t>
            </a:r>
          </a:p>
        </p:txBody>
      </p:sp>
    </p:spTree>
    <p:extLst>
      <p:ext uri="{BB962C8B-B14F-4D97-AF65-F5344CB8AC3E}">
        <p14:creationId xmlns:p14="http://schemas.microsoft.com/office/powerpoint/2010/main" val="196233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Job Task Exercise</a:t>
            </a:r>
            <a:endParaRPr dirty="0"/>
          </a:p>
        </p:txBody>
      </p:sp>
      <p:sp>
        <p:nvSpPr>
          <p:cNvPr id="5" name="TextBox 4">
            <a:extLst>
              <a:ext uri="{FF2B5EF4-FFF2-40B4-BE49-F238E27FC236}">
                <a16:creationId xmlns:a16="http://schemas.microsoft.com/office/drawing/2014/main" id="{0982BE4B-8869-EC47-8A1C-26204BE63404}"/>
              </a:ext>
            </a:extLst>
          </p:cNvPr>
          <p:cNvSpPr txBox="1"/>
          <p:nvPr/>
        </p:nvSpPr>
        <p:spPr>
          <a:xfrm>
            <a:off x="10568066" y="1588956"/>
            <a:ext cx="5921114" cy="861774"/>
          </a:xfrm>
          <a:prstGeom prst="rect">
            <a:avLst/>
          </a:prstGeom>
          <a:noFill/>
        </p:spPr>
        <p:txBody>
          <a:bodyPr wrap="square" rtlCol="0">
            <a:spAutoFit/>
          </a:bodyPr>
          <a:lstStyle/>
          <a:p>
            <a:endParaRPr lang="en-US" sz="3600" b="1"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6C353AC3-BEEE-FC43-8B79-9018A614ECA7}"/>
              </a:ext>
            </a:extLst>
          </p:cNvPr>
          <p:cNvPicPr>
            <a:picLocks noChangeAspect="1"/>
          </p:cNvPicPr>
          <p:nvPr/>
        </p:nvPicPr>
        <p:blipFill rotWithShape="1">
          <a:blip r:embed="rId3"/>
          <a:srcRect r="8669" b="63954"/>
          <a:stretch/>
        </p:blipFill>
        <p:spPr>
          <a:xfrm>
            <a:off x="1499014" y="1471036"/>
            <a:ext cx="8102185" cy="3313057"/>
          </a:xfrm>
          <a:prstGeom prst="rect">
            <a:avLst/>
          </a:prstGeom>
        </p:spPr>
      </p:pic>
      <p:sp>
        <p:nvSpPr>
          <p:cNvPr id="3" name="Right Bracket 2">
            <a:extLst>
              <a:ext uri="{FF2B5EF4-FFF2-40B4-BE49-F238E27FC236}">
                <a16:creationId xmlns:a16="http://schemas.microsoft.com/office/drawing/2014/main" id="{29665600-111C-254E-9DD5-84C99ED91D2B}"/>
              </a:ext>
            </a:extLst>
          </p:cNvPr>
          <p:cNvSpPr/>
          <p:nvPr/>
        </p:nvSpPr>
        <p:spPr>
          <a:xfrm>
            <a:off x="10838328" y="2240644"/>
            <a:ext cx="224852" cy="2312177"/>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30578294-28BA-1B42-89EA-EF1862E22AEE}"/>
              </a:ext>
            </a:extLst>
          </p:cNvPr>
          <p:cNvSpPr/>
          <p:nvPr/>
        </p:nvSpPr>
        <p:spPr>
          <a:xfrm>
            <a:off x="10838328" y="5416603"/>
            <a:ext cx="224852" cy="2967812"/>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3268FE0-DA8F-744F-81E9-95D6F4FD6FBF}"/>
              </a:ext>
            </a:extLst>
          </p:cNvPr>
          <p:cNvSpPr txBox="1"/>
          <p:nvPr/>
        </p:nvSpPr>
        <p:spPr>
          <a:xfrm>
            <a:off x="11419149" y="2879415"/>
            <a:ext cx="5921114" cy="861774"/>
          </a:xfrm>
          <a:prstGeom prst="rect">
            <a:avLst/>
          </a:prstGeom>
          <a:noFill/>
        </p:spPr>
        <p:txBody>
          <a:bodyPr wrap="square" rtlCol="0">
            <a:spAutoFit/>
          </a:bodyPr>
          <a:lstStyle/>
          <a:p>
            <a:r>
              <a:rPr lang="en-US" sz="3600" b="1" dirty="0">
                <a:solidFill>
                  <a:schemeClr val="tx2"/>
                </a:solidFill>
              </a:rPr>
              <a:t>List</a:t>
            </a:r>
            <a:r>
              <a:rPr lang="en-US" sz="3600" dirty="0">
                <a:solidFill>
                  <a:schemeClr val="tx2"/>
                </a:solidFill>
              </a:rPr>
              <a:t> </a:t>
            </a:r>
            <a:r>
              <a:rPr lang="en-US" sz="3600" b="1" dirty="0">
                <a:solidFill>
                  <a:schemeClr val="tx2"/>
                </a:solidFill>
              </a:rPr>
              <a:t>job tasks</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1A4321E8-5A32-0242-A4F8-C84D1C2D8EE0}"/>
              </a:ext>
            </a:extLst>
          </p:cNvPr>
          <p:cNvSpPr txBox="1"/>
          <p:nvPr/>
        </p:nvSpPr>
        <p:spPr>
          <a:xfrm>
            <a:off x="11419149" y="5915624"/>
            <a:ext cx="5799173" cy="1969770"/>
          </a:xfrm>
          <a:prstGeom prst="rect">
            <a:avLst/>
          </a:prstGeom>
          <a:noFill/>
        </p:spPr>
        <p:txBody>
          <a:bodyPr wrap="square" rtlCol="0">
            <a:spAutoFit/>
          </a:bodyPr>
          <a:lstStyle/>
          <a:p>
            <a:r>
              <a:rPr lang="en-US" sz="3600" dirty="0">
                <a:solidFill>
                  <a:schemeClr val="tx2"/>
                </a:solidFill>
              </a:rPr>
              <a:t>Turn job tasks into </a:t>
            </a:r>
            <a:r>
              <a:rPr lang="en-US" sz="3600" b="1" dirty="0">
                <a:solidFill>
                  <a:schemeClr val="tx2"/>
                </a:solidFill>
              </a:rPr>
              <a:t>competencies &amp; define them</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DDBA58CD-6523-F343-A0CC-31C36308B61A}"/>
              </a:ext>
            </a:extLst>
          </p:cNvPr>
          <p:cNvPicPr>
            <a:picLocks noChangeAspect="1"/>
          </p:cNvPicPr>
          <p:nvPr/>
        </p:nvPicPr>
        <p:blipFill>
          <a:blip r:embed="rId4"/>
          <a:stretch>
            <a:fillRect/>
          </a:stretch>
        </p:blipFill>
        <p:spPr>
          <a:xfrm>
            <a:off x="1499015" y="5313610"/>
            <a:ext cx="8102184" cy="3322389"/>
          </a:xfrm>
          <a:prstGeom prst="rect">
            <a:avLst/>
          </a:prstGeom>
        </p:spPr>
      </p:pic>
    </p:spTree>
    <p:extLst>
      <p:ext uri="{BB962C8B-B14F-4D97-AF65-F5344CB8AC3E}">
        <p14:creationId xmlns:p14="http://schemas.microsoft.com/office/powerpoint/2010/main" val="3332054272"/>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83883</TotalTime>
  <Words>5768</Words>
  <Application>Microsoft Macintosh PowerPoint</Application>
  <PresentationFormat>Custom</PresentationFormat>
  <Paragraphs>364</Paragraphs>
  <Slides>53</Slides>
  <Notes>47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Arial</vt:lpstr>
      <vt:lpstr>Rockwell</vt:lpstr>
      <vt:lpstr>Wingdings</vt:lpstr>
      <vt:lpstr>Avenir</vt:lpstr>
      <vt:lpstr>Source Sans Pro SemiBold</vt:lpstr>
      <vt:lpstr>Cambria</vt:lpstr>
      <vt:lpstr>Source Sans Pro</vt:lpstr>
      <vt:lpstr>Merriweather Sans</vt:lpstr>
      <vt:lpstr>Merriweather</vt:lpstr>
      <vt:lpstr>Source Sans Pro Web</vt:lpstr>
      <vt:lpstr>White</vt:lpstr>
      <vt:lpstr>PowerPoint Presentation</vt:lpstr>
      <vt:lpstr>&lt;Delete THIS SLIDE BEFORE PRESENTING&gt;</vt:lpstr>
      <vt:lpstr>Thank you for coming!   Let’s introduce ourselves.</vt:lpstr>
      <vt:lpstr>Agenda for today: Tasks ⟶ Competencies ⟶ Proficiencies</vt:lpstr>
      <vt:lpstr>PLANNING AHEAD: BREAKS</vt:lpstr>
      <vt:lpstr>Overview of the process</vt:lpstr>
      <vt:lpstr>Overview of the process</vt:lpstr>
      <vt:lpstr>Job Task Exercise</vt:lpstr>
      <vt:lpstr>Job Task Exercise</vt:lpstr>
      <vt:lpstr>Job Task Exercise</vt:lpstr>
      <vt:lpstr>Example tasks</vt:lpstr>
      <vt:lpstr>Collection and Grouping Exercise</vt:lpstr>
      <vt:lpstr>Example Groupings from Past Workshops</vt:lpstr>
      <vt:lpstr>Dot Voting and discussion</vt:lpstr>
      <vt:lpstr>Now we define these critical competencies</vt:lpstr>
      <vt:lpstr>Competencies: shorter the better</vt:lpstr>
      <vt:lpstr>Now we define these critical competencies</vt:lpstr>
      <vt:lpstr>Notice: Assessment materials discussed after this point are confidential.   Please sign and return the  confidentiality agreement. </vt:lpstr>
      <vt:lpstr>How proficiency levels are used: Assessment Review</vt:lpstr>
      <vt:lpstr>Determining Proficiency levels</vt:lpstr>
      <vt:lpstr>Determining Proficiency levels</vt:lpstr>
      <vt:lpstr>Creating proficiency levels: 2 level option</vt:lpstr>
      <vt:lpstr>Creating proficiency levels: 4 level option</vt:lpstr>
      <vt:lpstr>decide required proficiency levels (4 level option)</vt:lpstr>
      <vt:lpstr>PowerPoint Presentation</vt:lpstr>
      <vt:lpstr>&lt;Delete THIS SLIDE BEFORE PRESENTING&gt;</vt:lpstr>
      <vt:lpstr>PowerPoint Presentation</vt:lpstr>
      <vt:lpstr>Thank you for coming back!</vt:lpstr>
      <vt:lpstr>Overview of the process</vt:lpstr>
      <vt:lpstr>Agenda for Today: REVIEW JOA ⟶ Write questions</vt:lpstr>
      <vt:lpstr>Review draft job announcement</vt:lpstr>
      <vt:lpstr>Practice resume review with the competencies and proficiencies  The facilitator will collect  responses privately </vt:lpstr>
      <vt:lpstr>Next activities</vt:lpstr>
      <vt:lpstr>Resume review and competency/proficiency refinement</vt:lpstr>
      <vt:lpstr>Decide Assessment Types</vt:lpstr>
      <vt:lpstr>Decide Assessment Types</vt:lpstr>
      <vt:lpstr>Decide Assessment Types</vt:lpstr>
      <vt:lpstr>PowerPoint Presentation</vt:lpstr>
      <vt:lpstr>PowerPoint Presentation</vt:lpstr>
      <vt:lpstr>Decide Assessment Types</vt:lpstr>
      <vt:lpstr>Decide Assessment Types</vt:lpstr>
      <vt:lpstr>Determining structured interview Questions</vt:lpstr>
      <vt:lpstr>Breadth questions</vt:lpstr>
      <vt:lpstr>Example Question without follow-ups – Stakeholder Engagement Competency</vt:lpstr>
      <vt:lpstr>Example Question with follow-ups – Stakeholder Engagement Competency</vt:lpstr>
      <vt:lpstr>More example Questions Prompts  (display this slide while groups are breaking out)</vt:lpstr>
      <vt:lpstr>Questions to Avoid</vt:lpstr>
      <vt:lpstr>Review job announcement</vt:lpstr>
      <vt:lpstr>PowerPoint Presentation</vt:lpstr>
      <vt:lpstr>Next Steps</vt:lpstr>
      <vt:lpstr>PowerPoint Presentation</vt:lpstr>
      <vt:lpstr>Example Breadth Question – Modern Architecture Competency</vt:lpstr>
      <vt:lpstr>Example Depth Question – Modern Architecture Competency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363</cp:revision>
  <dcterms:modified xsi:type="dcterms:W3CDTF">2021-08-27T18:23:23Z</dcterms:modified>
</cp:coreProperties>
</file>