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6" r:id="rId1"/>
  </p:sldMasterIdLst>
  <p:notesMasterIdLst>
    <p:notesMasterId r:id="rId68"/>
  </p:notesMasterIdLst>
  <p:handoutMasterIdLst>
    <p:handoutMasterId r:id="rId69"/>
  </p:handoutMasterIdLst>
  <p:sldIdLst>
    <p:sldId id="256" r:id="rId2"/>
    <p:sldId id="344" r:id="rId3"/>
    <p:sldId id="346" r:id="rId4"/>
    <p:sldId id="257" r:id="rId5"/>
    <p:sldId id="396" r:id="rId6"/>
    <p:sldId id="843" r:id="rId7"/>
    <p:sldId id="846" r:id="rId8"/>
    <p:sldId id="901" r:id="rId9"/>
    <p:sldId id="261" r:id="rId10"/>
    <p:sldId id="367" r:id="rId11"/>
    <p:sldId id="844" r:id="rId12"/>
    <p:sldId id="909" r:id="rId13"/>
    <p:sldId id="364" r:id="rId14"/>
    <p:sldId id="818" r:id="rId15"/>
    <p:sldId id="373" r:id="rId16"/>
    <p:sldId id="323" r:id="rId17"/>
    <p:sldId id="845" r:id="rId18"/>
    <p:sldId id="363" r:id="rId19"/>
    <p:sldId id="365" r:id="rId20"/>
    <p:sldId id="902" r:id="rId21"/>
    <p:sldId id="327" r:id="rId22"/>
    <p:sldId id="825" r:id="rId23"/>
    <p:sldId id="819" r:id="rId24"/>
    <p:sldId id="903" r:id="rId25"/>
    <p:sldId id="369" r:id="rId26"/>
    <p:sldId id="329" r:id="rId27"/>
    <p:sldId id="827" r:id="rId28"/>
    <p:sldId id="377" r:id="rId29"/>
    <p:sldId id="348" r:id="rId30"/>
    <p:sldId id="376" r:id="rId31"/>
    <p:sldId id="904" r:id="rId32"/>
    <p:sldId id="331" r:id="rId33"/>
    <p:sldId id="905" r:id="rId34"/>
    <p:sldId id="291" r:id="rId35"/>
    <p:sldId id="349" r:id="rId36"/>
    <p:sldId id="350" r:id="rId37"/>
    <p:sldId id="353" r:id="rId38"/>
    <p:sldId id="372" r:id="rId39"/>
    <p:sldId id="354" r:id="rId40"/>
    <p:sldId id="374" r:id="rId41"/>
    <p:sldId id="356" r:id="rId42"/>
    <p:sldId id="910" r:id="rId43"/>
    <p:sldId id="398" r:id="rId44"/>
    <p:sldId id="357" r:id="rId45"/>
    <p:sldId id="358" r:id="rId46"/>
    <p:sldId id="836" r:id="rId47"/>
    <p:sldId id="837" r:id="rId48"/>
    <p:sldId id="838" r:id="rId49"/>
    <p:sldId id="839" r:id="rId50"/>
    <p:sldId id="840" r:id="rId51"/>
    <p:sldId id="841" r:id="rId52"/>
    <p:sldId id="908" r:id="rId53"/>
    <p:sldId id="375" r:id="rId54"/>
    <p:sldId id="359" r:id="rId55"/>
    <p:sldId id="345" r:id="rId56"/>
    <p:sldId id="355" r:id="rId57"/>
    <p:sldId id="842" r:id="rId58"/>
    <p:sldId id="341" r:id="rId59"/>
    <p:sldId id="906" r:id="rId60"/>
    <p:sldId id="830" r:id="rId61"/>
    <p:sldId id="907" r:id="rId62"/>
    <p:sldId id="831" r:id="rId63"/>
    <p:sldId id="378" r:id="rId64"/>
    <p:sldId id="362" r:id="rId65"/>
    <p:sldId id="360" r:id="rId66"/>
    <p:sldId id="361" r:id="rId67"/>
  </p:sldIdLst>
  <p:sldSz cx="17340263" cy="9753600"/>
  <p:notesSz cx="6881813" cy="9296400"/>
  <p:embeddedFontLst>
    <p:embeddedFont>
      <p:font typeface="Avenir" panose="02000503020000020003" pitchFamily="2" charset="0"/>
      <p:regular r:id="rId70"/>
      <p:italic r:id="rId71"/>
    </p:embeddedFont>
    <p:embeddedFont>
      <p:font typeface="Cambria" panose="02040503050406030204" pitchFamily="18" charset="0"/>
      <p:regular r:id="rId72"/>
      <p:bold r:id="rId73"/>
      <p:italic r:id="rId74"/>
      <p:boldItalic r:id="rId75"/>
    </p:embeddedFont>
    <p:embeddedFont>
      <p:font typeface="Merriweather" panose="02060503050406030704" pitchFamily="18" charset="0"/>
      <p:regular r:id="rId76"/>
      <p:bold r:id="rId77"/>
      <p:italic r:id="rId78"/>
      <p:boldItalic r:id="rId79"/>
    </p:embeddedFont>
    <p:embeddedFont>
      <p:font typeface="Merriweather Sans" panose="02060503050406030704" pitchFamily="18" charset="0"/>
      <p:regular r:id="rId80"/>
      <p:bold r:id="rId81"/>
      <p:italic r:id="rId82"/>
      <p:boldItalic r:id="rId83"/>
    </p:embeddedFont>
    <p:embeddedFont>
      <p:font typeface="Rockwell" panose="02060603020205020403" pitchFamily="18" charset="77"/>
      <p:regular r:id="rId84"/>
      <p:bold r:id="rId85"/>
      <p:italic r:id="rId86"/>
      <p:boldItalic r:id="rId87"/>
    </p:embeddedFont>
    <p:embeddedFont>
      <p:font typeface="Source Sans Pro" panose="020B0503030403020204" pitchFamily="34" charset="77"/>
      <p:regular r:id="rId88"/>
      <p:bold r:id="rId89"/>
      <p:italic r:id="rId90"/>
      <p:boldItalic r:id="rId91"/>
    </p:embeddedFont>
    <p:embeddedFont>
      <p:font typeface="Source Sans Pro SemiBold" panose="020B0503030403020204" pitchFamily="34" charset="77"/>
      <p:bold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8C3"/>
    <a:srgbClr val="959695"/>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1"/>
    <p:restoredTop sz="68451" autoAdjust="0"/>
  </p:normalViewPr>
  <p:slideViewPr>
    <p:cSldViewPr snapToGrid="0">
      <p:cViewPr varScale="1">
        <p:scale>
          <a:sx n="60" d="100"/>
          <a:sy n="60" d="100"/>
        </p:scale>
        <p:origin x="208" y="568"/>
      </p:cViewPr>
      <p:guideLst>
        <p:guide orient="horz" pos="3072"/>
        <p:guide pos="5462"/>
      </p:guideLst>
    </p:cSldViewPr>
  </p:slideViewPr>
  <p:notesTextViewPr>
    <p:cViewPr>
      <p:scale>
        <a:sx n="110" d="100"/>
        <a:sy n="110" d="100"/>
      </p:scale>
      <p:origin x="0" y="0"/>
    </p:cViewPr>
  </p:notesTextViewPr>
  <p:sorterViewPr>
    <p:cViewPr>
      <p:scale>
        <a:sx n="66" d="100"/>
        <a:sy n="66" d="100"/>
      </p:scale>
      <p:origin x="0" y="0"/>
    </p:cViewPr>
  </p:sorter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font" Target="fonts/font15.fntdata"/><Relationship Id="rId89" Type="http://schemas.openxmlformats.org/officeDocument/2006/relationships/font" Target="fonts/font2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font" Target="fonts/font21.fntdata"/><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handoutMaster" Target="handoutMasters/handoutMaster1.xml"/><Relationship Id="rId80" Type="http://schemas.openxmlformats.org/officeDocument/2006/relationships/font" Target="fonts/font11.fntdata"/><Relationship Id="rId85"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font" Target="fonts/font19.fntdata"/><Relationship Id="rId91" Type="http://schemas.openxmlformats.org/officeDocument/2006/relationships/font" Target="fonts/font22.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font" Target="fonts/font2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93" Type="http://schemas.openxmlformats.org/officeDocument/2006/relationships/font" Target="fonts/font24.fntdata"/><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4/18/22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meqa.usds.gov/hiring-phases/resume-review/training/#setting-up-resume-review-trainin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We are not creating PDs (Position Descriptions) today. Job analysis is the bridge from the PD to a specific job announcement coming out of our work.</a:t>
            </a:r>
            <a:endParaRPr sz="1100" dirty="0">
              <a:latin typeface="Arial"/>
              <a:ea typeface="Arial"/>
              <a:cs typeface="Arial"/>
              <a:sym typeface="Arial"/>
            </a:endParaRPr>
          </a:p>
        </p:txBody>
      </p:sp>
    </p:spTree>
    <p:extLst>
      <p:ext uri="{BB962C8B-B14F-4D97-AF65-F5344CB8AC3E}">
        <p14:creationId xmlns:p14="http://schemas.microsoft.com/office/powerpoint/2010/main" val="996448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125899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This process allows you to set the qualifications for the role you are hiring for, ensuring that you can find and hire applicants that are truly qualified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The qualifications (competencies and proficiencies) you determine today will be used during resume review and structured interviews, or other assessments</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who do not receive a passing score during resume review or any assessment will not proceed</a:t>
            </a:r>
            <a:endParaRPr sz="1100" dirty="0">
              <a:latin typeface="Arial"/>
              <a:ea typeface="Arial"/>
              <a:cs typeface="Arial"/>
              <a:sym typeface="Arial"/>
            </a:endParaRP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Applicants aren’t considered qualified until after they pass all assessments. Applicants that do not pass the assessments are ineligible.</a:t>
            </a:r>
          </a:p>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After the assessments are complete, HR adjudicates veterans’ preference to all of the applicants who passed the assessment phase</a:t>
            </a:r>
            <a:endParaRPr sz="1100" dirty="0">
              <a:latin typeface="Arial"/>
              <a:ea typeface="Arial"/>
              <a:cs typeface="Arial"/>
              <a:sym typeface="Arial"/>
            </a:endParaRPr>
          </a:p>
        </p:txBody>
      </p:sp>
    </p:spTree>
    <p:extLst>
      <p:ext uri="{BB962C8B-B14F-4D97-AF65-F5344CB8AC3E}">
        <p14:creationId xmlns:p14="http://schemas.microsoft.com/office/powerpoint/2010/main" val="2045585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Notes for instructor:</a:t>
            </a:r>
            <a:r>
              <a:rPr lang="en-US" sz="1600" baseline="0" dirty="0"/>
              <a:t> </a:t>
            </a:r>
            <a:r>
              <a:rPr lang="en-US" sz="1600" dirty="0"/>
              <a:t>Participants should take about 15 minutes to write down daily job tasks for the role.</a:t>
            </a:r>
          </a:p>
        </p:txBody>
      </p:sp>
    </p:spTree>
    <p:extLst>
      <p:ext uri="{BB962C8B-B14F-4D97-AF65-F5344CB8AC3E}">
        <p14:creationId xmlns:p14="http://schemas.microsoft.com/office/powerpoint/2010/main" val="138556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r>
              <a:rPr lang="en-US" sz="1100" dirty="0">
                <a:latin typeface="Arial"/>
                <a:ea typeface="Arial"/>
                <a:cs typeface="Arial"/>
                <a:sym typeface="Arial"/>
              </a:rPr>
              <a:t>In a JOA, you can see some of these in a finished version. There’s listed job tasks, defined competencies. </a:t>
            </a:r>
            <a:endParaRPr sz="1100" dirty="0">
              <a:latin typeface="Arial"/>
              <a:ea typeface="Arial"/>
              <a:cs typeface="Arial"/>
              <a:sym typeface="Arial"/>
            </a:endParaRPr>
          </a:p>
        </p:txBody>
      </p:sp>
    </p:spTree>
    <p:extLst>
      <p:ext uri="{BB962C8B-B14F-4D97-AF65-F5344CB8AC3E}">
        <p14:creationId xmlns:p14="http://schemas.microsoft.com/office/powerpoint/2010/main" val="1772123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dirty="0"/>
          </a:p>
        </p:txBody>
      </p:sp>
    </p:spTree>
    <p:extLst>
      <p:ext uri="{BB962C8B-B14F-4D97-AF65-F5344CB8AC3E}">
        <p14:creationId xmlns:p14="http://schemas.microsoft.com/office/powerpoint/2010/main" val="253540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Good tasks should be:</a:t>
            </a:r>
          </a:p>
          <a:p>
            <a:pPr lvl="1"/>
            <a:r>
              <a:rPr lang="en-US" dirty="0"/>
              <a:t>performed as part of the job in the designated grade level</a:t>
            </a:r>
          </a:p>
          <a:p>
            <a:pPr lvl="1"/>
            <a:r>
              <a:rPr lang="en-US" dirty="0"/>
              <a:t>clearly and accurately written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2400" dirty="0"/>
              <a:t>Participants should take about 15 minutes to write down daily job tasks for the role.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4239389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sz="1600" dirty="0"/>
            </a:br>
            <a:br>
              <a:rPr lang="en-US" sz="1600" dirty="0"/>
            </a:br>
            <a:r>
              <a:rPr lang="en-US" sz="1600" dirty="0"/>
              <a:t>Notes for facilitator:</a:t>
            </a:r>
            <a:r>
              <a:rPr lang="en-US" sz="1600" baseline="0" dirty="0"/>
              <a: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600" baseline="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After</a:t>
            </a:r>
            <a:r>
              <a:rPr lang="en-US" sz="1600" baseline="0" dirty="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aseline="0" dirty="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 Then the group can create a competency name that they think is covered</a:t>
            </a:r>
            <a:r>
              <a:rPr lang="en-US" sz="1600" baseline="0" dirty="0"/>
              <a:t> by each common group of tasks. </a:t>
            </a:r>
            <a:endParaRPr lang="en-US" sz="1600" dirty="0"/>
          </a:p>
          <a:p>
            <a:pPr marL="0" lvl="0" indent="0" algn="l" rtl="0">
              <a:spcBef>
                <a:spcPts val="0"/>
              </a:spcBef>
              <a:spcAft>
                <a:spcPts val="0"/>
              </a:spcAft>
              <a:buNone/>
            </a:pPr>
            <a:endParaRPr lang="en-US" sz="1600" dirty="0"/>
          </a:p>
          <a:p>
            <a:pPr marL="0" lvl="0" indent="0" algn="l" rtl="0">
              <a:spcBef>
                <a:spcPts val="0"/>
              </a:spcBef>
              <a:spcAft>
                <a:spcPts val="0"/>
              </a:spcAft>
              <a:buNone/>
            </a:pPr>
            <a:r>
              <a:rPr lang="en-US" sz="1600" dirty="0"/>
              <a:t>Ask</a:t>
            </a:r>
            <a:r>
              <a:rPr lang="en-US" sz="1600" baseline="0" dirty="0"/>
              <a:t> the SMEs if there are any EQ related competencies they think are required that are not represented by the groupings. Also ask them if there is enough technical competencies represented versus only soft competencies (leadership, collaboration, analysis, </a:t>
            </a:r>
            <a:r>
              <a:rPr lang="en-US" sz="1600" baseline="0" dirty="0" err="1"/>
              <a:t>etc</a:t>
            </a:r>
            <a:r>
              <a:rPr lang="en-US" sz="1600" baseline="0" dirty="0"/>
              <a:t>).  </a:t>
            </a:r>
            <a:endParaRPr lang="en-US" sz="1600" dirty="0"/>
          </a:p>
        </p:txBody>
      </p:sp>
    </p:spTree>
    <p:extLst>
      <p:ext uri="{BB962C8B-B14F-4D97-AF65-F5344CB8AC3E}">
        <p14:creationId xmlns:p14="http://schemas.microsoft.com/office/powerpoint/2010/main" val="340954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t>Leave this slide up as SMEs do the grouping exercise.</a:t>
            </a:r>
          </a:p>
        </p:txBody>
      </p:sp>
    </p:spTree>
    <p:extLst>
      <p:ext uri="{BB962C8B-B14F-4D97-AF65-F5344CB8AC3E}">
        <p14:creationId xmlns:p14="http://schemas.microsoft.com/office/powerpoint/2010/main" val="331143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a:p>
            <a:endParaRPr lang="en-US" dirty="0"/>
          </a:p>
          <a:p>
            <a:r>
              <a:rPr lang="en-US" dirty="0"/>
              <a:t>If the workshop is remote, you will need different tools, such as </a:t>
            </a:r>
            <a:r>
              <a:rPr lang="en-US" sz="2200" b="0" i="0" u="none" strike="noStrike" cap="none" dirty="0">
                <a:solidFill>
                  <a:srgbClr val="000000"/>
                </a:solidFill>
                <a:effectLst/>
                <a:latin typeface="Merriweather Sans"/>
                <a:sym typeface="Merriweather Sans"/>
              </a:rPr>
              <a:t>a c</a:t>
            </a:r>
            <a:r>
              <a:rPr lang="en-US" sz="2200" b="0" i="0" u="none" strike="noStrike" cap="none" dirty="0">
                <a:solidFill>
                  <a:srgbClr val="000000"/>
                </a:solidFill>
                <a:effectLst/>
                <a:latin typeface="Merriweather Sans"/>
                <a:ea typeface="Merriweather Sans"/>
                <a:cs typeface="Merriweather Sans"/>
                <a:sym typeface="Merriweather Sans"/>
              </a:rPr>
              <a:t>ollaboration tool for editing competencies and interview questions (nice to have but not mandatory). Consider having two mechanisms for facilitators to participate (like a phone dialed in and a computer on </a:t>
            </a:r>
            <a:r>
              <a:rPr lang="en-US" sz="2200" b="0" i="0" u="none" strike="noStrike" cap="none" dirty="0" err="1">
                <a:solidFill>
                  <a:srgbClr val="000000"/>
                </a:solidFill>
                <a:effectLst/>
                <a:latin typeface="Merriweather Sans"/>
                <a:ea typeface="Merriweather Sans"/>
                <a:cs typeface="Merriweather Sans"/>
                <a:sym typeface="Merriweather Sans"/>
              </a:rPr>
              <a:t>wifi</a:t>
            </a:r>
            <a:r>
              <a:rPr lang="en-US" sz="2200" b="0" i="0" u="none" strike="noStrike" cap="none" dirty="0">
                <a:solidFill>
                  <a:srgbClr val="000000"/>
                </a:solidFill>
                <a:effectLst/>
                <a:latin typeface="Merriweather Sans"/>
                <a:ea typeface="Merriweather Sans"/>
                <a:cs typeface="Merriweather Sans"/>
                <a:sym typeface="Merriweather Sans"/>
              </a:rPr>
              <a:t>, or a backup facilitator ready to go) so the workshop can continue if a facilitator has a power or connection glitch.</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Identify and prepare 2-4 resumes for an exercise in the workshop. Resumes should be marginally strong to force discussion, and the resumes you pick should </a:t>
            </a:r>
            <a:r>
              <a:rPr lang="en-US" sz="2200" b="0" i="0" u="none" strike="noStrike" cap="none" dirty="0" err="1">
                <a:solidFill>
                  <a:srgbClr val="000000"/>
                </a:solidFill>
                <a:effectLst/>
                <a:latin typeface="Merriweather Sans"/>
                <a:ea typeface="Merriweather Sans"/>
                <a:cs typeface="Merriweather Sans"/>
                <a:sym typeface="Merriweather Sans"/>
              </a:rPr>
              <a:t>inclulde</a:t>
            </a:r>
            <a:r>
              <a:rPr lang="en-US" sz="2200" b="0" i="0" u="none" strike="noStrike" cap="none" dirty="0">
                <a:solidFill>
                  <a:srgbClr val="000000"/>
                </a:solidFill>
                <a:effectLst/>
                <a:latin typeface="Merriweather Sans"/>
                <a:ea typeface="Merriweather Sans"/>
                <a:cs typeface="Merriweather Sans"/>
                <a:sym typeface="Merriweather Sans"/>
              </a:rPr>
              <a:t> these categories: short (2 pages or less), long (over 5 pages), private sector background, public sector background. Instructions to gather resumes are </a:t>
            </a:r>
            <a:r>
              <a:rPr lang="en-US" sz="2200" b="0" i="0" u="sng" strike="noStrike" cap="none" dirty="0">
                <a:solidFill>
                  <a:srgbClr val="000000"/>
                </a:solidFill>
                <a:effectLst/>
                <a:latin typeface="Merriweather Sans"/>
                <a:ea typeface="Merriweather Sans"/>
                <a:cs typeface="Merriweather Sans"/>
                <a:sym typeface="Merriweather Sans"/>
                <a:hlinkClick r:id="rId3"/>
              </a:rPr>
              <a:t>here</a:t>
            </a:r>
            <a:r>
              <a:rPr lang="en-US" sz="2200" b="0" i="0" u="none" strike="noStrike" cap="none" dirty="0">
                <a:solidFill>
                  <a:srgbClr val="000000"/>
                </a:solidFill>
                <a:effectLst/>
                <a:latin typeface="Merriweather Sans"/>
                <a:ea typeface="Merriweather Sans"/>
                <a:cs typeface="Merriweather Sans"/>
                <a:sym typeface="Merriweather Sans"/>
              </a:rPr>
              <a:t>.</a:t>
            </a:r>
          </a:p>
        </p:txBody>
      </p:sp>
    </p:spTree>
    <p:extLst>
      <p:ext uri="{BB962C8B-B14F-4D97-AF65-F5344CB8AC3E}">
        <p14:creationId xmlns:p14="http://schemas.microsoft.com/office/powerpoint/2010/main" val="501840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Once you have a final list, SMEs and hiring managers should independently rate each competency on how important it is (1-5) and turn those into HR. This will be evidence that competencies should or should not be mandatory.</a:t>
            </a:r>
          </a:p>
          <a:p>
            <a:endParaRPr lang="en-US" dirty="0"/>
          </a:p>
          <a:p>
            <a:r>
              <a:rPr lang="en-US" dirty="0"/>
              <a:t>The number of dots you give may vary based on the number of possible groupings, so that you can efficiently gather group views.</a:t>
            </a:r>
          </a:p>
          <a:p>
            <a:endParaRPr lang="en-US" dirty="0"/>
          </a:p>
          <a:p>
            <a:r>
              <a:rPr lang="en-US" dirty="0"/>
              <a:t>In virtual environments, votes should only be for category labels. </a:t>
            </a:r>
          </a:p>
          <a:p>
            <a:endParaRPr lang="en-US" dirty="0"/>
          </a:p>
          <a:p>
            <a:r>
              <a:rPr lang="en-US" dirty="0"/>
              <a:t>Under multiple voting rounds, SMEs should get many votes in an initial round – a first round with 20 groupings might offer each SME 15 votes. “final” votes should be much more narrow.</a:t>
            </a:r>
          </a:p>
          <a:p>
            <a:endParaRPr lang="en-US" dirty="0"/>
          </a:p>
          <a:p>
            <a:endParaRPr lang="en-US" dirty="0"/>
          </a:p>
        </p:txBody>
      </p:sp>
    </p:spTree>
    <p:extLst>
      <p:ext uri="{BB962C8B-B14F-4D97-AF65-F5344CB8AC3E}">
        <p14:creationId xmlns:p14="http://schemas.microsoft.com/office/powerpoint/2010/main" val="1692517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Formal definition: </a:t>
            </a:r>
            <a:r>
              <a:rPr lang="en-US" dirty="0"/>
              <a:t>Competencies are measurable pattern of knowledge, skills, abilities, behaviors, and other characteristics that an individual needs to do the job successfully. Competencies specify the "how" of performing job tasks.</a:t>
            </a:r>
          </a:p>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06290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You can flesh out what it means to be proficient in the proficiencies. These should only be your definition of each competency. The shorter it is, the easier for applicants to understand in the announcement (they will see this but not the proficiencies). It will be easier for SMEs to do the assessments if these are tighter and shorter rather than encompassing multiple points. </a:t>
            </a:r>
          </a:p>
        </p:txBody>
      </p:sp>
    </p:spTree>
    <p:extLst>
      <p:ext uri="{BB962C8B-B14F-4D97-AF65-F5344CB8AC3E}">
        <p14:creationId xmlns:p14="http://schemas.microsoft.com/office/powerpoint/2010/main" val="1176276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Competencies must be clear. Avoid ambiguity.</a:t>
            </a:r>
          </a:p>
          <a:p>
            <a:endParaRPr lang="en-US" dirty="0"/>
          </a:p>
          <a:p>
            <a:r>
              <a:rPr lang="en-US" dirty="0"/>
              <a:t>Competencies must be verifiable on basis of resume and/or assessments.</a:t>
            </a:r>
          </a:p>
          <a:p>
            <a:endParaRPr lang="en-US" dirty="0"/>
          </a:p>
          <a:p>
            <a:r>
              <a:rPr lang="en-US" dirty="0"/>
              <a:t>Competencies must be attainable or realistic for the position and grade level.</a:t>
            </a:r>
          </a:p>
          <a:p>
            <a:endParaRPr lang="en-US" dirty="0"/>
          </a:p>
          <a:p>
            <a:r>
              <a:rPr lang="en-US" dirty="0"/>
              <a:t>Competencies must be relevant to the position and series.</a:t>
            </a:r>
          </a:p>
          <a:p>
            <a:endParaRPr lang="en-US" dirty="0"/>
          </a:p>
          <a:p>
            <a:r>
              <a:rPr lang="en-US" dirty="0"/>
              <a:t>Competencies must not be redundant or overlap with one another.</a:t>
            </a:r>
          </a:p>
          <a:p>
            <a:endParaRPr lang="en-US" dirty="0"/>
          </a:p>
        </p:txBody>
      </p:sp>
    </p:spTree>
    <p:extLst>
      <p:ext uri="{BB962C8B-B14F-4D97-AF65-F5344CB8AC3E}">
        <p14:creationId xmlns:p14="http://schemas.microsoft.com/office/powerpoint/2010/main" val="3325594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 materials.</a:t>
            </a:r>
            <a:endParaRPr lang="en-US" sz="2200" b="0" i="0" u="none" strike="noStrike" cap="none" dirty="0">
              <a:solidFill>
                <a:srgbClr val="000000"/>
              </a:solidFill>
              <a:effectLst/>
              <a:latin typeface="Merriweather Sans"/>
              <a:ea typeface="Merriweather Sans"/>
              <a:cs typeface="Merriweather Sans"/>
              <a:sym typeface="Merriweather Sans"/>
            </a:endParaRPr>
          </a:p>
        </p:txBody>
      </p:sp>
    </p:spTree>
    <p:extLst>
      <p:ext uri="{BB962C8B-B14F-4D97-AF65-F5344CB8AC3E}">
        <p14:creationId xmlns:p14="http://schemas.microsoft.com/office/powerpoint/2010/main" val="152555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 There is no “right” answer for which type of proficiencies to create. Feel free to decide in advance which type of levels the group will create.</a:t>
            </a:r>
          </a:p>
        </p:txBody>
      </p:sp>
    </p:spTree>
    <p:extLst>
      <p:ext uri="{BB962C8B-B14F-4D97-AF65-F5344CB8AC3E}">
        <p14:creationId xmlns:p14="http://schemas.microsoft.com/office/powerpoint/2010/main" val="3625531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2 levels</a:t>
            </a:r>
          </a:p>
        </p:txBody>
      </p:sp>
    </p:spTree>
    <p:extLst>
      <p:ext uri="{BB962C8B-B14F-4D97-AF65-F5344CB8AC3E}">
        <p14:creationId xmlns:p14="http://schemas.microsoft.com/office/powerpoint/2010/main" val="3067309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Leave this slide up as the group works, if doing 4 levels</a:t>
            </a:r>
          </a:p>
        </p:txBody>
      </p:sp>
    </p:spTree>
    <p:extLst>
      <p:ext uri="{BB962C8B-B14F-4D97-AF65-F5344CB8AC3E}">
        <p14:creationId xmlns:p14="http://schemas.microsoft.com/office/powerpoint/2010/main" val="184525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can be done in person or virtually in an online stickies platform. If done in person, have attendees raise hands or do something else to make it easier to track who has been introduced and who has not.</a:t>
            </a:r>
          </a:p>
        </p:txBody>
      </p:sp>
    </p:spTree>
    <p:extLst>
      <p:ext uri="{BB962C8B-B14F-4D97-AF65-F5344CB8AC3E}">
        <p14:creationId xmlns:p14="http://schemas.microsoft.com/office/powerpoint/2010/main" val="2240138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2940609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32325718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to facilitator:</a:t>
            </a:r>
            <a:r>
              <a:rPr lang="en-US" baseline="0" dirty="0"/>
              <a:t> To save time, split up the participants to do work in subgroups. Levels should built upon each other and be as succinct as possible.</a:t>
            </a:r>
            <a:endParaRPr lang="en-US" dirty="0"/>
          </a:p>
        </p:txBody>
      </p:sp>
    </p:spTree>
    <p:extLst>
      <p:ext uri="{BB962C8B-B14F-4D97-AF65-F5344CB8AC3E}">
        <p14:creationId xmlns:p14="http://schemas.microsoft.com/office/powerpoint/2010/main" val="51554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7810289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Thank you for joining us on Day 2! I want to take a couple of minutes to ground folks on where we are. Here’s the process we walked through yesterday for how the SMEQA process works.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First, you develop the materials from the overall Job Analysis Workshop. Then the job announcement is posted and applicants apply. Once applicants apply, then SMEs will review applicants through resume review and assessments. Only after this assessment are veteran preference requirements applied and the cert(s) created.  This better ensures certification of qualified candidates.</a:t>
            </a:r>
            <a:br>
              <a:rPr lang="en-US" sz="2200" b="0" i="0" u="none" strike="noStrike" cap="none" dirty="0">
                <a:solidFill>
                  <a:srgbClr val="000000"/>
                </a:solidFill>
                <a:effectLst/>
                <a:latin typeface="Merriweather Sans"/>
                <a:ea typeface="Merriweather Sans"/>
                <a:cs typeface="Merriweather Sans"/>
                <a:sym typeface="Merriweather Sans"/>
              </a:rPr>
            </a:br>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Today, as you know, we are in the middle of completing the Job Analysis Workshop. Yesterday we wrote the competencies and proficiency levels. These will be used for everything we do today: seeing how they work with reviewing resumes and creating assessment materials. As a reminder, SMEs will be reviewing resumes and conducting the assessments. The materials you create are used by both HR and SMEs in the hiring process. [Open couple of minutes for questions]</a:t>
            </a:r>
            <a:endParaRPr lang="en-US" dirty="0"/>
          </a:p>
        </p:txBody>
      </p:sp>
    </p:spTree>
    <p:extLst>
      <p:ext uri="{BB962C8B-B14F-4D97-AF65-F5344CB8AC3E}">
        <p14:creationId xmlns:p14="http://schemas.microsoft.com/office/powerpoint/2010/main" val="1117182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929612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if this isn’t prepared! </a:t>
            </a:r>
          </a:p>
          <a:p>
            <a:endParaRPr lang="en-US" dirty="0"/>
          </a:p>
          <a:p>
            <a:r>
              <a:rPr lang="en-US" dirty="0"/>
              <a:t>SMEs should verify job tasks and summary section.</a:t>
            </a:r>
          </a:p>
        </p:txBody>
      </p:sp>
    </p:spTree>
    <p:extLst>
      <p:ext uri="{BB962C8B-B14F-4D97-AF65-F5344CB8AC3E}">
        <p14:creationId xmlns:p14="http://schemas.microsoft.com/office/powerpoint/2010/main" val="160981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 All SMEs should work through resumes in the same order.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3624751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232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702b318e36_0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702b318e36_0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457200" lvl="0" indent="-298450" algn="l" rtl="0">
              <a:spcBef>
                <a:spcPts val="0"/>
              </a:spcBef>
              <a:spcAft>
                <a:spcPts val="0"/>
              </a:spcAft>
              <a:buClr>
                <a:srgbClr val="000000"/>
              </a:buClr>
              <a:buSzPts val="1100"/>
              <a:buChar char="•"/>
            </a:pPr>
            <a:endParaRPr sz="1100" dirty="0">
              <a:latin typeface="Arial"/>
              <a:ea typeface="Arial"/>
              <a:cs typeface="Arial"/>
              <a:sym typeface="Arial"/>
            </a:endParaRPr>
          </a:p>
        </p:txBody>
      </p:sp>
    </p:spTree>
    <p:extLst>
      <p:ext uri="{BB962C8B-B14F-4D97-AF65-F5344CB8AC3E}">
        <p14:creationId xmlns:p14="http://schemas.microsoft.com/office/powerpoint/2010/main" val="3288862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Recency requirements are only allowed for job series where standards change frequently (such as IT).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Figure out how many pages of job experience is sufficient to make a determination. We know from analysis that 50+ page resumes pass at the same rate as 2 page resumes.</a:t>
            </a:r>
          </a:p>
          <a:p>
            <a:endParaRPr lang="en-US" dirty="0"/>
          </a:p>
          <a:p>
            <a:r>
              <a:rPr lang="en-US" dirty="0"/>
              <a:t>It’s OK to decide not all competencies are required to appear in a resume, but this must be decided ahead of time in the assessment strategy</a:t>
            </a:r>
          </a:p>
          <a:p>
            <a:endParaRPr lang="en-US" dirty="0"/>
          </a:p>
          <a:p>
            <a:r>
              <a:rPr lang="en-US" dirty="0"/>
              <a:t>Requiring a work sample helps to ensure that applicants are responsive to the job announcement. You may only request a work sample or portfolio at the time of application if applicants can be reasonably expected to already have one relevant to this role.</a:t>
            </a:r>
          </a:p>
          <a:p>
            <a:endParaRPr lang="en-US" dirty="0"/>
          </a:p>
        </p:txBody>
      </p:sp>
    </p:spTree>
    <p:extLst>
      <p:ext uri="{BB962C8B-B14F-4D97-AF65-F5344CB8AC3E}">
        <p14:creationId xmlns:p14="http://schemas.microsoft.com/office/powerpoint/2010/main" val="185927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635853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1062875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USA Hire resource center: https://</a:t>
            </a:r>
            <a:r>
              <a:rPr lang="en-US" dirty="0" err="1"/>
              <a:t>help.usastaffing.gov</a:t>
            </a:r>
            <a:r>
              <a:rPr lang="en-US" dirty="0"/>
              <a:t>/</a:t>
            </a:r>
            <a:r>
              <a:rPr lang="en-US" dirty="0" err="1"/>
              <a:t>ResourceCenter</a:t>
            </a:r>
            <a:r>
              <a:rPr lang="en-US" dirty="0"/>
              <a:t>/</a:t>
            </a:r>
            <a:r>
              <a:rPr lang="en-US" dirty="0" err="1"/>
              <a:t>index.php</a:t>
            </a:r>
            <a:r>
              <a:rPr lang="en-US" dirty="0"/>
              <a:t>/</a:t>
            </a:r>
            <a:r>
              <a:rPr lang="en-US" dirty="0" err="1"/>
              <a:t>USA_Hire_Resource_Center</a:t>
            </a: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967564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USAHire content</a:t>
            </a:r>
          </a:p>
        </p:txBody>
      </p:sp>
    </p:spTree>
    <p:extLst>
      <p:ext uri="{BB962C8B-B14F-4D97-AF65-F5344CB8AC3E}">
        <p14:creationId xmlns:p14="http://schemas.microsoft.com/office/powerpoint/2010/main" val="29022871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Marci</a:t>
            </a:r>
          </a:p>
        </p:txBody>
      </p:sp>
    </p:spTree>
    <p:extLst>
      <p:ext uri="{BB962C8B-B14F-4D97-AF65-F5344CB8AC3E}">
        <p14:creationId xmlns:p14="http://schemas.microsoft.com/office/powerpoint/2010/main" val="26535137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think they have the specialized experience.</a:t>
            </a:r>
          </a:p>
        </p:txBody>
      </p:sp>
    </p:spTree>
    <p:extLst>
      <p:ext uri="{BB962C8B-B14F-4D97-AF65-F5344CB8AC3E}">
        <p14:creationId xmlns:p14="http://schemas.microsoft.com/office/powerpoint/2010/main" val="29266687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If you want to ask applicants to complete an assessment before resume review, you must ask applicants in the occupational questionnaire if they they have the specialized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You may want to use content at https://</a:t>
            </a:r>
            <a:r>
              <a:rPr lang="en-US" dirty="0" err="1"/>
              <a:t>smeqa.usds.gov</a:t>
            </a:r>
            <a:r>
              <a:rPr lang="en-US" dirty="0"/>
              <a:t>/hiring-phases/job-analysis/creating-assessments-from-competencies/ in your workshop to determine the best assessments for this action.</a:t>
            </a:r>
          </a:p>
        </p:txBody>
      </p:sp>
    </p:spTree>
    <p:extLst>
      <p:ext uri="{BB962C8B-B14F-4D97-AF65-F5344CB8AC3E}">
        <p14:creationId xmlns:p14="http://schemas.microsoft.com/office/powerpoint/2010/main" val="20153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519545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200" b="0" i="0" u="none" strike="noStrike" cap="none" dirty="0">
                <a:solidFill>
                  <a:srgbClr val="000000"/>
                </a:solidFill>
                <a:effectLst/>
                <a:latin typeface="Merriweather Sans"/>
                <a:ea typeface="Merriweather Sans"/>
                <a:cs typeface="Merriweather Sans"/>
                <a:sym typeface="Merriweather Sans"/>
              </a:rPr>
              <a:t>Note to facilitator: This slide is only needed if the group decides to use a structured interview.</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Trying to discover applicant’s ability to apply their experience in a new situation</a:t>
            </a:r>
          </a:p>
          <a:p>
            <a:pPr lvl="0"/>
            <a:r>
              <a:rPr lang="en-US" sz="2200" b="0" i="0" u="none" strike="noStrike" cap="none" dirty="0">
                <a:solidFill>
                  <a:srgbClr val="000000"/>
                </a:solidFill>
                <a:effectLst/>
                <a:latin typeface="Merriweather Sans"/>
                <a:ea typeface="Merriweather Sans"/>
                <a:cs typeface="Merriweather Sans"/>
                <a:sym typeface="Merriweather Sans"/>
              </a:rPr>
              <a:t>“and can you give an example of when you did this in the past”</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Be intentional about the kinds of questions there can be</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Wording of the hypothetical questions is very tricky – it can be confusing to the applicants, difficult to “set the scene” so it makes sense for them</a:t>
            </a:r>
          </a:p>
          <a:p>
            <a:pPr lvl="0"/>
            <a:endParaRPr lang="en-US" sz="2200" b="0" i="0" u="none" strike="noStrike" cap="none" dirty="0">
              <a:solidFill>
                <a:srgbClr val="000000"/>
              </a:solidFill>
              <a:effectLst/>
              <a:latin typeface="Merriweather Sans"/>
              <a:ea typeface="Merriweather Sans"/>
              <a:cs typeface="Merriweather Sans"/>
              <a:sym typeface="Merriweather Sans"/>
            </a:endParaRPr>
          </a:p>
          <a:p>
            <a:pPr lvl="0"/>
            <a:r>
              <a:rPr lang="en-US" sz="2200" b="0" i="0" u="none" strike="noStrike" cap="none" dirty="0">
                <a:solidFill>
                  <a:srgbClr val="000000"/>
                </a:solidFill>
                <a:effectLst/>
                <a:latin typeface="Merriweather Sans"/>
                <a:ea typeface="Merriweather Sans"/>
                <a:cs typeface="Merriweather Sans"/>
                <a:sym typeface="Merriweather Sans"/>
              </a:rPr>
              <a:t>Strike the balance between the two question types</a:t>
            </a:r>
          </a:p>
          <a:p>
            <a:endParaRPr lang="en-US" dirty="0"/>
          </a:p>
        </p:txBody>
      </p:sp>
    </p:spTree>
    <p:extLst>
      <p:ext uri="{BB962C8B-B14F-4D97-AF65-F5344CB8AC3E}">
        <p14:creationId xmlns:p14="http://schemas.microsoft.com/office/powerpoint/2010/main" val="4234696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explain how two structured interviews can be different (allowing applicants to be failed between the interviews). Only needed if doing two interviews. The questions types are relevant even if doing just one interview.</a:t>
            </a:r>
          </a:p>
        </p:txBody>
      </p:sp>
    </p:spTree>
    <p:extLst>
      <p:ext uri="{BB962C8B-B14F-4D97-AF65-F5344CB8AC3E}">
        <p14:creationId xmlns:p14="http://schemas.microsoft.com/office/powerpoint/2010/main" val="2589789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“breadth” question (useful if doing two structured interviews)</a:t>
            </a:r>
          </a:p>
        </p:txBody>
      </p:sp>
    </p:spTree>
    <p:extLst>
      <p:ext uri="{BB962C8B-B14F-4D97-AF65-F5344CB8AC3E}">
        <p14:creationId xmlns:p14="http://schemas.microsoft.com/office/powerpoint/2010/main" val="21796407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is a “depth” question (useful if doing two structured interviews)</a:t>
            </a:r>
          </a:p>
          <a:p>
            <a:endParaRPr lang="en-US" dirty="0"/>
          </a:p>
        </p:txBody>
      </p:sp>
    </p:spTree>
    <p:extLst>
      <p:ext uri="{BB962C8B-B14F-4D97-AF65-F5344CB8AC3E}">
        <p14:creationId xmlns:p14="http://schemas.microsoft.com/office/powerpoint/2010/main" val="16388829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spur groups to create questions.</a:t>
            </a:r>
          </a:p>
        </p:txBody>
      </p:sp>
    </p:spTree>
    <p:extLst>
      <p:ext uri="{BB962C8B-B14F-4D97-AF65-F5344CB8AC3E}">
        <p14:creationId xmlns:p14="http://schemas.microsoft.com/office/powerpoint/2010/main" val="4714672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1473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1B1B1B"/>
                </a:solidFill>
                <a:effectLst/>
                <a:latin typeface="Source Sans Pro Web"/>
              </a:rPr>
              <a:t>The group will check its work to date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Use 4-5 sample resumes you prepared ahead of time, but timebox to 1 hour and expect to only get through 2-3 resumes.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0" i="0" dirty="0">
              <a:solidFill>
                <a:srgbClr val="1B1B1B"/>
              </a:solidFill>
              <a:effectLst/>
              <a:latin typeface="Source Sans Pro Web"/>
            </a:endParaRPr>
          </a:p>
          <a:p>
            <a:r>
              <a:rPr lang="en-US" sz="2200" b="0" i="0" u="none" strike="noStrike" cap="none" dirty="0">
                <a:solidFill>
                  <a:srgbClr val="000000"/>
                </a:solidFill>
                <a:effectLst/>
                <a:latin typeface="Merriweather Sans"/>
                <a:ea typeface="Merriweather Sans"/>
                <a:cs typeface="Merriweather Sans"/>
                <a:sym typeface="Merriweather Sans"/>
              </a:rPr>
              <a:t>Goals: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SMEs 10 minutes to look at the first resume and then have them write down if they think it's a pass or fail against the required proficiencies and why.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Give them 5 minutes to discuss the differences,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Ask them if they want to change the proficiency level or tweak the wording of the levels based on this practice. </a:t>
            </a:r>
          </a:p>
          <a:p>
            <a:pPr marL="685800" indent="-457200">
              <a:buAutoNum type="arabicParenR"/>
            </a:pPr>
            <a:r>
              <a:rPr lang="en-US" sz="2200" b="0" i="0" u="none" strike="noStrike" cap="none" dirty="0">
                <a:solidFill>
                  <a:srgbClr val="000000"/>
                </a:solidFill>
                <a:effectLst/>
                <a:latin typeface="Merriweather Sans"/>
                <a:ea typeface="Merriweather Sans"/>
                <a:cs typeface="Merriweather Sans"/>
                <a:sym typeface="Merriweather Sans"/>
              </a:rPr>
              <a:t>Repeat for all required proficiencies</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ea typeface="Merriweather Sans"/>
                <a:cs typeface="Merriweather Sans"/>
                <a:sym typeface="Merriweather Sans"/>
              </a:rPr>
              <a:t>This goal is not to calibrate SMEs (though this will help with calibration) but to refine the competencies and proficiency levels.</a:t>
            </a:r>
            <a:endParaRPr lang="en-US" dirty="0"/>
          </a:p>
        </p:txBody>
      </p:sp>
    </p:spTree>
    <p:extLst>
      <p:ext uri="{BB962C8B-B14F-4D97-AF65-F5344CB8AC3E}">
        <p14:creationId xmlns:p14="http://schemas.microsoft.com/office/powerpoint/2010/main" val="15936429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10933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spent several days creating these materials. Thank you for your time and expertise! We’d love to take a group photo!</a:t>
            </a:r>
          </a:p>
        </p:txBody>
      </p:sp>
    </p:spTree>
    <p:extLst>
      <p:ext uri="{BB962C8B-B14F-4D97-AF65-F5344CB8AC3E}">
        <p14:creationId xmlns:p14="http://schemas.microsoft.com/office/powerpoint/2010/main" val="5867460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602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4741908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3526167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for technical job analysis</a:t>
            </a:r>
          </a:p>
        </p:txBody>
      </p:sp>
    </p:spTree>
    <p:extLst>
      <p:ext uri="{BB962C8B-B14F-4D97-AF65-F5344CB8AC3E}">
        <p14:creationId xmlns:p14="http://schemas.microsoft.com/office/powerpoint/2010/main" val="709305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dirty="0"/>
              <a:t>Self-assessment questionnaires result in less-equitable hiring and less-diverse candidates. Research shows men tend to rate themselves more highly than women on these questionnaires. </a:t>
            </a:r>
          </a:p>
          <a:p>
            <a:pPr marL="0" indent="0">
              <a:buFontTx/>
              <a:buNone/>
            </a:pPr>
            <a:endParaRPr lang="en-US" dirty="0"/>
          </a:p>
          <a:p>
            <a:pPr marL="0" indent="0">
              <a:buFontTx/>
              <a:buNone/>
            </a:pPr>
            <a:r>
              <a:rPr lang="en-US" dirty="0"/>
              <a:t>Focusing on resumes can lead to even less diversity, when conscious or unconscious biases can come into play around someone’s name, where they went to school, or where they’ve worked.</a:t>
            </a:r>
          </a:p>
        </p:txBody>
      </p:sp>
    </p:spTree>
    <p:extLst>
      <p:ext uri="{BB962C8B-B14F-4D97-AF65-F5344CB8AC3E}">
        <p14:creationId xmlns:p14="http://schemas.microsoft.com/office/powerpoint/2010/main" val="170670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3" name="Shape 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Introducing assessments reduces unconscious bias, and allows SMEs to evaluate candidates on the quality of their work, as well as their ability to communicate the results of their work.</a:t>
            </a:r>
          </a:p>
        </p:txBody>
      </p:sp>
    </p:spTree>
    <p:extLst>
      <p:ext uri="{BB962C8B-B14F-4D97-AF65-F5344CB8AC3E}">
        <p14:creationId xmlns:p14="http://schemas.microsoft.com/office/powerpoint/2010/main" val="268701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assessment,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(though it can be applied in excepted service or direct hire situations),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Assessments:</a:t>
            </a:r>
            <a:r>
              <a:rPr lang="en-US" sz="2400" b="0" i="0" u="none" strike="noStrike" cap="none" dirty="0">
                <a:solidFill>
                  <a:srgbClr val="000000"/>
                </a:solidFill>
                <a:effectLst/>
                <a:latin typeface="Merriweather Sans"/>
                <a:ea typeface="Merriweather Sans"/>
                <a:cs typeface="Merriweather Sans"/>
                <a:sym typeface="Merriweather Sans"/>
              </a:rPr>
              <a:t> Before beginning assessments, such as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CPS or CP veteran who is minimally qualified will float to the top of the best qualified list. Hiring managers must consider them before any other applicant. (except for scientific or professional positions at the GS-9 level or higher).</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with Title">
    <p:spTree>
      <p:nvGrpSpPr>
        <p:cNvPr id="1" name=""/>
        <p:cNvGrpSpPr/>
        <p:nvPr/>
      </p:nvGrpSpPr>
      <p:grpSpPr>
        <a:xfrm>
          <a:off x="0" y="0"/>
          <a:ext cx="0" cy="0"/>
          <a:chOff x="0" y="0"/>
          <a:chExt cx="0" cy="0"/>
        </a:xfrm>
      </p:grpSpPr>
      <p:sp>
        <p:nvSpPr>
          <p:cNvPr id="7" name="Title Placeholder 4">
            <a:extLst>
              <a:ext uri="{FF2B5EF4-FFF2-40B4-BE49-F238E27FC236}">
                <a16:creationId xmlns:a16="http://schemas.microsoft.com/office/drawing/2014/main" id="{D1E6DB9C-9875-2946-A828-C8D7CCC905FD}"/>
              </a:ext>
            </a:extLst>
          </p:cNvPr>
          <p:cNvSpPr>
            <a:spLocks noGrp="1"/>
          </p:cNvSpPr>
          <p:nvPr>
            <p:ph type="title"/>
          </p:nvPr>
        </p:nvSpPr>
        <p:spPr>
          <a:xfrm>
            <a:off x="653995" y="600520"/>
            <a:ext cx="16036009" cy="804597"/>
          </a:xfrm>
          <a:prstGeom prst="rect">
            <a:avLst/>
          </a:prstGeom>
        </p:spPr>
        <p:txBody>
          <a:bodyPr vert="horz" lIns="0" tIns="45720" rIns="91440" bIns="45720" numCol="1" rtlCol="0" anchor="t" anchorCtr="0">
            <a:normAutofit/>
          </a:bodyPr>
          <a:lstStyle/>
          <a:p>
            <a:pPr lvl="0"/>
            <a:r>
              <a:rPr lang="en-US"/>
              <a:t>Click to edit Master title style</a:t>
            </a:r>
            <a:endParaRPr lang="en-US" dirty="0"/>
          </a:p>
        </p:txBody>
      </p:sp>
    </p:spTree>
    <p:extLst>
      <p:ext uri="{BB962C8B-B14F-4D97-AF65-F5344CB8AC3E}">
        <p14:creationId xmlns:p14="http://schemas.microsoft.com/office/powerpoint/2010/main" val="194557435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6588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 id="2147483669" r:id="rId7"/>
    <p:sldLayoutId id="214748367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hyperlink" Target="https://smeqa.usds.gov/toolkit/job-analysis/sample-competencies-proficiencies.pdf"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opm.gov/policy-data-oversight/assessment-and-selection/competencies/mosaic-studies-and-competencies.xl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smeqa.usds.gov/toolkit/job-analysis/sample-competencies-proficiencies.pd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usahire.opm.gov/assess/default/sample/Sample.action"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hyperlink" Target="https://help.usastaffing.gov/ResourceCenter/images/f/f7/USA_Hire_Assessment_Decision_Tree_3.18.21.pdf" TargetMode="External"/><Relationship Id="rId4" Type="http://schemas.openxmlformats.org/officeDocument/2006/relationships/hyperlink" Target="https://help.usastaffing.gov/ResourceCenter/images/0/01/Competency_Lookup_Tool_v1.2.xls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3">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464750"/>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Job analysis </a:t>
            </a:r>
            <a:r>
              <a:rPr lang="en-US" sz="3600" dirty="0">
                <a:solidFill>
                  <a:schemeClr val="tx2"/>
                </a:solidFill>
              </a:rPr>
              <a:t>provides the evidence that justifies our selection process.</a:t>
            </a:r>
          </a:p>
          <a:p>
            <a:endParaRPr lang="en-US" sz="3600" dirty="0">
              <a:solidFill>
                <a:schemeClr val="tx2"/>
              </a:solidFill>
            </a:endParaRPr>
          </a:p>
          <a:p>
            <a:r>
              <a:rPr lang="en-US" sz="3600" dirty="0">
                <a:solidFill>
                  <a:schemeClr val="tx2"/>
                </a:solidFill>
              </a:rPr>
              <a:t>Based on your expertise, we will develop </a:t>
            </a:r>
            <a:r>
              <a:rPr lang="en-US" sz="3600" dirty="0">
                <a:solidFill>
                  <a:schemeClr val="lt2"/>
                </a:solidFill>
              </a:rPr>
              <a:t>competencies and proficiencies that create the qualification “bar,” </a:t>
            </a:r>
            <a:r>
              <a:rPr lang="en-US" sz="3600" dirty="0">
                <a:solidFill>
                  <a:schemeClr val="tx2"/>
                </a:solidFill>
              </a:rPr>
              <a:t>then choose assessments to evaluate if someone is qualified.</a:t>
            </a:r>
          </a:p>
          <a:p>
            <a:endParaRPr lang="en-US" sz="3600" dirty="0">
              <a:solidFill>
                <a:schemeClr val="tx2"/>
              </a:solidFill>
            </a:endParaRPr>
          </a:p>
          <a:p>
            <a:pPr marL="0" lvl="0" indent="0" algn="l" rtl="0">
              <a:spcBef>
                <a:spcPts val="0"/>
              </a:spcBef>
              <a:spcAft>
                <a:spcPts val="0"/>
              </a:spcAft>
              <a:buNone/>
            </a:pPr>
            <a:endParaRPr lang="en-US" sz="3600" dirty="0">
              <a:solidFill>
                <a:schemeClr val="lt2"/>
              </a:solidFill>
            </a:endParaRPr>
          </a:p>
          <a:p>
            <a:pPr marL="0" lvl="0" indent="0" algn="l" rtl="0">
              <a:spcBef>
                <a:spcPts val="0"/>
              </a:spcBef>
              <a:spcAft>
                <a:spcPts val="0"/>
              </a:spcAft>
              <a:buNone/>
            </a:pPr>
            <a:endParaRPr sz="3600" dirty="0"/>
          </a:p>
        </p:txBody>
      </p:sp>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273708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6" name="Google Shape;66;g702b318e36_0_0"/>
          <p:cNvSpPr txBox="1"/>
          <p:nvPr/>
        </p:nvSpPr>
        <p:spPr>
          <a:xfrm>
            <a:off x="3477625" y="7141361"/>
            <a:ext cx="12774000" cy="12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lt2"/>
                </a:solidFill>
              </a:rPr>
              <a:t>Applicants who qualify through the assessments will have veterans’ preference applied and be eligible for selection.</a:t>
            </a:r>
            <a:endParaRPr sz="3600" dirty="0">
              <a:solidFill>
                <a:schemeClr val="lt2"/>
              </a:solidFill>
            </a:endParaRPr>
          </a:p>
        </p:txBody>
      </p:sp>
      <p:sp>
        <p:nvSpPr>
          <p:cNvPr id="67" name="Google Shape;67;g702b318e36_0_0"/>
          <p:cNvSpPr/>
          <p:nvPr/>
        </p:nvSpPr>
        <p:spPr>
          <a:xfrm>
            <a:off x="1447788" y="4494225"/>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g702b318e36_0_0"/>
          <p:cNvPicPr preferRelativeResize="0"/>
          <p:nvPr/>
        </p:nvPicPr>
        <p:blipFill>
          <a:blip r:embed="rId3">
            <a:alphaModFix/>
          </a:blip>
          <a:stretch>
            <a:fillRect/>
          </a:stretch>
        </p:blipFill>
        <p:spPr>
          <a:xfrm>
            <a:off x="1593075" y="4639500"/>
            <a:ext cx="1591056" cy="1591056"/>
          </a:xfrm>
          <a:prstGeom prst="rect">
            <a:avLst/>
          </a:prstGeom>
          <a:noFill/>
          <a:ln>
            <a:noFill/>
          </a:ln>
        </p:spPr>
      </p:pic>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4">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055679"/>
            <a:ext cx="12774000" cy="1290600"/>
          </a:xfrm>
          <a:prstGeom prst="rect">
            <a:avLst/>
          </a:prstGeom>
          <a:noFill/>
          <a:ln>
            <a:noFill/>
          </a:ln>
        </p:spPr>
        <p:txBody>
          <a:bodyPr spcFirstLastPara="1" wrap="square" lIns="91425" tIns="91425" rIns="91425" bIns="91425" anchor="t" anchorCtr="0">
            <a:noAutofit/>
          </a:bodyPr>
          <a:lstStyle/>
          <a:p>
            <a:pPr lvl="0"/>
            <a:r>
              <a:rPr lang="en-US" sz="3600" dirty="0">
                <a:solidFill>
                  <a:schemeClr val="tx2"/>
                </a:solidFill>
              </a:rPr>
              <a:t>Your participation will help us develop what it means to be qualified for this role.</a:t>
            </a:r>
            <a:endParaRPr sz="3600" dirty="0"/>
          </a:p>
        </p:txBody>
      </p:sp>
      <p:sp>
        <p:nvSpPr>
          <p:cNvPr id="73" name="Google Shape;73;g702b318e36_0_0"/>
          <p:cNvSpPr txBox="1"/>
          <p:nvPr/>
        </p:nvSpPr>
        <p:spPr>
          <a:xfrm>
            <a:off x="3477613" y="4452843"/>
            <a:ext cx="12774000" cy="1290600"/>
          </a:xfrm>
          <a:prstGeom prst="rect">
            <a:avLst/>
          </a:prstGeom>
          <a:noFill/>
          <a:ln>
            <a:noFill/>
          </a:ln>
        </p:spPr>
        <p:txBody>
          <a:bodyPr spcFirstLastPara="1" wrap="square" lIns="91425" tIns="91425" rIns="91425" bIns="91425" anchor="t" anchorCtr="0">
            <a:noAutofit/>
          </a:bodyPr>
          <a:lstStyle/>
          <a:p>
            <a:r>
              <a:rPr lang="en-US" sz="3600" dirty="0">
                <a:solidFill>
                  <a:schemeClr val="lt2"/>
                </a:solidFill>
              </a:rPr>
              <a:t>SMEs like you will reference the qualifications during resume review and assessments</a:t>
            </a:r>
            <a:r>
              <a:rPr lang="en-US" sz="3600" dirty="0">
                <a:solidFill>
                  <a:schemeClr val="tx2"/>
                </a:solidFill>
              </a:rPr>
              <a:t>.</a:t>
            </a:r>
          </a:p>
          <a:p>
            <a:pPr marL="0" lvl="0" indent="0" algn="l" rtl="0">
              <a:spcBef>
                <a:spcPts val="0"/>
              </a:spcBef>
              <a:spcAft>
                <a:spcPts val="0"/>
              </a:spcAft>
              <a:buNone/>
            </a:pPr>
            <a:endParaRPr sz="3600" dirty="0">
              <a:solidFill>
                <a:schemeClr val="lt2"/>
              </a:solidFill>
            </a:endParaRPr>
          </a:p>
        </p:txBody>
      </p:sp>
      <p:sp>
        <p:nvSpPr>
          <p:cNvPr id="74" name="Google Shape;74;g702b318e36_0_0"/>
          <p:cNvSpPr/>
          <p:nvPr/>
        </p:nvSpPr>
        <p:spPr>
          <a:xfrm>
            <a:off x="1447800" y="685840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6" name="Google Shape;76;g702b318e36_0_0"/>
          <p:cNvPicPr preferRelativeResize="0"/>
          <p:nvPr/>
        </p:nvPicPr>
        <p:blipFill>
          <a:blip r:embed="rId5">
            <a:alphaModFix/>
          </a:blip>
          <a:stretch>
            <a:fillRect/>
          </a:stretch>
        </p:blipFill>
        <p:spPr>
          <a:xfrm>
            <a:off x="1348975" y="6819234"/>
            <a:ext cx="2079249" cy="2079249"/>
          </a:xfrm>
          <a:prstGeom prst="rect">
            <a:avLst/>
          </a:prstGeom>
          <a:noFill/>
          <a:ln>
            <a:noFill/>
          </a:ln>
        </p:spPr>
      </p:pic>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spTree>
    <p:extLst>
      <p:ext uri="{BB962C8B-B14F-4D97-AF65-F5344CB8AC3E}">
        <p14:creationId xmlns:p14="http://schemas.microsoft.com/office/powerpoint/2010/main" val="40170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70" name="Google Shape;70;g702b318e36_0_0"/>
          <p:cNvSpPr/>
          <p:nvPr/>
        </p:nvSpPr>
        <p:spPr>
          <a:xfrm>
            <a:off x="1447800" y="2169250"/>
            <a:ext cx="1881600" cy="1881600"/>
          </a:xfrm>
          <a:prstGeom prst="ellipse">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1" name="Google Shape;71;g702b318e36_0_0"/>
          <p:cNvPicPr preferRelativeResize="0"/>
          <p:nvPr/>
        </p:nvPicPr>
        <p:blipFill>
          <a:blip r:embed="rId3">
            <a:alphaModFix/>
          </a:blip>
          <a:stretch>
            <a:fillRect/>
          </a:stretch>
        </p:blipFill>
        <p:spPr>
          <a:xfrm>
            <a:off x="1595288" y="2316737"/>
            <a:ext cx="1586625" cy="1586625"/>
          </a:xfrm>
          <a:prstGeom prst="rect">
            <a:avLst/>
          </a:prstGeom>
          <a:noFill/>
          <a:ln>
            <a:noFill/>
          </a:ln>
        </p:spPr>
      </p:pic>
      <p:sp>
        <p:nvSpPr>
          <p:cNvPr id="72" name="Google Shape;72;g702b318e36_0_0"/>
          <p:cNvSpPr txBox="1"/>
          <p:nvPr/>
        </p:nvSpPr>
        <p:spPr>
          <a:xfrm>
            <a:off x="3477625" y="2055678"/>
            <a:ext cx="12774000" cy="7417505"/>
          </a:xfrm>
          <a:prstGeom prst="rect">
            <a:avLst/>
          </a:prstGeom>
          <a:noFill/>
          <a:ln>
            <a:noFill/>
          </a:ln>
        </p:spPr>
        <p:txBody>
          <a:bodyPr spcFirstLastPara="1" wrap="square" lIns="91425" tIns="91425" rIns="91425" bIns="91425" anchor="t" anchorCtr="0">
            <a:noAutofit/>
          </a:bodyPr>
          <a:lstStyle/>
          <a:p>
            <a:pPr marL="571500" indent="-571500" fontAlgn="base">
              <a:lnSpc>
                <a:spcPct val="150000"/>
              </a:lnSpc>
              <a:buFont typeface="Wingdings" pitchFamily="2" charset="2"/>
              <a:buChar char="q"/>
            </a:pPr>
            <a:r>
              <a:rPr lang="en-US" sz="3600" dirty="0"/>
              <a:t>Agreement on required duties in the position from day one</a:t>
            </a:r>
          </a:p>
          <a:p>
            <a:pPr marL="571500" indent="-571500" fontAlgn="base">
              <a:lnSpc>
                <a:spcPct val="150000"/>
              </a:lnSpc>
              <a:buFont typeface="Wingdings" pitchFamily="2" charset="2"/>
              <a:buChar char="q"/>
            </a:pPr>
            <a:r>
              <a:rPr lang="en-US" sz="3600" dirty="0"/>
              <a:t>3-5 core competencies and their definitions</a:t>
            </a:r>
          </a:p>
          <a:p>
            <a:pPr marL="571500" indent="-571500" fontAlgn="base">
              <a:lnSpc>
                <a:spcPct val="150000"/>
              </a:lnSpc>
              <a:buFont typeface="Wingdings" pitchFamily="2" charset="2"/>
              <a:buChar char="q"/>
            </a:pPr>
            <a:r>
              <a:rPr lang="en-US" sz="3600" dirty="0"/>
              <a:t>Proficiency descriptions for each competency, including the minimum proficiency required </a:t>
            </a:r>
          </a:p>
          <a:p>
            <a:pPr marL="571500" indent="-571500" fontAlgn="base">
              <a:lnSpc>
                <a:spcPct val="150000"/>
              </a:lnSpc>
              <a:buFont typeface="Wingdings" pitchFamily="2" charset="2"/>
              <a:buChar char="q"/>
            </a:pPr>
            <a:r>
              <a:rPr lang="en-US" sz="3600" dirty="0"/>
              <a:t>Materials for one or more assessment rounds</a:t>
            </a:r>
          </a:p>
          <a:p>
            <a:pPr marL="571500" indent="-571500" fontAlgn="base">
              <a:lnSpc>
                <a:spcPct val="150000"/>
              </a:lnSpc>
              <a:buFont typeface="Wingdings" pitchFamily="2" charset="2"/>
              <a:buChar char="q"/>
            </a:pPr>
            <a:r>
              <a:rPr lang="en-US" sz="3600" dirty="0"/>
              <a:t>Job analysis worksheet (for hiring action case file)</a:t>
            </a:r>
          </a:p>
          <a:p>
            <a:pPr marL="571500" indent="-571500" fontAlgn="base">
              <a:lnSpc>
                <a:spcPct val="150000"/>
              </a:lnSpc>
              <a:buFont typeface="Wingdings" pitchFamily="2" charset="2"/>
              <a:buChar char="q"/>
            </a:pPr>
            <a:r>
              <a:rPr lang="en-US" sz="3600" dirty="0"/>
              <a:t>SME decisions about resume review pages and requirements (see Assessment Strategy phase)</a:t>
            </a:r>
          </a:p>
        </p:txBody>
      </p:sp>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Outcomes we’ll seek to achieve in this workshop</a:t>
            </a:r>
            <a:endParaRPr dirty="0"/>
          </a:p>
        </p:txBody>
      </p:sp>
    </p:spTree>
    <p:extLst>
      <p:ext uri="{BB962C8B-B14F-4D97-AF65-F5344CB8AC3E}">
        <p14:creationId xmlns:p14="http://schemas.microsoft.com/office/powerpoint/2010/main" val="206886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1192143" y="519298"/>
            <a:ext cx="15746028" cy="1290459"/>
          </a:xfrm>
        </p:spPr>
        <p:txBody>
          <a:bodyPr/>
          <a:lstStyle/>
          <a:p>
            <a:pPr lvl="0"/>
            <a:r>
              <a:rPr lang="en-US" dirty="0"/>
              <a:t>Job Task Exercise</a:t>
            </a:r>
          </a:p>
        </p:txBody>
      </p:sp>
      <p:sp>
        <p:nvSpPr>
          <p:cNvPr id="166" name="Google Shape;166;p33"/>
          <p:cNvSpPr txBox="1">
            <a:spLocks noGrp="1"/>
          </p:cNvSpPr>
          <p:nvPr>
            <p:ph type="body" idx="1"/>
          </p:nvPr>
        </p:nvSpPr>
        <p:spPr/>
        <p:txBody>
          <a:bodyPr>
            <a:normAutofit/>
          </a:bodyPr>
          <a:lstStyle/>
          <a:p>
            <a:r>
              <a:rPr lang="en-US" dirty="0"/>
              <a:t>We’ll now work to define the work to be performed by the people we seek to hire in this action.</a:t>
            </a:r>
          </a:p>
          <a:p>
            <a:r>
              <a:rPr lang="en-US" dirty="0"/>
              <a:t>Before we start, let’s make sure we’re on the same page.</a:t>
            </a:r>
          </a:p>
          <a:p>
            <a:pPr lvl="1"/>
            <a:r>
              <a:rPr lang="en-US" dirty="0"/>
              <a:t>What’s the name of the position we’re analyzing?</a:t>
            </a:r>
          </a:p>
          <a:p>
            <a:pPr lvl="1"/>
            <a:r>
              <a:rPr lang="en-US" dirty="0"/>
              <a:t>What is the grade (e.g. GS-11) being hired in this action? (Job analysis should usually focus on one or two grade levels.)</a:t>
            </a:r>
          </a:p>
        </p:txBody>
      </p:sp>
    </p:spTree>
    <p:extLst>
      <p:ext uri="{BB962C8B-B14F-4D97-AF65-F5344CB8AC3E}">
        <p14:creationId xmlns:p14="http://schemas.microsoft.com/office/powerpoint/2010/main" val="1962334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Job Task Exercise</a:t>
            </a:r>
            <a:endParaRPr dirty="0"/>
          </a:p>
        </p:txBody>
      </p:sp>
      <p:sp>
        <p:nvSpPr>
          <p:cNvPr id="5" name="TextBox 4">
            <a:extLst>
              <a:ext uri="{FF2B5EF4-FFF2-40B4-BE49-F238E27FC236}">
                <a16:creationId xmlns:a16="http://schemas.microsoft.com/office/drawing/2014/main" id="{0982BE4B-8869-EC47-8A1C-26204BE63404}"/>
              </a:ext>
            </a:extLst>
          </p:cNvPr>
          <p:cNvSpPr txBox="1"/>
          <p:nvPr/>
        </p:nvSpPr>
        <p:spPr>
          <a:xfrm>
            <a:off x="10568066" y="1588956"/>
            <a:ext cx="5921114" cy="861774"/>
          </a:xfrm>
          <a:prstGeom prst="rect">
            <a:avLst/>
          </a:prstGeom>
          <a:noFill/>
        </p:spPr>
        <p:txBody>
          <a:bodyPr wrap="square" rtlCol="0">
            <a:spAutoFit/>
          </a:bodyPr>
          <a:lstStyle/>
          <a:p>
            <a:endParaRPr lang="en-US" sz="3600" b="1"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6C353AC3-BEEE-FC43-8B79-9018A614ECA7}"/>
              </a:ext>
            </a:extLst>
          </p:cNvPr>
          <p:cNvPicPr>
            <a:picLocks noChangeAspect="1"/>
          </p:cNvPicPr>
          <p:nvPr/>
        </p:nvPicPr>
        <p:blipFill rotWithShape="1">
          <a:blip r:embed="rId3"/>
          <a:srcRect r="8669" b="63954"/>
          <a:stretch/>
        </p:blipFill>
        <p:spPr>
          <a:xfrm>
            <a:off x="1499014" y="1471036"/>
            <a:ext cx="8102185" cy="3313057"/>
          </a:xfrm>
          <a:prstGeom prst="rect">
            <a:avLst/>
          </a:prstGeom>
        </p:spPr>
      </p:pic>
      <p:sp>
        <p:nvSpPr>
          <p:cNvPr id="3" name="Right Bracket 2">
            <a:extLst>
              <a:ext uri="{FF2B5EF4-FFF2-40B4-BE49-F238E27FC236}">
                <a16:creationId xmlns:a16="http://schemas.microsoft.com/office/drawing/2014/main" id="{29665600-111C-254E-9DD5-84C99ED91D2B}"/>
              </a:ext>
            </a:extLst>
          </p:cNvPr>
          <p:cNvSpPr/>
          <p:nvPr/>
        </p:nvSpPr>
        <p:spPr>
          <a:xfrm>
            <a:off x="10838328" y="2240644"/>
            <a:ext cx="224852" cy="2312177"/>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ket 6">
            <a:extLst>
              <a:ext uri="{FF2B5EF4-FFF2-40B4-BE49-F238E27FC236}">
                <a16:creationId xmlns:a16="http://schemas.microsoft.com/office/drawing/2014/main" id="{30578294-28BA-1B42-89EA-EF1862E22AEE}"/>
              </a:ext>
            </a:extLst>
          </p:cNvPr>
          <p:cNvSpPr/>
          <p:nvPr/>
        </p:nvSpPr>
        <p:spPr>
          <a:xfrm>
            <a:off x="10838328" y="5416603"/>
            <a:ext cx="224852" cy="2967812"/>
          </a:xfrm>
          <a:prstGeom prst="rightBracket">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3268FE0-DA8F-744F-81E9-95D6F4FD6FBF}"/>
              </a:ext>
            </a:extLst>
          </p:cNvPr>
          <p:cNvSpPr txBox="1"/>
          <p:nvPr/>
        </p:nvSpPr>
        <p:spPr>
          <a:xfrm>
            <a:off x="11419149" y="2879415"/>
            <a:ext cx="5921114" cy="861774"/>
          </a:xfrm>
          <a:prstGeom prst="rect">
            <a:avLst/>
          </a:prstGeom>
          <a:noFill/>
        </p:spPr>
        <p:txBody>
          <a:bodyPr wrap="square" rtlCol="0">
            <a:spAutoFit/>
          </a:bodyPr>
          <a:lstStyle/>
          <a:p>
            <a:r>
              <a:rPr lang="en-US" sz="3600" b="1" dirty="0">
                <a:solidFill>
                  <a:schemeClr val="tx2"/>
                </a:solidFill>
              </a:rPr>
              <a:t>List</a:t>
            </a:r>
            <a:r>
              <a:rPr lang="en-US" sz="3600" dirty="0">
                <a:solidFill>
                  <a:schemeClr val="tx2"/>
                </a:solidFill>
              </a:rPr>
              <a:t> </a:t>
            </a:r>
            <a:r>
              <a:rPr lang="en-US" sz="3600" b="1" dirty="0">
                <a:solidFill>
                  <a:schemeClr val="tx2"/>
                </a:solidFill>
              </a:rPr>
              <a:t>job tasks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1A4321E8-5A32-0242-A4F8-C84D1C2D8EE0}"/>
              </a:ext>
            </a:extLst>
          </p:cNvPr>
          <p:cNvSpPr txBox="1"/>
          <p:nvPr/>
        </p:nvSpPr>
        <p:spPr>
          <a:xfrm>
            <a:off x="11419149" y="5915624"/>
            <a:ext cx="5799173" cy="1754326"/>
          </a:xfrm>
          <a:prstGeom prst="rect">
            <a:avLst/>
          </a:prstGeom>
          <a:noFill/>
        </p:spPr>
        <p:txBody>
          <a:bodyPr wrap="square" rtlCol="0">
            <a:spAutoFit/>
          </a:bodyPr>
          <a:lstStyle/>
          <a:p>
            <a:r>
              <a:rPr lang="en-US" sz="3600" dirty="0">
                <a:solidFill>
                  <a:schemeClr val="tx2"/>
                </a:solidFill>
              </a:rPr>
              <a:t>Turn job tasks into </a:t>
            </a:r>
            <a:r>
              <a:rPr lang="en-US" sz="3600" b="1" dirty="0">
                <a:solidFill>
                  <a:schemeClr val="tx2"/>
                </a:solidFill>
              </a:rPr>
              <a:t>competencies (specialized experience)</a:t>
            </a:r>
            <a:endParaRPr lang="en-US" dirty="0"/>
          </a:p>
        </p:txBody>
      </p:sp>
      <p:pic>
        <p:nvPicPr>
          <p:cNvPr id="4" name="Picture 3">
            <a:extLst>
              <a:ext uri="{FF2B5EF4-FFF2-40B4-BE49-F238E27FC236}">
                <a16:creationId xmlns:a16="http://schemas.microsoft.com/office/drawing/2014/main" id="{DDBA58CD-6523-F343-A0CC-31C36308B61A}"/>
              </a:ext>
            </a:extLst>
          </p:cNvPr>
          <p:cNvPicPr>
            <a:picLocks noChangeAspect="1"/>
          </p:cNvPicPr>
          <p:nvPr/>
        </p:nvPicPr>
        <p:blipFill>
          <a:blip r:embed="rId4"/>
          <a:stretch>
            <a:fillRect/>
          </a:stretch>
        </p:blipFill>
        <p:spPr>
          <a:xfrm>
            <a:off x="1499015" y="5313610"/>
            <a:ext cx="8102184" cy="3322389"/>
          </a:xfrm>
          <a:prstGeom prst="rect">
            <a:avLst/>
          </a:prstGeom>
        </p:spPr>
      </p:pic>
    </p:spTree>
    <p:extLst>
      <p:ext uri="{BB962C8B-B14F-4D97-AF65-F5344CB8AC3E}">
        <p14:creationId xmlns:p14="http://schemas.microsoft.com/office/powerpoint/2010/main" val="333205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Job Task Exercise</a:t>
            </a:r>
          </a:p>
        </p:txBody>
      </p:sp>
      <p:sp>
        <p:nvSpPr>
          <p:cNvPr id="166" name="Google Shape;166;p33"/>
          <p:cNvSpPr txBox="1">
            <a:spLocks noGrp="1"/>
          </p:cNvSpPr>
          <p:nvPr>
            <p:ph type="body" idx="1"/>
          </p:nvPr>
        </p:nvSpPr>
        <p:spPr/>
        <p:txBody>
          <a:bodyPr>
            <a:normAutofit fontScale="92500" lnSpcReduction="20000"/>
          </a:bodyPr>
          <a:lstStyle/>
          <a:p>
            <a:r>
              <a:rPr lang="en-US" dirty="0"/>
              <a:t>As a group, we’re about to write down job tasks done by this position. Write one task per sticky note. Aim to write at least 10-15 tasks.</a:t>
            </a:r>
          </a:p>
          <a:p>
            <a:r>
              <a:rPr lang="en-US" dirty="0"/>
              <a:t>Tasks should </a:t>
            </a:r>
            <a:r>
              <a:rPr lang="en-US" b="1" dirty="0"/>
              <a:t>begin with a verb</a:t>
            </a:r>
            <a:r>
              <a:rPr lang="en-US" dirty="0"/>
              <a:t>, indicating an action a person in that position would actively and regularly take at the specified grade level</a:t>
            </a:r>
          </a:p>
          <a:p>
            <a:r>
              <a:rPr lang="en-US" dirty="0"/>
              <a:t>Be specific — think of actual tasks performed in the past month </a:t>
            </a:r>
          </a:p>
          <a:p>
            <a:r>
              <a:rPr lang="en-US" dirty="0"/>
              <a:t>We will analyze the tasks as a group — please work individually</a:t>
            </a:r>
          </a:p>
          <a:p>
            <a:r>
              <a:rPr lang="en-US" dirty="0"/>
              <a:t>If hiring for multiple grades, be sure to list any tasks specific to higher grades</a:t>
            </a:r>
          </a:p>
          <a:p>
            <a:r>
              <a:rPr lang="en-US" i="1" dirty="0"/>
              <a:t>Formal definition</a:t>
            </a:r>
            <a:r>
              <a:rPr lang="en-US" b="1" dirty="0"/>
              <a:t>: </a:t>
            </a:r>
            <a:r>
              <a:rPr lang="en-US" dirty="0"/>
              <a:t>Job tasks are observable/verifiable units of work activity to carry out functions of the job. </a:t>
            </a:r>
          </a:p>
        </p:txBody>
      </p:sp>
    </p:spTree>
    <p:extLst>
      <p:ext uri="{BB962C8B-B14F-4D97-AF65-F5344CB8AC3E}">
        <p14:creationId xmlns:p14="http://schemas.microsoft.com/office/powerpoint/2010/main" val="1884821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fontScale="92500" lnSpcReduction="10000"/>
          </a:bodyPr>
          <a:lstStyle/>
          <a:p>
            <a:pPr marL="171467" indent="0">
              <a:buNone/>
            </a:pPr>
            <a:r>
              <a:rPr lang="en-US" dirty="0"/>
              <a:t>Example tasks:</a:t>
            </a:r>
          </a:p>
          <a:p>
            <a:r>
              <a:rPr lang="en-US" dirty="0"/>
              <a:t>“Communicate with customers about reported issues”</a:t>
            </a:r>
          </a:p>
          <a:p>
            <a:r>
              <a:rPr lang="en-US" dirty="0"/>
              <a:t>“Research and resolve customer issues”</a:t>
            </a:r>
          </a:p>
          <a:p>
            <a:r>
              <a:rPr lang="en-US" dirty="0"/>
              <a:t>“Evaluate [XYZ] work by [ABC] contractors”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pic>
        <p:nvPicPr>
          <p:cNvPr id="4" name="Picture 2" descr="https://lh3.googleusercontent.com/9ueqSKl31ZogmW45GjrCMHeoeeXHsUY9jdiH9nnJIqQsvWYc5RETqyT3TEn0CJGIzTYNuHQkxgwpjzTwW3D2p8vHYX5dhxKSmo5M4wqQmvxEHKAI6ajHsNyyqf8E0Yox6fYQavlKPLCwElHIQL7S3g">
            <a:extLst>
              <a:ext uri="{FF2B5EF4-FFF2-40B4-BE49-F238E27FC236}">
                <a16:creationId xmlns:a16="http://schemas.microsoft.com/office/drawing/2014/main" id="{89BF9C9D-73AD-F747-A6DC-C5805827C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586" y="361506"/>
            <a:ext cx="5022592" cy="43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43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Job Task Exercise - </a:t>
            </a:r>
            <a:r>
              <a:rPr lang="en-US" u="sng" dirty="0"/>
              <a:t>Time to write!</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a:xfrm>
            <a:off x="9470571" y="1841500"/>
            <a:ext cx="6677629" cy="7131050"/>
          </a:xfrm>
        </p:spPr>
        <p:txBody>
          <a:bodyPr>
            <a:normAutofit fontScale="70000" lnSpcReduction="20000"/>
          </a:bodyPr>
          <a:lstStyle/>
          <a:p>
            <a:pPr marL="171467" indent="0">
              <a:buNone/>
            </a:pPr>
            <a:r>
              <a:rPr lang="en-US" dirty="0"/>
              <a:t>Example tasks:</a:t>
            </a:r>
          </a:p>
          <a:p>
            <a:r>
              <a:rPr lang="en-US" dirty="0"/>
              <a:t>“Communicate with customers about issue tickets”</a:t>
            </a:r>
          </a:p>
          <a:p>
            <a:r>
              <a:rPr lang="en-US" dirty="0"/>
              <a:t>“Research and resolve customer issues”</a:t>
            </a:r>
          </a:p>
          <a:p>
            <a:r>
              <a:rPr lang="en-US" dirty="0"/>
              <a:t>“Evaluate work by vendors”</a:t>
            </a:r>
          </a:p>
          <a:p>
            <a:r>
              <a:rPr lang="en-US" dirty="0"/>
              <a:t>“Develop procedures for problems with [X] process”</a:t>
            </a:r>
          </a:p>
          <a:p>
            <a:r>
              <a:rPr lang="en-US" dirty="0"/>
              <a:t>“Interpret data to determine what helps users succeed”</a:t>
            </a:r>
          </a:p>
          <a:p>
            <a:r>
              <a:rPr lang="en-US" dirty="0"/>
              <a:t>“Collect website usage and performance statistics”</a:t>
            </a:r>
          </a:p>
        </p:txBody>
      </p:sp>
      <p:sp>
        <p:nvSpPr>
          <p:cNvPr id="4" name="Text Placeholder 2">
            <a:extLst>
              <a:ext uri="{FF2B5EF4-FFF2-40B4-BE49-F238E27FC236}">
                <a16:creationId xmlns:a16="http://schemas.microsoft.com/office/drawing/2014/main" id="{74A9071D-D370-174C-A063-A681B7BF67C8}"/>
              </a:ext>
            </a:extLst>
          </p:cNvPr>
          <p:cNvSpPr txBox="1">
            <a:spLocks/>
          </p:cNvSpPr>
          <p:nvPr/>
        </p:nvSpPr>
        <p:spPr>
          <a:xfrm>
            <a:off x="348342" y="1809757"/>
            <a:ext cx="8120744" cy="7131050"/>
          </a:xfrm>
          <a:prstGeom prst="rect">
            <a:avLst/>
          </a:prstGeom>
          <a:noFill/>
          <a:ln>
            <a:noFill/>
          </a:ln>
        </p:spPr>
        <p:txBody>
          <a:bodyPr spcFirstLastPara="1" wrap="square" lIns="0" tIns="0" rIns="0" bIns="0" anchor="t" anchorCtr="0">
            <a:normAutofit fontScale="92500" lnSpcReduction="1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chemeClr val="tx2"/>
              </a:buClr>
              <a:buSzPct val="112000"/>
              <a:buFont typeface="Arial" panose="020B0604020202020204" pitchFamily="34" charset="0"/>
              <a:buChar char="•"/>
              <a:defRPr sz="3600" b="0" i="0" u="none" strike="noStrike" cap="none">
                <a:solidFill>
                  <a:schemeClr val="tx2"/>
                </a:solidFill>
                <a:latin typeface="+mn-lt"/>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r>
              <a:rPr lang="en-US" dirty="0"/>
              <a:t>Write one task per sticky note. Aim to write at least 10-15 tasks.</a:t>
            </a:r>
          </a:p>
          <a:p>
            <a:r>
              <a:rPr lang="en-US" dirty="0"/>
              <a:t>Tasks should </a:t>
            </a:r>
            <a:r>
              <a:rPr lang="en-US" b="1" dirty="0"/>
              <a:t>begin with a verb</a:t>
            </a:r>
            <a:r>
              <a:rPr lang="en-US" dirty="0"/>
              <a:t>, indicating an action a person in that position would actively and regularly take.</a:t>
            </a:r>
          </a:p>
          <a:p>
            <a:r>
              <a:rPr lang="en-US" dirty="0"/>
              <a:t>Be specific — think of actual tasks performed in the past month.</a:t>
            </a:r>
          </a:p>
          <a:p>
            <a:r>
              <a:rPr lang="en-US" dirty="0"/>
              <a:t>We will analyze the tasks as a group — please work individually</a:t>
            </a:r>
          </a:p>
        </p:txBody>
      </p:sp>
    </p:spTree>
    <p:extLst>
      <p:ext uri="{BB962C8B-B14F-4D97-AF65-F5344CB8AC3E}">
        <p14:creationId xmlns:p14="http://schemas.microsoft.com/office/powerpoint/2010/main" val="827176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Collection and Grouping Exercise</a:t>
            </a:r>
          </a:p>
        </p:txBody>
      </p:sp>
      <p:sp>
        <p:nvSpPr>
          <p:cNvPr id="166" name="Google Shape;166;p33"/>
          <p:cNvSpPr txBox="1">
            <a:spLocks noGrp="1"/>
          </p:cNvSpPr>
          <p:nvPr>
            <p:ph type="body" idx="1"/>
          </p:nvPr>
        </p:nvSpPr>
        <p:spPr/>
        <p:txBody>
          <a:bodyPr>
            <a:normAutofit fontScale="92500" lnSpcReduction="10000"/>
          </a:bodyPr>
          <a:lstStyle/>
          <a:p>
            <a:r>
              <a:rPr lang="en-US" dirty="0"/>
              <a:t>Now, we’ll take the tasks we wrote and group similar tasks together.</a:t>
            </a:r>
          </a:p>
          <a:p>
            <a:r>
              <a:rPr lang="en-US" dirty="0"/>
              <a:t>As we group, we’ll give each grouping a title representing a common skill, knowledge, or ability related to that grouping.</a:t>
            </a:r>
          </a:p>
          <a:p>
            <a:r>
              <a:rPr lang="en-US" dirty="0"/>
              <a:t>Don’t try to precisely wordsmith the titles yet (options are ok) – the goal is first to get groupings, which will become possible competencies.</a:t>
            </a:r>
          </a:p>
          <a:p>
            <a:r>
              <a:rPr lang="en-US" dirty="0"/>
              <a:t>Tasks may be copied and put into multiple groupings. If new tasks occur to you while we work, feel free to add them!</a:t>
            </a:r>
          </a:p>
          <a:p>
            <a:r>
              <a:rPr lang="en-US" dirty="0"/>
              <a:t>If an important skill/knowledge/ability occurs to you that doesn’t have tasks, add that now – we don’t want to miss a possible qualification need.</a:t>
            </a:r>
          </a:p>
        </p:txBody>
      </p:sp>
    </p:spTree>
    <p:extLst>
      <p:ext uri="{BB962C8B-B14F-4D97-AF65-F5344CB8AC3E}">
        <p14:creationId xmlns:p14="http://schemas.microsoft.com/office/powerpoint/2010/main" val="1407673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Example past Groupings below  – Time to group!</a:t>
            </a:r>
          </a:p>
        </p:txBody>
      </p:sp>
      <p:sp>
        <p:nvSpPr>
          <p:cNvPr id="4" name="TextBox 3">
            <a:extLst>
              <a:ext uri="{FF2B5EF4-FFF2-40B4-BE49-F238E27FC236}">
                <a16:creationId xmlns:a16="http://schemas.microsoft.com/office/drawing/2014/main" id="{A58307FC-FEC4-AD4D-98B3-926DA76B3493}"/>
              </a:ext>
            </a:extLst>
          </p:cNvPr>
          <p:cNvSpPr txBox="1"/>
          <p:nvPr/>
        </p:nvSpPr>
        <p:spPr>
          <a:xfrm>
            <a:off x="17322800" y="762000"/>
            <a:ext cx="184731" cy="307777"/>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C1AF7104-023E-9B42-B871-2CCD77CB194A}"/>
              </a:ext>
            </a:extLst>
          </p:cNvPr>
          <p:cNvPicPr>
            <a:picLocks noChangeAspect="1"/>
          </p:cNvPicPr>
          <p:nvPr/>
        </p:nvPicPr>
        <p:blipFill>
          <a:blip r:embed="rId3"/>
          <a:stretch>
            <a:fillRect/>
          </a:stretch>
        </p:blipFill>
        <p:spPr>
          <a:xfrm>
            <a:off x="311886" y="1270000"/>
            <a:ext cx="7797800" cy="8483600"/>
          </a:xfrm>
          <a:prstGeom prst="rect">
            <a:avLst/>
          </a:prstGeom>
          <a:ln>
            <a:solidFill>
              <a:schemeClr val="tx2"/>
            </a:solidFill>
          </a:ln>
        </p:spPr>
      </p:pic>
      <p:pic>
        <p:nvPicPr>
          <p:cNvPr id="10" name="Picture 9">
            <a:extLst>
              <a:ext uri="{FF2B5EF4-FFF2-40B4-BE49-F238E27FC236}">
                <a16:creationId xmlns:a16="http://schemas.microsoft.com/office/drawing/2014/main" id="{2B2EAE93-3963-2F47-BE11-A9341DAA2B28}"/>
              </a:ext>
            </a:extLst>
          </p:cNvPr>
          <p:cNvPicPr>
            <a:picLocks noChangeAspect="1"/>
          </p:cNvPicPr>
          <p:nvPr/>
        </p:nvPicPr>
        <p:blipFill>
          <a:blip r:embed="rId4"/>
          <a:stretch>
            <a:fillRect/>
          </a:stretch>
        </p:blipFill>
        <p:spPr>
          <a:xfrm>
            <a:off x="8989943" y="1270000"/>
            <a:ext cx="8038514" cy="8483600"/>
          </a:xfrm>
          <a:prstGeom prst="rect">
            <a:avLst/>
          </a:prstGeom>
          <a:ln>
            <a:solidFill>
              <a:schemeClr val="tx2"/>
            </a:solidFill>
          </a:ln>
        </p:spPr>
      </p:pic>
    </p:spTree>
    <p:extLst>
      <p:ext uri="{BB962C8B-B14F-4D97-AF65-F5344CB8AC3E}">
        <p14:creationId xmlns:p14="http://schemas.microsoft.com/office/powerpoint/2010/main" val="205611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2" y="1485900"/>
            <a:ext cx="14956057" cy="8267700"/>
          </a:xfrm>
        </p:spPr>
        <p:txBody>
          <a:bodyPr>
            <a:normAutofit fontScale="77500" lnSpcReduction="20000"/>
          </a:bodyPr>
          <a:lstStyle/>
          <a:p>
            <a:r>
              <a:rPr lang="en-US" b="1" dirty="0"/>
              <a:t>TO DO BEFORE WORKSHOP</a:t>
            </a:r>
          </a:p>
          <a:p>
            <a:pPr marL="742967" indent="-571500">
              <a:buClr>
                <a:schemeClr val="tx2"/>
              </a:buClr>
              <a:buFont typeface="Arial" panose="020B0604020202020204" pitchFamily="34" charset="0"/>
              <a:buChar char="•"/>
            </a:pPr>
            <a:r>
              <a:rPr lang="en-US" dirty="0"/>
              <a:t>Update this presentation template with your agency details and styling.</a:t>
            </a:r>
          </a:p>
          <a:p>
            <a:pPr marL="742967" indent="-571500">
              <a:buClr>
                <a:schemeClr val="tx2"/>
              </a:buClr>
              <a:buFont typeface="Arial" panose="020B0604020202020204" pitchFamily="34" charset="0"/>
              <a:buChar char="•"/>
            </a:pPr>
            <a:r>
              <a:rPr lang="en-US" dirty="0"/>
              <a:t>Check that everyone has access to any technology they will need: meeting platforms.</a:t>
            </a:r>
          </a:p>
          <a:p>
            <a:pPr marL="742967" indent="-571500">
              <a:buClr>
                <a:schemeClr val="tx2"/>
              </a:buClr>
              <a:buFont typeface="Arial" panose="020B0604020202020204" pitchFamily="34" charset="0"/>
              <a:buChar char="•"/>
            </a:pPr>
            <a:r>
              <a:rPr lang="en-US" dirty="0"/>
              <a:t>Ensure you have the formal position description (PD) or PDs for this hiring action. The job analysis will likely document competencies more specific than the PD/</a:t>
            </a:r>
          </a:p>
          <a:p>
            <a:pPr marL="742967" indent="-571500">
              <a:buClr>
                <a:schemeClr val="tx2"/>
              </a:buClr>
              <a:buFont typeface="Arial" panose="020B0604020202020204" pitchFamily="34" charset="0"/>
              <a:buChar char="•"/>
            </a:pPr>
            <a:r>
              <a:rPr lang="en-US" dirty="0"/>
              <a:t>Get at least 3 resumes related to this job for competency refinement (Agency Talent Portal, LinkedIn, etc.) Aim to have 5 resumes so you have backups.</a:t>
            </a:r>
          </a:p>
          <a:p>
            <a:pPr marL="742967" indent="-571500">
              <a:buClr>
                <a:schemeClr val="tx2"/>
              </a:buClr>
              <a:buFont typeface="Arial" panose="020B0604020202020204" pitchFamily="34" charset="0"/>
              <a:buChar char="•"/>
            </a:pPr>
            <a:r>
              <a:rPr lang="en-US" dirty="0"/>
              <a:t>Gather example competencies and proficiencies from within the agency, OPM’s MOSAIC competencies, and </a:t>
            </a:r>
            <a:r>
              <a:rPr lang="en-US" dirty="0">
                <a:solidFill>
                  <a:srgbClr val="2378C3"/>
                </a:solidFill>
                <a:hlinkClick r:id="rId3">
                  <a:extLst>
                    <a:ext uri="{A12FA001-AC4F-418D-AE19-62706E023703}">
                      <ahyp:hlinkClr xmlns:ahyp="http://schemas.microsoft.com/office/drawing/2018/hyperlinkcolor" val="tx"/>
                    </a:ext>
                  </a:extLst>
                </a:hlinkClick>
              </a:rPr>
              <a:t>the SMEQA website</a:t>
            </a:r>
            <a:r>
              <a:rPr lang="en-US" dirty="0">
                <a:solidFill>
                  <a:srgbClr val="2378C3"/>
                </a:solidFill>
              </a:rPr>
              <a:t> </a:t>
            </a:r>
            <a:r>
              <a:rPr lang="en-US" dirty="0"/>
              <a:t>to leverage in drafting.</a:t>
            </a:r>
          </a:p>
          <a:p>
            <a:pPr marL="742967" indent="-571500">
              <a:buClr>
                <a:schemeClr val="tx2"/>
              </a:buClr>
              <a:buFont typeface="Arial" panose="020B0604020202020204" pitchFamily="34" charset="0"/>
              <a:buChar char="•"/>
            </a:pPr>
            <a:r>
              <a:rPr lang="en-US" dirty="0"/>
              <a:t>For in person workshops, bring supplies: name tags, post-it notes, sharpies, large easel-size post-it paper, dot stickers for voting. (consider coffee if early AM). You may want to print off the slides for participant reference.</a:t>
            </a:r>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a:xfrm>
            <a:off x="1192143" y="1841500"/>
            <a:ext cx="14956057" cy="7515860"/>
          </a:xfrm>
        </p:spPr>
        <p:txBody>
          <a:bodyPr>
            <a:normAutofit/>
          </a:bodyPr>
          <a:lstStyle/>
          <a:p>
            <a:r>
              <a:rPr lang="en-US" dirty="0"/>
              <a:t>Each participating gets a limited number of dots to vote for most critical competencies for this position so we can prioritize.</a:t>
            </a:r>
          </a:p>
          <a:p>
            <a:r>
              <a:rPr lang="en-US" dirty="0"/>
              <a:t>Goal: select 3–5 critical competencies that are both </a:t>
            </a:r>
            <a:r>
              <a:rPr lang="en-US" u="sng" dirty="0"/>
              <a:t>needed at entry </a:t>
            </a:r>
            <a:r>
              <a:rPr lang="en-US" dirty="0"/>
              <a:t>and </a:t>
            </a:r>
            <a:r>
              <a:rPr lang="en-US" u="sng" dirty="0"/>
              <a:t>can disqualify an applicant</a:t>
            </a:r>
            <a:r>
              <a:rPr lang="en-US" dirty="0"/>
              <a:t> from further consideration.</a:t>
            </a:r>
          </a:p>
          <a:p>
            <a:r>
              <a:rPr lang="en-US" dirty="0"/>
              <a:t>If competencies can be reasonably combined, consider that possibility. If they need to be separate, keep them separate. Competencies should not be redundant.</a:t>
            </a:r>
          </a:p>
          <a:p>
            <a:r>
              <a:rPr lang="en-US" dirty="0"/>
              <a:t>You may do single or multiple voting rounds.</a:t>
            </a:r>
          </a:p>
        </p:txBody>
      </p:sp>
    </p:spTree>
    <p:extLst>
      <p:ext uri="{BB962C8B-B14F-4D97-AF65-F5344CB8AC3E}">
        <p14:creationId xmlns:p14="http://schemas.microsoft.com/office/powerpoint/2010/main" val="2525657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these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fontScale="92500" lnSpcReduction="10000"/>
          </a:bodyPr>
          <a:lstStyle/>
          <a:p>
            <a:pPr lvl="0"/>
            <a:r>
              <a:rPr lang="en-US" dirty="0"/>
              <a:t>Definition should be 1-3 sentences, not a bulleted list of job tasks.</a:t>
            </a:r>
          </a:p>
          <a:p>
            <a:pPr lvl="0"/>
            <a:r>
              <a:rPr lang="en-US" dirty="0"/>
              <a:t>Examples:</a:t>
            </a:r>
          </a:p>
          <a:p>
            <a:pPr lvl="1"/>
            <a:r>
              <a:rPr lang="en-US" b="1" dirty="0"/>
              <a:t>Collaboration </a:t>
            </a:r>
            <a:r>
              <a:rPr lang="en-US" dirty="0"/>
              <a:t>- Cultivates relationships with key internal and external stakeholders. Uses negotiation skills to effectively communicate and cooperate.</a:t>
            </a:r>
          </a:p>
          <a:p>
            <a:pPr lvl="1"/>
            <a:r>
              <a:rPr lang="en-US" b="1" dirty="0"/>
              <a:t>Analytical Ability - </a:t>
            </a:r>
            <a:r>
              <a:rPr lang="en-US" dirty="0"/>
              <a:t>Approaches problems quantitatively and displays critical thinking and problem-solving abilities. Breaks down problems into component parts. Uses key metrics to inform decisions.</a:t>
            </a:r>
          </a:p>
          <a:p>
            <a:pPr fontAlgn="base"/>
            <a:r>
              <a:rPr lang="en-US" sz="4400" dirty="0"/>
              <a:t>Resources: </a:t>
            </a:r>
            <a:r>
              <a:rPr lang="en-US" u="sng" dirty="0">
                <a:solidFill>
                  <a:schemeClr val="bg2"/>
                </a:solidFill>
                <a:hlinkClick r:id="rId3">
                  <a:extLst>
                    <a:ext uri="{A12FA001-AC4F-418D-AE19-62706E023703}">
                      <ahyp:hlinkClr xmlns:ahyp="http://schemas.microsoft.com/office/drawing/2018/hyperlinkcolor" val="tx"/>
                    </a:ext>
                  </a:extLst>
                </a:hlinkClick>
              </a:rPr>
              <a:t>OPM’s MOSAIC competencies </a:t>
            </a:r>
            <a:r>
              <a:rPr lang="en-US" dirty="0"/>
              <a:t>and </a:t>
            </a:r>
            <a:r>
              <a:rPr lang="en-US" dirty="0">
                <a:solidFill>
                  <a:schemeClr val="bg2"/>
                </a:solidFill>
                <a:hlinkClick r:id="rId4">
                  <a:extLst>
                    <a:ext uri="{A12FA001-AC4F-418D-AE19-62706E023703}">
                      <ahyp:hlinkClr xmlns:ahyp="http://schemas.microsoft.com/office/drawing/2018/hyperlinkcolor" val="tx"/>
                    </a:ext>
                  </a:extLst>
                </a:hlinkClick>
              </a:rPr>
              <a:t>SMEQA examples</a:t>
            </a:r>
            <a:endParaRPr lang="en-US" sz="5400" b="1" dirty="0">
              <a:solidFill>
                <a:schemeClr val="bg2"/>
              </a:solidFill>
            </a:endParaRPr>
          </a:p>
        </p:txBody>
      </p:sp>
    </p:spTree>
    <p:extLst>
      <p:ext uri="{BB962C8B-B14F-4D97-AF65-F5344CB8AC3E}">
        <p14:creationId xmlns:p14="http://schemas.microsoft.com/office/powerpoint/2010/main" val="194424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shorter the better</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These should be </a:t>
            </a:r>
            <a:r>
              <a:rPr lang="en-US" u="sng" dirty="0"/>
              <a:t>short</a:t>
            </a:r>
            <a:r>
              <a:rPr lang="en-US" dirty="0"/>
              <a:t>:</a:t>
            </a:r>
          </a:p>
          <a:p>
            <a:pPr marL="1371663" lvl="1" indent="-742950">
              <a:buAutoNum type="arabicParenR"/>
            </a:pPr>
            <a:r>
              <a:rPr lang="en-US" dirty="0"/>
              <a:t>You get to flesh out what it means to be proficient later. </a:t>
            </a:r>
          </a:p>
          <a:p>
            <a:pPr marL="1371663" lvl="1" indent="-742950">
              <a:buAutoNum type="arabicParenR"/>
            </a:pPr>
            <a:r>
              <a:rPr lang="en-US" dirty="0"/>
              <a:t>Shorter competencies are less complex to evaluate</a:t>
            </a:r>
          </a:p>
          <a:p>
            <a:pPr marL="1371663" lvl="1" indent="-742950">
              <a:buAutoNum type="arabicParenR"/>
            </a:pPr>
            <a:r>
              <a:rPr lang="en-US" dirty="0"/>
              <a:t>Definitions will go into the job announcement for applicants to see, so they should be clear to help people determine if they should apply.</a:t>
            </a:r>
          </a:p>
        </p:txBody>
      </p:sp>
    </p:spTree>
    <p:extLst>
      <p:ext uri="{BB962C8B-B14F-4D97-AF65-F5344CB8AC3E}">
        <p14:creationId xmlns:p14="http://schemas.microsoft.com/office/powerpoint/2010/main" val="94221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Let’s break out and write</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GOOD EXAMPLE:  </a:t>
            </a:r>
            <a:r>
              <a:rPr lang="en-US" b="1" dirty="0"/>
              <a:t>Stakeholder Engagement </a:t>
            </a:r>
            <a:r>
              <a:rPr lang="en-US" dirty="0"/>
              <a:t>– Ability to identify critical stakeholders and cultivate positive relationships through effective communications and collaboration. </a:t>
            </a:r>
          </a:p>
          <a:p>
            <a:pPr marL="628713" lvl="1" indent="0">
              <a:buNone/>
            </a:pPr>
            <a:r>
              <a:rPr lang="en-US" dirty="0"/>
              <a:t>BAD EXAMPLE: </a:t>
            </a:r>
            <a:r>
              <a:rPr lang="en-US" b="1" dirty="0"/>
              <a:t>Stakeholder Engagement </a:t>
            </a:r>
            <a:r>
              <a:rPr lang="en-US" dirty="0"/>
              <a:t>– Ability to identify critical stakeholders, cultivate positive relationships with them through effective presentations, written reports, 1:1 meetings, and group meetings. Can explain technical concepts throughout all levels of the organization. Often engages externally and internally with a wide range of stakeholders such as NGOs, educational institutions, private companies, etc.</a:t>
            </a:r>
          </a:p>
          <a:p>
            <a:pPr marL="628713" lvl="1" indent="0">
              <a:buNone/>
            </a:pPr>
            <a:endParaRPr lang="en-US" dirty="0"/>
          </a:p>
        </p:txBody>
      </p:sp>
    </p:spTree>
    <p:extLst>
      <p:ext uri="{BB962C8B-B14F-4D97-AF65-F5344CB8AC3E}">
        <p14:creationId xmlns:p14="http://schemas.microsoft.com/office/powerpoint/2010/main" val="1378952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Defining competencies – come back together to review</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a:xfrm>
            <a:off x="1192063" y="1482912"/>
            <a:ext cx="14956057" cy="7131050"/>
          </a:xfrm>
        </p:spPr>
        <p:txBody>
          <a:bodyPr>
            <a:normAutofit/>
          </a:bodyPr>
          <a:lstStyle/>
          <a:p>
            <a:pPr marL="628713" lvl="1" indent="0">
              <a:buNone/>
            </a:pPr>
            <a:r>
              <a:rPr lang="en-US" dirty="0"/>
              <a:t>Now we’ll come back together to review work from the breakouts. Some questions we can ask while reviewing:</a:t>
            </a:r>
          </a:p>
          <a:p>
            <a:pPr lvl="1"/>
            <a:r>
              <a:rPr lang="en-US" dirty="0"/>
              <a:t>Is the competency required to perform the job?</a:t>
            </a:r>
          </a:p>
          <a:p>
            <a:pPr lvl="1"/>
            <a:r>
              <a:rPr lang="en-US" dirty="0"/>
              <a:t>Does the competency overlap with another competency?</a:t>
            </a:r>
          </a:p>
          <a:p>
            <a:pPr lvl="1"/>
            <a:r>
              <a:rPr lang="en-US" dirty="0"/>
              <a:t>Does the competency name or definition contain unclear/ambiguous wording that needs to be revised?</a:t>
            </a:r>
          </a:p>
          <a:p>
            <a:pPr lvl="1"/>
            <a:r>
              <a:rPr lang="en-US" dirty="0"/>
              <a:t>Are there any technical competencies required to perform the job that are missing from the list? </a:t>
            </a:r>
          </a:p>
        </p:txBody>
      </p:sp>
    </p:spTree>
    <p:extLst>
      <p:ext uri="{BB962C8B-B14F-4D97-AF65-F5344CB8AC3E}">
        <p14:creationId xmlns:p14="http://schemas.microsoft.com/office/powerpoint/2010/main" val="4154103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pPr algn="ctr"/>
            <a:r>
              <a:rPr lang="en-US" dirty="0"/>
              <a:t>Notice: Assessment materials discussed after this point are confidential. </a:t>
            </a:r>
            <a:br>
              <a:rPr lang="en-US" dirty="0"/>
            </a:br>
            <a:br>
              <a:rPr lang="en-US" dirty="0"/>
            </a:br>
            <a:r>
              <a:rPr lang="en-US" dirty="0"/>
              <a:t>Please sign and return the </a:t>
            </a:r>
            <a:br>
              <a:rPr lang="en-US" dirty="0"/>
            </a:br>
            <a:r>
              <a:rPr lang="en-US" dirty="0"/>
              <a:t>confidentiality agreement. </a:t>
            </a:r>
          </a:p>
        </p:txBody>
      </p:sp>
    </p:spTree>
    <p:extLst>
      <p:ext uri="{BB962C8B-B14F-4D97-AF65-F5344CB8AC3E}">
        <p14:creationId xmlns:p14="http://schemas.microsoft.com/office/powerpoint/2010/main" val="2447843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fontScale="85000" lnSpcReduction="20000"/>
          </a:bodyPr>
          <a:lstStyle/>
          <a:p>
            <a:pPr marL="171467" indent="0">
              <a:buNone/>
            </a:pPr>
            <a:r>
              <a:rPr lang="en-US" dirty="0"/>
              <a:t>Proficiencies are levels of expertise within a competency. Proficiency levels often involve these types of differences:</a:t>
            </a:r>
          </a:p>
          <a:p>
            <a:r>
              <a:rPr lang="en-US" b="1" dirty="0"/>
              <a:t>Complexity:</a:t>
            </a:r>
            <a:r>
              <a:rPr lang="en-US" dirty="0"/>
              <a:t> The applicant can manage straightforward workflows </a:t>
            </a:r>
            <a:r>
              <a:rPr lang="en-US" i="1" dirty="0"/>
              <a:t>-vs-</a:t>
            </a:r>
            <a:r>
              <a:rPr lang="en-US" dirty="0"/>
              <a:t> can manage highly complex workflows.</a:t>
            </a:r>
          </a:p>
          <a:p>
            <a:r>
              <a:rPr lang="en-US" b="1" dirty="0"/>
              <a:t>Level of detail:</a:t>
            </a:r>
            <a:r>
              <a:rPr lang="en-US" dirty="0"/>
              <a:t> The applicant can explain a general concept </a:t>
            </a:r>
            <a:r>
              <a:rPr lang="en-US" i="1" dirty="0"/>
              <a:t>-vs-</a:t>
            </a:r>
            <a:r>
              <a:rPr lang="en-US" dirty="0"/>
              <a:t> can discuss the concept in detail.</a:t>
            </a:r>
          </a:p>
          <a:p>
            <a:r>
              <a:rPr lang="en-US" b="1" dirty="0"/>
              <a:t>Scale of activity:</a:t>
            </a:r>
            <a:r>
              <a:rPr lang="en-US" dirty="0"/>
              <a:t> The applicant did something at a small organization </a:t>
            </a:r>
            <a:r>
              <a:rPr lang="en-US" i="1" dirty="0"/>
              <a:t>-vs-</a:t>
            </a:r>
            <a:r>
              <a:rPr lang="en-US" dirty="0"/>
              <a:t> did something at a large organization.</a:t>
            </a:r>
          </a:p>
          <a:p>
            <a:r>
              <a:rPr lang="en-US" b="1" dirty="0"/>
              <a:t>Seniority/independence:</a:t>
            </a:r>
            <a:r>
              <a:rPr lang="en-US" dirty="0"/>
              <a:t> The applicant did something as part of a group </a:t>
            </a:r>
            <a:r>
              <a:rPr lang="en-US" i="1" dirty="0"/>
              <a:t>-vs-</a:t>
            </a:r>
            <a:r>
              <a:rPr lang="en-US" dirty="0"/>
              <a:t> led the group that did something.</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How proficiency levels are used: Assessment Review</a:t>
            </a:r>
          </a:p>
        </p:txBody>
      </p:sp>
      <p:pic>
        <p:nvPicPr>
          <p:cNvPr id="9" name="Picture 8">
            <a:extLst>
              <a:ext uri="{FF2B5EF4-FFF2-40B4-BE49-F238E27FC236}">
                <a16:creationId xmlns:a16="http://schemas.microsoft.com/office/drawing/2014/main" id="{F450FEC9-9AD0-4A9A-B4DF-D8FD4D45C3C8}"/>
              </a:ext>
            </a:extLst>
          </p:cNvPr>
          <p:cNvPicPr>
            <a:picLocks noChangeAspect="1"/>
          </p:cNvPicPr>
          <p:nvPr/>
        </p:nvPicPr>
        <p:blipFill>
          <a:blip r:embed="rId3"/>
          <a:stretch>
            <a:fillRect/>
          </a:stretch>
        </p:blipFill>
        <p:spPr>
          <a:xfrm>
            <a:off x="1192143" y="2076450"/>
            <a:ext cx="14982569" cy="5594350"/>
          </a:xfrm>
          <a:prstGeom prst="rect">
            <a:avLst/>
          </a:prstGeom>
        </p:spPr>
      </p:pic>
    </p:spTree>
    <p:extLst>
      <p:ext uri="{BB962C8B-B14F-4D97-AF65-F5344CB8AC3E}">
        <p14:creationId xmlns:p14="http://schemas.microsoft.com/office/powerpoint/2010/main" val="3220331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You can set different proficiency levels depending on how many GS levels are part of this hiring action.</a:t>
            </a:r>
          </a:p>
          <a:p>
            <a:r>
              <a:rPr lang="en-US" dirty="0"/>
              <a:t>Specify two levels for each GS grade being hired if you want to save time during job analysis by defining the minimum required levels: the minimum required level (“meets”) and one level above that (“exceeds”) to establish categories as required by category rating rules.</a:t>
            </a:r>
          </a:p>
          <a:p>
            <a:r>
              <a:rPr lang="en-US" dirty="0"/>
              <a:t>Use four levels when you may want to leverage this work for other grades in the future. The same set of competencies and proficiencies can be used for different grade levels because roles that require more seniority set the required proficiencies higher than junior roles.</a:t>
            </a:r>
          </a:p>
        </p:txBody>
      </p:sp>
    </p:spTree>
    <p:extLst>
      <p:ext uri="{BB962C8B-B14F-4D97-AF65-F5344CB8AC3E}">
        <p14:creationId xmlns:p14="http://schemas.microsoft.com/office/powerpoint/2010/main" val="2567007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2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b="1" dirty="0"/>
              <a:t>Example Competency: Analytical Ability</a:t>
            </a:r>
            <a:br>
              <a:rPr lang="en-US" b="1" dirty="0"/>
            </a:br>
            <a:r>
              <a:rPr lang="en-US" dirty="0"/>
              <a:t>Approaches problems quantitatively and displays critical thinking and problem-solving abilities. Breaks down problems into component parts. Uses key metrics to inform decisions. </a:t>
            </a:r>
          </a:p>
          <a:p>
            <a:r>
              <a:rPr lang="en-US" b="1" dirty="0"/>
              <a:t>GS-13 Meets:</a:t>
            </a:r>
            <a:r>
              <a:rPr lang="en-US" dirty="0"/>
              <a:t> Breaks problems down into component parts. Displays repeated experience in qualitative and quantitative analysis. Defines product or project metrics beyond the basics and ties these metrics to decisions.</a:t>
            </a:r>
          </a:p>
          <a:p>
            <a:r>
              <a:rPr lang="en-US" b="1" dirty="0"/>
              <a:t>GS-13 Exceeds:</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5269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9B549-430F-6744-B4EB-F9DAC859DA60}"/>
              </a:ext>
            </a:extLst>
          </p:cNvPr>
          <p:cNvSpPr txBox="1"/>
          <p:nvPr/>
        </p:nvSpPr>
        <p:spPr>
          <a:xfrm>
            <a:off x="957943" y="870857"/>
            <a:ext cx="14891657" cy="8402300"/>
          </a:xfrm>
          <a:prstGeom prst="rect">
            <a:avLst/>
          </a:prstGeom>
          <a:noFill/>
        </p:spPr>
        <p:txBody>
          <a:bodyPr wrap="square" rtlCol="0">
            <a:spAutoFit/>
          </a:bodyPr>
          <a:lstStyle/>
          <a:p>
            <a:r>
              <a:rPr lang="en-US" sz="6000" dirty="0">
                <a:solidFill>
                  <a:schemeClr val="bg1"/>
                </a:solidFill>
              </a:rPr>
              <a:t>Welcome! Let’s introduce ourselves by writing a sticky:</a:t>
            </a:r>
          </a:p>
          <a:p>
            <a:endParaRPr lang="en-US" sz="6000" dirty="0">
              <a:solidFill>
                <a:schemeClr val="bg1"/>
              </a:solidFill>
            </a:endParaRPr>
          </a:p>
          <a:p>
            <a:pPr marL="571500" indent="-571500">
              <a:buClr>
                <a:schemeClr val="bg1"/>
              </a:buClr>
              <a:buFont typeface="Arial" panose="020B0604020202020204" pitchFamily="34" charset="0"/>
              <a:buChar char="•"/>
            </a:pPr>
            <a:r>
              <a:rPr lang="en-US" sz="6000" dirty="0">
                <a:solidFill>
                  <a:schemeClr val="bg1"/>
                </a:solidFill>
              </a:rPr>
              <a:t>Name</a:t>
            </a:r>
          </a:p>
          <a:p>
            <a:pPr marL="571500" indent="-571500">
              <a:buClr>
                <a:schemeClr val="bg1"/>
              </a:buClr>
              <a:buFont typeface="Arial" panose="020B0604020202020204" pitchFamily="34" charset="0"/>
              <a:buChar char="•"/>
            </a:pPr>
            <a:r>
              <a:rPr lang="en-US" sz="6000" dirty="0">
                <a:solidFill>
                  <a:schemeClr val="bg1"/>
                </a:solidFill>
              </a:rPr>
              <a:t>Office</a:t>
            </a:r>
          </a:p>
          <a:p>
            <a:pPr marL="571500" indent="-571500">
              <a:buClr>
                <a:schemeClr val="bg1"/>
              </a:buClr>
              <a:buFont typeface="Arial" panose="020B0604020202020204" pitchFamily="34" charset="0"/>
              <a:buChar char="•"/>
            </a:pPr>
            <a:r>
              <a:rPr lang="en-US" sz="6000" dirty="0">
                <a:solidFill>
                  <a:schemeClr val="bg1"/>
                </a:solidFill>
              </a:rPr>
              <a:t>Your previous experience with hiring</a:t>
            </a:r>
          </a:p>
          <a:p>
            <a:pPr marL="571500" indent="-571500">
              <a:buClr>
                <a:schemeClr val="bg1"/>
              </a:buClr>
              <a:buFont typeface="Arial" panose="020B0604020202020204" pitchFamily="34" charset="0"/>
              <a:buChar char="•"/>
            </a:pPr>
            <a:r>
              <a:rPr lang="en-US" sz="6000" dirty="0">
                <a:solidFill>
                  <a:schemeClr val="bg1"/>
                </a:solidFill>
              </a:rPr>
              <a:t>Group stickies together for each role in this workshop (SME, hiring manager, HR, facilitator, observer, </a:t>
            </a:r>
            <a:r>
              <a:rPr lang="en-US" sz="6000" dirty="0" err="1">
                <a:solidFill>
                  <a:schemeClr val="bg1"/>
                </a:solidFill>
              </a:rPr>
              <a:t>etc</a:t>
            </a:r>
            <a:r>
              <a:rPr lang="en-US" sz="6000" dirty="0">
                <a:solidFill>
                  <a:schemeClr val="bg1"/>
                </a:solidFill>
              </a:rPr>
              <a:t>)</a:t>
            </a:r>
          </a:p>
        </p:txBody>
      </p:sp>
    </p:spTree>
    <p:extLst>
      <p:ext uri="{BB962C8B-B14F-4D97-AF65-F5344CB8AC3E}">
        <p14:creationId xmlns:p14="http://schemas.microsoft.com/office/powerpoint/2010/main" val="1452944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a:t>Creating proficiency levels: 4 level option</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fontScale="85000" lnSpcReduction="20000"/>
          </a:bodyPr>
          <a:lstStyle/>
          <a:p>
            <a:pPr marL="171467" indent="0">
              <a:buNone/>
            </a:pPr>
            <a:r>
              <a:rPr lang="en-US" sz="3200" b="1" dirty="0"/>
              <a:t>Example Competency: Analytical Ability</a:t>
            </a:r>
            <a:br>
              <a:rPr lang="en-US" sz="3200" b="1" dirty="0"/>
            </a:br>
            <a:r>
              <a:rPr lang="en-US" sz="2800" dirty="0"/>
              <a:t>Approaches problems quantitatively and displays critical thinking and problem-solving abilities. Breaks down problems into component parts. Uses key metrics to inform decisions. </a:t>
            </a:r>
          </a:p>
          <a:p>
            <a:r>
              <a:rPr lang="en-US" b="1" dirty="0"/>
              <a:t>Novice:</a:t>
            </a:r>
            <a:r>
              <a:rPr lang="en-US" dirty="0"/>
              <a:t> Unable to break down problems or only talks through problems at a high level. Does not make data-driven decisions. May have classroom education in analysis.</a:t>
            </a:r>
          </a:p>
          <a:p>
            <a:r>
              <a:rPr lang="en-US" b="1" dirty="0"/>
              <a:t>Competent:</a:t>
            </a:r>
            <a:r>
              <a:rPr lang="en-US" dirty="0"/>
              <a:t> Displays some critical thinking and problem-solving abilities. May start to break a problem down in component parts, but cannot do so completely without help in some situations. Able to identify basic product or project metrics but does not fully connect these to business or user value.</a:t>
            </a:r>
          </a:p>
          <a:p>
            <a:r>
              <a:rPr lang="en-US" b="1" dirty="0"/>
              <a:t>Advanced (minimum for GS-13):</a:t>
            </a:r>
            <a:r>
              <a:rPr lang="en-US" dirty="0"/>
              <a:t> Breaks problems down into component parts. Displays repeated experience in qualitative and quantitative analysis. Defines product or project metrics beyond the basics and ties these metrics to decisions.</a:t>
            </a:r>
          </a:p>
          <a:p>
            <a:r>
              <a:rPr lang="en-US" b="1" dirty="0"/>
              <a:t>Expert:</a:t>
            </a:r>
            <a:r>
              <a:rPr lang="en-US" dirty="0"/>
              <a:t> Brings analytical thinking to everything they do, and has a range and depth of experience doing so. Anticipates the need for metrics and analysis early in the product and project discovery and design process, and carries metrics through iterations.</a:t>
            </a:r>
          </a:p>
        </p:txBody>
      </p:sp>
    </p:spTree>
    <p:extLst>
      <p:ext uri="{BB962C8B-B14F-4D97-AF65-F5344CB8AC3E}">
        <p14:creationId xmlns:p14="http://schemas.microsoft.com/office/powerpoint/2010/main" val="190917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After determining how many levels to target, it’s now time to break out!</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fontScale="70000" lnSpcReduction="20000"/>
          </a:bodyPr>
          <a:lstStyle/>
          <a:p>
            <a:pPr marL="171467" indent="0">
              <a:buNone/>
            </a:pPr>
            <a:r>
              <a:rPr lang="en-US" b="1" dirty="0"/>
              <a:t>Example language demonstrating how proficiencies can “step up” in level</a:t>
            </a:r>
          </a:p>
          <a:p>
            <a:r>
              <a:rPr lang="en-US" b="1" dirty="0"/>
              <a:t>Novice:</a:t>
            </a:r>
            <a:r>
              <a:rPr lang="en-US" dirty="0"/>
              <a:t> Applies the competency in simple situations, requiring close and extensive guidance. Has the level of experience gained in a classroom and/or experimental scenarios or as a trainee on-the-job. Aware of terminology, concepts, principles, and issues related to this competency.</a:t>
            </a:r>
          </a:p>
          <a:p>
            <a:r>
              <a:rPr lang="en-US" b="1" dirty="0"/>
              <a:t>Competent:</a:t>
            </a:r>
            <a:r>
              <a:rPr lang="en-US" dirty="0"/>
              <a:t> Applies the competency in difficult situations, requiring occasional guidance. Able to successfully complete tasks in this competency as requested. Demonstrates understanding of terminology, concepts, principles, and issues related to this competency.</a:t>
            </a:r>
          </a:p>
          <a:p>
            <a:r>
              <a:rPr lang="en-US" b="1" dirty="0"/>
              <a:t>Advanced:</a:t>
            </a:r>
            <a:r>
              <a:rPr lang="en-US" dirty="0"/>
              <a:t> Applies the competency in considerably difficult situations, generally requiring little or no guidance. Recognized within immediate organization as “a person to ask” when difficult questions arise regarding this skill. Demonstrates broad understanding of terminology, concepts, principles, and issues related to this competency.</a:t>
            </a:r>
          </a:p>
          <a:p>
            <a:r>
              <a:rPr lang="en-US" b="1" dirty="0"/>
              <a:t>Expert:</a:t>
            </a:r>
            <a:r>
              <a:rPr lang="en-US" dirty="0"/>
              <a:t> Applies the competency in exceptionally difficult situations, serving as a key resource and advising others. Demonstrates comprehensive, expert understanding of terminology, concepts, principles, and issues related to this competency.</a:t>
            </a:r>
          </a:p>
          <a:p>
            <a:pPr>
              <a:spcAft>
                <a:spcPts val="1200"/>
              </a:spcAft>
            </a:pPr>
            <a:endParaRPr lang="en-US" dirty="0"/>
          </a:p>
        </p:txBody>
      </p:sp>
    </p:spTree>
    <p:extLst>
      <p:ext uri="{BB962C8B-B14F-4D97-AF65-F5344CB8AC3E}">
        <p14:creationId xmlns:p14="http://schemas.microsoft.com/office/powerpoint/2010/main" val="3016275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decide required proficiency levels (4 level option)</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After defining competencies and proficiency levels, select the required proficiency level to qualify for the grade. Applicants will need a year’s worth of experience at the chosen proficiency level to qualify.</a:t>
            </a:r>
          </a:p>
          <a:p>
            <a:pPr>
              <a:spcAft>
                <a:spcPts val="1200"/>
              </a:spcAft>
            </a:pPr>
            <a:r>
              <a:rPr lang="en-US" dirty="0"/>
              <a:t>The same set of competencies can be used for multiple grades. Select proficiency levels for each grade you are hiring. </a:t>
            </a:r>
          </a:p>
          <a:p>
            <a:pPr>
              <a:spcAft>
                <a:spcPts val="1200"/>
              </a:spcAft>
            </a:pPr>
            <a:r>
              <a:rPr lang="en-US" dirty="0"/>
              <a:t>Job analysis should typically focus on no more than two grade levels. Jobs at other levels (e.g. entry level positions) may require slightly different competencies.</a:t>
            </a:r>
          </a:p>
        </p:txBody>
      </p:sp>
      <p:sp>
        <p:nvSpPr>
          <p:cNvPr id="4" name="Rectangle 3">
            <a:extLst>
              <a:ext uri="{FF2B5EF4-FFF2-40B4-BE49-F238E27FC236}">
                <a16:creationId xmlns:a16="http://schemas.microsoft.com/office/drawing/2014/main" id="{F10D67CB-7FA5-434F-87C1-4198700BDAAA}"/>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Use this slide only if using four proficiency levels</a:t>
            </a:r>
          </a:p>
          <a:p>
            <a:pPr algn="ctr"/>
            <a:endParaRPr lang="en-US" dirty="0"/>
          </a:p>
        </p:txBody>
      </p:sp>
    </p:spTree>
    <p:extLst>
      <p:ext uri="{BB962C8B-B14F-4D97-AF65-F5344CB8AC3E}">
        <p14:creationId xmlns:p14="http://schemas.microsoft.com/office/powerpoint/2010/main" val="3689359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Review PD against job tasks and competencies</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a:xfrm>
            <a:off x="1192143" y="1841499"/>
            <a:ext cx="14956057" cy="7524173"/>
          </a:xfrm>
        </p:spPr>
        <p:txBody>
          <a:bodyPr>
            <a:normAutofit/>
          </a:bodyPr>
          <a:lstStyle/>
          <a:p>
            <a:pPr>
              <a:spcAft>
                <a:spcPts val="1200"/>
              </a:spcAft>
            </a:pPr>
            <a:r>
              <a:rPr lang="en-US" dirty="0"/>
              <a:t>The workshop (or a breakout) should confirm that the competencies and proficiencies do not contradict the PD for the position, or identify any required edits to the PD based on updated job analysis.</a:t>
            </a:r>
          </a:p>
          <a:p>
            <a:pPr>
              <a:spcAft>
                <a:spcPts val="1200"/>
              </a:spcAft>
            </a:pPr>
            <a:r>
              <a:rPr lang="en-US" dirty="0"/>
              <a:t>Job analysis is frequently more specific than the language on PDs.</a:t>
            </a:r>
          </a:p>
        </p:txBody>
      </p:sp>
    </p:spTree>
    <p:extLst>
      <p:ext uri="{BB962C8B-B14F-4D97-AF65-F5344CB8AC3E}">
        <p14:creationId xmlns:p14="http://schemas.microsoft.com/office/powerpoint/2010/main" val="1970140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End of Competencies/Proficiencies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This is often the break point between two workshop “days” – move the welcome back slides based on your expected schedule.</a:t>
            </a:r>
            <a:br>
              <a:rPr lang="en-US" dirty="0"/>
            </a:br>
            <a:endParaRPr lang="en-US" dirty="0"/>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2451100"/>
            <a:ext cx="14956057" cy="7131050"/>
          </a:xfrm>
        </p:spPr>
        <p:txBody>
          <a:bodyPr>
            <a:normAutofit/>
          </a:bodyPr>
          <a:lstStyle/>
          <a:p>
            <a:r>
              <a:rPr lang="en-US" b="1" dirty="0"/>
              <a:t>TO DO BEFORE NEXT ACTIVITIES</a:t>
            </a:r>
          </a:p>
          <a:p>
            <a:pPr marL="742967" indent="-571500">
              <a:buClr>
                <a:schemeClr val="tx2"/>
              </a:buClr>
              <a:buFont typeface="Arial" panose="020B0604020202020204" pitchFamily="34" charset="0"/>
              <a:buChar char="•"/>
            </a:pPr>
            <a:r>
              <a:rPr lang="en-US" dirty="0"/>
              <a:t>Combine competencies and proficiencies into a single document.</a:t>
            </a:r>
          </a:p>
          <a:p>
            <a:pPr marL="742967" indent="-571500">
              <a:buClr>
                <a:schemeClr val="tx2"/>
              </a:buClr>
              <a:buFont typeface="Arial" panose="020B0604020202020204" pitchFamily="34" charset="0"/>
              <a:buChar char="•"/>
            </a:pPr>
            <a:r>
              <a:rPr lang="en-US" dirty="0"/>
              <a:t>HR should have been drafting a JOA with competency names and definitions, the most critical job tasks from the job task exercise, and other materials for the team to review during a break.</a:t>
            </a:r>
          </a:p>
          <a:p>
            <a:pPr marL="742967" indent="-571500">
              <a:buClr>
                <a:schemeClr val="tx2"/>
              </a:buClr>
              <a:buFont typeface="Arial" panose="020B0604020202020204" pitchFamily="34" charset="0"/>
              <a:buChar char="•"/>
            </a:pPr>
            <a:r>
              <a:rPr lang="en-US" dirty="0"/>
              <a:t>Reminder: Pull at least 3 resumes related to this job for test resume review (Agency Talent Portal, LinkedIn, etc.) Aim to have 5 resumes so you have backup options.</a:t>
            </a:r>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4" name="Google Shape;68;p20">
            <a:extLst>
              <a:ext uri="{FF2B5EF4-FFF2-40B4-BE49-F238E27FC236}">
                <a16:creationId xmlns:a16="http://schemas.microsoft.com/office/drawing/2014/main" id="{FF013F16-4A52-9A45-B7A8-5DE84E4CEFE2}"/>
              </a:ext>
            </a:extLst>
          </p:cNvPr>
          <p:cNvSpPr txBox="1">
            <a:spLocks noGrp="1"/>
          </p:cNvSpPr>
          <p:nvPr>
            <p:ph type="body" idx="1"/>
          </p:nvPr>
        </p:nvSpPr>
        <p:spPr>
          <a:xfrm>
            <a:off x="2308393" y="4027713"/>
            <a:ext cx="12723989" cy="2893800"/>
          </a:xfrm>
        </p:spPr>
        <p:txBody>
          <a:bodyPr>
            <a:normAutofit/>
          </a:bodyPr>
          <a:lstStyle/>
          <a:p>
            <a:pPr lvl="0"/>
            <a:r>
              <a:rPr lang="en-US" dirty="0">
                <a:sym typeface="Cambria"/>
              </a:rPr>
              <a:t>Start of Test Resume Review &amp; Assessment Activities</a:t>
            </a:r>
            <a:endParaRPr lang="en-US" dirty="0"/>
          </a:p>
        </p:txBody>
      </p:sp>
    </p:spTree>
    <p:extLst>
      <p:ext uri="{BB962C8B-B14F-4D97-AF65-F5344CB8AC3E}">
        <p14:creationId xmlns:p14="http://schemas.microsoft.com/office/powerpoint/2010/main" val="717651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3352801" y="4173021"/>
            <a:ext cx="10058400" cy="1008580"/>
          </a:xfrm>
        </p:spPr>
        <p:txBody>
          <a:bodyPr/>
          <a:lstStyle/>
          <a:p>
            <a:pPr algn="ctr"/>
            <a:r>
              <a:rPr lang="en-US" dirty="0"/>
              <a:t>Welcome back!</a:t>
            </a:r>
          </a:p>
        </p:txBody>
      </p:sp>
    </p:spTree>
    <p:extLst>
      <p:ext uri="{BB962C8B-B14F-4D97-AF65-F5344CB8AC3E}">
        <p14:creationId xmlns:p14="http://schemas.microsoft.com/office/powerpoint/2010/main" val="13113517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Recap: 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extLst>
      <p:ext uri="{BB962C8B-B14F-4D97-AF65-F5344CB8AC3E}">
        <p14:creationId xmlns:p14="http://schemas.microsoft.com/office/powerpoint/2010/main" val="1740454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6148120" cy="1290459"/>
          </a:xfrm>
        </p:spPr>
        <p:txBody>
          <a:bodyPr/>
          <a:lstStyle/>
          <a:p>
            <a:pPr lvl="0"/>
            <a:r>
              <a:rPr lang="en-US" sz="3400" dirty="0"/>
              <a:t>Agenda for this segment: REVIEW JOA </a:t>
            </a:r>
            <a:r>
              <a:rPr lang="en-US" sz="3200" b="0" dirty="0"/>
              <a:t>⟶ </a:t>
            </a:r>
            <a:r>
              <a:rPr lang="en-US" sz="3400" dirty="0"/>
              <a:t>Write questions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lnSpcReduction="10000"/>
          </a:bodyPr>
          <a:lstStyle/>
          <a:p>
            <a:r>
              <a:rPr lang="en-US" dirty="0"/>
              <a:t>Review the draft JOA (30 min)</a:t>
            </a:r>
          </a:p>
          <a:p>
            <a:r>
              <a:rPr lang="en-US" dirty="0"/>
              <a:t>Refine competencies and proficiency levels through resume review (1 hr)</a:t>
            </a:r>
          </a:p>
          <a:p>
            <a:r>
              <a:rPr lang="en-US" dirty="0"/>
              <a:t>Learn about and write assessment questions (2 </a:t>
            </a:r>
            <a:r>
              <a:rPr lang="en-US" dirty="0" err="1"/>
              <a:t>hrs</a:t>
            </a:r>
            <a:r>
              <a:rPr lang="en-US" dirty="0"/>
              <a:t>)</a:t>
            </a:r>
          </a:p>
          <a:p>
            <a:r>
              <a:rPr lang="en-US" dirty="0"/>
              <a:t>Present questions and answers for refinement and feedback (2 hr)</a:t>
            </a:r>
          </a:p>
          <a:p>
            <a:r>
              <a:rPr lang="en-US" dirty="0"/>
              <a:t>Plan schedule of SME training, resume reviews, and interviews (15 min)</a:t>
            </a:r>
          </a:p>
          <a:p>
            <a:r>
              <a:rPr lang="en-US" dirty="0"/>
              <a:t>Preview of future activities: refine questions via mock interviews</a:t>
            </a:r>
          </a:p>
        </p:txBody>
      </p:sp>
    </p:spTree>
    <p:extLst>
      <p:ext uri="{BB962C8B-B14F-4D97-AF65-F5344CB8AC3E}">
        <p14:creationId xmlns:p14="http://schemas.microsoft.com/office/powerpoint/2010/main" val="39699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Agenda for today: Tasks </a:t>
            </a:r>
            <a:r>
              <a:rPr lang="en-US" b="0" dirty="0"/>
              <a:t>⟶ </a:t>
            </a:r>
            <a:r>
              <a:rPr lang="en-US" dirty="0"/>
              <a:t>Competencies</a:t>
            </a:r>
            <a:r>
              <a:rPr lang="en-US" b="0" dirty="0"/>
              <a:t> ⟶ </a:t>
            </a:r>
            <a:r>
              <a:rPr lang="en-US" dirty="0"/>
              <a:t>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Preliminaries (10 min)</a:t>
            </a:r>
          </a:p>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proficiency levels for each competency (1 hr)</a:t>
            </a:r>
          </a:p>
          <a:p>
            <a:pPr lvl="1"/>
            <a:r>
              <a:rPr lang="en-US" dirty="0"/>
              <a:t>Review PD and job tasks against competencies (must be “rooted in the PD”) (15 min)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a:xfrm>
            <a:off x="1884218" y="4200730"/>
            <a:ext cx="13328072" cy="1008580"/>
          </a:xfrm>
        </p:spPr>
        <p:txBody>
          <a:bodyPr>
            <a:normAutofit/>
          </a:bodyPr>
          <a:lstStyle/>
          <a:p>
            <a:pPr algn="ctr"/>
            <a:r>
              <a:rPr lang="en-US" dirty="0"/>
              <a:t>Review draft job announcement</a:t>
            </a:r>
          </a:p>
        </p:txBody>
      </p:sp>
    </p:spTree>
    <p:extLst>
      <p:ext uri="{BB962C8B-B14F-4D97-AF65-F5344CB8AC3E}">
        <p14:creationId xmlns:p14="http://schemas.microsoft.com/office/powerpoint/2010/main" val="2580020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p:txBody>
          <a:bodyPr>
            <a:normAutofit/>
          </a:bodyPr>
          <a:lstStyle/>
          <a:p>
            <a:r>
              <a:rPr lang="en-US" dirty="0"/>
              <a:t>Now, we’ll test the competencies and proficiencies through test resume review. </a:t>
            </a:r>
            <a:br>
              <a:rPr lang="en-US" dirty="0"/>
            </a:br>
            <a:br>
              <a:rPr lang="en-US" dirty="0"/>
            </a:br>
            <a:r>
              <a:rPr lang="en-US" dirty="0"/>
              <a:t>The facilitator team will collect </a:t>
            </a:r>
            <a:br>
              <a:rPr lang="en-US" dirty="0"/>
            </a:br>
            <a:r>
              <a:rPr lang="en-US" dirty="0"/>
              <a:t>responses privately. </a:t>
            </a:r>
          </a:p>
        </p:txBody>
      </p:sp>
    </p:spTree>
    <p:extLst>
      <p:ext uri="{BB962C8B-B14F-4D97-AF65-F5344CB8AC3E}">
        <p14:creationId xmlns:p14="http://schemas.microsoft.com/office/powerpoint/2010/main" val="34409171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4A4B-D97D-8143-9D76-2F66907FE3AB}"/>
              </a:ext>
            </a:extLst>
          </p:cNvPr>
          <p:cNvSpPr>
            <a:spLocks noGrp="1"/>
          </p:cNvSpPr>
          <p:nvPr>
            <p:ph type="title"/>
          </p:nvPr>
        </p:nvSpPr>
        <p:spPr/>
        <p:txBody>
          <a:bodyPr/>
          <a:lstStyle/>
          <a:p>
            <a:r>
              <a:rPr lang="en-US" dirty="0"/>
              <a:t>Testing competencies and proficiencies via Resume review </a:t>
            </a:r>
          </a:p>
        </p:txBody>
      </p:sp>
      <p:sp>
        <p:nvSpPr>
          <p:cNvPr id="3" name="Text Placeholder 2">
            <a:extLst>
              <a:ext uri="{FF2B5EF4-FFF2-40B4-BE49-F238E27FC236}">
                <a16:creationId xmlns:a16="http://schemas.microsoft.com/office/drawing/2014/main" id="{89D50F44-F182-F244-82D2-5CCB20C4500E}"/>
              </a:ext>
            </a:extLst>
          </p:cNvPr>
          <p:cNvSpPr>
            <a:spLocks noGrp="1"/>
          </p:cNvSpPr>
          <p:nvPr>
            <p:ph type="body" idx="1"/>
          </p:nvPr>
        </p:nvSpPr>
        <p:spPr/>
        <p:txBody>
          <a:bodyPr/>
          <a:lstStyle/>
          <a:p>
            <a:r>
              <a:rPr lang="en-US" sz="3200" dirty="0"/>
              <a:t>Now, we’ll test the competencies and proficiencies through test resume review. SMEs should work through resumes in the same order (e.g. everyone starts with resume X, then moves to resume Y, </a:t>
            </a:r>
            <a:r>
              <a:rPr lang="en-US" sz="3200" dirty="0" err="1"/>
              <a:t>etc</a:t>
            </a:r>
            <a:r>
              <a:rPr lang="en-US" sz="3200" dirty="0"/>
              <a:t> </a:t>
            </a:r>
            <a:r>
              <a:rPr lang="en-US" sz="3200" dirty="0" err="1"/>
              <a:t>etc</a:t>
            </a:r>
            <a:r>
              <a:rPr lang="en-US" sz="3200" dirty="0"/>
              <a:t>).</a:t>
            </a:r>
          </a:p>
          <a:p>
            <a:r>
              <a:rPr lang="en-US" sz="3200" dirty="0"/>
              <a:t>The facilitator team will privately collect/display responses via private post-its, DMs/e-mail, or another mechanism such as the below table:</a:t>
            </a:r>
          </a:p>
          <a:p>
            <a:pPr marL="171467" indent="0">
              <a:buNone/>
            </a:pPr>
            <a:endParaRPr lang="en-US" dirty="0"/>
          </a:p>
        </p:txBody>
      </p:sp>
      <p:graphicFrame>
        <p:nvGraphicFramePr>
          <p:cNvPr id="4" name="Table 3">
            <a:extLst>
              <a:ext uri="{FF2B5EF4-FFF2-40B4-BE49-F238E27FC236}">
                <a16:creationId xmlns:a16="http://schemas.microsoft.com/office/drawing/2014/main" id="{97D804A8-C9F8-BD46-A39D-24D318728D44}"/>
              </a:ext>
            </a:extLst>
          </p:cNvPr>
          <p:cNvGraphicFramePr>
            <a:graphicFrameLocks noGrp="1"/>
          </p:cNvGraphicFramePr>
          <p:nvPr>
            <p:extLst>
              <p:ext uri="{D42A27DB-BD31-4B8C-83A1-F6EECF244321}">
                <p14:modId xmlns:p14="http://schemas.microsoft.com/office/powerpoint/2010/main" val="4008404018"/>
              </p:ext>
            </p:extLst>
          </p:nvPr>
        </p:nvGraphicFramePr>
        <p:xfrm>
          <a:off x="492727" y="5407025"/>
          <a:ext cx="16354888" cy="4389668"/>
        </p:xfrm>
        <a:graphic>
          <a:graphicData uri="http://schemas.openxmlformats.org/drawingml/2006/table">
            <a:tbl>
              <a:tblPr firstRow="1" bandRow="1">
                <a:tableStyleId>{5940675A-B579-460E-94D1-54222C63F5DA}</a:tableStyleId>
              </a:tblPr>
              <a:tblGrid>
                <a:gridCol w="1995292">
                  <a:extLst>
                    <a:ext uri="{9D8B030D-6E8A-4147-A177-3AD203B41FA5}">
                      <a16:colId xmlns:a16="http://schemas.microsoft.com/office/drawing/2014/main" val="3641661749"/>
                    </a:ext>
                  </a:extLst>
                </a:gridCol>
                <a:gridCol w="8086386">
                  <a:extLst>
                    <a:ext uri="{9D8B030D-6E8A-4147-A177-3AD203B41FA5}">
                      <a16:colId xmlns:a16="http://schemas.microsoft.com/office/drawing/2014/main" val="665970363"/>
                    </a:ext>
                  </a:extLst>
                </a:gridCol>
                <a:gridCol w="4295554">
                  <a:extLst>
                    <a:ext uri="{9D8B030D-6E8A-4147-A177-3AD203B41FA5}">
                      <a16:colId xmlns:a16="http://schemas.microsoft.com/office/drawing/2014/main" val="956305382"/>
                    </a:ext>
                  </a:extLst>
                </a:gridCol>
                <a:gridCol w="1977656">
                  <a:extLst>
                    <a:ext uri="{9D8B030D-6E8A-4147-A177-3AD203B41FA5}">
                      <a16:colId xmlns:a16="http://schemas.microsoft.com/office/drawing/2014/main" val="3393227787"/>
                    </a:ext>
                  </a:extLst>
                </a:gridCol>
              </a:tblGrid>
              <a:tr h="572353">
                <a:tc>
                  <a:txBody>
                    <a:bodyPr/>
                    <a:lstStyle/>
                    <a:p>
                      <a:endParaRPr lang="en-US" sz="3200" dirty="0">
                        <a:solidFill>
                          <a:schemeClr val="tx2"/>
                        </a:solidFill>
                      </a:endParaRPr>
                    </a:p>
                  </a:txBody>
                  <a:tcPr/>
                </a:tc>
                <a:tc>
                  <a:txBody>
                    <a:bodyPr/>
                    <a:lstStyle/>
                    <a:p>
                      <a:r>
                        <a:rPr lang="en-US" sz="2800" dirty="0">
                          <a:solidFill>
                            <a:schemeClr val="tx2"/>
                          </a:solidFill>
                        </a:rPr>
                        <a:t>First Competency</a:t>
                      </a:r>
                    </a:p>
                  </a:txBody>
                  <a:tcPr/>
                </a:tc>
                <a:tc>
                  <a:txBody>
                    <a:bodyPr/>
                    <a:lstStyle/>
                    <a:p>
                      <a:r>
                        <a:rPr lang="en-US" sz="2800" dirty="0">
                          <a:solidFill>
                            <a:schemeClr val="tx2"/>
                          </a:solidFill>
                        </a:rPr>
                        <a:t>Second Competency</a:t>
                      </a:r>
                    </a:p>
                  </a:txBody>
                  <a:tcPr/>
                </a:tc>
                <a:tc>
                  <a:txBody>
                    <a:bodyPr/>
                    <a:lstStyle/>
                    <a:p>
                      <a:r>
                        <a:rPr lang="en-US" sz="2800" dirty="0">
                          <a:solidFill>
                            <a:schemeClr val="tx2"/>
                          </a:solidFill>
                        </a:rPr>
                        <a:t>Third…</a:t>
                      </a:r>
                    </a:p>
                  </a:txBody>
                  <a:tcPr/>
                </a:tc>
                <a:extLst>
                  <a:ext uri="{0D108BD9-81ED-4DB2-BD59-A6C34878D82A}">
                    <a16:rowId xmlns:a16="http://schemas.microsoft.com/office/drawing/2014/main" val="1567518480"/>
                  </a:ext>
                </a:extLst>
              </a:tr>
              <a:tr h="1897803">
                <a:tc>
                  <a:txBody>
                    <a:bodyPr/>
                    <a:lstStyle/>
                    <a:p>
                      <a:r>
                        <a:rPr lang="en-US" sz="2800" dirty="0"/>
                        <a:t>Resume A</a:t>
                      </a:r>
                      <a:endParaRPr lang="en-US" sz="2800" dirty="0">
                        <a:solidFill>
                          <a:schemeClr val="tx2"/>
                        </a:solidFill>
                      </a:endParaRPr>
                    </a:p>
                  </a:txBody>
                  <a:tcPr/>
                </a:tc>
                <a:tc>
                  <a:txBody>
                    <a:bodyPr/>
                    <a:lstStyle/>
                    <a:p>
                      <a:r>
                        <a:rPr lang="en-US" sz="2400" dirty="0"/>
                        <a:t>SME 1’s review of resume A for the first competency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t>e.g. “Meets GS-12 level from experience at XYZ </a:t>
                      </a:r>
                      <a:r>
                        <a:rPr lang="en-US" sz="2400" dirty="0" err="1"/>
                        <a:t>corp</a:t>
                      </a:r>
                      <a:r>
                        <a:rPr lang="en-US" sz="2400" dirty="0"/>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SME 2’s review of resume A for the first competency</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2400" dirty="0"/>
                        <a:t>e.g. “Does not meet; experience is vague”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SME 3’s review of resume A for the first competency, </a:t>
                      </a:r>
                      <a:r>
                        <a:rPr lang="en-US" sz="2400" dirty="0" err="1"/>
                        <a:t>etc</a:t>
                      </a:r>
                      <a:endParaRPr lang="en-US" sz="2400" dirty="0"/>
                    </a:p>
                  </a:txBody>
                  <a:tcPr/>
                </a:tc>
                <a:tc>
                  <a:txBody>
                    <a:bodyPr/>
                    <a:lstStyle/>
                    <a:p>
                      <a:r>
                        <a:rPr lang="en-US" sz="2400" dirty="0"/>
                        <a:t>SME 1’s review of resume A for the second competency</a:t>
                      </a:r>
                    </a:p>
                    <a:p>
                      <a:pPr marL="342900" indent="-342900">
                        <a:buFont typeface="Arial" panose="020B0604020202020204" pitchFamily="34" charset="0"/>
                        <a:buChar char="•"/>
                      </a:pPr>
                      <a:r>
                        <a:rPr lang="en-US" sz="2400" dirty="0"/>
                        <a:t>e.g. “Fail. Missing required elements like [ABC].”</a:t>
                      </a:r>
                    </a:p>
                    <a:p>
                      <a:pPr marL="0" indent="0">
                        <a:buFont typeface="Arial" panose="020B0604020202020204" pitchFamily="34" charset="0"/>
                        <a:buNone/>
                      </a:pPr>
                      <a:r>
                        <a:rPr lang="en-US" sz="2400" dirty="0"/>
                        <a:t>[…]</a:t>
                      </a:r>
                    </a:p>
                  </a:txBody>
                  <a:tcPr/>
                </a:tc>
                <a:tc>
                  <a:txBody>
                    <a:bodyPr/>
                    <a:lstStyle/>
                    <a:p>
                      <a:r>
                        <a:rPr lang="en-US" sz="2400" dirty="0"/>
                        <a:t>[…]</a:t>
                      </a:r>
                    </a:p>
                  </a:txBody>
                  <a:tcPr/>
                </a:tc>
                <a:extLst>
                  <a:ext uri="{0D108BD9-81ED-4DB2-BD59-A6C34878D82A}">
                    <a16:rowId xmlns:a16="http://schemas.microsoft.com/office/drawing/2014/main" val="530946406"/>
                  </a:ext>
                </a:extLst>
              </a:tr>
              <a:tr h="117483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Resume B</a:t>
                      </a:r>
                      <a:endParaRPr lang="en-US" sz="2800" dirty="0">
                        <a:solidFill>
                          <a:schemeClr val="tx2"/>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dirty="0"/>
                    </a:p>
                  </a:txBody>
                  <a:tcPr/>
                </a:tc>
                <a:tc>
                  <a:txBody>
                    <a:bodyPr/>
                    <a:lstStyle/>
                    <a:p>
                      <a:r>
                        <a:rPr lang="en-US" sz="2400" dirty="0"/>
                        <a:t>SME 1’s review of resume B for the first competency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SME 2’s review of resume B for the first competency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a:t>
                      </a:r>
                    </a:p>
                  </a:txBody>
                  <a:tcPr/>
                </a:tc>
                <a:tc>
                  <a:txBody>
                    <a:bodyPr/>
                    <a:lstStyle/>
                    <a:p>
                      <a:r>
                        <a:rPr lang="en-US" sz="2400" dirty="0"/>
                        <a:t>[…]</a:t>
                      </a:r>
                    </a:p>
                  </a:txBody>
                  <a:tcPr/>
                </a:tc>
                <a:extLst>
                  <a:ext uri="{0D108BD9-81ED-4DB2-BD59-A6C34878D82A}">
                    <a16:rowId xmlns:a16="http://schemas.microsoft.com/office/drawing/2014/main" val="2206400899"/>
                  </a:ext>
                </a:extLst>
              </a:tr>
              <a:tr h="701588">
                <a:tc>
                  <a:txBody>
                    <a:bodyPr/>
                    <a:lstStyle/>
                    <a:p>
                      <a:r>
                        <a:rPr lang="en-US" sz="2800" dirty="0"/>
                        <a:t>Resume C</a:t>
                      </a:r>
                      <a:endParaRPr lang="en-US" sz="2800" dirty="0">
                        <a:solidFill>
                          <a:schemeClr val="tx2"/>
                        </a:solidFill>
                      </a:endParaRPr>
                    </a:p>
                  </a:txBody>
                  <a:tcPr/>
                </a:tc>
                <a:tc>
                  <a:txBody>
                    <a:bodyPr/>
                    <a:lstStyle/>
                    <a:p>
                      <a:r>
                        <a:rPr lang="en-US" sz="2400" dirty="0"/>
                        <a:t>[…]</a:t>
                      </a:r>
                    </a:p>
                  </a:txBody>
                  <a:tcPr/>
                </a:tc>
                <a:tc>
                  <a:txBody>
                    <a:bodyPr/>
                    <a:lstStyle/>
                    <a:p>
                      <a:endParaRPr lang="en-US" sz="2400" dirty="0"/>
                    </a:p>
                  </a:txBody>
                  <a:tcPr/>
                </a:tc>
                <a:tc>
                  <a:txBody>
                    <a:bodyPr/>
                    <a:lstStyle/>
                    <a:p>
                      <a:r>
                        <a:rPr lang="en-US" sz="2400" dirty="0"/>
                        <a:t>[…]</a:t>
                      </a:r>
                    </a:p>
                  </a:txBody>
                  <a:tcPr/>
                </a:tc>
                <a:extLst>
                  <a:ext uri="{0D108BD9-81ED-4DB2-BD59-A6C34878D82A}">
                    <a16:rowId xmlns:a16="http://schemas.microsoft.com/office/drawing/2014/main" val="700100243"/>
                  </a:ext>
                </a:extLst>
              </a:tr>
            </a:tbl>
          </a:graphicData>
        </a:graphic>
      </p:graphicFrame>
    </p:spTree>
    <p:extLst>
      <p:ext uri="{BB962C8B-B14F-4D97-AF65-F5344CB8AC3E}">
        <p14:creationId xmlns:p14="http://schemas.microsoft.com/office/powerpoint/2010/main" val="4084700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6" name="Google Shape;100;p25">
            <a:extLst>
              <a:ext uri="{FF2B5EF4-FFF2-40B4-BE49-F238E27FC236}">
                <a16:creationId xmlns:a16="http://schemas.microsoft.com/office/drawing/2014/main" id="{D021551C-AA92-6944-9301-71B89164FD23}"/>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p>
            <a:r>
              <a:rPr lang="en-US" dirty="0"/>
              <a:t>Upcoming activities</a:t>
            </a:r>
            <a:endParaRPr dirty="0"/>
          </a:p>
        </p:txBody>
      </p:sp>
      <p:sp>
        <p:nvSpPr>
          <p:cNvPr id="9" name="TextBox 8">
            <a:extLst>
              <a:ext uri="{FF2B5EF4-FFF2-40B4-BE49-F238E27FC236}">
                <a16:creationId xmlns:a16="http://schemas.microsoft.com/office/drawing/2014/main" id="{81B2320E-856B-3E4C-89FF-FD8C31AFEAE9}"/>
              </a:ext>
            </a:extLst>
          </p:cNvPr>
          <p:cNvSpPr txBox="1"/>
          <p:nvPr/>
        </p:nvSpPr>
        <p:spPr>
          <a:xfrm>
            <a:off x="7242629" y="3253111"/>
            <a:ext cx="8226264" cy="4739759"/>
          </a:xfrm>
          <a:prstGeom prst="rect">
            <a:avLst/>
          </a:prstGeom>
          <a:noFill/>
        </p:spPr>
        <p:txBody>
          <a:bodyPr wrap="square" rtlCol="0">
            <a:spAutoFit/>
          </a:bodyPr>
          <a:lstStyle/>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Decide </a:t>
            </a:r>
            <a:r>
              <a:rPr kumimoji="0" lang="en-US" sz="3600" i="0" u="none" strike="noStrike" kern="0" cap="none" spc="0" normalizeH="0" baseline="0" noProof="0" dirty="0">
                <a:ln>
                  <a:noFill/>
                </a:ln>
                <a:solidFill>
                  <a:srgbClr val="454545"/>
                </a:solidFill>
                <a:effectLst/>
                <a:uLnTx/>
                <a:uFillTx/>
                <a:latin typeface="Arial"/>
                <a:cs typeface="Arial"/>
                <a:sym typeface="Arial"/>
              </a:rPr>
              <a:t>resume length/recency</a:t>
            </a:r>
            <a:r>
              <a:rPr kumimoji="0" lang="en-US" sz="3600" b="0" i="0" u="none" strike="noStrike" kern="0" cap="none" spc="0" normalizeH="0" baseline="0" noProof="0" dirty="0">
                <a:ln>
                  <a:noFill/>
                </a:ln>
                <a:solidFill>
                  <a:srgbClr val="454545"/>
                </a:solidFill>
                <a:effectLst/>
                <a:uLnTx/>
                <a:uFillTx/>
                <a:latin typeface="Arial"/>
                <a:cs typeface="Arial"/>
                <a:sym typeface="Arial"/>
              </a:rPr>
              <a:t> and what materials will be required to apply</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Determine </a:t>
            </a:r>
            <a:r>
              <a:rPr kumimoji="0" lang="en-US" sz="3600" i="0" u="none" strike="noStrike" kern="0" cap="none" spc="0" normalizeH="0" baseline="0" noProof="0" dirty="0">
                <a:ln>
                  <a:noFill/>
                </a:ln>
                <a:solidFill>
                  <a:srgbClr val="454545"/>
                </a:solidFill>
                <a:effectLst/>
                <a:uLnTx/>
                <a:uFillTx/>
                <a:latin typeface="Arial"/>
                <a:cs typeface="Arial"/>
                <a:sym typeface="Arial"/>
              </a:rPr>
              <a:t>assessments and assessment materials</a:t>
            </a: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3600" b="0" i="0" u="none" strike="noStrike" kern="0" cap="none" spc="0" normalizeH="0" baseline="0" noProof="0" dirty="0">
              <a:ln>
                <a:noFill/>
              </a:ln>
              <a:solidFill>
                <a:srgbClr val="454545"/>
              </a:solidFill>
              <a:effectLst/>
              <a:uLnTx/>
              <a:uFillTx/>
              <a:latin typeface="Arial"/>
              <a:cs typeface="Arial"/>
              <a:sym typeface="Arial"/>
            </a:endParaRPr>
          </a:p>
          <a:p>
            <a:pPr marL="571500" marR="0" lvl="0" indent="-5715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3600" b="1" i="0" u="none" strike="noStrike" kern="0" cap="none" spc="0" normalizeH="0" baseline="0" noProof="0" dirty="0">
                <a:ln>
                  <a:noFill/>
                </a:ln>
                <a:solidFill>
                  <a:srgbClr val="454545"/>
                </a:solidFill>
                <a:effectLst/>
                <a:uLnTx/>
                <a:uFillTx/>
                <a:latin typeface="Arial"/>
                <a:cs typeface="Arial"/>
                <a:sym typeface="Arial"/>
              </a:rPr>
              <a:t>Test </a:t>
            </a:r>
            <a:r>
              <a:rPr kumimoji="0" lang="en-US" sz="3600" i="0" u="none" strike="noStrike" kern="0" cap="none" spc="0" normalizeH="0" baseline="0" noProof="0" dirty="0">
                <a:ln>
                  <a:noFill/>
                </a:ln>
                <a:solidFill>
                  <a:srgbClr val="454545"/>
                </a:solidFill>
                <a:effectLst/>
                <a:uLnTx/>
                <a:uFillTx/>
                <a:latin typeface="Arial"/>
                <a:cs typeface="Arial"/>
                <a:sym typeface="Arial"/>
              </a:rPr>
              <a:t>all materials </a:t>
            </a:r>
            <a:r>
              <a:rPr kumimoji="0" lang="en-US" sz="3600" b="0" i="0" u="none" strike="noStrike" kern="0" cap="none" spc="0" normalizeH="0" baseline="0" noProof="0" dirty="0">
                <a:ln>
                  <a:noFill/>
                </a:ln>
                <a:solidFill>
                  <a:srgbClr val="454545"/>
                </a:solidFill>
                <a:effectLst/>
                <a:uLnTx/>
                <a:uFillTx/>
                <a:latin typeface="Arial"/>
                <a:cs typeface="Arial"/>
                <a:sym typeface="Arial"/>
              </a:rPr>
              <a:t>and iterate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Google Shape;67;g702b318e36_0_0">
            <a:extLst>
              <a:ext uri="{FF2B5EF4-FFF2-40B4-BE49-F238E27FC236}">
                <a16:creationId xmlns:a16="http://schemas.microsoft.com/office/drawing/2014/main" id="{319DAB51-8E99-654C-996D-EF80C0E986B2}"/>
              </a:ext>
            </a:extLst>
          </p:cNvPr>
          <p:cNvSpPr/>
          <p:nvPr/>
        </p:nvSpPr>
        <p:spPr>
          <a:xfrm>
            <a:off x="1871370" y="2996642"/>
            <a:ext cx="3760316" cy="3760316"/>
          </a:xfrm>
          <a:prstGeom prst="ellipse">
            <a:avLst/>
          </a:pr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 name="Google Shape;69;g702b318e36_0_0">
            <a:extLst>
              <a:ext uri="{FF2B5EF4-FFF2-40B4-BE49-F238E27FC236}">
                <a16:creationId xmlns:a16="http://schemas.microsoft.com/office/drawing/2014/main" id="{E4BC7E3B-C4EB-8747-8B9F-958A802DB208}"/>
              </a:ext>
            </a:extLst>
          </p:cNvPr>
          <p:cNvPicPr preferRelativeResize="0"/>
          <p:nvPr/>
        </p:nvPicPr>
        <p:blipFill>
          <a:blip r:embed="rId3">
            <a:alphaModFix/>
          </a:blip>
          <a:stretch>
            <a:fillRect/>
          </a:stretch>
        </p:blipFill>
        <p:spPr>
          <a:xfrm>
            <a:off x="2294952" y="3253111"/>
            <a:ext cx="3179673" cy="3179673"/>
          </a:xfrm>
          <a:prstGeom prst="rect">
            <a:avLst/>
          </a:prstGeom>
          <a:noFill/>
          <a:ln>
            <a:noFill/>
          </a:ln>
        </p:spPr>
      </p:pic>
    </p:spTree>
    <p:extLst>
      <p:ext uri="{BB962C8B-B14F-4D97-AF65-F5344CB8AC3E}">
        <p14:creationId xmlns:p14="http://schemas.microsoft.com/office/powerpoint/2010/main" val="83704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Resume review and requirements – time to discuss</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normAutofit lnSpcReduction="10000"/>
          </a:bodyPr>
          <a:lstStyle/>
          <a:p>
            <a:pPr lvl="0"/>
            <a:r>
              <a:rPr lang="en-US" dirty="0"/>
              <a:t>Given your experience practicing resume review:</a:t>
            </a:r>
          </a:p>
          <a:p>
            <a:pPr lvl="1"/>
            <a:r>
              <a:rPr lang="en-US" b="1" dirty="0"/>
              <a:t>Decide: </a:t>
            </a:r>
            <a:r>
              <a:rPr lang="en-US" dirty="0"/>
              <a:t>is there recency relevance for any of the competencies?</a:t>
            </a:r>
          </a:p>
          <a:p>
            <a:pPr lvl="1"/>
            <a:r>
              <a:rPr lang="en-US" b="1" dirty="0"/>
              <a:t>Decide: </a:t>
            </a:r>
            <a:r>
              <a:rPr lang="en-US" dirty="0"/>
              <a:t>what page limit (e.g. 2-3 pages starting with job experience section) will you set for resume review and announce on the JOA?</a:t>
            </a:r>
          </a:p>
          <a:p>
            <a:pPr lvl="1"/>
            <a:r>
              <a:rPr lang="en-US" b="1" dirty="0"/>
              <a:t>Determine:</a:t>
            </a:r>
            <a:r>
              <a:rPr lang="en-US" dirty="0"/>
              <a:t> are all competencies required or should some be optional for resume review? (additionally, some specific components of proficiencies may not appropriate to find in resume review)</a:t>
            </a:r>
          </a:p>
          <a:p>
            <a:pPr lvl="1"/>
            <a:r>
              <a:rPr lang="en-US" b="1" dirty="0"/>
              <a:t>Determine:</a:t>
            </a:r>
            <a:r>
              <a:rPr lang="en-US" dirty="0"/>
              <a:t> should a prior work sample to be reviewed alongside applicant resumes?</a:t>
            </a:r>
          </a:p>
          <a:p>
            <a:pPr lvl="0"/>
            <a:endParaRPr lang="en-US" dirty="0"/>
          </a:p>
        </p:txBody>
      </p:sp>
    </p:spTree>
    <p:extLst>
      <p:ext uri="{BB962C8B-B14F-4D97-AF65-F5344CB8AC3E}">
        <p14:creationId xmlns:p14="http://schemas.microsoft.com/office/powerpoint/2010/main" val="71503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Discussing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a:xfrm>
            <a:off x="1192143" y="1841500"/>
            <a:ext cx="14956057" cy="7711574"/>
          </a:xfrm>
        </p:spPr>
        <p:txBody>
          <a:bodyPr>
            <a:normAutofit/>
          </a:bodyPr>
          <a:lstStyle/>
          <a:p>
            <a:r>
              <a:rPr lang="en-US" sz="3200" dirty="0"/>
              <a:t>Based on your competencies, we’ll determine the tentative plan for assessments that will determine whether an applicant possesses the required specialized experience </a:t>
            </a:r>
          </a:p>
          <a:p>
            <a:r>
              <a:rPr lang="en-US" sz="3200" dirty="0"/>
              <a:t>Assessment must test applicants in </a:t>
            </a:r>
            <a:r>
              <a:rPr lang="en-US" sz="3200" u="sng" dirty="0"/>
              <a:t>different</a:t>
            </a:r>
            <a:r>
              <a:rPr lang="en-US" sz="3200" dirty="0"/>
              <a:t> ways so you can legally eliminate unqualified applicants after each assessment round. Each assessment does not have to evaluate every competency.</a:t>
            </a:r>
          </a:p>
          <a:p>
            <a:r>
              <a:rPr lang="en-US" sz="3200" dirty="0"/>
              <a:t>The next few slides will cover some but not all assessments options available.</a:t>
            </a:r>
          </a:p>
        </p:txBody>
      </p:sp>
    </p:spTree>
    <p:extLst>
      <p:ext uri="{BB962C8B-B14F-4D97-AF65-F5344CB8AC3E}">
        <p14:creationId xmlns:p14="http://schemas.microsoft.com/office/powerpoint/2010/main" val="234458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Discussing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Work Sample </a:t>
            </a:r>
          </a:p>
          <a:p>
            <a:pPr marL="628713" lvl="1" indent="0">
              <a:buNone/>
            </a:pPr>
            <a:r>
              <a:rPr lang="en-US" dirty="0"/>
              <a:t>+ You’d ask applicants to provide a sample of past work at the time of application, such as a portfolio submitted along with a resume</a:t>
            </a:r>
          </a:p>
          <a:p>
            <a:pPr marL="628713" lvl="1" indent="0">
              <a:buNone/>
            </a:pPr>
            <a:r>
              <a:rPr lang="en-US" dirty="0"/>
              <a:t>+ Can help screen out unqualified applicants before a more time-consuming assessment. </a:t>
            </a:r>
          </a:p>
        </p:txBody>
      </p:sp>
    </p:spTree>
    <p:extLst>
      <p:ext uri="{BB962C8B-B14F-4D97-AF65-F5344CB8AC3E}">
        <p14:creationId xmlns:p14="http://schemas.microsoft.com/office/powerpoint/2010/main" val="2885028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Discussing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pPr marL="171467" indent="0">
              <a:buNone/>
            </a:pPr>
            <a:r>
              <a:rPr lang="en-US" dirty="0"/>
              <a:t>USA Hire Behavioral / Monster Behavioral Assessment</a:t>
            </a:r>
          </a:p>
          <a:p>
            <a:pPr marL="171467" indent="0">
              <a:buNone/>
            </a:pPr>
            <a:r>
              <a:rPr lang="en-US" dirty="0"/>
              <a:t>  	+ Not focused on specialized technical competencies</a:t>
            </a:r>
          </a:p>
          <a:p>
            <a:pPr marL="171467" indent="0">
              <a:buNone/>
            </a:pPr>
            <a:r>
              <a:rPr lang="en-US" dirty="0"/>
              <a:t>	+ Some USAHire assessments have a cut score</a:t>
            </a:r>
          </a:p>
          <a:p>
            <a:pPr marL="628713" lvl="1" indent="0">
              <a:buNone/>
            </a:pPr>
            <a:r>
              <a:rPr lang="en-US" dirty="0"/>
              <a:t>  + Generally takes 90 minutes (up to 3 hours)</a:t>
            </a:r>
          </a:p>
          <a:p>
            <a:pPr marL="628713" lvl="1" indent="0">
              <a:buNone/>
            </a:pPr>
            <a:r>
              <a:rPr lang="en-US" i="1" dirty="0">
                <a:solidFill>
                  <a:schemeClr val="bg2"/>
                </a:solidFill>
              </a:rPr>
              <a:t>		</a:t>
            </a:r>
            <a:r>
              <a:rPr lang="en-US" dirty="0">
                <a:solidFill>
                  <a:schemeClr val="bg2"/>
                </a:solidFill>
                <a:hlinkClick r:id="rId3">
                  <a:extLst>
                    <a:ext uri="{A12FA001-AC4F-418D-AE19-62706E023703}">
                      <ahyp:hlinkClr xmlns:ahyp="http://schemas.microsoft.com/office/drawing/2018/hyperlinkcolor" val="tx"/>
                    </a:ext>
                  </a:extLst>
                </a:hlinkClick>
              </a:rPr>
              <a:t>USA Hire Standard Assessment Sample Items</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4">
                  <a:extLst>
                    <a:ext uri="{A12FA001-AC4F-418D-AE19-62706E023703}">
                      <ahyp:hlinkClr xmlns:ahyp="http://schemas.microsoft.com/office/drawing/2018/hyperlinkcolor" val="tx"/>
                    </a:ext>
                  </a:extLst>
                </a:hlinkClick>
              </a:rPr>
              <a:t>USA Hire Series/Competency Lookup Tool</a:t>
            </a:r>
            <a:endParaRPr lang="en-US" dirty="0">
              <a:solidFill>
                <a:schemeClr val="bg2"/>
              </a:solidFill>
            </a:endParaRPr>
          </a:p>
          <a:p>
            <a:pPr marL="628713" lvl="1" indent="0">
              <a:buNone/>
            </a:pPr>
            <a:r>
              <a:rPr lang="en-US" dirty="0">
                <a:solidFill>
                  <a:schemeClr val="bg2"/>
                </a:solidFill>
              </a:rPr>
              <a:t>		</a:t>
            </a:r>
            <a:r>
              <a:rPr lang="en-US" dirty="0">
                <a:solidFill>
                  <a:schemeClr val="bg2"/>
                </a:solidFill>
                <a:hlinkClick r:id="rId5">
                  <a:extLst>
                    <a:ext uri="{A12FA001-AC4F-418D-AE19-62706E023703}">
                      <ahyp:hlinkClr xmlns:ahyp="http://schemas.microsoft.com/office/drawing/2018/hyperlinkcolor" val="tx"/>
                    </a:ext>
                  </a:extLst>
                </a:hlinkClick>
              </a:rPr>
              <a:t>USA Hire Decision Tree Guidance</a:t>
            </a:r>
            <a:endParaRPr lang="en-US" dirty="0">
              <a:solidFill>
                <a:schemeClr val="bg2"/>
              </a:solidFill>
            </a:endParaRPr>
          </a:p>
        </p:txBody>
      </p:sp>
    </p:spTree>
    <p:extLst>
      <p:ext uri="{BB962C8B-B14F-4D97-AF65-F5344CB8AC3E}">
        <p14:creationId xmlns:p14="http://schemas.microsoft.com/office/powerpoint/2010/main" val="1443477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r="18589"/>
          <a:stretch/>
        </p:blipFill>
        <p:spPr>
          <a:xfrm>
            <a:off x="0" y="642024"/>
            <a:ext cx="17042045" cy="7976682"/>
          </a:xfrm>
          <a:prstGeom prst="rect">
            <a:avLst/>
          </a:prstGeom>
        </p:spPr>
      </p:pic>
    </p:spTree>
    <p:extLst>
      <p:ext uri="{BB962C8B-B14F-4D97-AF65-F5344CB8AC3E}">
        <p14:creationId xmlns:p14="http://schemas.microsoft.com/office/powerpoint/2010/main" val="2716199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8094"/>
          <a:stretch/>
        </p:blipFill>
        <p:spPr>
          <a:xfrm>
            <a:off x="326278" y="817122"/>
            <a:ext cx="16412322" cy="8688616"/>
          </a:xfrm>
          <a:prstGeom prst="rect">
            <a:avLst/>
          </a:prstGeom>
        </p:spPr>
      </p:pic>
    </p:spTree>
    <p:extLst>
      <p:ext uri="{BB962C8B-B14F-4D97-AF65-F5344CB8AC3E}">
        <p14:creationId xmlns:p14="http://schemas.microsoft.com/office/powerpoint/2010/main" val="2953081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BREAKS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We will take short AM and PM breaks.</a:t>
            </a:r>
          </a:p>
          <a:p>
            <a:pPr lvl="1"/>
            <a:r>
              <a:rPr lang="en-US" dirty="0"/>
              <a:t>When do people want to take a lunch break?</a:t>
            </a:r>
          </a:p>
          <a:p>
            <a:pPr lvl="1"/>
            <a:r>
              <a:rPr lang="en-US" dirty="0"/>
              <a:t>We will end at </a:t>
            </a:r>
            <a:r>
              <a:rPr lang="en-US" dirty="0">
                <a:solidFill>
                  <a:srgbClr val="FF0000"/>
                </a:solidFill>
              </a:rPr>
              <a:t>&lt;fill this in&gt;</a:t>
            </a:r>
            <a:r>
              <a:rPr lang="en-US" dirty="0"/>
              <a:t> PM.</a:t>
            </a:r>
          </a:p>
          <a:p>
            <a:pPr marL="628713" lvl="1" indent="0">
              <a:buNone/>
            </a:pPr>
            <a:endParaRPr lang="en-US" dirty="0"/>
          </a:p>
          <a:p>
            <a:pPr lvl="1"/>
            <a:endParaRPr lang="en-US" dirty="0"/>
          </a:p>
        </p:txBody>
      </p:sp>
    </p:spTree>
    <p:extLst>
      <p:ext uri="{BB962C8B-B14F-4D97-AF65-F5344CB8AC3E}">
        <p14:creationId xmlns:p14="http://schemas.microsoft.com/office/powerpoint/2010/main" val="586911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a:t>Discussing Assessment Types</a:t>
            </a:r>
            <a:endParaRPr lang="en-US" dirty="0"/>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lstStyle/>
          <a:p>
            <a:pPr marL="171467" indent="0">
              <a:buNone/>
            </a:pPr>
            <a:r>
              <a:rPr lang="en-US" dirty="0"/>
              <a:t>Written Prompt</a:t>
            </a:r>
          </a:p>
          <a:p>
            <a:pPr marL="171467" indent="0">
              <a:buNone/>
            </a:pPr>
            <a:r>
              <a:rPr lang="en-US" dirty="0"/>
              <a:t>    	+ Period of time allowed can range from an hour (applicants preschedule an assessment block) to a week (take-home style)</a:t>
            </a:r>
          </a:p>
          <a:p>
            <a:pPr marL="628713" lvl="1" indent="0">
              <a:buNone/>
            </a:pPr>
            <a:r>
              <a:rPr lang="en-US" dirty="0"/>
              <a:t>+ Generally faster for SMEs to review than an structured interview.</a:t>
            </a:r>
          </a:p>
          <a:p>
            <a:pPr marL="628713" lvl="1" indent="0">
              <a:buNone/>
            </a:pPr>
            <a:r>
              <a:rPr lang="en-US" dirty="0"/>
              <a:t>+ Example: pose a scenario, ask how applicants would react to the scenario, try to solve the problem, or focus their next analysis</a:t>
            </a:r>
          </a:p>
          <a:p>
            <a:pPr marL="628713" lvl="1" indent="0">
              <a:buNone/>
            </a:pPr>
            <a:r>
              <a:rPr lang="en-US" dirty="0"/>
              <a:t>+ Need to determine page / word count limit</a:t>
            </a:r>
          </a:p>
          <a:p>
            <a:endParaRPr lang="en-US" dirty="0"/>
          </a:p>
          <a:p>
            <a:endParaRPr lang="en-US" dirty="0"/>
          </a:p>
        </p:txBody>
      </p:sp>
    </p:spTree>
    <p:extLst>
      <p:ext uri="{BB962C8B-B14F-4D97-AF65-F5344CB8AC3E}">
        <p14:creationId xmlns:p14="http://schemas.microsoft.com/office/powerpoint/2010/main" val="1707315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Discussing Assessment Types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a:bodyPr>
          <a:lstStyle/>
          <a:p>
            <a:pPr marL="171467" indent="0">
              <a:buNone/>
            </a:pPr>
            <a:r>
              <a:rPr lang="en-US" dirty="0"/>
              <a:t>Structured Phone Interview</a:t>
            </a:r>
          </a:p>
          <a:p>
            <a:pPr marL="628713" lvl="1" indent="0">
              <a:buNone/>
            </a:pPr>
            <a:r>
              <a:rPr lang="en-US" dirty="0"/>
              <a:t>+ SMEs interview applicants 1:1 or in panels</a:t>
            </a:r>
          </a:p>
          <a:p>
            <a:pPr marL="628713" lvl="1" indent="0">
              <a:buNone/>
            </a:pPr>
            <a:r>
              <a:rPr lang="en-US" dirty="0"/>
              <a:t>+ Interviews follow a strict script in the assessment portion (there may be an untimed Q&amp;A for applicants to ask about working in government)</a:t>
            </a:r>
          </a:p>
          <a:p>
            <a:pPr marL="628713" lvl="1" indent="0">
              <a:buNone/>
            </a:pPr>
            <a:r>
              <a:rPr lang="en-US" dirty="0"/>
              <a:t>+ Generally time consuming to conduct and review</a:t>
            </a:r>
          </a:p>
          <a:p>
            <a:pPr marL="628713" lvl="1" indent="0">
              <a:buNone/>
            </a:pPr>
            <a:r>
              <a:rPr lang="en-US" dirty="0"/>
              <a:t>+ Some platforms offer asynchronous interviews (where applicants record answers to recorded prompts for later review by SMEs)</a:t>
            </a:r>
          </a:p>
        </p:txBody>
      </p:sp>
    </p:spTree>
    <p:extLst>
      <p:ext uri="{BB962C8B-B14F-4D97-AF65-F5344CB8AC3E}">
        <p14:creationId xmlns:p14="http://schemas.microsoft.com/office/powerpoint/2010/main" val="725289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Determine Assessment Types – </a:t>
            </a:r>
            <a:r>
              <a:rPr lang="en-US" u="sng" dirty="0"/>
              <a:t>time to discuss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a:xfrm>
            <a:off x="1192143" y="1841500"/>
            <a:ext cx="14956057" cy="7711574"/>
          </a:xfrm>
        </p:spPr>
        <p:txBody>
          <a:bodyPr>
            <a:normAutofit fontScale="92500" lnSpcReduction="20000"/>
          </a:bodyPr>
          <a:lstStyle/>
          <a:p>
            <a:pPr marL="171467" indent="0">
              <a:buNone/>
            </a:pPr>
            <a:r>
              <a:rPr lang="en-US" dirty="0"/>
              <a:t>What will be the assessment strategy? One round? Two rounds?</a:t>
            </a:r>
          </a:p>
          <a:p>
            <a:pPr marL="171467" indent="0">
              <a:buNone/>
            </a:pPr>
            <a:r>
              <a:rPr lang="en-US" dirty="0"/>
              <a:t>What type of assessment will be used in a round?</a:t>
            </a:r>
          </a:p>
          <a:p>
            <a:pPr lvl="1"/>
            <a:r>
              <a:rPr lang="en-US" dirty="0"/>
              <a:t>Structured interviews (used in every SMEQA action to date)</a:t>
            </a:r>
          </a:p>
          <a:p>
            <a:pPr lvl="1"/>
            <a:r>
              <a:rPr lang="en-US" dirty="0"/>
              <a:t>Written assessments</a:t>
            </a:r>
          </a:p>
          <a:p>
            <a:pPr lvl="1"/>
            <a:r>
              <a:rPr lang="en-US" dirty="0"/>
              <a:t>Work samples</a:t>
            </a:r>
          </a:p>
          <a:p>
            <a:pPr lvl="1"/>
            <a:r>
              <a:rPr lang="en-US" dirty="0"/>
              <a:t>USA Hire Behavioral / Monster Behavioral Assessments</a:t>
            </a:r>
          </a:p>
          <a:p>
            <a:r>
              <a:rPr lang="en-US" dirty="0"/>
              <a:t>Reminder: Assessments must test applicants in </a:t>
            </a:r>
            <a:r>
              <a:rPr lang="en-US" u="sng" dirty="0"/>
              <a:t>different</a:t>
            </a:r>
            <a:r>
              <a:rPr lang="en-US" dirty="0"/>
              <a:t> ways so you can legally eliminate unqualified applicants after each assessment round. Each assessment does not have to evaluate every competency.</a:t>
            </a:r>
          </a:p>
        </p:txBody>
      </p:sp>
    </p:spTree>
    <p:extLst>
      <p:ext uri="{BB962C8B-B14F-4D97-AF65-F5344CB8AC3E}">
        <p14:creationId xmlns:p14="http://schemas.microsoft.com/office/powerpoint/2010/main" val="36115137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F02E-0DE9-BF4E-A668-580998E2EC27}"/>
              </a:ext>
            </a:extLst>
          </p:cNvPr>
          <p:cNvSpPr>
            <a:spLocks noGrp="1"/>
          </p:cNvSpPr>
          <p:nvPr>
            <p:ph type="title"/>
          </p:nvPr>
        </p:nvSpPr>
        <p:spPr/>
        <p:txBody>
          <a:bodyPr/>
          <a:lstStyle/>
          <a:p>
            <a:r>
              <a:rPr lang="en-US" dirty="0"/>
              <a:t>Determining structured interview Questions</a:t>
            </a:r>
          </a:p>
        </p:txBody>
      </p:sp>
      <p:sp>
        <p:nvSpPr>
          <p:cNvPr id="3" name="Text Placeholder 2">
            <a:extLst>
              <a:ext uri="{FF2B5EF4-FFF2-40B4-BE49-F238E27FC236}">
                <a16:creationId xmlns:a16="http://schemas.microsoft.com/office/drawing/2014/main" id="{B80BD65C-0B2C-FD43-BEFF-F5280438C64F}"/>
              </a:ext>
            </a:extLst>
          </p:cNvPr>
          <p:cNvSpPr>
            <a:spLocks noGrp="1"/>
          </p:cNvSpPr>
          <p:nvPr>
            <p:ph type="body" idx="1"/>
          </p:nvPr>
        </p:nvSpPr>
        <p:spPr/>
        <p:txBody>
          <a:bodyPr>
            <a:normAutofit fontScale="92500" lnSpcReduction="10000"/>
          </a:bodyPr>
          <a:lstStyle/>
          <a:p>
            <a:r>
              <a:rPr lang="en-US" dirty="0"/>
              <a:t>Example question types for structured interviews:</a:t>
            </a:r>
          </a:p>
          <a:p>
            <a:pPr lvl="1"/>
            <a:r>
              <a:rPr lang="en-US" dirty="0"/>
              <a:t>Past experience: “Tell me about a time…”</a:t>
            </a:r>
          </a:p>
          <a:p>
            <a:pPr lvl="1"/>
            <a:r>
              <a:rPr lang="en-US" dirty="0"/>
              <a:t>Hypothetical situation: “Imagine we have a problem with…”</a:t>
            </a:r>
          </a:p>
          <a:p>
            <a:r>
              <a:rPr lang="en-US" dirty="0"/>
              <a:t>Questions can have three components:</a:t>
            </a:r>
          </a:p>
          <a:p>
            <a:pPr lvl="1"/>
            <a:r>
              <a:rPr lang="en-US" dirty="0"/>
              <a:t>Main prompt (mandatory)</a:t>
            </a:r>
          </a:p>
          <a:p>
            <a:pPr lvl="1"/>
            <a:r>
              <a:rPr lang="en-US" dirty="0"/>
              <a:t>Follow-up prompts (mandatory if not answered in initial response)</a:t>
            </a:r>
          </a:p>
          <a:p>
            <a:pPr lvl="1"/>
            <a:r>
              <a:rPr lang="en-US" dirty="0"/>
              <a:t>Probing questions (optional; useful if applicants are brief in their responses)</a:t>
            </a:r>
          </a:p>
        </p:txBody>
      </p:sp>
    </p:spTree>
    <p:extLst>
      <p:ext uri="{BB962C8B-B14F-4D97-AF65-F5344CB8AC3E}">
        <p14:creationId xmlns:p14="http://schemas.microsoft.com/office/powerpoint/2010/main" val="3085537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0C0D7-6A34-964F-8E33-5E36603A25C5}"/>
              </a:ext>
            </a:extLst>
          </p:cNvPr>
          <p:cNvSpPr>
            <a:spLocks noGrp="1"/>
          </p:cNvSpPr>
          <p:nvPr>
            <p:ph type="title"/>
          </p:nvPr>
        </p:nvSpPr>
        <p:spPr>
          <a:xfrm>
            <a:off x="1268344" y="519298"/>
            <a:ext cx="7039768" cy="1290459"/>
          </a:xfrm>
        </p:spPr>
        <p:txBody>
          <a:bodyPr/>
          <a:lstStyle/>
          <a:p>
            <a:r>
              <a:rPr lang="en-US" dirty="0"/>
              <a:t>Breadth questions</a:t>
            </a:r>
          </a:p>
        </p:txBody>
      </p:sp>
      <p:sp>
        <p:nvSpPr>
          <p:cNvPr id="6" name="Text Placeholder 2">
            <a:extLst>
              <a:ext uri="{FF2B5EF4-FFF2-40B4-BE49-F238E27FC236}">
                <a16:creationId xmlns:a16="http://schemas.microsoft.com/office/drawing/2014/main" id="{CC2E7D81-A3D8-E140-B023-A4C267EF860A}"/>
              </a:ext>
            </a:extLst>
          </p:cNvPr>
          <p:cNvSpPr txBox="1">
            <a:spLocks/>
          </p:cNvSpPr>
          <p:nvPr/>
        </p:nvSpPr>
        <p:spPr>
          <a:xfrm>
            <a:off x="1268344"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first interview tests the applicant’s </a:t>
            </a:r>
            <a:r>
              <a:rPr lang="en-US" b="1" i="1" dirty="0">
                <a:solidFill>
                  <a:schemeClr val="tx2"/>
                </a:solidFill>
                <a:latin typeface="Arial" panose="020B0604020202020204" pitchFamily="34" charset="0"/>
                <a:cs typeface="Arial" panose="020B0604020202020204" pitchFamily="34" charset="0"/>
              </a:rPr>
              <a:t>breadth of experience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tend to take 5-10 minutes for an applicant to answer.</a:t>
            </a:r>
          </a:p>
          <a:p>
            <a:pPr>
              <a:buClr>
                <a:schemeClr val="tx2"/>
              </a:buClr>
            </a:pPr>
            <a:r>
              <a:rPr lang="en-US" dirty="0">
                <a:solidFill>
                  <a:schemeClr val="tx2"/>
                </a:solidFill>
                <a:latin typeface="Arial" panose="020B0604020202020204" pitchFamily="34" charset="0"/>
                <a:cs typeface="Arial" panose="020B0604020202020204" pitchFamily="34" charset="0"/>
              </a:rPr>
              <a:t>Breadth questions test if an applicant has experience, knowledge, or exposure to a general topic.</a:t>
            </a:r>
          </a:p>
          <a:p>
            <a:pPr>
              <a:buClr>
                <a:schemeClr val="tx2"/>
              </a:buClr>
            </a:pPr>
            <a:r>
              <a:rPr lang="en-US" dirty="0">
                <a:solidFill>
                  <a:schemeClr val="tx2"/>
                </a:solidFill>
                <a:latin typeface="Arial" panose="020B0604020202020204" pitchFamily="34" charset="0"/>
                <a:cs typeface="Arial" panose="020B0604020202020204" pitchFamily="34" charset="0"/>
              </a:rPr>
              <a:t>Breadth: Limit follow up questions to basic probe questions (i.e., “What was your role?” or  “Can you tell me more?”)</a:t>
            </a:r>
          </a:p>
        </p:txBody>
      </p:sp>
      <p:sp>
        <p:nvSpPr>
          <p:cNvPr id="7" name="Text Placeholder 2">
            <a:extLst>
              <a:ext uri="{FF2B5EF4-FFF2-40B4-BE49-F238E27FC236}">
                <a16:creationId xmlns:a16="http://schemas.microsoft.com/office/drawing/2014/main" id="{0C03725A-973B-874F-AC9C-1B79D87F47DD}"/>
              </a:ext>
            </a:extLst>
          </p:cNvPr>
          <p:cNvSpPr txBox="1">
            <a:spLocks/>
          </p:cNvSpPr>
          <p:nvPr/>
        </p:nvSpPr>
        <p:spPr>
          <a:xfrm>
            <a:off x="8670131" y="1993900"/>
            <a:ext cx="6887369" cy="7131050"/>
          </a:xfrm>
          <a:prstGeom prst="rect">
            <a:avLst/>
          </a:prstGeom>
          <a:noFill/>
          <a:ln>
            <a:noFill/>
          </a:ln>
        </p:spPr>
        <p:txBody>
          <a:bodyPr spcFirstLastPara="1" wrap="square" lIns="0" tIns="0" rIns="0" bIns="0" anchor="t" anchorCtr="0">
            <a:normAutofit fontScale="77500" lnSpcReduction="20000"/>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dirty="0">
                <a:solidFill>
                  <a:schemeClr val="tx2"/>
                </a:solidFill>
                <a:latin typeface="Arial" panose="020B0604020202020204" pitchFamily="34" charset="0"/>
                <a:cs typeface="Arial" panose="020B0604020202020204" pitchFamily="34" charset="0"/>
              </a:rPr>
              <a:t>The second interview tests the applicant’s </a:t>
            </a:r>
            <a:r>
              <a:rPr lang="en-US" b="1" i="1" dirty="0">
                <a:solidFill>
                  <a:schemeClr val="tx2"/>
                </a:solidFill>
                <a:latin typeface="Arial" panose="020B0604020202020204" pitchFamily="34" charset="0"/>
                <a:cs typeface="Arial" panose="020B0604020202020204" pitchFamily="34" charset="0"/>
              </a:rPr>
              <a:t>depth of knowledge</a:t>
            </a:r>
            <a:r>
              <a:rPr lang="en-US" b="1" dirty="0">
                <a:solidFill>
                  <a:schemeClr val="tx2"/>
                </a:solidFill>
                <a:latin typeface="Arial" panose="020B0604020202020204" pitchFamily="34" charset="0"/>
                <a:cs typeface="Arial" panose="020B0604020202020204" pitchFamily="34" charset="0"/>
              </a:rPr>
              <a:t> </a:t>
            </a:r>
            <a:r>
              <a:rPr lang="en-US" dirty="0">
                <a:solidFill>
                  <a:schemeClr val="tx2"/>
                </a:solidFill>
                <a:latin typeface="Arial" panose="020B0604020202020204" pitchFamily="34" charset="0"/>
                <a:cs typeface="Arial" panose="020B0604020202020204" pitchFamily="34" charset="0"/>
              </a:rPr>
              <a:t>across the competencies.</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can take up to 10-15 minutes for an applicant to answer. </a:t>
            </a:r>
          </a:p>
          <a:p>
            <a:pPr>
              <a:buClr>
                <a:schemeClr val="tx2"/>
              </a:buClr>
            </a:pPr>
            <a:r>
              <a:rPr lang="en-US" dirty="0">
                <a:solidFill>
                  <a:schemeClr val="tx2"/>
                </a:solidFill>
                <a:latin typeface="Arial" panose="020B0604020202020204" pitchFamily="34" charset="0"/>
                <a:cs typeface="Arial" panose="020B0604020202020204" pitchFamily="34" charset="0"/>
              </a:rPr>
              <a:t>Depth questions test how an applicant reacts and responds to changes in the presented situation.</a:t>
            </a:r>
          </a:p>
          <a:p>
            <a:pPr>
              <a:buClr>
                <a:schemeClr val="tx2"/>
              </a:buClr>
            </a:pPr>
            <a:r>
              <a:rPr lang="en-US" dirty="0">
                <a:solidFill>
                  <a:schemeClr val="tx2"/>
                </a:solidFill>
                <a:latin typeface="Arial" panose="020B0604020202020204" pitchFamily="34" charset="0"/>
                <a:cs typeface="Arial" panose="020B0604020202020204" pitchFamily="34" charset="0"/>
              </a:rPr>
              <a:t>Depth: Mandated follow up questions that probe deeper (i.e., “Now imagine...” or “Tell me about a time you've experienced that hypothetical in real life.”).</a:t>
            </a:r>
          </a:p>
          <a:p>
            <a:pPr>
              <a:buClr>
                <a:schemeClr val="tx2"/>
              </a:buClr>
            </a:pPr>
            <a:endParaRPr lang="en-US" dirty="0">
              <a:solidFill>
                <a:schemeClr val="tx2"/>
              </a:solidFill>
              <a:latin typeface="Arial" panose="020B0604020202020204" pitchFamily="34" charset="0"/>
              <a:cs typeface="Arial" panose="020B0604020202020204" pitchFamily="34" charset="0"/>
            </a:endParaRPr>
          </a:p>
        </p:txBody>
      </p:sp>
      <p:sp>
        <p:nvSpPr>
          <p:cNvPr id="8" name="Title 3">
            <a:extLst>
              <a:ext uri="{FF2B5EF4-FFF2-40B4-BE49-F238E27FC236}">
                <a16:creationId xmlns:a16="http://schemas.microsoft.com/office/drawing/2014/main" id="{03688122-A7F5-3048-AD5C-54D50A88EE13}"/>
              </a:ext>
            </a:extLst>
          </p:cNvPr>
          <p:cNvSpPr txBox="1">
            <a:spLocks/>
          </p:cNvSpPr>
          <p:nvPr/>
        </p:nvSpPr>
        <p:spPr>
          <a:xfrm>
            <a:off x="8670131" y="505196"/>
            <a:ext cx="7039768" cy="1290459"/>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1" i="0" u="none" strike="noStrike" cap="all" baseline="0">
                <a:solidFill>
                  <a:srgbClr val="0D71BC"/>
                </a:solidFill>
                <a:latin typeface="Source Sans Pro SemiBold" panose="020B0503030403020204" pitchFamily="34" charset="0"/>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r>
              <a:rPr lang="en-US" dirty="0">
                <a:solidFill>
                  <a:schemeClr val="tx2"/>
                </a:solidFill>
                <a:latin typeface="+mn-lt"/>
              </a:rPr>
              <a:t>Depth questions</a:t>
            </a:r>
          </a:p>
        </p:txBody>
      </p:sp>
      <p:sp>
        <p:nvSpPr>
          <p:cNvPr id="9" name="Rectangle 8">
            <a:extLst>
              <a:ext uri="{FF2B5EF4-FFF2-40B4-BE49-F238E27FC236}">
                <a16:creationId xmlns:a16="http://schemas.microsoft.com/office/drawing/2014/main" id="{1503535E-A95D-194A-BCC3-2DC71399598E}"/>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Relevant only if doing two structured interview assessments</a:t>
            </a:r>
          </a:p>
          <a:p>
            <a:pPr algn="ctr"/>
            <a:endParaRPr lang="en-US" dirty="0"/>
          </a:p>
        </p:txBody>
      </p:sp>
    </p:spTree>
    <p:extLst>
      <p:ext uri="{BB962C8B-B14F-4D97-AF65-F5344CB8AC3E}">
        <p14:creationId xmlns:p14="http://schemas.microsoft.com/office/powerpoint/2010/main" val="10750169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without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marL="171467" indent="0">
              <a:buNone/>
            </a:pPr>
            <a:r>
              <a:rPr lang="en-US" b="1" dirty="0"/>
              <a:t>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p:txBody>
      </p:sp>
    </p:spTree>
    <p:extLst>
      <p:ext uri="{BB962C8B-B14F-4D97-AF65-F5344CB8AC3E}">
        <p14:creationId xmlns:p14="http://schemas.microsoft.com/office/powerpoint/2010/main" val="1533237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Example Question with follow-ups – Stakeholder Engagement Competency</a:t>
            </a:r>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8140700"/>
          </a:xfrm>
          <a:noFill/>
          <a:ln>
            <a:noFill/>
          </a:ln>
        </p:spPr>
        <p:txBody>
          <a:bodyPr spcFirstLastPara="1" wrap="square" lIns="0" tIns="0" rIns="0" bIns="0" anchor="t" anchorCtr="0">
            <a:normAutofit fontScale="77500" lnSpcReduction="20000"/>
          </a:bodyPr>
          <a:lstStyle/>
          <a:p>
            <a:pPr marL="171467" indent="0">
              <a:buNone/>
            </a:pPr>
            <a:r>
              <a:rPr lang="en-US" b="1" dirty="0"/>
              <a:t>Same question</a:t>
            </a:r>
            <a:r>
              <a:rPr lang="en-US" dirty="0"/>
              <a:t>: Imagine you will be attending a chief executive briefing along with a number of senior leaders from your organization. These senior leaders have more experience and tenure in the organization than you have. In addition, they hold a view that is in conflict with yours. You need the chief executive to adopt your view. How would you prepare for this meeting?</a:t>
            </a:r>
          </a:p>
          <a:p>
            <a:pPr marL="171467" indent="0">
              <a:buNone/>
            </a:pPr>
            <a:r>
              <a:rPr lang="en-US" b="1" dirty="0"/>
              <a:t>Required follow-up questions:</a:t>
            </a:r>
          </a:p>
          <a:p>
            <a:r>
              <a:rPr lang="en-US" dirty="0"/>
              <a:t>If the meeting does not result in the outcome you had hoped for, what do you do next?</a:t>
            </a:r>
          </a:p>
          <a:p>
            <a:r>
              <a:rPr lang="en-US" dirty="0"/>
              <a:t>Imagine the meeting did result in the outcome you hoped for, but the other senior leaders left the meeting with remaining concerns. Would you take any additional action with those stakeholders?</a:t>
            </a:r>
          </a:p>
          <a:p>
            <a:r>
              <a:rPr lang="en-US" dirty="0"/>
              <a:t>Tell us about a time when you experienced a situation where you needed to convince a chief executive of something despite the other leaders who did not feel the same way. What was the outcome and what would you do differently next time?</a:t>
            </a:r>
          </a:p>
        </p:txBody>
      </p:sp>
    </p:spTree>
    <p:extLst>
      <p:ext uri="{BB962C8B-B14F-4D97-AF65-F5344CB8AC3E}">
        <p14:creationId xmlns:p14="http://schemas.microsoft.com/office/powerpoint/2010/main" val="2563306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C047-701E-6045-A204-2E9F55292620}"/>
              </a:ext>
            </a:extLst>
          </p:cNvPr>
          <p:cNvSpPr>
            <a:spLocks noGrp="1"/>
          </p:cNvSpPr>
          <p:nvPr>
            <p:ph type="title"/>
          </p:nvPr>
        </p:nvSpPr>
        <p:spPr/>
        <p:txBody>
          <a:bodyPr/>
          <a:lstStyle/>
          <a:p>
            <a:r>
              <a:rPr lang="en-US" dirty="0"/>
              <a:t>More example Questions Prompts</a:t>
            </a:r>
            <a:r>
              <a:rPr lang="en-US" dirty="0">
                <a:sym typeface="Wingdings" pitchFamily="2" charset="2"/>
              </a:rPr>
              <a:t> </a:t>
            </a:r>
            <a:endParaRPr lang="en-US" dirty="0"/>
          </a:p>
        </p:txBody>
      </p:sp>
      <p:sp>
        <p:nvSpPr>
          <p:cNvPr id="3" name="Text Placeholder 2">
            <a:extLst>
              <a:ext uri="{FF2B5EF4-FFF2-40B4-BE49-F238E27FC236}">
                <a16:creationId xmlns:a16="http://schemas.microsoft.com/office/drawing/2014/main" id="{D6A4DA58-3293-B044-90E9-FC07DFF20EF1}"/>
              </a:ext>
            </a:extLst>
          </p:cNvPr>
          <p:cNvSpPr>
            <a:spLocks noGrp="1"/>
          </p:cNvSpPr>
          <p:nvPr>
            <p:ph type="body" idx="1"/>
          </p:nvPr>
        </p:nvSpPr>
        <p:spPr>
          <a:xfrm>
            <a:off x="1192143" y="1841500"/>
            <a:ext cx="14956057" cy="7392802"/>
          </a:xfrm>
          <a:noFill/>
          <a:ln>
            <a:noFill/>
          </a:ln>
        </p:spPr>
        <p:txBody>
          <a:bodyPr spcFirstLastPara="1" wrap="square" lIns="0" tIns="0" rIns="0" bIns="0" anchor="t" anchorCtr="0">
            <a:normAutofit/>
          </a:bodyPr>
          <a:lstStyle/>
          <a:p>
            <a:pPr lvl="1">
              <a:spcBef>
                <a:spcPts val="600"/>
              </a:spcBef>
            </a:pPr>
            <a:r>
              <a:rPr lang="en-US" dirty="0"/>
              <a:t>Past experience: </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marL="1057380" lvl="2" indent="0">
              <a:spcBef>
                <a:spcPts val="600"/>
              </a:spcBef>
              <a:buNone/>
            </a:pPr>
            <a:endParaRPr lang="en-US" dirty="0"/>
          </a:p>
          <a:p>
            <a:pPr lvl="1">
              <a:spcBef>
                <a:spcPts val="600"/>
              </a:spcBef>
            </a:pPr>
            <a:r>
              <a:rPr lang="en-US" dirty="0"/>
              <a:t>Hypothetical situation: “Imagine we have a problem with…”</a:t>
            </a:r>
          </a:p>
          <a:p>
            <a:pPr lvl="2">
              <a:spcBef>
                <a:spcPts val="600"/>
              </a:spcBef>
            </a:pPr>
            <a:r>
              <a:rPr lang="en-US" dirty="0"/>
              <a:t>“How would you go about addressing an issue with…”</a:t>
            </a:r>
          </a:p>
          <a:p>
            <a:pPr lvl="2">
              <a:spcBef>
                <a:spcPts val="600"/>
              </a:spcBef>
            </a:pPr>
            <a:r>
              <a:rPr lang="en-US" dirty="0"/>
              <a:t>“What are some strategies you would use if….”</a:t>
            </a:r>
          </a:p>
          <a:p>
            <a:pPr lvl="1"/>
            <a:endParaRPr lang="en-US" dirty="0"/>
          </a:p>
        </p:txBody>
      </p:sp>
    </p:spTree>
    <p:extLst>
      <p:ext uri="{BB962C8B-B14F-4D97-AF65-F5344CB8AC3E}">
        <p14:creationId xmlns:p14="http://schemas.microsoft.com/office/powerpoint/2010/main" val="29129994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Questions to Avoid</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b="1" dirty="0"/>
              <a:t>Brain teasers or puzzles:</a:t>
            </a:r>
            <a:r>
              <a:rPr lang="en-US" dirty="0"/>
              <a:t> These create stress for the applicant and don't test their skills.</a:t>
            </a:r>
          </a:p>
          <a:p>
            <a:pPr marL="171467" indent="0">
              <a:buNone/>
            </a:pPr>
            <a:r>
              <a:rPr lang="en-US" b="1" dirty="0"/>
              <a:t>Self-assessing strengths and weaknesses:</a:t>
            </a:r>
            <a:r>
              <a:rPr lang="en-US" dirty="0"/>
              <a:t> These create disingenuous answers that don't relate to competencies.</a:t>
            </a:r>
          </a:p>
          <a:p>
            <a:pPr marL="171467" indent="0">
              <a:buNone/>
            </a:pPr>
            <a:r>
              <a:rPr lang="en-US" b="1" dirty="0"/>
              <a:t>Questions about an applicant’s future goals (e.g. “Where do you want to be in five years?”):</a:t>
            </a:r>
            <a:r>
              <a:rPr lang="en-US" dirty="0"/>
              <a:t> These don't test competencies and can reveal inappropriate information that introduces bias.</a:t>
            </a:r>
          </a:p>
          <a:p>
            <a:endParaRPr lang="en-US" dirty="0"/>
          </a:p>
        </p:txBody>
      </p:sp>
    </p:spTree>
    <p:extLst>
      <p:ext uri="{BB962C8B-B14F-4D97-AF65-F5344CB8AC3E}">
        <p14:creationId xmlns:p14="http://schemas.microsoft.com/office/powerpoint/2010/main" val="32291104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Time to break out</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fontScale="92500" lnSpcReduction="10000"/>
          </a:bodyPr>
          <a:lstStyle/>
          <a:p>
            <a:r>
              <a:rPr lang="en-US" dirty="0"/>
              <a:t>Based on the types of assessments you will use in this action, the group will break out one or multiple times to draft and review possible assessment material.</a:t>
            </a:r>
          </a:p>
          <a:p>
            <a:r>
              <a:rPr lang="en-US" dirty="0"/>
              <a:t>You may leverage past assessments if relevant to your competencies/proficiencies</a:t>
            </a:r>
          </a:p>
          <a:p>
            <a:r>
              <a:rPr lang="en-US" dirty="0"/>
              <a:t>Examples:</a:t>
            </a:r>
          </a:p>
          <a:p>
            <a:pPr lvl="2">
              <a:spcBef>
                <a:spcPts val="600"/>
              </a:spcBef>
            </a:pPr>
            <a:r>
              <a:rPr lang="en-US" dirty="0"/>
              <a:t>“Tell me about a time when….”</a:t>
            </a:r>
          </a:p>
          <a:p>
            <a:pPr lvl="2">
              <a:spcBef>
                <a:spcPts val="600"/>
              </a:spcBef>
            </a:pPr>
            <a:r>
              <a:rPr lang="en-US" dirty="0"/>
              <a:t>“What’s an example of you effectively using...”</a:t>
            </a:r>
          </a:p>
          <a:p>
            <a:pPr lvl="2">
              <a:spcBef>
                <a:spcPts val="600"/>
              </a:spcBef>
            </a:pPr>
            <a:r>
              <a:rPr lang="en-US" dirty="0"/>
              <a:t>“What was your most challenging project….”</a:t>
            </a:r>
          </a:p>
          <a:p>
            <a:pPr lvl="2">
              <a:spcBef>
                <a:spcPts val="600"/>
              </a:spcBef>
            </a:pPr>
            <a:r>
              <a:rPr lang="en-US" dirty="0"/>
              <a:t>“Imagine we have a problem with…”</a:t>
            </a:r>
          </a:p>
          <a:p>
            <a:pPr lvl="2">
              <a:spcBef>
                <a:spcPts val="600"/>
              </a:spcBef>
            </a:pPr>
            <a:r>
              <a:rPr lang="en-US" dirty="0"/>
              <a:t>“How would you go about addressing an issue with…”</a:t>
            </a:r>
          </a:p>
          <a:p>
            <a:endParaRPr lang="en-US" dirty="0"/>
          </a:p>
          <a:p>
            <a:endParaRPr lang="en-US" dirty="0"/>
          </a:p>
        </p:txBody>
      </p:sp>
    </p:spTree>
    <p:extLst>
      <p:ext uri="{BB962C8B-B14F-4D97-AF65-F5344CB8AC3E}">
        <p14:creationId xmlns:p14="http://schemas.microsoft.com/office/powerpoint/2010/main" val="216888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904366" cy="1290459"/>
          </a:xfrm>
        </p:spPr>
        <p:txBody>
          <a:bodyPr/>
          <a:lstStyle/>
          <a:p>
            <a:pPr lvl="0"/>
            <a:r>
              <a:rPr lang="en-US" dirty="0"/>
              <a:t>Preliminaries: Background information sheets and confidentiality agreements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Please send your background information sheets to </a:t>
            </a:r>
            <a:r>
              <a:rPr lang="en-US" dirty="0">
                <a:solidFill>
                  <a:srgbClr val="FF0000"/>
                </a:solidFill>
              </a:rPr>
              <a:t>&lt;fill this in&gt;</a:t>
            </a:r>
            <a:r>
              <a:rPr lang="en-US" dirty="0"/>
              <a:t>. </a:t>
            </a:r>
          </a:p>
          <a:p>
            <a:pPr lvl="1"/>
            <a:r>
              <a:rPr lang="en-US" dirty="0"/>
              <a:t>Please send your confidentiality agreements to </a:t>
            </a:r>
            <a:r>
              <a:rPr lang="en-US" dirty="0">
                <a:solidFill>
                  <a:srgbClr val="FF0000"/>
                </a:solidFill>
              </a:rPr>
              <a:t>&lt;fill this in&gt;</a:t>
            </a:r>
            <a:r>
              <a:rPr lang="en-US" dirty="0"/>
              <a:t>.</a:t>
            </a:r>
          </a:p>
          <a:p>
            <a:pPr lvl="1"/>
            <a:r>
              <a:rPr lang="en-US" dirty="0"/>
              <a:t>Reminder: by participating in this workshop, you bar yourself from being able to apply to a future posting leveraging work done here. Please exit the workshop and contact the HR specialist if you are considering applying for this role.</a:t>
            </a:r>
          </a:p>
        </p:txBody>
      </p:sp>
    </p:spTree>
    <p:extLst>
      <p:ext uri="{BB962C8B-B14F-4D97-AF65-F5344CB8AC3E}">
        <p14:creationId xmlns:p14="http://schemas.microsoft.com/office/powerpoint/2010/main" val="39557906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6BF6-C2AA-1542-B427-9F99DA225EFE}"/>
              </a:ext>
            </a:extLst>
          </p:cNvPr>
          <p:cNvSpPr>
            <a:spLocks noGrp="1"/>
          </p:cNvSpPr>
          <p:nvPr>
            <p:ph type="title"/>
          </p:nvPr>
        </p:nvSpPr>
        <p:spPr>
          <a:xfrm>
            <a:off x="1693318" y="3951348"/>
            <a:ext cx="13953626" cy="3485772"/>
          </a:xfrm>
        </p:spPr>
        <p:txBody>
          <a:bodyPr>
            <a:normAutofit fontScale="90000"/>
          </a:bodyPr>
          <a:lstStyle/>
          <a:p>
            <a:r>
              <a:rPr lang="en-US" dirty="0"/>
              <a:t>Review job announcement draft and </a:t>
            </a:r>
            <a:r>
              <a:rPr lang="en-US" dirty="0" err="1"/>
              <a:t>diiscuss</a:t>
            </a:r>
            <a:r>
              <a:rPr lang="en-US" dirty="0"/>
              <a:t> recruitment strategy</a:t>
            </a:r>
            <a:br>
              <a:rPr lang="en-US" dirty="0"/>
            </a:br>
            <a:br>
              <a:rPr lang="en-US" dirty="0"/>
            </a:br>
            <a:r>
              <a:rPr lang="en-US" sz="4900" dirty="0"/>
              <a:t>(HR sets up the draft JOA for SME review at this time) </a:t>
            </a:r>
            <a:endParaRPr lang="en-US" dirty="0"/>
          </a:p>
        </p:txBody>
      </p:sp>
    </p:spTree>
    <p:extLst>
      <p:ext uri="{BB962C8B-B14F-4D97-AF65-F5344CB8AC3E}">
        <p14:creationId xmlns:p14="http://schemas.microsoft.com/office/powerpoint/2010/main" val="13564124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Testing Draft Assessments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normAutofit/>
          </a:bodyPr>
          <a:lstStyle/>
          <a:p>
            <a:r>
              <a:rPr lang="en-US" dirty="0"/>
              <a:t>Assessments should be tested with SMEs who didn’t draft them</a:t>
            </a:r>
          </a:p>
          <a:p>
            <a:r>
              <a:rPr lang="en-US" dirty="0"/>
              <a:t>In testing, check:</a:t>
            </a:r>
          </a:p>
          <a:p>
            <a:pPr lvl="1"/>
            <a:r>
              <a:rPr lang="en-US" dirty="0"/>
              <a:t>If the questions are understood as intended by the drafter</a:t>
            </a:r>
          </a:p>
          <a:p>
            <a:pPr lvl="1"/>
            <a:r>
              <a:rPr lang="en-US" dirty="0"/>
              <a:t>If the questions solicit responses that apply to all relevant competencies and proficiency levels (applicants should not be penalized if they fully respond to the question but lack an element for evaluating against a “best qualified” proficiency level)</a:t>
            </a:r>
          </a:p>
          <a:p>
            <a:pPr lvl="1"/>
            <a:r>
              <a:rPr lang="en-US" dirty="0"/>
              <a:t>That all relevant follow-up/probing questions are documented</a:t>
            </a:r>
          </a:p>
          <a:p>
            <a:endParaRPr lang="en-US" dirty="0"/>
          </a:p>
          <a:p>
            <a:endParaRPr lang="en-US" dirty="0"/>
          </a:p>
        </p:txBody>
      </p:sp>
    </p:spTree>
    <p:extLst>
      <p:ext uri="{BB962C8B-B14F-4D97-AF65-F5344CB8AC3E}">
        <p14:creationId xmlns:p14="http://schemas.microsoft.com/office/powerpoint/2010/main" val="2662210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a:xfrm>
            <a:off x="1308258" y="4105729"/>
            <a:ext cx="7763171" cy="2309586"/>
          </a:xfrm>
        </p:spPr>
        <p:txBody>
          <a:bodyPr/>
          <a:lstStyle/>
          <a:p>
            <a:pPr marL="171467" indent="0">
              <a:buNone/>
            </a:pPr>
            <a:r>
              <a:rPr lang="en-US" b="1" dirty="0"/>
              <a:t>Test the material on each other</a:t>
            </a:r>
          </a:p>
          <a:p>
            <a:pPr marL="171467" indent="0">
              <a:buNone/>
            </a:pPr>
            <a:endParaRPr lang="en-US" dirty="0"/>
          </a:p>
          <a:p>
            <a:endParaRPr lang="en-US" dirty="0"/>
          </a:p>
        </p:txBody>
      </p:sp>
    </p:spTree>
    <p:extLst>
      <p:ext uri="{BB962C8B-B14F-4D97-AF65-F5344CB8AC3E}">
        <p14:creationId xmlns:p14="http://schemas.microsoft.com/office/powerpoint/2010/main" val="2639643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7FE27-D6E3-974B-BC2C-90D61B7FD244}"/>
              </a:ext>
            </a:extLst>
          </p:cNvPr>
          <p:cNvSpPr>
            <a:spLocks noGrp="1"/>
          </p:cNvSpPr>
          <p:nvPr>
            <p:ph type="title"/>
          </p:nvPr>
        </p:nvSpPr>
        <p:spPr/>
        <p:txBody>
          <a:bodyPr/>
          <a:lstStyle/>
          <a:p>
            <a:r>
              <a:rPr lang="en-US" dirty="0"/>
              <a:t>Next Steps</a:t>
            </a:r>
          </a:p>
        </p:txBody>
      </p:sp>
      <p:sp>
        <p:nvSpPr>
          <p:cNvPr id="3" name="Text Placeholder 2">
            <a:extLst>
              <a:ext uri="{FF2B5EF4-FFF2-40B4-BE49-F238E27FC236}">
                <a16:creationId xmlns:a16="http://schemas.microsoft.com/office/drawing/2014/main" id="{1AB84F35-D072-C14A-8AB5-98633C5CB974}"/>
              </a:ext>
            </a:extLst>
          </p:cNvPr>
          <p:cNvSpPr>
            <a:spLocks noGrp="1"/>
          </p:cNvSpPr>
          <p:nvPr>
            <p:ph type="body" idx="1"/>
          </p:nvPr>
        </p:nvSpPr>
        <p:spPr/>
        <p:txBody>
          <a:bodyPr/>
          <a:lstStyle/>
          <a:p>
            <a:pPr marL="171467" indent="0">
              <a:buNone/>
            </a:pPr>
            <a:r>
              <a:rPr lang="en-US" dirty="0"/>
              <a:t>Customize this slide with information on what will come next. Steps could include:</a:t>
            </a:r>
          </a:p>
          <a:p>
            <a:r>
              <a:rPr lang="en-US" dirty="0"/>
              <a:t>Finalizing job analysis documents</a:t>
            </a:r>
          </a:p>
          <a:p>
            <a:r>
              <a:rPr lang="en-US" dirty="0"/>
              <a:t>JOA posting timeline</a:t>
            </a:r>
          </a:p>
          <a:p>
            <a:r>
              <a:rPr lang="en-US" dirty="0"/>
              <a:t>Likely timeline for resume review or other SME activities</a:t>
            </a:r>
          </a:p>
          <a:p>
            <a:endParaRPr lang="en-US" dirty="0"/>
          </a:p>
        </p:txBody>
      </p:sp>
    </p:spTree>
    <p:extLst>
      <p:ext uri="{BB962C8B-B14F-4D97-AF65-F5344CB8AC3E}">
        <p14:creationId xmlns:p14="http://schemas.microsoft.com/office/powerpoint/2010/main" val="23194417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extLst>
      <p:ext uri="{BB962C8B-B14F-4D97-AF65-F5344CB8AC3E}">
        <p14:creationId xmlns:p14="http://schemas.microsoft.com/office/powerpoint/2010/main" val="1713396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Breadth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a:bodyPr>
          <a:lstStyle/>
          <a:p>
            <a:pPr marL="171467" indent="0">
              <a:buNone/>
            </a:pPr>
            <a:r>
              <a:rPr lang="en-US" b="1" dirty="0"/>
              <a:t>Question: </a:t>
            </a:r>
            <a:r>
              <a:rPr lang="en-US" dirty="0"/>
              <a:t>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Acceptable probe follow-up questions:</a:t>
            </a:r>
          </a:p>
          <a:p>
            <a:pPr marL="171467" indent="0">
              <a:buNone/>
            </a:pPr>
            <a:r>
              <a:rPr lang="en-US" dirty="0"/>
              <a:t>How does this affect the application server?</a:t>
            </a:r>
          </a:p>
          <a:p>
            <a:pPr marL="171467" indent="0">
              <a:buNone/>
            </a:pPr>
            <a:r>
              <a:rPr lang="en-US" dirty="0"/>
              <a:t>What happens next?</a:t>
            </a:r>
          </a:p>
          <a:p>
            <a:pPr marL="171467" indent="0">
              <a:buNone/>
            </a:pPr>
            <a:endParaRPr lang="en-US" dirty="0"/>
          </a:p>
        </p:txBody>
      </p:sp>
    </p:spTree>
    <p:extLst>
      <p:ext uri="{BB962C8B-B14F-4D97-AF65-F5344CB8AC3E}">
        <p14:creationId xmlns:p14="http://schemas.microsoft.com/office/powerpoint/2010/main" val="4250153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A54F-690D-4846-9955-5559806301A0}"/>
              </a:ext>
            </a:extLst>
          </p:cNvPr>
          <p:cNvSpPr>
            <a:spLocks noGrp="1"/>
          </p:cNvSpPr>
          <p:nvPr>
            <p:ph type="title"/>
          </p:nvPr>
        </p:nvSpPr>
        <p:spPr/>
        <p:txBody>
          <a:bodyPr/>
          <a:lstStyle/>
          <a:p>
            <a:r>
              <a:rPr lang="en-US" dirty="0"/>
              <a:t>Example Depth Question – Modern Architecture Competency</a:t>
            </a:r>
          </a:p>
        </p:txBody>
      </p:sp>
      <p:sp>
        <p:nvSpPr>
          <p:cNvPr id="3" name="Text Placeholder 2">
            <a:extLst>
              <a:ext uri="{FF2B5EF4-FFF2-40B4-BE49-F238E27FC236}">
                <a16:creationId xmlns:a16="http://schemas.microsoft.com/office/drawing/2014/main" id="{ACB6A2A8-2344-8545-A030-2ECC605B5A0E}"/>
              </a:ext>
            </a:extLst>
          </p:cNvPr>
          <p:cNvSpPr>
            <a:spLocks noGrp="1"/>
          </p:cNvSpPr>
          <p:nvPr>
            <p:ph type="body" idx="1"/>
          </p:nvPr>
        </p:nvSpPr>
        <p:spPr>
          <a:noFill/>
          <a:ln>
            <a:noFill/>
          </a:ln>
        </p:spPr>
        <p:txBody>
          <a:bodyPr spcFirstLastPara="1" wrap="square" lIns="0" tIns="0" rIns="0" bIns="0" anchor="t" anchorCtr="0">
            <a:normAutofit fontScale="92500" lnSpcReduction="10000"/>
          </a:bodyPr>
          <a:lstStyle/>
          <a:p>
            <a:pPr marL="171467" indent="0">
              <a:buNone/>
            </a:pPr>
            <a:r>
              <a:rPr lang="en-US" b="1" dirty="0"/>
              <a:t>Same question</a:t>
            </a:r>
            <a:r>
              <a:rPr lang="en-US" dirty="0"/>
              <a:t>: You’re brought in to an existing project with a three-tier web site: A web server front-end, an application server, and a database. Each is on its own single separate machine. We want to upgrade the database without taking the site down for “scheduled maintenance.” How can we do this?</a:t>
            </a:r>
          </a:p>
          <a:p>
            <a:pPr marL="171467" indent="0">
              <a:buNone/>
            </a:pPr>
            <a:r>
              <a:rPr lang="en-US" b="1" dirty="0"/>
              <a:t>Added depth follow-up questions:</a:t>
            </a:r>
          </a:p>
          <a:p>
            <a:pPr marL="171467" indent="0">
              <a:buNone/>
            </a:pPr>
            <a:r>
              <a:rPr lang="en-US" dirty="0"/>
              <a:t>Before we made changes, the first request from a user took 1 second and subsequent requests took 100 milliseconds. We added a bunch of new application server instances behind a round-robin load balancer, and now many requests take 1 second. What’s going on?</a:t>
            </a:r>
          </a:p>
          <a:p>
            <a:pPr marL="171467" indent="0">
              <a:buNone/>
            </a:pPr>
            <a:r>
              <a:rPr lang="en-US" dirty="0"/>
              <a:t>All of our load balancers do round-robin. What should the health checks in front of the front-end HTTP server test for?</a:t>
            </a:r>
          </a:p>
        </p:txBody>
      </p:sp>
    </p:spTree>
    <p:extLst>
      <p:ext uri="{BB962C8B-B14F-4D97-AF65-F5344CB8AC3E}">
        <p14:creationId xmlns:p14="http://schemas.microsoft.com/office/powerpoint/2010/main" val="185157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D228EF98-2A74-2041-883A-A46C1BF05021}"/>
              </a:ext>
            </a:extLst>
          </p:cNvPr>
          <p:cNvGrpSpPr/>
          <p:nvPr/>
        </p:nvGrpSpPr>
        <p:grpSpPr>
          <a:xfrm>
            <a:off x="4028723" y="3847679"/>
            <a:ext cx="3136248" cy="4374731"/>
            <a:chOff x="2355610" y="2070901"/>
            <a:chExt cx="1653881" cy="2306987"/>
          </a:xfrm>
        </p:grpSpPr>
        <p:grpSp>
          <p:nvGrpSpPr>
            <p:cNvPr id="16" name="Group 15">
              <a:extLst>
                <a:ext uri="{FF2B5EF4-FFF2-40B4-BE49-F238E27FC236}">
                  <a16:creationId xmlns:a16="http://schemas.microsoft.com/office/drawing/2014/main" id="{714F2661-21C9-4F41-A1D4-977B92960EF5}"/>
                </a:ext>
              </a:extLst>
            </p:cNvPr>
            <p:cNvGrpSpPr/>
            <p:nvPr/>
          </p:nvGrpSpPr>
          <p:grpSpPr>
            <a:xfrm>
              <a:off x="2750437" y="3183054"/>
              <a:ext cx="864226" cy="387018"/>
              <a:chOff x="1319851" y="2430993"/>
              <a:chExt cx="864226" cy="387018"/>
            </a:xfrm>
          </p:grpSpPr>
          <p:cxnSp>
            <p:nvCxnSpPr>
              <p:cNvPr id="22" name="Straight Connector 21">
                <a:extLst>
                  <a:ext uri="{FF2B5EF4-FFF2-40B4-BE49-F238E27FC236}">
                    <a16:creationId xmlns:a16="http://schemas.microsoft.com/office/drawing/2014/main" id="{E1C8B724-2BF5-FD4F-9B02-5755E64FBF95}"/>
                  </a:ext>
                </a:extLst>
              </p:cNvPr>
              <p:cNvCxnSpPr/>
              <p:nvPr/>
            </p:nvCxnSpPr>
            <p:spPr>
              <a:xfrm>
                <a:off x="1751964"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41AB9B-9BB8-ED44-9239-B6AE79972223}"/>
                  </a:ext>
                </a:extLst>
              </p:cNvPr>
              <p:cNvCxnSpPr/>
              <p:nvPr/>
            </p:nvCxnSpPr>
            <p:spPr>
              <a:xfrm flipH="1">
                <a:off x="1319851" y="2430993"/>
                <a:ext cx="864226"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Shape 367">
              <a:extLst>
                <a:ext uri="{FF2B5EF4-FFF2-40B4-BE49-F238E27FC236}">
                  <a16:creationId xmlns:a16="http://schemas.microsoft.com/office/drawing/2014/main" id="{C6BE398D-C4A0-0542-BBAF-782E3B75471C}"/>
                </a:ext>
              </a:extLst>
            </p:cNvPr>
            <p:cNvSpPr txBox="1">
              <a:spLocks/>
            </p:cNvSpPr>
            <p:nvPr/>
          </p:nvSpPr>
          <p:spPr>
            <a:xfrm>
              <a:off x="2536063" y="2610615"/>
              <a:ext cx="1292974" cy="502920"/>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Cut &amp; paste keywords</a:t>
              </a:r>
            </a:p>
          </p:txBody>
        </p:sp>
        <p:sp>
          <p:nvSpPr>
            <p:cNvPr id="21" name="Oval 20">
              <a:extLst>
                <a:ext uri="{FF2B5EF4-FFF2-40B4-BE49-F238E27FC236}">
                  <a16:creationId xmlns:a16="http://schemas.microsoft.com/office/drawing/2014/main" id="{AD852348-F56B-1A41-8BFE-D297C7E7CDEF}"/>
                </a:ext>
              </a:extLst>
            </p:cNvPr>
            <p:cNvSpPr>
              <a:spLocks noChangeAspect="1"/>
            </p:cNvSpPr>
            <p:nvPr/>
          </p:nvSpPr>
          <p:spPr>
            <a:xfrm>
              <a:off x="2931090" y="207090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sp>
          <p:nvSpPr>
            <p:cNvPr id="18" name="Shape 368">
              <a:extLst>
                <a:ext uri="{FF2B5EF4-FFF2-40B4-BE49-F238E27FC236}">
                  <a16:creationId xmlns:a16="http://schemas.microsoft.com/office/drawing/2014/main" id="{0FC3D040-DDB9-6845-AE7E-C95DA04B71D8}"/>
                </a:ext>
              </a:extLst>
            </p:cNvPr>
            <p:cNvSpPr txBox="1"/>
            <p:nvPr/>
          </p:nvSpPr>
          <p:spPr>
            <a:xfrm>
              <a:off x="2355610" y="3666809"/>
              <a:ext cx="1653881" cy="711079"/>
            </a:xfrm>
            <a:prstGeom prst="rect">
              <a:avLst/>
            </a:prstGeom>
            <a:noFill/>
            <a:ln>
              <a:noFill/>
            </a:ln>
          </p:spPr>
          <p:txBody>
            <a:bodyPr lIns="173369" tIns="173369" rIns="173369" bIns="173369" anchor="t" anchorCtr="0">
              <a:noAutofit/>
            </a:bodyPr>
            <a:lstStyle/>
            <a:p>
              <a:pPr algn="ct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Create a long “federal resume”</a:t>
              </a:r>
            </a:p>
          </p:txBody>
        </p:sp>
        <p:pic>
          <p:nvPicPr>
            <p:cNvPr id="19" name="Graphic 18">
              <a:extLst>
                <a:ext uri="{FF2B5EF4-FFF2-40B4-BE49-F238E27FC236}">
                  <a16:creationId xmlns:a16="http://schemas.microsoft.com/office/drawing/2014/main" id="{4A12E78F-423F-1F4B-9200-52644236976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3066195" y="2183076"/>
              <a:ext cx="232711" cy="265955"/>
            </a:xfrm>
            <a:prstGeom prst="rect">
              <a:avLst/>
            </a:prstGeom>
          </p:spPr>
        </p:pic>
      </p:grpSp>
      <p:sp>
        <p:nvSpPr>
          <p:cNvPr id="24" name="Google Shape;119;p26">
            <a:extLst>
              <a:ext uri="{FF2B5EF4-FFF2-40B4-BE49-F238E27FC236}">
                <a16:creationId xmlns:a16="http://schemas.microsoft.com/office/drawing/2014/main" id="{3E205CEF-AA12-AB4B-BCD3-14953C19102B}"/>
              </a:ext>
            </a:extLst>
          </p:cNvPr>
          <p:cNvSpPr txBox="1"/>
          <p:nvPr/>
        </p:nvSpPr>
        <p:spPr>
          <a:xfrm>
            <a:off x="1141560" y="1914317"/>
            <a:ext cx="14175471" cy="1079941"/>
          </a:xfrm>
          <a:prstGeom prst="rect">
            <a:avLst/>
          </a:prstGeom>
          <a:noFill/>
          <a:ln>
            <a:noFill/>
          </a:ln>
        </p:spPr>
        <p:txBody>
          <a:bodyPr spcFirstLastPara="1" wrap="square" lIns="173369" tIns="173369" rIns="173369" bIns="173369" anchor="ctr" anchorCtr="0">
            <a:noAutofit/>
          </a:bodyPr>
          <a:lstStyle/>
          <a:p>
            <a:pPr algn="ctr">
              <a:lnSpc>
                <a:spcPct val="115000"/>
              </a:lnSpc>
            </a:pPr>
            <a:r>
              <a:rPr lang="en-US" sz="4551" dirty="0">
                <a:solidFill>
                  <a:schemeClr val="bg2"/>
                </a:solidFill>
                <a:latin typeface="Source Sans Pro SemiBold" panose="020B0503030403020204" pitchFamily="34" charset="77"/>
                <a:ea typeface="Roboto"/>
                <a:cs typeface="Roboto"/>
                <a:sym typeface="Roboto"/>
              </a:rPr>
              <a:t>Standard hiring today</a:t>
            </a:r>
            <a:endParaRPr sz="4551" dirty="0">
              <a:solidFill>
                <a:schemeClr val="bg2"/>
              </a:solidFill>
              <a:latin typeface="Source Sans Pro SemiBold" panose="020B0503030403020204" pitchFamily="34" charset="77"/>
              <a:ea typeface="Roboto"/>
              <a:cs typeface="Roboto"/>
              <a:sym typeface="Roboto"/>
            </a:endParaRPr>
          </a:p>
        </p:txBody>
      </p:sp>
      <p:grpSp>
        <p:nvGrpSpPr>
          <p:cNvPr id="51" name="Group 50">
            <a:extLst>
              <a:ext uri="{FF2B5EF4-FFF2-40B4-BE49-F238E27FC236}">
                <a16:creationId xmlns:a16="http://schemas.microsoft.com/office/drawing/2014/main" id="{6A755A19-3036-6E4F-94E7-107A52A51CF3}"/>
              </a:ext>
            </a:extLst>
          </p:cNvPr>
          <p:cNvGrpSpPr/>
          <p:nvPr/>
        </p:nvGrpSpPr>
        <p:grpSpPr>
          <a:xfrm>
            <a:off x="8478410" y="3852951"/>
            <a:ext cx="4270338" cy="3754945"/>
            <a:chOff x="4702125" y="2073681"/>
            <a:chExt cx="2251936" cy="1980147"/>
          </a:xfrm>
        </p:grpSpPr>
        <p:grpSp>
          <p:nvGrpSpPr>
            <p:cNvPr id="6" name="Group 5">
              <a:extLst>
                <a:ext uri="{FF2B5EF4-FFF2-40B4-BE49-F238E27FC236}">
                  <a16:creationId xmlns:a16="http://schemas.microsoft.com/office/drawing/2014/main" id="{D5B3D54C-FEA0-BF4F-B90C-B5B175C6D8B2}"/>
                </a:ext>
              </a:extLst>
            </p:cNvPr>
            <p:cNvGrpSpPr/>
            <p:nvPr/>
          </p:nvGrpSpPr>
          <p:grpSpPr>
            <a:xfrm>
              <a:off x="5181606" y="3183054"/>
              <a:ext cx="1292974" cy="387018"/>
              <a:chOff x="3948810" y="2430993"/>
              <a:chExt cx="1292974" cy="387018"/>
            </a:xfrm>
          </p:grpSpPr>
          <p:cxnSp>
            <p:nvCxnSpPr>
              <p:cNvPr id="7" name="Straight Connector 6">
                <a:extLst>
                  <a:ext uri="{FF2B5EF4-FFF2-40B4-BE49-F238E27FC236}">
                    <a16:creationId xmlns:a16="http://schemas.microsoft.com/office/drawing/2014/main" id="{720C7FFF-C472-994A-8B69-159C43FC0308}"/>
                  </a:ext>
                </a:extLst>
              </p:cNvPr>
              <p:cNvCxnSpPr/>
              <p:nvPr/>
            </p:nvCxnSpPr>
            <p:spPr>
              <a:xfrm>
                <a:off x="4595297" y="2430993"/>
                <a:ext cx="0" cy="387018"/>
              </a:xfrm>
              <a:prstGeom prst="line">
                <a:avLst/>
              </a:prstGeom>
              <a:ln>
                <a:solidFill>
                  <a:schemeClr val="accent1">
                    <a:alpha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0485DAA-285F-AF47-8E38-E94B341CB87B}"/>
                  </a:ext>
                </a:extLst>
              </p:cNvPr>
              <p:cNvCxnSpPr/>
              <p:nvPr/>
            </p:nvCxnSpPr>
            <p:spPr>
              <a:xfrm flipH="1">
                <a:off x="3948810" y="2430993"/>
                <a:ext cx="1292974" cy="0"/>
              </a:xfrm>
              <a:prstGeom prst="straightConnector1">
                <a:avLst/>
              </a:prstGeom>
              <a:ln>
                <a:solidFill>
                  <a:schemeClr val="accent1">
                    <a:alpha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DDF32DA5-16EC-344E-B2E7-1645001110F0}"/>
                </a:ext>
              </a:extLst>
            </p:cNvPr>
            <p:cNvSpPr>
              <a:spLocks noChangeAspect="1"/>
            </p:cNvSpPr>
            <p:nvPr/>
          </p:nvSpPr>
          <p:spPr>
            <a:xfrm>
              <a:off x="5576633" y="2073681"/>
              <a:ext cx="502920" cy="50292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sp>
          <p:nvSpPr>
            <p:cNvPr id="11" name="Shape 367">
              <a:extLst>
                <a:ext uri="{FF2B5EF4-FFF2-40B4-BE49-F238E27FC236}">
                  <a16:creationId xmlns:a16="http://schemas.microsoft.com/office/drawing/2014/main" id="{F8455959-4580-0D45-B1D3-14B21F6E30A1}"/>
                </a:ext>
              </a:extLst>
            </p:cNvPr>
            <p:cNvSpPr txBox="1">
              <a:spLocks/>
            </p:cNvSpPr>
            <p:nvPr/>
          </p:nvSpPr>
          <p:spPr>
            <a:xfrm>
              <a:off x="4702125" y="2610615"/>
              <a:ext cx="2251936" cy="502918"/>
            </a:xfrm>
            <a:prstGeom prst="rect">
              <a:avLst/>
            </a:prstGeom>
            <a:noFill/>
            <a:ln>
              <a:noFill/>
            </a:ln>
          </p:spPr>
          <p:txBody>
            <a:bodyPr lIns="173369" tIns="173369" rIns="173369" bIns="1733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None/>
                <a:defRPr sz="2800" b="0" i="0" u="none" strike="noStrike" cap="none">
                  <a:solidFill>
                    <a:schemeClr val="dk1"/>
                  </a:solidFill>
                  <a:latin typeface="Arial"/>
                  <a:ea typeface="Arial"/>
                  <a:cs typeface="Arial"/>
                  <a:sym typeface="Aria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pPr algn="ctr" fontAlgn="t">
                <a:lnSpc>
                  <a:spcPct val="90000"/>
                </a:lnSpc>
                <a:buClr>
                  <a:srgbClr val="303844"/>
                </a:buClr>
              </a:pPr>
              <a:r>
                <a:rPr lang="en-US" sz="2655" b="1" spc="-19" dirty="0">
                  <a:solidFill>
                    <a:srgbClr val="0D71BC"/>
                  </a:solidFill>
                  <a:latin typeface="Source Sans Pro" charset="0"/>
                  <a:ea typeface="Source Sans Pro" charset="0"/>
                  <a:cs typeface="Source Sans Pro" charset="0"/>
                  <a:sym typeface="Merriweather"/>
                </a:rPr>
                <a:t>Complete a self-assessment questionnaire</a:t>
              </a:r>
              <a:endParaRPr lang="en" sz="2655" b="1" spc="-19" dirty="0">
                <a:solidFill>
                  <a:srgbClr val="0D71BC"/>
                </a:solidFill>
                <a:latin typeface="Source Sans Pro" charset="0"/>
                <a:ea typeface="Source Sans Pro" charset="0"/>
                <a:cs typeface="Source Sans Pro" charset="0"/>
                <a:sym typeface="Merriweather"/>
              </a:endParaRPr>
            </a:p>
          </p:txBody>
        </p:sp>
        <p:sp>
          <p:nvSpPr>
            <p:cNvPr id="14" name="Shape 368">
              <a:extLst>
                <a:ext uri="{FF2B5EF4-FFF2-40B4-BE49-F238E27FC236}">
                  <a16:creationId xmlns:a16="http://schemas.microsoft.com/office/drawing/2014/main" id="{30BC4B5A-98F8-B740-A486-7F9765B266BB}"/>
                </a:ext>
              </a:extLst>
            </p:cNvPr>
            <p:cNvSpPr txBox="1"/>
            <p:nvPr/>
          </p:nvSpPr>
          <p:spPr>
            <a:xfrm>
              <a:off x="5043370" y="3666810"/>
              <a:ext cx="1569447" cy="387018"/>
            </a:xfrm>
            <a:prstGeom prst="rect">
              <a:avLst/>
            </a:prstGeom>
            <a:noFill/>
            <a:ln>
              <a:noFill/>
            </a:ln>
          </p:spPr>
          <p:txBody>
            <a:bodyPr lIns="173369" tIns="173369" rIns="173369" bIns="173369" anchor="t" anchorCtr="0">
              <a:noAutofit/>
            </a:bodyPr>
            <a:lstStyle/>
            <a:p>
              <a:pPr>
                <a:lnSpc>
                  <a:spcPct val="110000"/>
                </a:lnSpc>
                <a:buClr>
                  <a:schemeClr val="bg2"/>
                </a:buClr>
                <a:buSzPct val="100000"/>
              </a:pPr>
              <a:r>
                <a:rPr lang="en-US" sz="3034" dirty="0">
                  <a:solidFill>
                    <a:srgbClr val="0D71BC"/>
                  </a:solidFill>
                  <a:latin typeface="Source Sans Pro"/>
                  <a:ea typeface="Source Sans Pro"/>
                  <a:cs typeface="Source Sans Pro"/>
                  <a:sym typeface="Source Sans Pro"/>
                </a:rPr>
                <a:t>“I’m an expert!”</a:t>
              </a: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a:p>
              <a:pPr marL="328132" indent="-328132">
                <a:lnSpc>
                  <a:spcPct val="110000"/>
                </a:lnSpc>
                <a:buClr>
                  <a:schemeClr val="bg2"/>
                </a:buClr>
                <a:buSzPct val="100000"/>
                <a:buFont typeface="Arial" charset="0"/>
                <a:buChar char="•"/>
              </a:pPr>
              <a:endParaRPr lang="en-US" sz="3034" dirty="0">
                <a:solidFill>
                  <a:srgbClr val="0D71BC"/>
                </a:solidFill>
                <a:latin typeface="Source Sans Pro"/>
                <a:ea typeface="Source Sans Pro"/>
                <a:cs typeface="Source Sans Pro"/>
                <a:sym typeface="Source Sans Pro"/>
              </a:endParaRPr>
            </a:p>
          </p:txBody>
        </p:sp>
        <p:pic>
          <p:nvPicPr>
            <p:cNvPr id="25" name="Graphic 24">
              <a:extLst>
                <a:ext uri="{FF2B5EF4-FFF2-40B4-BE49-F238E27FC236}">
                  <a16:creationId xmlns:a16="http://schemas.microsoft.com/office/drawing/2014/main" id="{4D267BF8-0BCC-DC47-8194-ACC7BACA744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704765" y="2212236"/>
              <a:ext cx="246657" cy="246657"/>
            </a:xfrm>
            <a:prstGeom prst="rect">
              <a:avLst/>
            </a:prstGeom>
          </p:spPr>
        </p:pic>
      </p:grpSp>
      <p:sp>
        <p:nvSpPr>
          <p:cNvPr id="26" name="Google Shape;100;p25">
            <a:extLst>
              <a:ext uri="{FF2B5EF4-FFF2-40B4-BE49-F238E27FC236}">
                <a16:creationId xmlns:a16="http://schemas.microsoft.com/office/drawing/2014/main" id="{2C4DAF4D-C671-5246-B509-479624087ECE}"/>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164434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24" name="Google Shape;164;p32">
            <a:extLst>
              <a:ext uri="{FF2B5EF4-FFF2-40B4-BE49-F238E27FC236}">
                <a16:creationId xmlns:a16="http://schemas.microsoft.com/office/drawing/2014/main" id="{4583AE44-A63E-CC44-898A-53165EDEC5B4}"/>
              </a:ext>
            </a:extLst>
          </p:cNvPr>
          <p:cNvSpPr txBox="1"/>
          <p:nvPr/>
        </p:nvSpPr>
        <p:spPr>
          <a:xfrm>
            <a:off x="1619674" y="4855591"/>
            <a:ext cx="2472818"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Industry resume</a:t>
            </a:r>
            <a:endParaRPr sz="4551" b="1" dirty="0">
              <a:solidFill>
                <a:schemeClr val="bg2"/>
              </a:solidFill>
              <a:latin typeface="Source Sans Pro SemiBold" panose="020B0503030403020204" pitchFamily="34" charset="77"/>
              <a:ea typeface="Open Sans"/>
              <a:cs typeface="Open Sans"/>
              <a:sym typeface="Open Sans"/>
            </a:endParaRPr>
          </a:p>
        </p:txBody>
      </p:sp>
      <p:sp>
        <p:nvSpPr>
          <p:cNvPr id="25" name="Google Shape;163;p32">
            <a:extLst>
              <a:ext uri="{FF2B5EF4-FFF2-40B4-BE49-F238E27FC236}">
                <a16:creationId xmlns:a16="http://schemas.microsoft.com/office/drawing/2014/main" id="{EC213D8E-FD4B-F44B-9891-F8E5D42E8208}"/>
              </a:ext>
            </a:extLst>
          </p:cNvPr>
          <p:cNvSpPr/>
          <p:nvPr/>
        </p:nvSpPr>
        <p:spPr>
          <a:xfrm>
            <a:off x="6262523" y="3108542"/>
            <a:ext cx="4646734" cy="4604164"/>
          </a:xfrm>
          <a:prstGeom prst="rect">
            <a:avLst/>
          </a:prstGeom>
          <a:noFill/>
          <a:ln w="38100" cap="flat" cmpd="sng">
            <a:solidFill>
              <a:schemeClr val="accent2"/>
            </a:solidFill>
            <a:prstDash val="solid"/>
            <a:round/>
            <a:headEnd type="none" w="sm" len="sm"/>
            <a:tailEnd type="none" w="sm" len="sm"/>
          </a:ln>
        </p:spPr>
        <p:txBody>
          <a:bodyPr spcFirstLastPara="1" wrap="square" lIns="173369" tIns="173369" rIns="173369" bIns="173369" anchor="ctr" anchorCtr="0">
            <a:noAutofit/>
          </a:bodyPr>
          <a:lstStyle/>
          <a:p>
            <a:endParaRPr sz="2655"/>
          </a:p>
        </p:txBody>
      </p:sp>
      <p:sp>
        <p:nvSpPr>
          <p:cNvPr id="26" name="Google Shape;167;p32">
            <a:extLst>
              <a:ext uri="{FF2B5EF4-FFF2-40B4-BE49-F238E27FC236}">
                <a16:creationId xmlns:a16="http://schemas.microsoft.com/office/drawing/2014/main" id="{7F6B0052-8B6F-074A-8063-A4224F579846}"/>
              </a:ext>
            </a:extLst>
          </p:cNvPr>
          <p:cNvSpPr txBox="1"/>
          <p:nvPr/>
        </p:nvSpPr>
        <p:spPr>
          <a:xfrm>
            <a:off x="12473220" y="4807417"/>
            <a:ext cx="3543040" cy="920462"/>
          </a:xfrm>
          <a:prstGeom prst="rect">
            <a:avLst/>
          </a:prstGeom>
          <a:noFill/>
          <a:ln>
            <a:noFill/>
          </a:ln>
        </p:spPr>
        <p:txBody>
          <a:bodyPr spcFirstLastPara="1" wrap="square" lIns="173369" tIns="173369" rIns="173369" bIns="173369" anchor="t" anchorCtr="0">
            <a:noAutofit/>
          </a:bodyPr>
          <a:lstStyle/>
          <a:p>
            <a:pPr>
              <a:spcAft>
                <a:spcPts val="3034"/>
              </a:spcAft>
            </a:pPr>
            <a:r>
              <a:rPr lang="en" sz="4551" b="1" dirty="0">
                <a:solidFill>
                  <a:schemeClr val="bg2"/>
                </a:solidFill>
                <a:latin typeface="Source Sans Pro SemiBold" panose="020B0503030403020204" pitchFamily="34" charset="77"/>
                <a:ea typeface="Open Sans"/>
                <a:cs typeface="Open Sans"/>
                <a:sym typeface="Open Sans"/>
              </a:rPr>
              <a:t>Qualified</a:t>
            </a:r>
            <a:endParaRPr sz="4551" b="1" dirty="0">
              <a:solidFill>
                <a:schemeClr val="bg2"/>
              </a:solidFill>
              <a:latin typeface="Source Sans Pro SemiBold" panose="020B0503030403020204" pitchFamily="34" charset="77"/>
              <a:ea typeface="Open Sans"/>
              <a:cs typeface="Open Sans"/>
              <a:sym typeface="Open Sans"/>
            </a:endParaRPr>
          </a:p>
        </p:txBody>
      </p:sp>
      <p:cxnSp>
        <p:nvCxnSpPr>
          <p:cNvPr id="30" name="Google Shape;169;p32">
            <a:extLst>
              <a:ext uri="{FF2B5EF4-FFF2-40B4-BE49-F238E27FC236}">
                <a16:creationId xmlns:a16="http://schemas.microsoft.com/office/drawing/2014/main" id="{9A2452DE-A6D9-2C40-BF69-BCFE706F2F80}"/>
              </a:ext>
            </a:extLst>
          </p:cNvPr>
          <p:cNvCxnSpPr>
            <a:cxnSpLocks/>
          </p:cNvCxnSpPr>
          <p:nvPr/>
        </p:nvCxnSpPr>
        <p:spPr>
          <a:xfrm>
            <a:off x="4844381" y="5410624"/>
            <a:ext cx="1125511" cy="0"/>
          </a:xfrm>
          <a:prstGeom prst="straightConnector1">
            <a:avLst/>
          </a:prstGeom>
          <a:noFill/>
          <a:ln w="28575" cap="flat" cmpd="sng">
            <a:solidFill>
              <a:schemeClr val="accent2"/>
            </a:solidFill>
            <a:prstDash val="solid"/>
            <a:round/>
            <a:headEnd type="none" w="med" len="med"/>
            <a:tailEnd type="triangle" w="med" len="med"/>
          </a:ln>
        </p:spPr>
      </p:cxnSp>
      <p:cxnSp>
        <p:nvCxnSpPr>
          <p:cNvPr id="33" name="Google Shape;169;p32">
            <a:extLst>
              <a:ext uri="{FF2B5EF4-FFF2-40B4-BE49-F238E27FC236}">
                <a16:creationId xmlns:a16="http://schemas.microsoft.com/office/drawing/2014/main" id="{9A2452DE-A6D9-2C40-BF69-BCFE706F2F80}"/>
              </a:ext>
            </a:extLst>
          </p:cNvPr>
          <p:cNvCxnSpPr>
            <a:cxnSpLocks/>
          </p:cNvCxnSpPr>
          <p:nvPr/>
        </p:nvCxnSpPr>
        <p:spPr>
          <a:xfrm>
            <a:off x="11174758" y="5410624"/>
            <a:ext cx="1119913" cy="0"/>
          </a:xfrm>
          <a:prstGeom prst="straightConnector1">
            <a:avLst/>
          </a:prstGeom>
          <a:noFill/>
          <a:ln w="28575" cap="flat" cmpd="sng">
            <a:solidFill>
              <a:schemeClr val="accent2"/>
            </a:solidFill>
            <a:prstDash val="solid"/>
            <a:round/>
            <a:headEnd type="none" w="med" len="med"/>
            <a:tailEnd type="triangle" w="med" len="med"/>
          </a:ln>
        </p:spPr>
      </p:cxnSp>
      <p:sp>
        <p:nvSpPr>
          <p:cNvPr id="34" name="Google Shape;166;p32">
            <a:extLst>
              <a:ext uri="{FF2B5EF4-FFF2-40B4-BE49-F238E27FC236}">
                <a16:creationId xmlns:a16="http://schemas.microsoft.com/office/drawing/2014/main" id="{B6045574-AADD-5441-802E-862384A2FE76}"/>
              </a:ext>
            </a:extLst>
          </p:cNvPr>
          <p:cNvSpPr txBox="1"/>
          <p:nvPr/>
        </p:nvSpPr>
        <p:spPr>
          <a:xfrm>
            <a:off x="6379102" y="3069942"/>
            <a:ext cx="5103918" cy="5253129"/>
          </a:xfrm>
          <a:prstGeom prst="rect">
            <a:avLst/>
          </a:prstGeom>
          <a:noFill/>
          <a:ln>
            <a:noFill/>
          </a:ln>
        </p:spPr>
        <p:txBody>
          <a:bodyPr spcFirstLastPara="1" wrap="square" lIns="173369" tIns="173369" rIns="173369" bIns="173369" anchor="t" anchorCtr="0">
            <a:noAutofit/>
          </a:bodyPr>
          <a:lstStyle/>
          <a:p>
            <a:pPr>
              <a:spcAft>
                <a:spcPts val="3034"/>
              </a:spcAft>
            </a:pPr>
            <a:r>
              <a:rPr lang="en" sz="3793" b="1" dirty="0">
                <a:solidFill>
                  <a:schemeClr val="bg2"/>
                </a:solidFill>
                <a:latin typeface="Source Sans Pro SemiBold" panose="020B0503030403020204" pitchFamily="34" charset="77"/>
                <a:ea typeface="Open Sans"/>
                <a:cs typeface="Open Sans"/>
                <a:sym typeface="Open Sans"/>
              </a:rPr>
              <a:t>CONFIRM QUALS:</a:t>
            </a:r>
            <a:br>
              <a:rPr lang="en" sz="3793" b="1" dirty="0">
                <a:solidFill>
                  <a:schemeClr val="bg2"/>
                </a:solidFill>
                <a:latin typeface="Source Sans Pro SemiBold" panose="020B0503030403020204" pitchFamily="34" charset="77"/>
                <a:ea typeface="Open Sans"/>
                <a:cs typeface="Open Sans"/>
                <a:sym typeface="Open Sans"/>
              </a:rPr>
            </a:br>
            <a:r>
              <a:rPr lang="en" sz="2655" b="1" dirty="0">
                <a:solidFill>
                  <a:schemeClr val="bg2"/>
                </a:solidFill>
                <a:latin typeface="Source Sans Pro SemiBold" panose="020B0503030403020204" pitchFamily="34" charset="77"/>
                <a:ea typeface="Open Sans"/>
                <a:cs typeface="Open Sans"/>
                <a:sym typeface="Open Sans"/>
              </a:rPr>
              <a:t>(1 or more of the following)</a:t>
            </a:r>
          </a:p>
          <a:p>
            <a:pPr marL="541868" indent="-541868">
              <a:spcAft>
                <a:spcPts val="3034"/>
              </a:spcAft>
              <a:buFont typeface="Arial" panose="020B0604020202020204" pitchFamily="34" charset="0"/>
              <a:buChar char="•"/>
            </a:pPr>
            <a:r>
              <a:rPr lang="en-US" sz="3034" b="1" dirty="0">
                <a:solidFill>
                  <a:schemeClr val="bg2"/>
                </a:solidFill>
                <a:latin typeface="Source Sans Pro SemiBold" panose="020B0503030403020204" pitchFamily="34" charset="77"/>
                <a:ea typeface="Open Sans"/>
                <a:cs typeface="Open Sans"/>
                <a:sym typeface="Open Sans"/>
              </a:rPr>
              <a:t>Written Prompt</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Resume Review</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Job-Based Exercise</a:t>
            </a:r>
          </a:p>
          <a:p>
            <a:pPr marL="541868" indent="-541868">
              <a:spcAft>
                <a:spcPts val="3034"/>
              </a:spcAft>
              <a:buFont typeface="Arial" panose="020B0604020202020204" pitchFamily="34" charset="0"/>
              <a:buChar char="•"/>
            </a:pPr>
            <a:r>
              <a:rPr lang="en" sz="3034" b="1" dirty="0">
                <a:solidFill>
                  <a:schemeClr val="bg2"/>
                </a:solidFill>
                <a:latin typeface="Source Sans Pro SemiBold" panose="020B0503030403020204" pitchFamily="34" charset="77"/>
                <a:ea typeface="Open Sans"/>
                <a:cs typeface="Open Sans"/>
                <a:sym typeface="Open Sans"/>
              </a:rPr>
              <a:t>Structured Interview</a:t>
            </a:r>
          </a:p>
        </p:txBody>
      </p:sp>
      <p:grpSp>
        <p:nvGrpSpPr>
          <p:cNvPr id="4" name="Group 3">
            <a:extLst>
              <a:ext uri="{FF2B5EF4-FFF2-40B4-BE49-F238E27FC236}">
                <a16:creationId xmlns:a16="http://schemas.microsoft.com/office/drawing/2014/main" id="{08EEE4F3-D7DC-EB43-8D66-C65D01924EAB}"/>
              </a:ext>
            </a:extLst>
          </p:cNvPr>
          <p:cNvGrpSpPr/>
          <p:nvPr/>
        </p:nvGrpSpPr>
        <p:grpSpPr>
          <a:xfrm>
            <a:off x="2257752" y="3501682"/>
            <a:ext cx="1196662" cy="1196662"/>
            <a:chOff x="1418712" y="1855284"/>
            <a:chExt cx="631052" cy="631052"/>
          </a:xfrm>
        </p:grpSpPr>
        <p:sp>
          <p:nvSpPr>
            <p:cNvPr id="36" name="Oval 35"/>
            <p:cNvSpPr>
              <a:spLocks noChangeAspect="1"/>
            </p:cNvSpPr>
            <p:nvPr/>
          </p:nvSpPr>
          <p:spPr>
            <a:xfrm>
              <a:off x="1418712" y="1855284"/>
              <a:ext cx="631052" cy="6310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a:solidFill>
                  <a:srgbClr val="FFFFFF"/>
                </a:solidFill>
              </a:endParaRPr>
            </a:p>
          </p:txBody>
        </p:sp>
        <p:pic>
          <p:nvPicPr>
            <p:cNvPr id="37" name="Graphic 18">
              <a:extLst>
                <a:ext uri="{FF2B5EF4-FFF2-40B4-BE49-F238E27FC236}">
                  <a16:creationId xmlns:a16="http://schemas.microsoft.com/office/drawing/2014/main" id="{9CF436EE-14F9-B34A-AC8A-6E001A58915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flipH="1">
              <a:off x="1581335" y="1980978"/>
              <a:ext cx="296755" cy="339148"/>
            </a:xfrm>
            <a:prstGeom prst="rect">
              <a:avLst/>
            </a:prstGeom>
          </p:spPr>
        </p:pic>
      </p:grpSp>
      <p:grpSp>
        <p:nvGrpSpPr>
          <p:cNvPr id="5" name="Group 4">
            <a:extLst>
              <a:ext uri="{FF2B5EF4-FFF2-40B4-BE49-F238E27FC236}">
                <a16:creationId xmlns:a16="http://schemas.microsoft.com/office/drawing/2014/main" id="{976A61D3-AF17-7D40-8B9F-EFAF12C668F3}"/>
              </a:ext>
            </a:extLst>
          </p:cNvPr>
          <p:cNvGrpSpPr/>
          <p:nvPr/>
        </p:nvGrpSpPr>
        <p:grpSpPr>
          <a:xfrm>
            <a:off x="13119048" y="3501683"/>
            <a:ext cx="1196637" cy="1196637"/>
            <a:chOff x="2263379" y="1855283"/>
            <a:chExt cx="631039" cy="631039"/>
          </a:xfrm>
        </p:grpSpPr>
        <p:sp>
          <p:nvSpPr>
            <p:cNvPr id="39" name="Oval 38"/>
            <p:cNvSpPr>
              <a:spLocks noChangeAspect="1"/>
            </p:cNvSpPr>
            <p:nvPr/>
          </p:nvSpPr>
          <p:spPr>
            <a:xfrm>
              <a:off x="2263379" y="1855283"/>
              <a:ext cx="631039" cy="63103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55" dirty="0">
                <a:solidFill>
                  <a:srgbClr val="FFFFFF"/>
                </a:solidFill>
              </a:endParaRPr>
            </a:p>
          </p:txBody>
        </p:sp>
        <p:pic>
          <p:nvPicPr>
            <p:cNvPr id="38" name="Graphic 21">
              <a:extLst>
                <a:ext uri="{FF2B5EF4-FFF2-40B4-BE49-F238E27FC236}">
                  <a16:creationId xmlns:a16="http://schemas.microsoft.com/office/drawing/2014/main" id="{07021C47-267F-5742-BEB5-214B25B14AA6}"/>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417697" y="1997929"/>
              <a:ext cx="336711" cy="336711"/>
            </a:xfrm>
            <a:prstGeom prst="rect">
              <a:avLst/>
            </a:prstGeom>
          </p:spPr>
        </p:pic>
      </p:grpSp>
      <p:sp>
        <p:nvSpPr>
          <p:cNvPr id="19" name="Google Shape;100;p25">
            <a:extLst>
              <a:ext uri="{FF2B5EF4-FFF2-40B4-BE49-F238E27FC236}">
                <a16:creationId xmlns:a16="http://schemas.microsoft.com/office/drawing/2014/main" id="{9B28B4A3-FAA9-D44E-830A-739A1229BD49}"/>
              </a:ext>
            </a:extLst>
          </p:cNvPr>
          <p:cNvSpPr txBox="1">
            <a:spLocks/>
          </p:cNvSpPr>
          <p:nvPr/>
        </p:nvSpPr>
        <p:spPr>
          <a:xfrm>
            <a:off x="1192143" y="519298"/>
            <a:ext cx="14956057" cy="12904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chemeClr val="tx2"/>
                </a:solidFill>
                <a:latin typeface="+mn-lt"/>
              </a:rPr>
              <a:t>OVERVIEW OF THE PROCESS</a:t>
            </a:r>
          </a:p>
        </p:txBody>
      </p:sp>
    </p:spTree>
    <p:extLst>
      <p:ext uri="{BB962C8B-B14F-4D97-AF65-F5344CB8AC3E}">
        <p14:creationId xmlns:p14="http://schemas.microsoft.com/office/powerpoint/2010/main" val="34237507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Overview of the process</a:t>
            </a:r>
            <a:endParaRPr dirty="0"/>
          </a:p>
        </p:txBody>
      </p:sp>
      <p:pic>
        <p:nvPicPr>
          <p:cNvPr id="4" name="Picture 3">
            <a:extLst>
              <a:ext uri="{FF2B5EF4-FFF2-40B4-BE49-F238E27FC236}">
                <a16:creationId xmlns:a16="http://schemas.microsoft.com/office/drawing/2014/main" id="{5D1A5505-D36F-304B-B310-377F3EB84D0D}"/>
              </a:ext>
            </a:extLst>
          </p:cNvPr>
          <p:cNvPicPr>
            <a:picLocks noChangeAspect="1"/>
          </p:cNvPicPr>
          <p:nvPr/>
        </p:nvPicPr>
        <p:blipFill>
          <a:blip r:embed="rId3"/>
          <a:stretch>
            <a:fillRect/>
          </a:stretch>
        </p:blipFill>
        <p:spPr>
          <a:xfrm>
            <a:off x="0" y="1619810"/>
            <a:ext cx="17340263" cy="6513979"/>
          </a:xfrm>
          <a:prstGeom prst="rect">
            <a:avLst/>
          </a:prstGeom>
        </p:spPr>
      </p:pic>
    </p:spTree>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173478</TotalTime>
  <Words>8216</Words>
  <Application>Microsoft Macintosh PowerPoint</Application>
  <PresentationFormat>Custom</PresentationFormat>
  <Paragraphs>533</Paragraphs>
  <Slides>66</Slides>
  <Notes>61</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Arial</vt:lpstr>
      <vt:lpstr>Roboto</vt:lpstr>
      <vt:lpstr>Merriweather</vt:lpstr>
      <vt:lpstr>Merriweather Sans</vt:lpstr>
      <vt:lpstr>Source Sans Pro SemiBold</vt:lpstr>
      <vt:lpstr>Source Sans Pro</vt:lpstr>
      <vt:lpstr>Rockwell</vt:lpstr>
      <vt:lpstr>Wingdings</vt:lpstr>
      <vt:lpstr>Open Sans</vt:lpstr>
      <vt:lpstr>Cambria</vt:lpstr>
      <vt:lpstr>Source Sans Pro Web</vt:lpstr>
      <vt:lpstr>Avenir</vt:lpstr>
      <vt:lpstr>White</vt:lpstr>
      <vt:lpstr>PowerPoint Presentation</vt:lpstr>
      <vt:lpstr>&lt;Delete THIS SLIDE BEFORE PRESENTING&gt;</vt:lpstr>
      <vt:lpstr>PowerPoint Presentation</vt:lpstr>
      <vt:lpstr>Agenda for today: Tasks ⟶ Competencies ⟶ Proficiencies</vt:lpstr>
      <vt:lpstr>Preliminaries: BREAKS</vt:lpstr>
      <vt:lpstr>Preliminaries: Background information sheets and confidentiality agreements</vt:lpstr>
      <vt:lpstr>PowerPoint Presentation</vt:lpstr>
      <vt:lpstr>PowerPoint Presentation</vt:lpstr>
      <vt:lpstr>Overview of the process</vt:lpstr>
      <vt:lpstr>Overview of the process</vt:lpstr>
      <vt:lpstr>Overview of the process</vt:lpstr>
      <vt:lpstr>Outcomes we’ll seek to achieve in this workshop</vt:lpstr>
      <vt:lpstr>Job Task Exercise</vt:lpstr>
      <vt:lpstr>Job Task Exercise</vt:lpstr>
      <vt:lpstr>Job Task Exercise</vt:lpstr>
      <vt:lpstr>Job Task Exercise</vt:lpstr>
      <vt:lpstr>Job Task Exercise - Time to write!</vt:lpstr>
      <vt:lpstr>Collection and Grouping Exercise</vt:lpstr>
      <vt:lpstr>Example past Groupings below  – Time to group!</vt:lpstr>
      <vt:lpstr>Dot Voting and discussion</vt:lpstr>
      <vt:lpstr>Now we define these critical competencies</vt:lpstr>
      <vt:lpstr>Defining Competencies: shorter the better</vt:lpstr>
      <vt:lpstr>Defining competencies – Let’s break out and write</vt:lpstr>
      <vt:lpstr>Defining competencies – come back together to review</vt:lpstr>
      <vt:lpstr>Notice: Assessment materials discussed after this point are confidential.   Please sign and return the  confidentiality agreement. </vt:lpstr>
      <vt:lpstr>Determining Proficiency levels</vt:lpstr>
      <vt:lpstr>How proficiency levels are used: Assessment Review</vt:lpstr>
      <vt:lpstr>Determining Proficiency levels</vt:lpstr>
      <vt:lpstr>Creating proficiency levels: 2 level option</vt:lpstr>
      <vt:lpstr>Creating proficiency levels: 4 level option</vt:lpstr>
      <vt:lpstr>After determining how many levels to target, it’s now time to break out!</vt:lpstr>
      <vt:lpstr>decide required proficiency levels (4 level option)</vt:lpstr>
      <vt:lpstr>Review PD against job tasks and competencies</vt:lpstr>
      <vt:lpstr>PowerPoint Presentation</vt:lpstr>
      <vt:lpstr>This is often the break point between two workshop “days” – move the welcome back slides based on your expected schedule. </vt:lpstr>
      <vt:lpstr>PowerPoint Presentation</vt:lpstr>
      <vt:lpstr>Welcome back!</vt:lpstr>
      <vt:lpstr>Recap: Overview of the process</vt:lpstr>
      <vt:lpstr>Agenda for this segment: REVIEW JOA ⟶ Write questions</vt:lpstr>
      <vt:lpstr>Review draft job announcement</vt:lpstr>
      <vt:lpstr>Now, we’ll test the competencies and proficiencies through test resume review.   The facilitator team will collect  responses privately. </vt:lpstr>
      <vt:lpstr>Testing competencies and proficiencies via Resume review </vt:lpstr>
      <vt:lpstr>Upcoming activities</vt:lpstr>
      <vt:lpstr>Resume review and requirements – time to discuss</vt:lpstr>
      <vt:lpstr>Discussing Assessment Types</vt:lpstr>
      <vt:lpstr>Discussing Assessment Types</vt:lpstr>
      <vt:lpstr>Discussing Assessment Types</vt:lpstr>
      <vt:lpstr>PowerPoint Presentation</vt:lpstr>
      <vt:lpstr>PowerPoint Presentation</vt:lpstr>
      <vt:lpstr>Discussing Assessment Types</vt:lpstr>
      <vt:lpstr>Discussing Assessment Types</vt:lpstr>
      <vt:lpstr>Determine Assessment Types – time to discuss</vt:lpstr>
      <vt:lpstr>Determining structured interview Questions</vt:lpstr>
      <vt:lpstr>Breadth questions</vt:lpstr>
      <vt:lpstr>Example Question without follow-ups – Stakeholder Engagement Competency</vt:lpstr>
      <vt:lpstr>Example Question with follow-ups – Stakeholder Engagement Competency</vt:lpstr>
      <vt:lpstr>More example Questions Prompts </vt:lpstr>
      <vt:lpstr>Questions to Avoid</vt:lpstr>
      <vt:lpstr>Time to break out</vt:lpstr>
      <vt:lpstr>Review job announcement draft and diiscuss recruitment strategy  (HR sets up the draft JOA for SME review at this time) </vt:lpstr>
      <vt:lpstr>Testing Draft Assessments</vt:lpstr>
      <vt:lpstr>PowerPoint Presentation</vt:lpstr>
      <vt:lpstr>Next Steps</vt:lpstr>
      <vt:lpstr>PowerPoint Presentation</vt:lpstr>
      <vt:lpstr>Example Breadth Question – Modern Architecture Competency</vt:lpstr>
      <vt:lpstr>Example Depth Question – Modern Architecture Competency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412</cp:revision>
  <dcterms:modified xsi:type="dcterms:W3CDTF">2022-05-12T20:44:40Z</dcterms:modified>
</cp:coreProperties>
</file>