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6" r:id="rId1"/>
  </p:sldMasterIdLst>
  <p:notesMasterIdLst>
    <p:notesMasterId r:id="rId41"/>
  </p:notesMasterIdLst>
  <p:handoutMasterIdLst>
    <p:handoutMasterId r:id="rId42"/>
  </p:handoutMasterIdLst>
  <p:sldIdLst>
    <p:sldId id="372" r:id="rId2"/>
    <p:sldId id="256" r:id="rId3"/>
    <p:sldId id="261" r:id="rId4"/>
    <p:sldId id="257" r:id="rId5"/>
    <p:sldId id="269" r:id="rId6"/>
    <p:sldId id="317" r:id="rId7"/>
    <p:sldId id="385" r:id="rId8"/>
    <p:sldId id="369" r:id="rId9"/>
    <p:sldId id="370" r:id="rId10"/>
    <p:sldId id="320" r:id="rId11"/>
    <p:sldId id="322" r:id="rId12"/>
    <p:sldId id="308" r:id="rId13"/>
    <p:sldId id="330" r:id="rId14"/>
    <p:sldId id="332" r:id="rId15"/>
    <p:sldId id="339" r:id="rId16"/>
    <p:sldId id="340" r:id="rId17"/>
    <p:sldId id="373" r:id="rId18"/>
    <p:sldId id="341" r:id="rId19"/>
    <p:sldId id="361" r:id="rId20"/>
    <p:sldId id="298" r:id="rId21"/>
    <p:sldId id="358" r:id="rId22"/>
    <p:sldId id="345" r:id="rId23"/>
    <p:sldId id="346" r:id="rId24"/>
    <p:sldId id="350" r:id="rId25"/>
    <p:sldId id="290" r:id="rId26"/>
    <p:sldId id="362" r:id="rId27"/>
    <p:sldId id="371" r:id="rId28"/>
    <p:sldId id="287" r:id="rId29"/>
    <p:sldId id="291" r:id="rId30"/>
    <p:sldId id="374" r:id="rId31"/>
    <p:sldId id="375" r:id="rId32"/>
    <p:sldId id="376" r:id="rId33"/>
    <p:sldId id="377" r:id="rId34"/>
    <p:sldId id="378" r:id="rId35"/>
    <p:sldId id="379" r:id="rId36"/>
    <p:sldId id="380" r:id="rId37"/>
    <p:sldId id="381" r:id="rId38"/>
    <p:sldId id="382" r:id="rId39"/>
    <p:sldId id="383" r:id="rId40"/>
  </p:sldIdLst>
  <p:sldSz cx="17340263" cy="9753600"/>
  <p:notesSz cx="6881813"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72" userDrawn="1">
          <p15:clr>
            <a:srgbClr val="A4A3A4"/>
          </p15:clr>
        </p15:guide>
        <p15:guide id="2" pos="54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osser, Stephanie F. EOP/OMB" initials="GSFE" lastIdx="8" clrIdx="0">
    <p:extLst>
      <p:ext uri="{19B8F6BF-5375-455C-9EA6-DF929625EA0E}">
        <p15:presenceInfo xmlns:p15="http://schemas.microsoft.com/office/powerpoint/2012/main" userId="Grosser, Stephanie F. EOP/OMB"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5DD"/>
    <a:srgbClr val="DAE7F7"/>
    <a:srgbClr val="EAF4DD"/>
    <a:srgbClr val="959695"/>
    <a:srgbClr val="2378C3"/>
    <a:srgbClr val="103C68"/>
    <a:srgbClr val="2C608A"/>
    <a:srgbClr val="0084CE"/>
    <a:srgbClr val="0D71BC"/>
    <a:srgbClr val="1030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228F46F-A2BC-4B3A-8706-6CA7D9F997B3}">
  <a:tblStyle styleId="{A228F46F-A2BC-4B3A-8706-6CA7D9F997B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FE7"/>
          </a:solidFill>
        </a:fill>
      </a:tcStyle>
    </a:wholeTbl>
    <a:band1H>
      <a:tcTxStyle/>
      <a:tcStyle>
        <a:tcBdr/>
        <a:fill>
          <a:solidFill>
            <a:srgbClr val="DFDDCB"/>
          </a:solidFill>
        </a:fill>
      </a:tcStyle>
    </a:band1H>
    <a:band2H>
      <a:tcTxStyle/>
      <a:tcStyle>
        <a:tcBdr/>
      </a:tcStyle>
    </a:band2H>
    <a:band1V>
      <a:tcTxStyle/>
      <a:tcStyle>
        <a:tcBdr/>
        <a:fill>
          <a:solidFill>
            <a:srgbClr val="DFDDC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790"/>
    <p:restoredTop sz="64384" autoAdjust="0"/>
  </p:normalViewPr>
  <p:slideViewPr>
    <p:cSldViewPr snapToGrid="0">
      <p:cViewPr varScale="1">
        <p:scale>
          <a:sx n="34" d="100"/>
          <a:sy n="34" d="100"/>
        </p:scale>
        <p:origin x="216" y="1232"/>
      </p:cViewPr>
      <p:guideLst>
        <p:guide orient="horz" pos="3072"/>
        <p:guide pos="5462"/>
      </p:guideLst>
    </p:cSldViewPr>
  </p:slideViewPr>
  <p:notesTextViewPr>
    <p:cViewPr>
      <p:scale>
        <a:sx n="1" d="1"/>
        <a:sy n="1" d="1"/>
      </p:scale>
      <p:origin x="0" y="0"/>
    </p:cViewPr>
  </p:notesTextViewPr>
  <p:notesViewPr>
    <p:cSldViewPr snapToGrid="0">
      <p:cViewPr varScale="1">
        <p:scale>
          <a:sx n="71" d="100"/>
          <a:sy n="71"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D88045-918C-A649-9635-3584A8A5BDB9}"/>
              </a:ext>
            </a:extLst>
          </p:cNvPr>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820003-CEB8-6B40-854F-714A23CDD356}"/>
              </a:ext>
            </a:extLst>
          </p:cNvPr>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5F1244B9-655E-9143-8F11-143B7EBD7CDE}" type="datetimeFigureOut">
              <a:rPr lang="en-US" smtClean="0"/>
              <a:t>7/1/22</a:t>
            </a:fld>
            <a:endParaRPr lang="en-US"/>
          </a:p>
        </p:txBody>
      </p:sp>
      <p:sp>
        <p:nvSpPr>
          <p:cNvPr id="4" name="Footer Placeholder 3">
            <a:extLst>
              <a:ext uri="{FF2B5EF4-FFF2-40B4-BE49-F238E27FC236}">
                <a16:creationId xmlns:a16="http://schemas.microsoft.com/office/drawing/2014/main" id="{D76B1E80-4CFF-7740-81A3-10972C54DFAE}"/>
              </a:ext>
            </a:extLst>
          </p:cNvPr>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E86CA7-7DDB-0348-8CCD-77EC0C441C6B}"/>
              </a:ext>
            </a:extLst>
          </p:cNvPr>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CA683DF8-21B3-2446-BC70-B86632B4DB4E}" type="slidenum">
              <a:rPr lang="en-US" smtClean="0"/>
              <a:t>‹#›</a:t>
            </a:fld>
            <a:endParaRPr lang="en-US"/>
          </a:p>
        </p:txBody>
      </p:sp>
    </p:spTree>
    <p:extLst>
      <p:ext uri="{BB962C8B-B14F-4D97-AF65-F5344CB8AC3E}">
        <p14:creationId xmlns:p14="http://schemas.microsoft.com/office/powerpoint/2010/main" val="1527213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lstStyle>
            <a:lvl1pPr marL="457200" marR="0" lvl="0"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1pPr>
            <a:lvl2pPr marL="914400" marR="0" lvl="1"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2pPr>
            <a:lvl3pPr marL="1371600" marR="0" lvl="2"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3pPr>
            <a:lvl4pPr marL="1828800" marR="0" lvl="3"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4pPr>
            <a:lvl5pPr marL="2286000" marR="0" lvl="4"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5pPr>
            <a:lvl6pPr marL="2743200" marR="0" lvl="5"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6pPr>
            <a:lvl7pPr marL="3200400" marR="0" lvl="6"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7pPr>
            <a:lvl8pPr marL="3657600" marR="0" lvl="7"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8pPr>
            <a:lvl9pPr marL="4114800" marR="0" lvl="8" indent="-228600" algn="l" rtl="0">
              <a:lnSpc>
                <a:spcPct val="100000"/>
              </a:lnSpc>
              <a:spcBef>
                <a:spcPts val="0"/>
              </a:spcBef>
              <a:spcAft>
                <a:spcPts val="0"/>
              </a:spcAft>
              <a:buClr>
                <a:srgbClr val="000000"/>
              </a:buClr>
              <a:buSzPts val="1400"/>
              <a:buFont typeface="Arial"/>
              <a:buNone/>
              <a:defRPr sz="2200" b="0" i="0" u="none" strike="noStrike" cap="none">
                <a:solidFill>
                  <a:srgbClr val="000000"/>
                </a:solidFill>
                <a:latin typeface="Merriweather Sans"/>
                <a:ea typeface="Merriweather Sans"/>
                <a:cs typeface="Merriweather Sans"/>
                <a:sym typeface="Merriweather San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federalist-proxy.app.cloud.gov/site/labopm/competitive-hiring-pilot/hiring-phases/reviewing-resume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 name="Google Shape;66;p1: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NOTE: Replace all {VARIABLE} data items on this slide with the details the team has agreed upon. There may be fewer/more competencies, customize this table as needed. </a:t>
            </a:r>
          </a:p>
          <a:p>
            <a:endParaRPr lang="en-US" dirty="0"/>
          </a:p>
          <a:p>
            <a:r>
              <a:rPr lang="en-US" dirty="0"/>
              <a:t>If an applicant does not meet one requirement, there’s no need to continue evaluating for remaining ones</a:t>
            </a:r>
          </a:p>
          <a:p>
            <a:endParaRPr lang="en-US" dirty="0"/>
          </a:p>
          <a:p>
            <a:r>
              <a:rPr lang="en-US" dirty="0"/>
              <a:t>By definition, applicants must meet ALL minimum qualifications to move forward</a:t>
            </a:r>
          </a:p>
        </p:txBody>
      </p:sp>
    </p:spTree>
    <p:extLst>
      <p:ext uri="{BB962C8B-B14F-4D97-AF65-F5344CB8AC3E}">
        <p14:creationId xmlns:p14="http://schemas.microsoft.com/office/powerpoint/2010/main" val="2287640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to cite the technical reason why the specific competency wasn’t met. </a:t>
            </a:r>
          </a:p>
          <a:p>
            <a:r>
              <a:rPr lang="en-US" dirty="0"/>
              <a:t>Refrain from searching using keywords. Look for evidence of competencies and proficiency levels. </a:t>
            </a:r>
          </a:p>
        </p:txBody>
      </p:sp>
    </p:spTree>
    <p:extLst>
      <p:ext uri="{BB962C8B-B14F-4D97-AF65-F5344CB8AC3E}">
        <p14:creationId xmlns:p14="http://schemas.microsoft.com/office/powerpoint/2010/main" val="2647829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Start your note with your move forward/do not move forward determination</a:t>
            </a:r>
          </a:p>
        </p:txBody>
      </p:sp>
    </p:spTree>
    <p:extLst>
      <p:ext uri="{BB962C8B-B14F-4D97-AF65-F5344CB8AC3E}">
        <p14:creationId xmlns:p14="http://schemas.microsoft.com/office/powerpoint/2010/main" val="16899814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Then state if the core competency and required proficiency level is met</a:t>
            </a:r>
          </a:p>
        </p:txBody>
      </p:sp>
    </p:spTree>
    <p:extLst>
      <p:ext uri="{BB962C8B-B14F-4D97-AF65-F5344CB8AC3E}">
        <p14:creationId xmlns:p14="http://schemas.microsoft.com/office/powerpoint/2010/main" val="38072099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Cite the competency and note the decision:    [decision] ([role]) - [competency] was/was not met. [reason]</a:t>
            </a:r>
          </a:p>
        </p:txBody>
      </p:sp>
    </p:spTree>
    <p:extLst>
      <p:ext uri="{BB962C8B-B14F-4D97-AF65-F5344CB8AC3E}">
        <p14:creationId xmlns:p14="http://schemas.microsoft.com/office/powerpoint/2010/main" val="585594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Make sure and note the 1 year experience requirement</a:t>
            </a:r>
          </a:p>
        </p:txBody>
      </p:sp>
    </p:spTree>
    <p:extLst>
      <p:ext uri="{BB962C8B-B14F-4D97-AF65-F5344CB8AC3E}">
        <p14:creationId xmlns:p14="http://schemas.microsoft.com/office/powerpoint/2010/main" val="25987897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Regular"/>
              </a:rPr>
              <a:t>Make sure and note the 1 year experience requirement</a:t>
            </a:r>
          </a:p>
        </p:txBody>
      </p:sp>
    </p:spTree>
    <p:extLst>
      <p:ext uri="{BB962C8B-B14F-4D97-AF65-F5344CB8AC3E}">
        <p14:creationId xmlns:p14="http://schemas.microsoft.com/office/powerpoint/2010/main" val="2401850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This applicant does not move forward despite many decades of experience because the required proficiency level was not evidenced.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endParaRPr dirty="0"/>
          </a:p>
        </p:txBody>
      </p:sp>
      <p:sp>
        <p:nvSpPr>
          <p:cNvPr id="170" name="Google Shape;170;p1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737197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of these are invalid reasons to reject a resume and will require another SME to do a brand new review of that resume.</a:t>
            </a:r>
          </a:p>
        </p:txBody>
      </p:sp>
    </p:spTree>
    <p:extLst>
      <p:ext uri="{BB962C8B-B14F-4D97-AF65-F5344CB8AC3E}">
        <p14:creationId xmlns:p14="http://schemas.microsoft.com/office/powerpoint/2010/main" val="2395146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lstStyle/>
          <a:p>
            <a:r>
              <a:rPr lang="en-US" dirty="0"/>
              <a:t>Reminder of relevant legal requirements around personnel practices</a:t>
            </a:r>
          </a:p>
        </p:txBody>
      </p:sp>
      <p:sp>
        <p:nvSpPr>
          <p:cNvPr id="4" name="Slide Number Placeholder 3"/>
          <p:cNvSpPr>
            <a:spLocks noGrp="1"/>
          </p:cNvSpPr>
          <p:nvPr>
            <p:ph type="sldNum" sz="quarter" idx="10"/>
          </p:nvPr>
        </p:nvSpPr>
        <p:spPr/>
        <p:txBody>
          <a:bodyPr/>
          <a:lstStyle/>
          <a:p>
            <a:fld id="{861E858E-FC7F-4A5E-A224-2E688F070283}" type="slidenum">
              <a:rPr lang="en-US" smtClean="0"/>
              <a:pPr/>
              <a:t>20</a:t>
            </a:fld>
            <a:endParaRPr lang="en-US"/>
          </a:p>
        </p:txBody>
      </p:sp>
    </p:spTree>
    <p:extLst>
      <p:ext uri="{BB962C8B-B14F-4D97-AF65-F5344CB8AC3E}">
        <p14:creationId xmlns:p14="http://schemas.microsoft.com/office/powerpoint/2010/main" val="2278644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8" name="Google Shape;98;p7: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Reminder of the overall hiring process and where we are now</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Job analysis workshop and Job Announcement already done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We are now preparing for Resume Review stage</a:t>
            </a:r>
          </a:p>
          <a:p>
            <a:pPr marL="0" lvl="0" indent="0" algn="l" rtl="0">
              <a:lnSpc>
                <a:spcPct val="100000"/>
              </a:lnSpc>
              <a:spcBef>
                <a:spcPts val="0"/>
              </a:spcBef>
              <a:spcAft>
                <a:spcPts val="0"/>
              </a:spcAft>
              <a:buSzPts val="1400"/>
              <a:buNone/>
            </a:pPr>
            <a:endParaRPr lang="en-US" sz="2200" b="0" i="0" u="sng" strike="noStrike" cap="none" dirty="0">
              <a:solidFill>
                <a:srgbClr val="000000"/>
              </a:solidFill>
              <a:effectLst/>
              <a:latin typeface="Merriweather Sans"/>
              <a:ea typeface="Merriweather Sans"/>
              <a:cs typeface="Merriweather Sans"/>
              <a:sym typeface="Merriweather Sans"/>
              <a:hlinkClick r:id="rId3"/>
            </a:endParaRPr>
          </a:p>
          <a:p>
            <a:pPr marL="0" lvl="0" indent="0" algn="l" rtl="0">
              <a:lnSpc>
                <a:spcPct val="100000"/>
              </a:lnSpc>
              <a:spcBef>
                <a:spcPts val="0"/>
              </a:spcBef>
              <a:spcAft>
                <a:spcPts val="0"/>
              </a:spcAft>
              <a:buSzPts val="1400"/>
              <a:buNone/>
            </a:pPr>
            <a:r>
              <a:rPr lang="en-US" dirty="0"/>
              <a:t>Two SMEs will independently review each remaining applicant’s resume to determine whether they adequately reflect the core competencies and proficiencies to warrant the first of two phone assessment interviews.</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If applicants move on from the resume review stage, they will each have up to 2 phone interviews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Guidance from SMEQA website:</a:t>
            </a:r>
          </a:p>
          <a:p>
            <a:endParaRPr lang="en-US" dirty="0"/>
          </a:p>
          <a:p>
            <a:r>
              <a:rPr lang="en-US" dirty="0"/>
              <a:t>It’s common for SMEs participating in a hiring action to know applicants. SMEs may review people they know, supervise, and work with, such as contract professionals or fellow public servants, except in these cases:</a:t>
            </a:r>
          </a:p>
          <a:p>
            <a:pPr lvl="1"/>
            <a:r>
              <a:rPr lang="en-US" dirty="0"/>
              <a:t>The SME has a personal relationship with the applicant outside of work, whether or not the relationship is known to others.</a:t>
            </a:r>
          </a:p>
          <a:p>
            <a:pPr lvl="1"/>
            <a:r>
              <a:rPr lang="en-US" dirty="0"/>
              <a:t>There is any </a:t>
            </a:r>
            <a:r>
              <a:rPr lang="en-US" i="1" dirty="0"/>
              <a:t>appearance</a:t>
            </a:r>
            <a:r>
              <a:rPr lang="en-US" dirty="0"/>
              <a:t> of bias from the SME toward the applicant, such as when it’s well known that the SME and applicant have regular disagreements, or that the SME and the applicant have a unique bond.</a:t>
            </a:r>
          </a:p>
          <a:p>
            <a:r>
              <a:rPr lang="en-US" dirty="0"/>
              <a:t>In general, if the SME and the applicant have occasionally attended the same office happy hour, there is no conflict. However, if the SME and applicant regularly socialize together outside of work, the SME should recuse themselves</a:t>
            </a:r>
          </a:p>
        </p:txBody>
      </p:sp>
    </p:spTree>
    <p:extLst>
      <p:ext uri="{BB962C8B-B14F-4D97-AF65-F5344CB8AC3E}">
        <p14:creationId xmlns:p14="http://schemas.microsoft.com/office/powerpoint/2010/main" val="826765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5ffbf5f0a7_1_316: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5ffbf5f0a7_1_316: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r>
              <a:rPr lang="en-US" dirty="0"/>
              <a:t>Full slides on unconscious bias are at the end of the presentation in an appendix</a:t>
            </a:r>
            <a:endParaRPr dirty="0"/>
          </a:p>
        </p:txBody>
      </p:sp>
    </p:spTree>
    <p:extLst>
      <p:ext uri="{BB962C8B-B14F-4D97-AF65-F5344CB8AC3E}">
        <p14:creationId xmlns:p14="http://schemas.microsoft.com/office/powerpoint/2010/main" val="1033522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ffbf5f0a7_1_5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ffbf5f0a7_1_5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65932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5ffbf5f0a7_1_7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5ffbf5f0a7_1_7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6348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200" b="0" i="0" u="none" strike="noStrike" cap="none" dirty="0">
                <a:solidFill>
                  <a:srgbClr val="000000"/>
                </a:solidFill>
                <a:effectLst/>
                <a:latin typeface="Merriweather Sans"/>
                <a:ea typeface="Merriweather Sans"/>
                <a:cs typeface="Merriweather Sans"/>
                <a:sym typeface="Merriweather Sans"/>
              </a:rPr>
              <a:t>We are going to do 10 min per resume and 10 min for review of each resume tomorrow so in 1 hour hopefully we get through 3 of them</a:t>
            </a:r>
          </a:p>
          <a:p>
            <a:endParaRPr lang="en-US" dirty="0"/>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PREPARE AHEAD OF TIME – 1 PRINTED COPY OF EACH PER ATTENDEE</a:t>
            </a:r>
          </a:p>
          <a:p>
            <a:pPr marL="342900" lvl="0" indent="-342900" algn="l" rtl="0">
              <a:lnSpc>
                <a:spcPct val="100000"/>
              </a:lnSpc>
              <a:spcBef>
                <a:spcPts val="0"/>
              </a:spcBef>
              <a:spcAft>
                <a:spcPts val="0"/>
              </a:spcAft>
              <a:buSzPts val="1400"/>
              <a:buFontTx/>
              <a:buChar char="-"/>
            </a:pPr>
            <a:r>
              <a:rPr lang="en-US" dirty="0"/>
              <a:t>3-4 sample resumes (should be relevant to the job you’re hiring for)</a:t>
            </a:r>
          </a:p>
          <a:p>
            <a:pPr marL="342900" lvl="0" indent="-342900" algn="l" rtl="0">
              <a:lnSpc>
                <a:spcPct val="100000"/>
              </a:lnSpc>
              <a:spcBef>
                <a:spcPts val="0"/>
              </a:spcBef>
              <a:spcAft>
                <a:spcPts val="0"/>
              </a:spcAft>
              <a:buSzPts val="1400"/>
              <a:buFontTx/>
              <a:buChar char="-"/>
            </a:pPr>
            <a:r>
              <a:rPr lang="en-US" dirty="0"/>
              <a:t>Copy of competencies and proficiency levels doc that the team created in Job Analysis Workshop</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For each sample resume:</a:t>
            </a:r>
          </a:p>
          <a:p>
            <a:pPr marL="342900" lvl="0" indent="-342900" algn="l" rtl="0">
              <a:lnSpc>
                <a:spcPct val="100000"/>
              </a:lnSpc>
              <a:spcBef>
                <a:spcPts val="0"/>
              </a:spcBef>
              <a:spcAft>
                <a:spcPts val="0"/>
              </a:spcAft>
              <a:buSzPts val="1400"/>
              <a:buFontTx/>
              <a:buChar char="-"/>
            </a:pPr>
            <a:r>
              <a:rPr lang="en-US" dirty="0"/>
              <a:t>Review first 2-3 pages (or whatever the team decided) silently for about 5 minutes until everyone has completed writing their review statement</a:t>
            </a:r>
          </a:p>
          <a:p>
            <a:pPr marL="342900" lvl="0" indent="-342900" algn="l" rtl="0">
              <a:lnSpc>
                <a:spcPct val="100000"/>
              </a:lnSpc>
              <a:spcBef>
                <a:spcPts val="0"/>
              </a:spcBef>
              <a:spcAft>
                <a:spcPts val="0"/>
              </a:spcAft>
              <a:buSzPts val="1400"/>
              <a:buFontTx/>
              <a:buChar char="-"/>
            </a:pPr>
            <a:r>
              <a:rPr lang="en-US" dirty="0"/>
              <a:t>Read aloud each statement</a:t>
            </a:r>
          </a:p>
          <a:p>
            <a:pPr marL="342900" lvl="0" indent="-342900" algn="l" rtl="0">
              <a:lnSpc>
                <a:spcPct val="100000"/>
              </a:lnSpc>
              <a:spcBef>
                <a:spcPts val="0"/>
              </a:spcBef>
              <a:spcAft>
                <a:spcPts val="0"/>
              </a:spcAft>
              <a:buSzPts val="1400"/>
              <a:buFontTx/>
              <a:buChar char="-"/>
            </a:pPr>
            <a:r>
              <a:rPr lang="en-US" dirty="0"/>
              <a:t>Discuss as a team after all statements are read aloud</a:t>
            </a:r>
          </a:p>
          <a:p>
            <a:pPr marL="342900" lvl="0" indent="-342900" algn="l" rtl="0">
              <a:lnSpc>
                <a:spcPct val="100000"/>
              </a:lnSpc>
              <a:spcBef>
                <a:spcPts val="0"/>
              </a:spcBef>
              <a:spcAft>
                <a:spcPts val="0"/>
              </a:spcAft>
              <a:buSzPts val="1400"/>
              <a:buFontTx/>
              <a:buChar char="-"/>
            </a:pPr>
            <a:r>
              <a:rPr lang="en-US" dirty="0"/>
              <a:t>Should take 15-20 minutes per resume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This exercise is intended to calibrate all SMEs so they agree on how strict/lenient they want to be with each competency.</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Calibration as an SME resume reviewing team is vital to ensure as much consistency as possible across the competencies and proficiency levels.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SMEs must set the bar high for the assessment</a:t>
            </a:r>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lvl="0" indent="0" algn="l" rtl="0">
              <a:lnSpc>
                <a:spcPct val="100000"/>
              </a:lnSpc>
              <a:spcBef>
                <a:spcPts val="0"/>
              </a:spcBef>
              <a:spcAft>
                <a:spcPts val="0"/>
              </a:spcAft>
              <a:buSzPts val="1400"/>
              <a:buNone/>
            </a:pPr>
            <a:endParaRPr dirty="0"/>
          </a:p>
        </p:txBody>
      </p:sp>
      <p:sp>
        <p:nvSpPr>
          <p:cNvPr id="170" name="Google Shape;170;p1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45058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200" b="0" i="0" u="none" strike="noStrike" cap="none" dirty="0">
                <a:solidFill>
                  <a:srgbClr val="000000"/>
                </a:solidFill>
                <a:effectLst/>
                <a:latin typeface="Merriweather Sans"/>
                <a:sym typeface="Merriweather Sans"/>
              </a:rPr>
              <a:t>If the SMEs want, they can make the proficiencies OR statements.</a:t>
            </a:r>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2529293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0: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r>
              <a:rPr lang="en-US" dirty="0"/>
              <a:t>Fill in your team’s dates on this slide</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Typically this slide sparks a discussion among the team as to who’s on vacation, who cannot make the proposed times, etc. </a:t>
            </a:r>
          </a:p>
          <a:p>
            <a:pPr marL="0" lvl="0" indent="0" algn="l" rtl="0">
              <a:lnSpc>
                <a:spcPct val="100000"/>
              </a:lnSpc>
              <a:spcBef>
                <a:spcPts val="0"/>
              </a:spcBef>
              <a:spcAft>
                <a:spcPts val="0"/>
              </a:spcAft>
              <a:buSzPts val="1400"/>
              <a:buNone/>
            </a:pPr>
            <a:endParaRPr lang="en-US" dirty="0"/>
          </a:p>
          <a:p>
            <a:pPr marL="0" lvl="0" indent="0" algn="l" rtl="0">
              <a:lnSpc>
                <a:spcPct val="100000"/>
              </a:lnSpc>
              <a:spcBef>
                <a:spcPts val="0"/>
              </a:spcBef>
              <a:spcAft>
                <a:spcPts val="0"/>
              </a:spcAft>
              <a:buSzPts val="1400"/>
              <a:buNone/>
            </a:pPr>
            <a:r>
              <a:rPr lang="en-US" dirty="0"/>
              <a:t>For each SME who cannot participate in the allotted time, the time-to-hire gets that much longer, and that’s another SME </a:t>
            </a:r>
            <a:r>
              <a:rPr lang="en-US"/>
              <a:t>who must fill in</a:t>
            </a:r>
            <a:endParaRPr dirty="0"/>
          </a:p>
        </p:txBody>
      </p:sp>
      <p:sp>
        <p:nvSpPr>
          <p:cNvPr id="282" name="Google Shape;282;p3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34: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5ffbf5f0a7_1_316: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5ffbf5f0a7_1_316: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r>
              <a:rPr lang="en-US" dirty="0"/>
              <a:t>Some slides are earlier in the presentation</a:t>
            </a:r>
            <a:endParaRPr dirty="0"/>
          </a:p>
        </p:txBody>
      </p:sp>
    </p:spTree>
    <p:extLst>
      <p:ext uri="{BB962C8B-B14F-4D97-AF65-F5344CB8AC3E}">
        <p14:creationId xmlns:p14="http://schemas.microsoft.com/office/powerpoint/2010/main" val="3132828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pPr marL="0" lvl="0" indent="0" algn="l" rtl="0">
              <a:lnSpc>
                <a:spcPct val="100000"/>
              </a:lnSpc>
              <a:spcBef>
                <a:spcPts val="0"/>
              </a:spcBef>
              <a:spcAft>
                <a:spcPts val="0"/>
              </a:spcAft>
              <a:buSzPts val="1400"/>
              <a:buNone/>
            </a:pPr>
            <a:endParaRPr/>
          </a:p>
        </p:txBody>
      </p:sp>
      <p:sp>
        <p:nvSpPr>
          <p:cNvPr id="72" name="Google Shape;72;p2: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5ffbf5f0a7_1_5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5ffbf5f0a7_1_5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1466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5ffbf5f0a7_1_60: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5ffbf5f0a7_1_60: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4659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5ffbf5f0a7_1_6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5ffbf5f0a7_1_6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34798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5ffbf5f0a7_1_70: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5ffbf5f0a7_1_70: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42822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5ffbf5f0a7_1_75: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5ffbf5f0a7_1_75: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38999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5ffbf5f0a7_1_80: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5ffbf5f0a7_1_80: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39938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5ffbf5f0a7_1_92: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5ffbf5f0a7_1_92: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0878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5ffbf5f0a7_1_98: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5ffbf5f0a7_1_98: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1570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5ffbf5f0a7_1_104:notes"/>
          <p:cNvSpPr>
            <a:spLocks noGrp="1" noRot="1" noChangeAspect="1"/>
          </p:cNvSpPr>
          <p:nvPr>
            <p:ph type="sldImg" idx="2"/>
          </p:nvPr>
        </p:nvSpPr>
        <p:spPr>
          <a:xfrm>
            <a:off x="342900" y="696913"/>
            <a:ext cx="6196013"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5ffbf5f0a7_1_104:notes"/>
          <p:cNvSpPr txBox="1">
            <a:spLocks noGrp="1"/>
          </p:cNvSpPr>
          <p:nvPr>
            <p:ph type="body" idx="1"/>
          </p:nvPr>
        </p:nvSpPr>
        <p:spPr>
          <a:xfrm>
            <a:off x="688180" y="4415790"/>
            <a:ext cx="55053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196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r>
              <a:rPr lang="en-US" dirty="0"/>
              <a:t>Please refrain from multi-tasking during review time. </a:t>
            </a:r>
          </a:p>
          <a:p>
            <a:pPr marL="0" lvl="0" indent="0" algn="l" rtl="0">
              <a:spcBef>
                <a:spcPts val="0"/>
              </a:spcBef>
              <a:spcAft>
                <a:spcPts val="0"/>
              </a:spcAft>
              <a:buNone/>
            </a:pPr>
            <a:r>
              <a:rPr lang="en-US" dirty="0"/>
              <a:t>Focus should be on the qualifications review. </a:t>
            </a:r>
          </a:p>
          <a:p>
            <a:pPr marL="0" lvl="0" indent="0" algn="l" rtl="0">
              <a:spcBef>
                <a:spcPts val="0"/>
              </a:spcBef>
              <a:spcAft>
                <a:spcPts val="0"/>
              </a:spcAft>
              <a:buNone/>
            </a:pPr>
            <a:r>
              <a:rPr lang="en-US" dirty="0"/>
              <a:t>Allow extra time in the beginning to learn the qualifications process. </a:t>
            </a:r>
          </a:p>
          <a:p>
            <a:pPr marL="0" lvl="0" indent="0" algn="l" rtl="0">
              <a:spcBef>
                <a:spcPts val="0"/>
              </a:spcBef>
              <a:spcAft>
                <a:spcPts val="0"/>
              </a:spcAft>
              <a:buNone/>
            </a:pPr>
            <a:r>
              <a:rPr lang="en-US" dirty="0"/>
              <a:t>Reviews will get easier as you work through the list. </a:t>
            </a:r>
          </a:p>
          <a:p>
            <a:pPr marL="0" lvl="0" indent="0" algn="l" rtl="0">
              <a:spcBef>
                <a:spcPts val="0"/>
              </a:spcBef>
              <a:spcAft>
                <a:spcPts val="0"/>
              </a:spcAft>
              <a:buNone/>
            </a:pP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Certain resumes might have a header on the first page due to formatting. Three pages start with the listed job experience. </a:t>
            </a:r>
          </a:p>
          <a:p>
            <a:endParaRPr lang="en-US" dirty="0"/>
          </a:p>
          <a:p>
            <a:r>
              <a:rPr lang="en-US" dirty="0"/>
              <a:t>SMEs should not consider an applicant’s vet status at all, positively or negatively. Only the applicant’s competencies are to be evaluated.</a:t>
            </a:r>
          </a:p>
          <a:p>
            <a:endParaRPr lang="en-US" dirty="0"/>
          </a:p>
          <a:p>
            <a:endParaRPr lang="en-US" dirty="0"/>
          </a:p>
        </p:txBody>
      </p:sp>
    </p:spTree>
    <p:extLst>
      <p:ext uri="{BB962C8B-B14F-4D97-AF65-F5344CB8AC3E}">
        <p14:creationId xmlns:p14="http://schemas.microsoft.com/office/powerpoint/2010/main" val="2144088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Post link to the USAJOBS link in the chat</a:t>
            </a:r>
          </a:p>
        </p:txBody>
      </p:sp>
    </p:spTree>
    <p:extLst>
      <p:ext uri="{BB962C8B-B14F-4D97-AF65-F5344CB8AC3E}">
        <p14:creationId xmlns:p14="http://schemas.microsoft.com/office/powerpoint/2010/main" val="4165602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sz="2200" b="0" i="0" u="none" strike="noStrike" cap="none" dirty="0">
                <a:solidFill>
                  <a:srgbClr val="000000"/>
                </a:solidFill>
                <a:effectLst/>
                <a:latin typeface="Merriweather Sans"/>
                <a:sym typeface="Merriweather Sans"/>
              </a:rPr>
              <a:t>If the SMEs want, they can make the proficiencies OR statements.</a:t>
            </a:r>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892770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3:notes"/>
          <p:cNvSpPr txBox="1">
            <a:spLocks noGrp="1"/>
          </p:cNvSpPr>
          <p:nvPr>
            <p:ph type="body" idx="1"/>
          </p:nvPr>
        </p:nvSpPr>
        <p:spPr>
          <a:xfrm>
            <a:off x="917575" y="4415790"/>
            <a:ext cx="5046663" cy="4183380"/>
          </a:xfrm>
          <a:prstGeom prst="rect">
            <a:avLst/>
          </a:prstGeom>
          <a:noFill/>
          <a:ln>
            <a:noFill/>
          </a:ln>
        </p:spPr>
        <p:txBody>
          <a:bodyPr spcFirstLastPara="1" wrap="square" lIns="92425" tIns="46200" rIns="92425" bIns="46200" anchor="t" anchorCtr="0">
            <a:noAutofit/>
          </a:bodyPr>
          <a:lstStyle/>
          <a:p>
            <a:r>
              <a:rPr lang="en-US" dirty="0"/>
              <a:t>Show the tool you will use for resume review and how to input results.</a:t>
            </a:r>
          </a:p>
          <a:p>
            <a:endParaRPr lang="en-US" dirty="0"/>
          </a:p>
          <a:p>
            <a:r>
              <a:rPr lang="en-US" dirty="0"/>
              <a:t>If using a tool, ensure that the SMEs have a technical point of contact if they hit a bug.</a:t>
            </a:r>
            <a:endParaRPr dirty="0"/>
          </a:p>
        </p:txBody>
      </p:sp>
      <p:sp>
        <p:nvSpPr>
          <p:cNvPr id="300" name="Google Shape;300;p33: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216621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4e285569a2_1_0:notes"/>
          <p:cNvSpPr>
            <a:spLocks noGrp="1" noRot="1" noChangeAspect="1"/>
          </p:cNvSpPr>
          <p:nvPr>
            <p:ph type="sldImg" idx="2"/>
          </p:nvPr>
        </p:nvSpPr>
        <p:spPr>
          <a:xfrm>
            <a:off x="3429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4e285569a2_1_0:notes"/>
          <p:cNvSpPr txBox="1">
            <a:spLocks noGrp="1"/>
          </p:cNvSpPr>
          <p:nvPr>
            <p:ph type="body" idx="1"/>
          </p:nvPr>
        </p:nvSpPr>
        <p:spPr>
          <a:xfrm>
            <a:off x="917575" y="4415790"/>
            <a:ext cx="5046600" cy="4183500"/>
          </a:xfrm>
          <a:prstGeom prst="rect">
            <a:avLst/>
          </a:prstGeom>
        </p:spPr>
        <p:txBody>
          <a:bodyPr spcFirstLastPara="1" wrap="square" lIns="92425" tIns="46200" rIns="92425" bIns="46200" anchor="t" anchorCtr="0">
            <a:noAutofit/>
          </a:bodyPr>
          <a:lstStyle/>
          <a:p>
            <a:pPr marL="0" lvl="0" indent="0" algn="l" rtl="0">
              <a:spcBef>
                <a:spcPts val="0"/>
              </a:spcBef>
              <a:spcAft>
                <a:spcPts val="0"/>
              </a:spcAft>
              <a:buNone/>
            </a:pPr>
            <a:r>
              <a:rPr lang="en-US" dirty="0"/>
              <a:t>Job experience must be at least one year (52 weeks) by the closing date of the job announcement. </a:t>
            </a:r>
          </a:p>
          <a:p>
            <a:pPr marL="0" lvl="0" indent="0" algn="l" rtl="0">
              <a:spcBef>
                <a:spcPts val="0"/>
              </a:spcBef>
              <a:spcAft>
                <a:spcPts val="0"/>
              </a:spcAft>
              <a:buNone/>
            </a:pPr>
            <a:r>
              <a:rPr lang="en-US" dirty="0"/>
              <a:t>Full time status. Part time pro-rated.</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570990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Bullets">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mn-lt"/>
                <a:ea typeface="Source Sans Pro SemiBold" panose="020B0503030403020204" pitchFamily="34" charset="0"/>
                <a:cs typeface="Source Sans Pro SemiBold" panose="020B0503030403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13" name="Google Shape;13;p3"/>
          <p:cNvSpPr txBox="1">
            <a:spLocks noGrp="1"/>
          </p:cNvSpPr>
          <p:nvPr>
            <p:ph type="body" idx="1"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457246" lvl="0"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lvl="1" indent="-285779"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lvl="2"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lvl="3"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lvl="4" indent="-314357" algn="l">
              <a:lnSpc>
                <a:spcPct val="100000"/>
              </a:lnSpc>
              <a:spcBef>
                <a:spcPts val="4200"/>
              </a:spcBef>
              <a:spcAft>
                <a:spcPts val="0"/>
              </a:spcAft>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a:p>
            <a:pPr lvl="1"/>
            <a:r>
              <a:rPr lang="en-US" dirty="0"/>
              <a:t>Level 2</a:t>
            </a:r>
          </a:p>
          <a:p>
            <a:pPr lvl="2"/>
            <a:r>
              <a:rPr lang="en-US" dirty="0"/>
              <a:t>Level 3</a:t>
            </a:r>
          </a:p>
          <a:p>
            <a:pPr lvl="3"/>
            <a:r>
              <a:rPr lang="en-US" dirty="0"/>
              <a:t>Level 4</a:t>
            </a:r>
          </a:p>
          <a:p>
            <a:pPr lvl="4"/>
            <a:r>
              <a:rPr lang="en-US" dirty="0"/>
              <a:t>Level 5</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White - 1 column">
  <p:cSld name="White - 1 column">
    <p:bg>
      <p:bgPr>
        <a:solidFill>
          <a:srgbClr val="FFFFFF"/>
        </a:solidFill>
        <a:effectLst/>
      </p:bgPr>
    </p:bg>
    <p:spTree>
      <p:nvGrpSpPr>
        <p:cNvPr id="1" name="Shape 93"/>
        <p:cNvGrpSpPr/>
        <p:nvPr/>
      </p:nvGrpSpPr>
      <p:grpSpPr>
        <a:xfrm>
          <a:off x="0" y="0"/>
          <a:ext cx="0" cy="0"/>
          <a:chOff x="0" y="0"/>
          <a:chExt cx="0" cy="0"/>
        </a:xfrm>
      </p:grpSpPr>
      <p:sp>
        <p:nvSpPr>
          <p:cNvPr id="94" name="Google Shape;94;p22"/>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lvl1pPr lvl="0" rtl="0">
              <a:lnSpc>
                <a:spcPct val="100000"/>
              </a:lnSpc>
              <a:spcBef>
                <a:spcPts val="0"/>
              </a:spcBef>
              <a:spcAft>
                <a:spcPts val="0"/>
              </a:spcAft>
              <a:buClr>
                <a:srgbClr val="046B99"/>
              </a:buClr>
              <a:buSzPts val="4900"/>
              <a:buNone/>
              <a:defRPr sz="4900" b="1">
                <a:solidFill>
                  <a:srgbClr val="046B99"/>
                </a:solidFill>
              </a:defRPr>
            </a:lvl1pPr>
            <a:lvl2pPr lvl="1" algn="ctr" rtl="0">
              <a:spcBef>
                <a:spcPts val="0"/>
              </a:spcBef>
              <a:spcAft>
                <a:spcPts val="0"/>
              </a:spcAft>
              <a:buClr>
                <a:srgbClr val="1C304A"/>
              </a:buClr>
              <a:buSzPts val="5300"/>
              <a:buNone/>
              <a:defRPr>
                <a:solidFill>
                  <a:srgbClr val="1C304A"/>
                </a:solidFill>
              </a:defRPr>
            </a:lvl2pPr>
            <a:lvl3pPr lvl="2" algn="ctr" rtl="0">
              <a:spcBef>
                <a:spcPts val="0"/>
              </a:spcBef>
              <a:spcAft>
                <a:spcPts val="0"/>
              </a:spcAft>
              <a:buClr>
                <a:srgbClr val="1C304A"/>
              </a:buClr>
              <a:buSzPts val="5300"/>
              <a:buNone/>
              <a:defRPr>
                <a:solidFill>
                  <a:srgbClr val="1C304A"/>
                </a:solidFill>
              </a:defRPr>
            </a:lvl3pPr>
            <a:lvl4pPr lvl="3" algn="ctr" rtl="0">
              <a:spcBef>
                <a:spcPts val="0"/>
              </a:spcBef>
              <a:spcAft>
                <a:spcPts val="0"/>
              </a:spcAft>
              <a:buClr>
                <a:srgbClr val="1C304A"/>
              </a:buClr>
              <a:buSzPts val="5300"/>
              <a:buNone/>
              <a:defRPr>
                <a:solidFill>
                  <a:srgbClr val="1C304A"/>
                </a:solidFill>
              </a:defRPr>
            </a:lvl4pPr>
            <a:lvl5pPr lvl="4" algn="ctr" rtl="0">
              <a:spcBef>
                <a:spcPts val="0"/>
              </a:spcBef>
              <a:spcAft>
                <a:spcPts val="0"/>
              </a:spcAft>
              <a:buClr>
                <a:srgbClr val="1C304A"/>
              </a:buClr>
              <a:buSzPts val="5300"/>
              <a:buNone/>
              <a:defRPr>
                <a:solidFill>
                  <a:srgbClr val="1C304A"/>
                </a:solidFill>
              </a:defRPr>
            </a:lvl5pPr>
            <a:lvl6pPr lvl="5" algn="ctr" rtl="0">
              <a:spcBef>
                <a:spcPts val="0"/>
              </a:spcBef>
              <a:spcAft>
                <a:spcPts val="0"/>
              </a:spcAft>
              <a:buClr>
                <a:srgbClr val="1C304A"/>
              </a:buClr>
              <a:buSzPts val="5300"/>
              <a:buNone/>
              <a:defRPr>
                <a:solidFill>
                  <a:srgbClr val="1C304A"/>
                </a:solidFill>
              </a:defRPr>
            </a:lvl6pPr>
            <a:lvl7pPr lvl="6" algn="ctr" rtl="0">
              <a:spcBef>
                <a:spcPts val="0"/>
              </a:spcBef>
              <a:spcAft>
                <a:spcPts val="0"/>
              </a:spcAft>
              <a:buClr>
                <a:srgbClr val="1C304A"/>
              </a:buClr>
              <a:buSzPts val="5300"/>
              <a:buNone/>
              <a:defRPr>
                <a:solidFill>
                  <a:srgbClr val="1C304A"/>
                </a:solidFill>
              </a:defRPr>
            </a:lvl7pPr>
            <a:lvl8pPr lvl="7" algn="ctr" rtl="0">
              <a:spcBef>
                <a:spcPts val="0"/>
              </a:spcBef>
              <a:spcAft>
                <a:spcPts val="0"/>
              </a:spcAft>
              <a:buClr>
                <a:srgbClr val="1C304A"/>
              </a:buClr>
              <a:buSzPts val="5300"/>
              <a:buNone/>
              <a:defRPr>
                <a:solidFill>
                  <a:srgbClr val="1C304A"/>
                </a:solidFill>
              </a:defRPr>
            </a:lvl8pPr>
            <a:lvl9pPr lvl="8" algn="ctr" rtl="0">
              <a:spcBef>
                <a:spcPts val="0"/>
              </a:spcBef>
              <a:spcAft>
                <a:spcPts val="0"/>
              </a:spcAft>
              <a:buClr>
                <a:srgbClr val="1C304A"/>
              </a:buClr>
              <a:buSzPts val="5300"/>
              <a:buNone/>
              <a:defRPr>
                <a:solidFill>
                  <a:srgbClr val="1C304A"/>
                </a:solidFill>
              </a:defRPr>
            </a:lvl9pPr>
          </a:lstStyle>
          <a:p>
            <a:endParaRPr/>
          </a:p>
        </p:txBody>
      </p:sp>
      <p:sp>
        <p:nvSpPr>
          <p:cNvPr id="95" name="Google Shape;95;p22"/>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lvl1pPr marL="457200" lvl="0" indent="-444500" rtl="0">
              <a:spcBef>
                <a:spcPts val="0"/>
              </a:spcBef>
              <a:spcAft>
                <a:spcPts val="0"/>
              </a:spcAft>
              <a:buClr>
                <a:srgbClr val="1C304A"/>
              </a:buClr>
              <a:buSzPts val="3400"/>
              <a:buChar char="●"/>
              <a:defRPr>
                <a:solidFill>
                  <a:srgbClr val="1C304A"/>
                </a:solidFill>
              </a:defRPr>
            </a:lvl1pPr>
            <a:lvl2pPr marL="914400" lvl="1" indent="-400050" rtl="0">
              <a:spcBef>
                <a:spcPts val="3000"/>
              </a:spcBef>
              <a:spcAft>
                <a:spcPts val="0"/>
              </a:spcAft>
              <a:buClr>
                <a:srgbClr val="1C304A"/>
              </a:buClr>
              <a:buSzPts val="2700"/>
              <a:buChar char="○"/>
              <a:defRPr>
                <a:solidFill>
                  <a:srgbClr val="1C304A"/>
                </a:solidFill>
              </a:defRPr>
            </a:lvl2pPr>
            <a:lvl3pPr marL="1371600" lvl="2" indent="-400050" rtl="0">
              <a:spcBef>
                <a:spcPts val="3000"/>
              </a:spcBef>
              <a:spcAft>
                <a:spcPts val="0"/>
              </a:spcAft>
              <a:buClr>
                <a:srgbClr val="1C304A"/>
              </a:buClr>
              <a:buSzPts val="2700"/>
              <a:buChar char="■"/>
              <a:defRPr>
                <a:solidFill>
                  <a:srgbClr val="1C304A"/>
                </a:solidFill>
              </a:defRPr>
            </a:lvl3pPr>
            <a:lvl4pPr marL="1828800" lvl="3" indent="-374650" rtl="0">
              <a:spcBef>
                <a:spcPts val="3000"/>
              </a:spcBef>
              <a:spcAft>
                <a:spcPts val="0"/>
              </a:spcAft>
              <a:buClr>
                <a:srgbClr val="1C304A"/>
              </a:buClr>
              <a:buSzPts val="2300"/>
              <a:buChar char="●"/>
              <a:defRPr>
                <a:solidFill>
                  <a:srgbClr val="1C304A"/>
                </a:solidFill>
              </a:defRPr>
            </a:lvl4pPr>
            <a:lvl5pPr marL="2286000" lvl="4" indent="-349250" rtl="0">
              <a:spcBef>
                <a:spcPts val="3000"/>
              </a:spcBef>
              <a:spcAft>
                <a:spcPts val="0"/>
              </a:spcAft>
              <a:buClr>
                <a:srgbClr val="1C304A"/>
              </a:buClr>
              <a:buSzPts val="1900"/>
              <a:buChar char="○"/>
              <a:defRPr>
                <a:solidFill>
                  <a:srgbClr val="1C304A"/>
                </a:solidFill>
              </a:defRPr>
            </a:lvl5pPr>
            <a:lvl6pPr marL="2743200" lvl="5" indent="-323850" rtl="0">
              <a:spcBef>
                <a:spcPts val="3000"/>
              </a:spcBef>
              <a:spcAft>
                <a:spcPts val="0"/>
              </a:spcAft>
              <a:buClr>
                <a:srgbClr val="1C304A"/>
              </a:buClr>
              <a:buSzPts val="1500"/>
              <a:buChar char="■"/>
              <a:defRPr>
                <a:solidFill>
                  <a:srgbClr val="1C304A"/>
                </a:solidFill>
              </a:defRPr>
            </a:lvl6pPr>
            <a:lvl7pPr marL="3200400" lvl="6" indent="-323850" rtl="0">
              <a:spcBef>
                <a:spcPts val="3000"/>
              </a:spcBef>
              <a:spcAft>
                <a:spcPts val="0"/>
              </a:spcAft>
              <a:buClr>
                <a:srgbClr val="1C304A"/>
              </a:buClr>
              <a:buSzPts val="1500"/>
              <a:buChar char="●"/>
              <a:defRPr>
                <a:solidFill>
                  <a:srgbClr val="1C304A"/>
                </a:solidFill>
              </a:defRPr>
            </a:lvl7pPr>
            <a:lvl8pPr marL="3657600" lvl="7" indent="-323850" rtl="0">
              <a:spcBef>
                <a:spcPts val="3000"/>
              </a:spcBef>
              <a:spcAft>
                <a:spcPts val="0"/>
              </a:spcAft>
              <a:buClr>
                <a:srgbClr val="1C304A"/>
              </a:buClr>
              <a:buSzPts val="1500"/>
              <a:buChar char="○"/>
              <a:defRPr>
                <a:solidFill>
                  <a:srgbClr val="1C304A"/>
                </a:solidFill>
              </a:defRPr>
            </a:lvl8pPr>
            <a:lvl9pPr marL="4114800" lvl="8" indent="-323850" rtl="0">
              <a:spcBef>
                <a:spcPts val="3000"/>
              </a:spcBef>
              <a:spcAft>
                <a:spcPts val="3000"/>
              </a:spcAft>
              <a:buClr>
                <a:srgbClr val="1C304A"/>
              </a:buClr>
              <a:buSzPts val="1500"/>
              <a:buChar char="■"/>
              <a:defRPr>
                <a:solidFill>
                  <a:srgbClr val="1C304A"/>
                </a:solidFill>
              </a:defRPr>
            </a:lvl9pPr>
          </a:lstStyle>
          <a:p>
            <a:endParaRPr/>
          </a:p>
        </p:txBody>
      </p:sp>
      <p:sp>
        <p:nvSpPr>
          <p:cNvPr id="96" name="Google Shape;96;p22"/>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lvl1pPr lvl="0" rtl="0">
              <a:buNone/>
              <a:defRPr sz="1100">
                <a:solidFill>
                  <a:srgbClr val="000000"/>
                </a:solidFill>
              </a:defRPr>
            </a:lvl1pPr>
            <a:lvl2pPr lvl="1" rtl="0">
              <a:buNone/>
              <a:defRPr sz="1100">
                <a:solidFill>
                  <a:srgbClr val="000000"/>
                </a:solidFill>
              </a:defRPr>
            </a:lvl2pPr>
            <a:lvl3pPr lvl="2" rtl="0">
              <a:buNone/>
              <a:defRPr sz="1100">
                <a:solidFill>
                  <a:srgbClr val="000000"/>
                </a:solidFill>
              </a:defRPr>
            </a:lvl3pPr>
            <a:lvl4pPr lvl="3" rtl="0">
              <a:buNone/>
              <a:defRPr sz="1100">
                <a:solidFill>
                  <a:srgbClr val="000000"/>
                </a:solidFill>
              </a:defRPr>
            </a:lvl4pPr>
            <a:lvl5pPr lvl="4" rtl="0">
              <a:buNone/>
              <a:defRPr sz="1100">
                <a:solidFill>
                  <a:srgbClr val="000000"/>
                </a:solidFill>
              </a:defRPr>
            </a:lvl5pPr>
            <a:lvl6pPr lvl="5" rtl="0">
              <a:buNone/>
              <a:defRPr sz="1100">
                <a:solidFill>
                  <a:srgbClr val="000000"/>
                </a:solidFill>
              </a:defRPr>
            </a:lvl6pPr>
            <a:lvl7pPr lvl="6" rtl="0">
              <a:buNone/>
              <a:defRPr sz="1100">
                <a:solidFill>
                  <a:srgbClr val="000000"/>
                </a:solidFill>
              </a:defRPr>
            </a:lvl7pPr>
            <a:lvl8pPr lvl="7" rtl="0">
              <a:buNone/>
              <a:defRPr sz="1100">
                <a:solidFill>
                  <a:srgbClr val="000000"/>
                </a:solidFill>
              </a:defRPr>
            </a:lvl8pPr>
            <a:lvl9pPr lvl="8" rtl="0">
              <a:buNone/>
              <a:defRPr sz="1100">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22980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2 - dark" userDrawn="1">
  <p:cSld name="Title">
    <p:bg>
      <p:bgPr>
        <a:solidFill>
          <a:schemeClr val="bg1"/>
        </a:solidFill>
        <a:effectLst/>
      </p:bgPr>
    </p:bg>
    <p:spTree>
      <p:nvGrpSpPr>
        <p:cNvPr id="1" name="Shape 7"/>
        <p:cNvGrpSpPr/>
        <p:nvPr/>
      </p:nvGrpSpPr>
      <p:grpSpPr>
        <a:xfrm>
          <a:off x="0" y="0"/>
          <a:ext cx="0" cy="0"/>
          <a:chOff x="0" y="0"/>
          <a:chExt cx="0" cy="0"/>
        </a:xfrm>
      </p:grpSpPr>
      <p:sp>
        <p:nvSpPr>
          <p:cNvPr id="8" name="Google Shape;8;p2"/>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normAutofit/>
          </a:bodyPr>
          <a:lstStyle>
            <a:lvl1pPr marL="457246" lvl="0" indent="-228623" algn="ctr">
              <a:lnSpc>
                <a:spcPct val="15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sp>
        <p:nvSpPr>
          <p:cNvPr id="9" name="Google Shape;9;p2"/>
          <p:cNvSpPr txBox="1">
            <a:spLocks noGrp="1"/>
          </p:cNvSpPr>
          <p:nvPr>
            <p:ph type="body" idx="2"/>
          </p:nvPr>
        </p:nvSpPr>
        <p:spPr>
          <a:xfrm>
            <a:off x="3605633" y="7290379"/>
            <a:ext cx="10129509" cy="1335000"/>
          </a:xfrm>
          <a:prstGeom prst="rect">
            <a:avLst/>
          </a:prstGeom>
          <a:noFill/>
          <a:ln>
            <a:noFill/>
          </a:ln>
        </p:spPr>
        <p:txBody>
          <a:bodyPr spcFirstLastPara="1" wrap="square" lIns="0" tIns="0" rIns="0" bIns="0" anchor="ctr" anchorCtr="0"/>
          <a:lstStyle>
            <a:lvl1pPr marL="457246" lvl="0" indent="-228623" algn="ctr">
              <a:lnSpc>
                <a:spcPct val="60000"/>
              </a:lnSpc>
              <a:spcBef>
                <a:spcPts val="4200"/>
              </a:spcBef>
              <a:spcAft>
                <a:spcPts val="0"/>
              </a:spcAft>
              <a:buClr>
                <a:srgbClr val="FFFFFF"/>
              </a:buClr>
              <a:buSzPts val="1000"/>
              <a:buNone/>
              <a:defRPr sz="2000" b="1" i="0" cap="all" baseline="0">
                <a:solidFill>
                  <a:srgbClr val="FFFFFF"/>
                </a:solidFill>
                <a:latin typeface="+mn-lt"/>
                <a:ea typeface="Source Sans Pro" panose="020B0503030403020204" pitchFamily="34" charset="0"/>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842788C9-DC01-0441-AC34-80444725DF67}"/>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 white">
  <p:cSld name="Section Title - Whit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693385" y="2427348"/>
            <a:ext cx="13953626" cy="41004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tx1"/>
                </a:solidFill>
                <a:latin typeface="+mj-lt"/>
                <a:ea typeface="Source Sans Pro"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 Silver">
  <p:cSld name="Section Title - Lighter Blue">
    <p:bg>
      <p:bgPr>
        <a:solidFill>
          <a:schemeClr val="bg2"/>
        </a:solidFill>
        <a:effectLst/>
      </p:bgPr>
    </p:bg>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1693385" y="2427348"/>
            <a:ext cx="13953626" cy="6168012"/>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000000"/>
              </a:buClr>
              <a:buSzPts val="1400"/>
              <a:buFont typeface="Arial"/>
              <a:buNone/>
              <a:defRPr sz="6000" b="0" i="0" u="none" strike="noStrike" cap="none">
                <a:solidFill>
                  <a:schemeClr val="lt1"/>
                </a:solidFill>
                <a:latin typeface="+mn-lt"/>
                <a:ea typeface="Arial" panose="020B0604020202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slide - white" userDrawn="1">
  <p:cSld name="Final">
    <p:bg>
      <p:bgPr>
        <a:solidFill>
          <a:schemeClr val="tx1"/>
        </a:solidFill>
        <a:effectLst/>
      </p:bgPr>
    </p:bg>
    <p:spTree>
      <p:nvGrpSpPr>
        <p:cNvPr id="1" name="Shape 60"/>
        <p:cNvGrpSpPr/>
        <p:nvPr/>
      </p:nvGrpSpPr>
      <p:grpSpPr>
        <a:xfrm>
          <a:off x="0" y="0"/>
          <a:ext cx="0" cy="0"/>
          <a:chOff x="0" y="0"/>
          <a:chExt cx="0" cy="0"/>
        </a:xfrm>
      </p:grpSpPr>
      <p:sp>
        <p:nvSpPr>
          <p:cNvPr id="8" name="Google Shape;8;p2">
            <a:extLst>
              <a:ext uri="{FF2B5EF4-FFF2-40B4-BE49-F238E27FC236}">
                <a16:creationId xmlns:a16="http://schemas.microsoft.com/office/drawing/2014/main" id="{F197562E-32ED-5749-A555-02221FF5E351}"/>
              </a:ext>
            </a:extLst>
          </p:cNvPr>
          <p:cNvSpPr txBox="1">
            <a:spLocks noGrp="1"/>
          </p:cNvSpPr>
          <p:nvPr>
            <p:ph type="body" idx="1"/>
          </p:nvPr>
        </p:nvSpPr>
        <p:spPr>
          <a:xfrm>
            <a:off x="2308393" y="4027713"/>
            <a:ext cx="12723989" cy="2893800"/>
          </a:xfrm>
          <a:prstGeom prst="rect">
            <a:avLst/>
          </a:prstGeom>
          <a:noFill/>
          <a:ln>
            <a:noFill/>
          </a:ln>
        </p:spPr>
        <p:txBody>
          <a:bodyPr spcFirstLastPara="1" wrap="square" lIns="0" tIns="0" rIns="0" bIns="0" anchor="ctr" anchorCtr="0"/>
          <a:lstStyle>
            <a:lvl1pPr marL="457246" lvl="0" indent="-228623" algn="ctr">
              <a:lnSpc>
                <a:spcPct val="100000"/>
              </a:lnSpc>
              <a:spcBef>
                <a:spcPts val="4200"/>
              </a:spcBef>
              <a:spcAft>
                <a:spcPts val="0"/>
              </a:spcAft>
              <a:buClr>
                <a:srgbClr val="FFFFFF"/>
              </a:buClr>
              <a:buSzPts val="3000"/>
              <a:buNone/>
              <a:defRPr sz="6000" b="0" i="0">
                <a:solidFill>
                  <a:srgbClr val="FFFFFF"/>
                </a:solidFill>
                <a:latin typeface="+mj-lt"/>
              </a:defRPr>
            </a:lvl1pPr>
            <a:lvl2pPr marL="914492" lvl="1" indent="-285779" algn="l">
              <a:lnSpc>
                <a:spcPct val="100000"/>
              </a:lnSpc>
              <a:spcBef>
                <a:spcPts val="4200"/>
              </a:spcBef>
              <a:spcAft>
                <a:spcPts val="0"/>
              </a:spcAft>
              <a:buClr>
                <a:srgbClr val="7183A4"/>
              </a:buClr>
              <a:buSzPts val="900"/>
              <a:buChar char="&gt;"/>
              <a:defRPr/>
            </a:lvl2pPr>
            <a:lvl3pPr marL="1371737" lvl="2" indent="-314357" algn="l">
              <a:lnSpc>
                <a:spcPct val="100000"/>
              </a:lnSpc>
              <a:spcBef>
                <a:spcPts val="4200"/>
              </a:spcBef>
              <a:spcAft>
                <a:spcPts val="0"/>
              </a:spcAft>
              <a:buClr>
                <a:srgbClr val="7183A4"/>
              </a:buClr>
              <a:buSzPts val="1350"/>
              <a:buChar char="•"/>
              <a:defRPr/>
            </a:lvl3pPr>
            <a:lvl4pPr marL="1828984" lvl="3" indent="-314357" algn="l">
              <a:lnSpc>
                <a:spcPct val="100000"/>
              </a:lnSpc>
              <a:spcBef>
                <a:spcPts val="4200"/>
              </a:spcBef>
              <a:spcAft>
                <a:spcPts val="0"/>
              </a:spcAft>
              <a:buClr>
                <a:srgbClr val="514C15"/>
              </a:buClr>
              <a:buSzPts val="1350"/>
              <a:buChar char="•"/>
              <a:defRPr/>
            </a:lvl4pPr>
            <a:lvl5pPr marL="2286228" lvl="4" indent="-314357" algn="l">
              <a:lnSpc>
                <a:spcPct val="100000"/>
              </a:lnSpc>
              <a:spcBef>
                <a:spcPts val="4200"/>
              </a:spcBef>
              <a:spcAft>
                <a:spcPts val="0"/>
              </a:spcAft>
              <a:buClr>
                <a:srgbClr val="514C15"/>
              </a:buClr>
              <a:buSzPts val="1350"/>
              <a:buChar char="•"/>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endParaRPr dirty="0"/>
          </a:p>
        </p:txBody>
      </p:sp>
      <p:cxnSp>
        <p:nvCxnSpPr>
          <p:cNvPr id="11" name="Shape 369">
            <a:extLst>
              <a:ext uri="{FF2B5EF4-FFF2-40B4-BE49-F238E27FC236}">
                <a16:creationId xmlns:a16="http://schemas.microsoft.com/office/drawing/2014/main" id="{7A420F0F-F994-FD4D-89EC-E4D35F7F668B}"/>
              </a:ext>
            </a:extLst>
          </p:cNvPr>
          <p:cNvCxnSpPr>
            <a:cxnSpLocks/>
          </p:cNvCxnSpPr>
          <p:nvPr userDrawn="1"/>
        </p:nvCxnSpPr>
        <p:spPr>
          <a:xfrm>
            <a:off x="2308393" y="7145856"/>
            <a:ext cx="12723989" cy="0"/>
          </a:xfrm>
          <a:prstGeom prst="straightConnector1">
            <a:avLst/>
          </a:prstGeom>
          <a:noFill/>
          <a:ln w="28575" cap="flat" cmpd="sng">
            <a:solidFill>
              <a:schemeClr val="accent2"/>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Law Citation">
    <p:spTree>
      <p:nvGrpSpPr>
        <p:cNvPr id="1" name=""/>
        <p:cNvGrpSpPr/>
        <p:nvPr/>
      </p:nvGrpSpPr>
      <p:grpSpPr>
        <a:xfrm>
          <a:off x="0" y="0"/>
          <a:ext cx="0" cy="0"/>
          <a:chOff x="0" y="0"/>
          <a:chExt cx="0" cy="0"/>
        </a:xfrm>
      </p:grpSpPr>
      <p:sp>
        <p:nvSpPr>
          <p:cNvPr id="6" name="Content Placeholder 5"/>
          <p:cNvSpPr>
            <a:spLocks noGrp="1"/>
          </p:cNvSpPr>
          <p:nvPr>
            <p:ph sz="quarter" idx="13" hasCustomPrompt="1"/>
          </p:nvPr>
        </p:nvSpPr>
        <p:spPr>
          <a:xfrm>
            <a:off x="985325" y="2615190"/>
            <a:ext cx="15317232" cy="6332119"/>
          </a:xfrm>
          <a:prstGeom prst="rect">
            <a:avLst/>
          </a:prstGeom>
        </p:spPr>
        <p:txBody>
          <a:bodyPr anchor="t" anchorCtr="0">
            <a:normAutofit/>
          </a:bodyPr>
          <a:lstStyle>
            <a:lvl1pPr marL="457246" indent="-342935">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1pPr>
            <a:lvl2pPr marL="914492" indent="-342935">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2pPr>
            <a:lvl3pPr marL="1371737"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3pPr>
            <a:lvl4pPr marL="1828984"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4pPr>
            <a:lvl5pPr marL="2286228" indent="-400090">
              <a:buClr>
                <a:schemeClr val="tx2"/>
              </a:buClr>
              <a:buSzPct val="112000"/>
              <a:buFont typeface="Arial" panose="020B0604020202020204" pitchFamily="34" charset="0"/>
              <a:buChar char="•"/>
              <a:defRPr b="0" i="0">
                <a:solidFill>
                  <a:schemeClr val="tx2"/>
                </a:solidFill>
                <a:latin typeface="+mn-lt"/>
                <a:ea typeface="Source Sans Pro" panose="020B0503030403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p:cNvSpPr>
            <a:spLocks noGrp="1"/>
          </p:cNvSpPr>
          <p:nvPr>
            <p:ph type="ctrTitle" hasCustomPrompt="1"/>
          </p:nvPr>
        </p:nvSpPr>
        <p:spPr>
          <a:xfrm>
            <a:off x="0" y="806297"/>
            <a:ext cx="17340263" cy="1456538"/>
          </a:xfrm>
          <a:prstGeom prst="rect">
            <a:avLst/>
          </a:prstGeom>
          <a:solidFill>
            <a:schemeClr val="accent2"/>
          </a:solidFill>
        </p:spPr>
        <p:txBody>
          <a:bodyPr lIns="630936" tIns="27432" rIns="630936" bIns="0" anchor="b" anchorCtr="0"/>
          <a:lstStyle>
            <a:lvl1pPr>
              <a:lnSpc>
                <a:spcPts val="5120"/>
              </a:lnSpc>
              <a:defRPr sz="4001" b="1" i="0">
                <a:solidFill>
                  <a:schemeClr val="tx2"/>
                </a:solidFill>
                <a:latin typeface="+mn-lt"/>
                <a:ea typeface="Source Sans Pro" panose="020B0503030403020204" pitchFamily="34" charset="0"/>
                <a:cs typeface="Arial" panose="020B0604020202020204" pitchFamily="34" charset="0"/>
              </a:defRPr>
            </a:lvl1pPr>
          </a:lstStyle>
          <a:p>
            <a:r>
              <a:rPr lang="en-US" dirty="0"/>
              <a:t>Title of Content Slide</a:t>
            </a:r>
          </a:p>
        </p:txBody>
      </p:sp>
      <p:sp>
        <p:nvSpPr>
          <p:cNvPr id="4" name="Date Placeholder 3"/>
          <p:cNvSpPr>
            <a:spLocks noGrp="1"/>
          </p:cNvSpPr>
          <p:nvPr>
            <p:ph type="dt" sz="half" idx="2"/>
          </p:nvPr>
        </p:nvSpPr>
        <p:spPr>
          <a:xfrm>
            <a:off x="0" y="9428480"/>
            <a:ext cx="1734026" cy="325120"/>
          </a:xfrm>
          <a:prstGeom prst="rect">
            <a:avLst/>
          </a:prstGeom>
        </p:spPr>
        <p:txBody>
          <a:bodyPr vert="horz" lIns="91440" tIns="45720" rIns="91440" bIns="45720" rtlCol="0" anchor="ctr"/>
          <a:lstStyle>
            <a:lvl1pPr algn="l">
              <a:defRPr sz="1707">
                <a:solidFill>
                  <a:schemeClr val="bg1">
                    <a:lumMod val="95000"/>
                  </a:schemeClr>
                </a:solidFill>
              </a:defRPr>
            </a:lvl1pPr>
          </a:lstStyle>
          <a:p>
            <a:fld id="{42D41BD8-F932-40AA-8DAC-647898DB09A3}" type="datetime1">
              <a:rPr lang="en-US" smtClean="0"/>
              <a:pPr/>
              <a:t>7/1/22</a:t>
            </a:fld>
            <a:endParaRPr lang="en-US" dirty="0"/>
          </a:p>
        </p:txBody>
      </p:sp>
      <p:sp>
        <p:nvSpPr>
          <p:cNvPr id="5" name="Slide Number Placeholder 5"/>
          <p:cNvSpPr>
            <a:spLocks noGrp="1"/>
          </p:cNvSpPr>
          <p:nvPr>
            <p:ph type="sldNum" sz="quarter" idx="4"/>
          </p:nvPr>
        </p:nvSpPr>
        <p:spPr>
          <a:xfrm>
            <a:off x="15606237" y="9428480"/>
            <a:ext cx="1734026" cy="325120"/>
          </a:xfrm>
          <a:prstGeom prst="rect">
            <a:avLst/>
          </a:prstGeom>
        </p:spPr>
        <p:txBody>
          <a:bodyPr vert="horz" lIns="91440" tIns="45720" rIns="91440" bIns="45720" rtlCol="0" anchor="ctr"/>
          <a:lstStyle>
            <a:lvl1pPr algn="r">
              <a:defRPr sz="1707">
                <a:solidFill>
                  <a:schemeClr val="bg1">
                    <a:lumMod val="95000"/>
                  </a:schemeClr>
                </a:solidFill>
              </a:defRPr>
            </a:lvl1pPr>
          </a:lstStyle>
          <a:p>
            <a:fld id="{9A130CC6-AF16-4E75-B386-B0184CCD31FF}" type="slidenum">
              <a:rPr lang="en-US" smtClean="0"/>
              <a:pPr/>
              <a:t>‹#›</a:t>
            </a:fld>
            <a:endParaRPr lang="en-US" dirty="0"/>
          </a:p>
        </p:txBody>
      </p:sp>
    </p:spTree>
    <p:extLst>
      <p:ext uri="{BB962C8B-B14F-4D97-AF65-F5344CB8AC3E}">
        <p14:creationId xmlns:p14="http://schemas.microsoft.com/office/powerpoint/2010/main" val="2014019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5"/>
        <p:cNvGrpSpPr/>
        <p:nvPr/>
      </p:nvGrpSpPr>
      <p:grpSpPr>
        <a:xfrm>
          <a:off x="0" y="0"/>
          <a:ext cx="0" cy="0"/>
          <a:chOff x="0" y="0"/>
          <a:chExt cx="0" cy="0"/>
        </a:xfrm>
      </p:grpSpPr>
      <p:sp>
        <p:nvSpPr>
          <p:cNvPr id="6" name="Google Shape;12;p3">
            <a:extLst>
              <a:ext uri="{FF2B5EF4-FFF2-40B4-BE49-F238E27FC236}">
                <a16:creationId xmlns:a16="http://schemas.microsoft.com/office/drawing/2014/main" id="{899A0C6F-3431-5B4C-BB4C-43CE10C55847}"/>
              </a:ext>
            </a:extLst>
          </p:cNvPr>
          <p:cNvSpPr txBox="1">
            <a:spLocks noGrp="1"/>
          </p:cNvSpPr>
          <p:nvPr>
            <p:ph type="title"/>
          </p:nvPr>
        </p:nvSpPr>
        <p:spPr>
          <a:xfrm>
            <a:off x="1192143" y="519298"/>
            <a:ext cx="14956057" cy="1290459"/>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3600" b="1" i="0" u="none" strike="noStrike" cap="all" baseline="0">
                <a:solidFill>
                  <a:schemeClr val="tx2"/>
                </a:solidFill>
                <a:latin typeface="Arial" panose="020B0604020202020204" pitchFamily="34" charset="0"/>
                <a:ea typeface="Source Sans Pro SemiBold" panose="020B0503030403020204" pitchFamily="34" charset="0"/>
                <a:cs typeface="Arial" panose="020B0604020202020204" pitchFamily="34" charset="0"/>
                <a:sym typeface="Avenir"/>
              </a:defRPr>
            </a:lvl1pPr>
            <a:lvl2pPr marR="0" lvl="1"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2pPr>
            <a:lvl3pPr marR="0" lvl="2"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3pPr>
            <a:lvl4pPr marR="0" lvl="3"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4pPr>
            <a:lvl5pPr marR="0" lvl="4"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5pPr>
            <a:lvl6pPr marR="0" lvl="5"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6pPr>
            <a:lvl7pPr marR="0" lvl="6"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7pPr>
            <a:lvl8pPr marR="0" lvl="7"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8pPr>
            <a:lvl9pPr marR="0" lvl="8" algn="ctr" rtl="0">
              <a:lnSpc>
                <a:spcPct val="100000"/>
              </a:lnSpc>
              <a:spcBef>
                <a:spcPts val="0"/>
              </a:spcBef>
              <a:spcAft>
                <a:spcPts val="0"/>
              </a:spcAft>
              <a:buClr>
                <a:srgbClr val="000000"/>
              </a:buClr>
              <a:buSzPts val="1400"/>
              <a:buFont typeface="Arial"/>
              <a:buNone/>
              <a:defRPr sz="8000" b="0" i="0" u="none" strike="noStrike" cap="none">
                <a:solidFill>
                  <a:srgbClr val="000000"/>
                </a:solidFill>
                <a:latin typeface="Rockwell"/>
                <a:ea typeface="Rockwell"/>
                <a:cs typeface="Rockwell"/>
                <a:sym typeface="Rockwell"/>
              </a:defRPr>
            </a:lvl9pPr>
          </a:lstStyle>
          <a:p>
            <a:endParaRPr dirty="0"/>
          </a:p>
        </p:txBody>
      </p:sp>
      <p:sp>
        <p:nvSpPr>
          <p:cNvPr id="7" name="Google Shape;13;p3">
            <a:extLst>
              <a:ext uri="{FF2B5EF4-FFF2-40B4-BE49-F238E27FC236}">
                <a16:creationId xmlns:a16="http://schemas.microsoft.com/office/drawing/2014/main" id="{44567A6E-0AEA-2044-A82E-53A4A437C242}"/>
              </a:ext>
            </a:extLst>
          </p:cNvPr>
          <p:cNvSpPr txBox="1">
            <a:spLocks noGrp="1"/>
          </p:cNvSpPr>
          <p:nvPr>
            <p:ph type="body" idx="13" hasCustomPrompt="1"/>
          </p:nvPr>
        </p:nvSpPr>
        <p:spPr>
          <a:xfrm>
            <a:off x="1192143" y="1841500"/>
            <a:ext cx="14956057" cy="7131050"/>
          </a:xfrm>
          <a:prstGeom prst="rect">
            <a:avLst/>
          </a:prstGeom>
          <a:noFill/>
          <a:ln>
            <a:noFill/>
          </a:ln>
        </p:spPr>
        <p:txBody>
          <a:bodyPr spcFirstLastPara="1" wrap="square" lIns="0" tIns="0" rIns="0" bIns="0" anchor="t" anchorCtr="0">
            <a:normAutofit/>
          </a:bodyPr>
          <a:lstStyle>
            <a:lvl1pPr marL="171467" lvl="0" indent="0" algn="l">
              <a:lnSpc>
                <a:spcPct val="100000"/>
              </a:lnSpc>
              <a:spcBef>
                <a:spcPts val="4200"/>
              </a:spcBef>
              <a:spcAft>
                <a:spcPts val="0"/>
              </a:spcAft>
              <a:buClr>
                <a:srgbClr val="0D71BC"/>
              </a:buClr>
              <a:buSzPct val="112000"/>
              <a:buFont typeface="Arial" panose="020B0604020202020204" pitchFamily="34" charset="0"/>
              <a:buNone/>
              <a:defRPr b="0" i="0">
                <a:solidFill>
                  <a:schemeClr val="tx2"/>
                </a:solidFill>
                <a:latin typeface="Arial" panose="020B0604020202020204" pitchFamily="34" charset="0"/>
                <a:ea typeface="Source Sans Pro" panose="020B0503030403020204" pitchFamily="34" charset="0"/>
                <a:cs typeface="Arial" panose="020B0604020202020204" pitchFamily="34" charset="0"/>
              </a:defRPr>
            </a:lvl1pPr>
            <a:lvl2pPr marL="628714" lvl="1" indent="0" algn="l">
              <a:lnSpc>
                <a:spcPct val="100000"/>
              </a:lnSpc>
              <a:spcBef>
                <a:spcPts val="4200"/>
              </a:spcBef>
              <a:spcAft>
                <a:spcPts val="0"/>
              </a:spcAft>
              <a:buClr>
                <a:srgbClr val="0D71BC"/>
              </a:buClr>
              <a:buSzPct val="112000"/>
              <a:buFont typeface="Arial" panose="020B0604020202020204" pitchFamily="34" charset="0"/>
              <a:buNone/>
              <a:defRPr b="0" i="0">
                <a:solidFill>
                  <a:srgbClr val="0D71BC"/>
                </a:solidFill>
                <a:latin typeface="Source Sans Pro" panose="020B0503030403020204" pitchFamily="34" charset="0"/>
                <a:ea typeface="Source Sans Pro" panose="020B0503030403020204" pitchFamily="34" charset="0"/>
              </a:defRPr>
            </a:lvl2pPr>
            <a:lvl3pPr marL="1371737" lvl="2"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3pPr>
            <a:lvl4pPr marL="1828984" lvl="3"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4pPr>
            <a:lvl5pPr marL="2286228" lvl="4" indent="-314357" algn="l">
              <a:lnSpc>
                <a:spcPct val="100000"/>
              </a:lnSpc>
              <a:spcBef>
                <a:spcPts val="4200"/>
              </a:spcBef>
              <a:spcAft>
                <a:spcPts val="0"/>
              </a:spcAft>
              <a:buClr>
                <a:srgbClr val="0D71BC"/>
              </a:buClr>
              <a:buSzPct val="112000"/>
              <a:buFont typeface="Arial" panose="020B0604020202020204" pitchFamily="34" charset="0"/>
              <a:buChar char="•"/>
              <a:defRPr b="0" i="0">
                <a:solidFill>
                  <a:srgbClr val="0D71BC"/>
                </a:solidFill>
                <a:latin typeface="Source Sans Pro" panose="020B0503030403020204" pitchFamily="34" charset="0"/>
                <a:ea typeface="Source Sans Pro" panose="020B0503030403020204" pitchFamily="34" charset="0"/>
              </a:defRPr>
            </a:lvl5pPr>
            <a:lvl6pPr marL="2743475" lvl="5" indent="-314357" algn="l">
              <a:lnSpc>
                <a:spcPct val="100000"/>
              </a:lnSpc>
              <a:spcBef>
                <a:spcPts val="4200"/>
              </a:spcBef>
              <a:spcAft>
                <a:spcPts val="0"/>
              </a:spcAft>
              <a:buSzPts val="1350"/>
              <a:buChar char="•"/>
              <a:defRPr/>
            </a:lvl6pPr>
            <a:lvl7pPr marL="3200720" lvl="6" indent="-314357" algn="l">
              <a:lnSpc>
                <a:spcPct val="100000"/>
              </a:lnSpc>
              <a:spcBef>
                <a:spcPts val="4200"/>
              </a:spcBef>
              <a:spcAft>
                <a:spcPts val="0"/>
              </a:spcAft>
              <a:buSzPts val="1350"/>
              <a:buChar char="•"/>
              <a:defRPr/>
            </a:lvl7pPr>
            <a:lvl8pPr marL="3657966" lvl="7" indent="-314357" algn="l">
              <a:lnSpc>
                <a:spcPct val="100000"/>
              </a:lnSpc>
              <a:spcBef>
                <a:spcPts val="4200"/>
              </a:spcBef>
              <a:spcAft>
                <a:spcPts val="0"/>
              </a:spcAft>
              <a:buSzPts val="1350"/>
              <a:buChar char="•"/>
              <a:defRPr/>
            </a:lvl8pPr>
            <a:lvl9pPr marL="4115212" lvl="8" indent="-314357" algn="l">
              <a:lnSpc>
                <a:spcPct val="100000"/>
              </a:lnSpc>
              <a:spcBef>
                <a:spcPts val="4200"/>
              </a:spcBef>
              <a:spcAft>
                <a:spcPts val="0"/>
              </a:spcAft>
              <a:buSzPts val="1350"/>
              <a:buChar char="•"/>
              <a:defRPr/>
            </a:lvl9pPr>
          </a:lstStyle>
          <a:p>
            <a:r>
              <a:rPr lang="en-US" dirty="0"/>
              <a:t>Level 1</a:t>
            </a:r>
          </a:p>
        </p:txBody>
      </p:sp>
    </p:spTree>
    <p:extLst>
      <p:ext uri="{BB962C8B-B14F-4D97-AF65-F5344CB8AC3E}">
        <p14:creationId xmlns:p14="http://schemas.microsoft.com/office/powerpoint/2010/main" val="334443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ivider Dark Blue">
  <p:cSld name="Divider Dark Blue">
    <p:bg>
      <p:bgPr>
        <a:solidFill>
          <a:srgbClr val="1C304A"/>
        </a:solidFill>
        <a:effectLst/>
      </p:bgPr>
    </p:bg>
    <p:spTree>
      <p:nvGrpSpPr>
        <p:cNvPr id="1" name="Shape 54"/>
        <p:cNvGrpSpPr/>
        <p:nvPr/>
      </p:nvGrpSpPr>
      <p:grpSpPr>
        <a:xfrm>
          <a:off x="0" y="0"/>
          <a:ext cx="0" cy="0"/>
          <a:chOff x="0" y="0"/>
          <a:chExt cx="0" cy="0"/>
        </a:xfrm>
      </p:grpSpPr>
      <p:sp>
        <p:nvSpPr>
          <p:cNvPr id="55" name="Google Shape;55;p15"/>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lvl1pPr lvl="0" rtl="0">
              <a:buNone/>
              <a:defRPr sz="1100">
                <a:solidFill>
                  <a:srgbClr val="00CFFF"/>
                </a:solidFill>
              </a:defRPr>
            </a:lvl1pPr>
            <a:lvl2pPr lvl="1" rtl="0">
              <a:buNone/>
              <a:defRPr sz="1100">
                <a:solidFill>
                  <a:srgbClr val="00CFFF"/>
                </a:solidFill>
              </a:defRPr>
            </a:lvl2pPr>
            <a:lvl3pPr lvl="2" rtl="0">
              <a:buNone/>
              <a:defRPr sz="1100">
                <a:solidFill>
                  <a:srgbClr val="00CFFF"/>
                </a:solidFill>
              </a:defRPr>
            </a:lvl3pPr>
            <a:lvl4pPr lvl="3" rtl="0">
              <a:buNone/>
              <a:defRPr sz="1100">
                <a:solidFill>
                  <a:srgbClr val="00CFFF"/>
                </a:solidFill>
              </a:defRPr>
            </a:lvl4pPr>
            <a:lvl5pPr lvl="4" rtl="0">
              <a:buNone/>
              <a:defRPr sz="1100">
                <a:solidFill>
                  <a:srgbClr val="00CFFF"/>
                </a:solidFill>
              </a:defRPr>
            </a:lvl5pPr>
            <a:lvl6pPr lvl="5" rtl="0">
              <a:buNone/>
              <a:defRPr sz="1100">
                <a:solidFill>
                  <a:srgbClr val="00CFFF"/>
                </a:solidFill>
              </a:defRPr>
            </a:lvl6pPr>
            <a:lvl7pPr lvl="6" rtl="0">
              <a:buNone/>
              <a:defRPr sz="1100">
                <a:solidFill>
                  <a:srgbClr val="00CFFF"/>
                </a:solidFill>
              </a:defRPr>
            </a:lvl7pPr>
            <a:lvl8pPr lvl="7" rtl="0">
              <a:buNone/>
              <a:defRPr sz="1100">
                <a:solidFill>
                  <a:srgbClr val="00CFFF"/>
                </a:solidFill>
              </a:defRPr>
            </a:lvl8pPr>
            <a:lvl9pPr lvl="8" rtl="0">
              <a:buNone/>
              <a:defRPr sz="1100">
                <a:solidFill>
                  <a:srgbClr val="00CFFF"/>
                </a:solidFill>
              </a:defRPr>
            </a:lvl9pPr>
          </a:lstStyle>
          <a:p>
            <a:pPr marL="0" lvl="0" indent="0" algn="r" rtl="0">
              <a:spcBef>
                <a:spcPts val="0"/>
              </a:spcBef>
              <a:spcAft>
                <a:spcPts val="0"/>
              </a:spcAft>
              <a:buNone/>
            </a:pPr>
            <a:fld id="{00000000-1234-1234-1234-123412341234}" type="slidenum">
              <a:rPr lang="en-US"/>
              <a:t>‹#›</a:t>
            </a:fld>
            <a:endParaRPr/>
          </a:p>
        </p:txBody>
      </p:sp>
      <p:sp>
        <p:nvSpPr>
          <p:cNvPr id="56" name="Google Shape;56;p15"/>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lvl1pPr lvl="0" rtl="0">
              <a:spcBef>
                <a:spcPts val="0"/>
              </a:spcBef>
              <a:spcAft>
                <a:spcPts val="0"/>
              </a:spcAft>
              <a:buClr>
                <a:srgbClr val="00CFFF"/>
              </a:buClr>
              <a:buSzPts val="11400"/>
              <a:buNone/>
              <a:defRPr sz="11400" b="1">
                <a:solidFill>
                  <a:srgbClr val="00CFFF"/>
                </a:solidFill>
              </a:defRPr>
            </a:lvl1pPr>
            <a:lvl2pPr lvl="1" algn="ctr" rtl="0">
              <a:spcBef>
                <a:spcPts val="0"/>
              </a:spcBef>
              <a:spcAft>
                <a:spcPts val="0"/>
              </a:spcAft>
              <a:buClr>
                <a:srgbClr val="1C304A"/>
              </a:buClr>
              <a:buSzPts val="11400"/>
              <a:buNone/>
              <a:defRPr sz="11400">
                <a:solidFill>
                  <a:srgbClr val="1C304A"/>
                </a:solidFill>
              </a:defRPr>
            </a:lvl2pPr>
            <a:lvl3pPr lvl="2" algn="ctr" rtl="0">
              <a:spcBef>
                <a:spcPts val="0"/>
              </a:spcBef>
              <a:spcAft>
                <a:spcPts val="0"/>
              </a:spcAft>
              <a:buClr>
                <a:srgbClr val="1C304A"/>
              </a:buClr>
              <a:buSzPts val="11400"/>
              <a:buNone/>
              <a:defRPr sz="11400">
                <a:solidFill>
                  <a:srgbClr val="1C304A"/>
                </a:solidFill>
              </a:defRPr>
            </a:lvl3pPr>
            <a:lvl4pPr lvl="3" algn="ctr" rtl="0">
              <a:spcBef>
                <a:spcPts val="0"/>
              </a:spcBef>
              <a:spcAft>
                <a:spcPts val="0"/>
              </a:spcAft>
              <a:buClr>
                <a:srgbClr val="1C304A"/>
              </a:buClr>
              <a:buSzPts val="11400"/>
              <a:buNone/>
              <a:defRPr sz="11400">
                <a:solidFill>
                  <a:srgbClr val="1C304A"/>
                </a:solidFill>
              </a:defRPr>
            </a:lvl4pPr>
            <a:lvl5pPr lvl="4" algn="ctr" rtl="0">
              <a:spcBef>
                <a:spcPts val="0"/>
              </a:spcBef>
              <a:spcAft>
                <a:spcPts val="0"/>
              </a:spcAft>
              <a:buClr>
                <a:srgbClr val="1C304A"/>
              </a:buClr>
              <a:buSzPts val="11400"/>
              <a:buNone/>
              <a:defRPr sz="11400">
                <a:solidFill>
                  <a:srgbClr val="1C304A"/>
                </a:solidFill>
              </a:defRPr>
            </a:lvl5pPr>
            <a:lvl6pPr lvl="5" algn="ctr" rtl="0">
              <a:spcBef>
                <a:spcPts val="0"/>
              </a:spcBef>
              <a:spcAft>
                <a:spcPts val="0"/>
              </a:spcAft>
              <a:buClr>
                <a:srgbClr val="1C304A"/>
              </a:buClr>
              <a:buSzPts val="11400"/>
              <a:buNone/>
              <a:defRPr sz="11400">
                <a:solidFill>
                  <a:srgbClr val="1C304A"/>
                </a:solidFill>
              </a:defRPr>
            </a:lvl6pPr>
            <a:lvl7pPr lvl="6" algn="ctr" rtl="0">
              <a:spcBef>
                <a:spcPts val="0"/>
              </a:spcBef>
              <a:spcAft>
                <a:spcPts val="0"/>
              </a:spcAft>
              <a:buClr>
                <a:srgbClr val="1C304A"/>
              </a:buClr>
              <a:buSzPts val="11400"/>
              <a:buNone/>
              <a:defRPr sz="11400">
                <a:solidFill>
                  <a:srgbClr val="1C304A"/>
                </a:solidFill>
              </a:defRPr>
            </a:lvl7pPr>
            <a:lvl8pPr lvl="7" algn="ctr" rtl="0">
              <a:spcBef>
                <a:spcPts val="0"/>
              </a:spcBef>
              <a:spcAft>
                <a:spcPts val="0"/>
              </a:spcAft>
              <a:buClr>
                <a:srgbClr val="1C304A"/>
              </a:buClr>
              <a:buSzPts val="11400"/>
              <a:buNone/>
              <a:defRPr sz="11400">
                <a:solidFill>
                  <a:srgbClr val="1C304A"/>
                </a:solidFill>
              </a:defRPr>
            </a:lvl8pPr>
            <a:lvl9pPr lvl="8" algn="ctr" rtl="0">
              <a:spcBef>
                <a:spcPts val="0"/>
              </a:spcBef>
              <a:spcAft>
                <a:spcPts val="0"/>
              </a:spcAft>
              <a:buClr>
                <a:srgbClr val="1C304A"/>
              </a:buClr>
              <a:buSzPts val="11400"/>
              <a:buNone/>
              <a:defRPr sz="11400">
                <a:solidFill>
                  <a:srgbClr val="1C304A"/>
                </a:solidFill>
              </a:defRPr>
            </a:lvl9pPr>
          </a:lstStyle>
          <a:p>
            <a:endParaRPr/>
          </a:p>
        </p:txBody>
      </p:sp>
      <p:sp>
        <p:nvSpPr>
          <p:cNvPr id="57" name="Google Shape;57;p15"/>
          <p:cNvSpPr txBox="1">
            <a:spLocks noGrp="1"/>
          </p:cNvSpPr>
          <p:nvPr>
            <p:ph type="subTitle" idx="1"/>
          </p:nvPr>
        </p:nvSpPr>
        <p:spPr>
          <a:xfrm>
            <a:off x="1414817" y="554193"/>
            <a:ext cx="9515100" cy="1265700"/>
          </a:xfrm>
          <a:prstGeom prst="rect">
            <a:avLst/>
          </a:prstGeom>
        </p:spPr>
        <p:txBody>
          <a:bodyPr spcFirstLastPara="1" wrap="square" lIns="173375" tIns="173375" rIns="173375" bIns="173375" anchor="ctr" anchorCtr="0">
            <a:noAutofit/>
          </a:bodyPr>
          <a:lstStyle>
            <a:lvl1pPr lvl="0" rtl="0">
              <a:spcBef>
                <a:spcPts val="0"/>
              </a:spcBef>
              <a:spcAft>
                <a:spcPts val="0"/>
              </a:spcAft>
              <a:buNone/>
              <a:defRPr sz="2300" b="1">
                <a:solidFill>
                  <a:srgbClr val="FFFFFF"/>
                </a:solidFill>
              </a:defRPr>
            </a:lvl1pPr>
            <a:lvl2pPr lvl="1" rtl="0">
              <a:spcBef>
                <a:spcPts val="3000"/>
              </a:spcBef>
              <a:spcAft>
                <a:spcPts val="0"/>
              </a:spcAft>
              <a:buNone/>
              <a:defRPr b="1"/>
            </a:lvl2pPr>
            <a:lvl3pPr lvl="2" rtl="0">
              <a:spcBef>
                <a:spcPts val="3000"/>
              </a:spcBef>
              <a:spcAft>
                <a:spcPts val="0"/>
              </a:spcAft>
              <a:buNone/>
              <a:defRPr b="1"/>
            </a:lvl3pPr>
            <a:lvl4pPr lvl="3" rtl="0">
              <a:spcBef>
                <a:spcPts val="3000"/>
              </a:spcBef>
              <a:spcAft>
                <a:spcPts val="0"/>
              </a:spcAft>
              <a:buNone/>
              <a:defRPr b="1"/>
            </a:lvl4pPr>
            <a:lvl5pPr lvl="4" rtl="0">
              <a:spcBef>
                <a:spcPts val="3000"/>
              </a:spcBef>
              <a:spcAft>
                <a:spcPts val="0"/>
              </a:spcAft>
              <a:buNone/>
              <a:defRPr b="1"/>
            </a:lvl5pPr>
            <a:lvl6pPr lvl="5" rtl="0">
              <a:spcBef>
                <a:spcPts val="3000"/>
              </a:spcBef>
              <a:spcAft>
                <a:spcPts val="0"/>
              </a:spcAft>
              <a:buNone/>
              <a:defRPr b="1"/>
            </a:lvl6pPr>
            <a:lvl7pPr lvl="6" rtl="0">
              <a:spcBef>
                <a:spcPts val="3000"/>
              </a:spcBef>
              <a:spcAft>
                <a:spcPts val="0"/>
              </a:spcAft>
              <a:buNone/>
              <a:defRPr b="1"/>
            </a:lvl7pPr>
            <a:lvl8pPr lvl="7" rtl="0">
              <a:spcBef>
                <a:spcPts val="3000"/>
              </a:spcBef>
              <a:spcAft>
                <a:spcPts val="0"/>
              </a:spcAft>
              <a:buNone/>
              <a:defRPr b="1"/>
            </a:lvl8pPr>
            <a:lvl9pPr lvl="8" rtl="0">
              <a:spcBef>
                <a:spcPts val="3000"/>
              </a:spcBef>
              <a:spcAft>
                <a:spcPts val="3000"/>
              </a:spcAft>
              <a:buNone/>
              <a:defRPr b="1"/>
            </a:lvl9pPr>
          </a:lstStyle>
          <a:p>
            <a:endParaRPr/>
          </a:p>
        </p:txBody>
      </p:sp>
      <p:pic>
        <p:nvPicPr>
          <p:cNvPr id="58" name="Google Shape;58;p15"/>
          <p:cNvPicPr preferRelativeResize="0"/>
          <p:nvPr/>
        </p:nvPicPr>
        <p:blipFill>
          <a:blip r:embed="rId2">
            <a:alphaModFix/>
          </a:blip>
          <a:stretch>
            <a:fillRect/>
          </a:stretch>
        </p:blipFill>
        <p:spPr>
          <a:xfrm>
            <a:off x="1565447" y="8659152"/>
            <a:ext cx="381866" cy="381866"/>
          </a:xfrm>
          <a:prstGeom prst="rect">
            <a:avLst/>
          </a:prstGeom>
          <a:noFill/>
          <a:ln>
            <a:noFill/>
          </a:ln>
        </p:spPr>
      </p:pic>
    </p:spTree>
    <p:extLst>
      <p:ext uri="{BB962C8B-B14F-4D97-AF65-F5344CB8AC3E}">
        <p14:creationId xmlns:p14="http://schemas.microsoft.com/office/powerpoint/2010/main" val="4154583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White - LG quote">
  <p:cSld name="White - LG quote">
    <p:bg>
      <p:bgPr>
        <a:solidFill>
          <a:srgbClr val="FFFFFF"/>
        </a:solidFill>
        <a:effectLst/>
      </p:bgPr>
    </p:bg>
    <p:spTree>
      <p:nvGrpSpPr>
        <p:cNvPr id="1" name="Shape 67"/>
        <p:cNvGrpSpPr/>
        <p:nvPr/>
      </p:nvGrpSpPr>
      <p:grpSpPr>
        <a:xfrm>
          <a:off x="0" y="0"/>
          <a:ext cx="0" cy="0"/>
          <a:chOff x="0" y="0"/>
          <a:chExt cx="0" cy="0"/>
        </a:xfrm>
      </p:grpSpPr>
      <p:sp>
        <p:nvSpPr>
          <p:cNvPr id="68" name="Google Shape;68;p18"/>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lvl1pPr lvl="0" rtl="0">
              <a:lnSpc>
                <a:spcPct val="100000"/>
              </a:lnSpc>
              <a:spcBef>
                <a:spcPts val="0"/>
              </a:spcBef>
              <a:spcAft>
                <a:spcPts val="0"/>
              </a:spcAft>
              <a:buClr>
                <a:srgbClr val="1C304A"/>
              </a:buClr>
              <a:buSzPts val="6100"/>
              <a:buNone/>
              <a:defRPr sz="6100" b="1">
                <a:solidFill>
                  <a:srgbClr val="1C304A"/>
                </a:solidFill>
              </a:defRPr>
            </a:lvl1pPr>
            <a:lvl2pPr lvl="1" algn="ctr" rtl="0">
              <a:spcBef>
                <a:spcPts val="0"/>
              </a:spcBef>
              <a:spcAft>
                <a:spcPts val="0"/>
              </a:spcAft>
              <a:buClr>
                <a:srgbClr val="1C304A"/>
              </a:buClr>
              <a:buSzPts val="11400"/>
              <a:buNone/>
              <a:defRPr sz="11400">
                <a:solidFill>
                  <a:srgbClr val="1C304A"/>
                </a:solidFill>
              </a:defRPr>
            </a:lvl2pPr>
            <a:lvl3pPr lvl="2" algn="ctr" rtl="0">
              <a:spcBef>
                <a:spcPts val="0"/>
              </a:spcBef>
              <a:spcAft>
                <a:spcPts val="0"/>
              </a:spcAft>
              <a:buClr>
                <a:srgbClr val="1C304A"/>
              </a:buClr>
              <a:buSzPts val="11400"/>
              <a:buNone/>
              <a:defRPr sz="11400">
                <a:solidFill>
                  <a:srgbClr val="1C304A"/>
                </a:solidFill>
              </a:defRPr>
            </a:lvl3pPr>
            <a:lvl4pPr lvl="3" algn="ctr" rtl="0">
              <a:spcBef>
                <a:spcPts val="0"/>
              </a:spcBef>
              <a:spcAft>
                <a:spcPts val="0"/>
              </a:spcAft>
              <a:buClr>
                <a:srgbClr val="1C304A"/>
              </a:buClr>
              <a:buSzPts val="11400"/>
              <a:buNone/>
              <a:defRPr sz="11400">
                <a:solidFill>
                  <a:srgbClr val="1C304A"/>
                </a:solidFill>
              </a:defRPr>
            </a:lvl4pPr>
            <a:lvl5pPr lvl="4" algn="ctr" rtl="0">
              <a:spcBef>
                <a:spcPts val="0"/>
              </a:spcBef>
              <a:spcAft>
                <a:spcPts val="0"/>
              </a:spcAft>
              <a:buClr>
                <a:srgbClr val="1C304A"/>
              </a:buClr>
              <a:buSzPts val="11400"/>
              <a:buNone/>
              <a:defRPr sz="11400">
                <a:solidFill>
                  <a:srgbClr val="1C304A"/>
                </a:solidFill>
              </a:defRPr>
            </a:lvl5pPr>
            <a:lvl6pPr lvl="5" algn="ctr" rtl="0">
              <a:spcBef>
                <a:spcPts val="0"/>
              </a:spcBef>
              <a:spcAft>
                <a:spcPts val="0"/>
              </a:spcAft>
              <a:buClr>
                <a:srgbClr val="1C304A"/>
              </a:buClr>
              <a:buSzPts val="11400"/>
              <a:buNone/>
              <a:defRPr sz="11400">
                <a:solidFill>
                  <a:srgbClr val="1C304A"/>
                </a:solidFill>
              </a:defRPr>
            </a:lvl6pPr>
            <a:lvl7pPr lvl="6" algn="ctr" rtl="0">
              <a:spcBef>
                <a:spcPts val="0"/>
              </a:spcBef>
              <a:spcAft>
                <a:spcPts val="0"/>
              </a:spcAft>
              <a:buClr>
                <a:srgbClr val="1C304A"/>
              </a:buClr>
              <a:buSzPts val="11400"/>
              <a:buNone/>
              <a:defRPr sz="11400">
                <a:solidFill>
                  <a:srgbClr val="1C304A"/>
                </a:solidFill>
              </a:defRPr>
            </a:lvl7pPr>
            <a:lvl8pPr lvl="7" algn="ctr" rtl="0">
              <a:spcBef>
                <a:spcPts val="0"/>
              </a:spcBef>
              <a:spcAft>
                <a:spcPts val="0"/>
              </a:spcAft>
              <a:buClr>
                <a:srgbClr val="1C304A"/>
              </a:buClr>
              <a:buSzPts val="11400"/>
              <a:buNone/>
              <a:defRPr sz="11400">
                <a:solidFill>
                  <a:srgbClr val="1C304A"/>
                </a:solidFill>
              </a:defRPr>
            </a:lvl8pPr>
            <a:lvl9pPr lvl="8" algn="ctr" rtl="0">
              <a:spcBef>
                <a:spcPts val="0"/>
              </a:spcBef>
              <a:spcAft>
                <a:spcPts val="0"/>
              </a:spcAft>
              <a:buClr>
                <a:srgbClr val="1C304A"/>
              </a:buClr>
              <a:buSzPts val="11400"/>
              <a:buNone/>
              <a:defRPr sz="11400">
                <a:solidFill>
                  <a:srgbClr val="1C304A"/>
                </a:solidFill>
              </a:defRPr>
            </a:lvl9pPr>
          </a:lstStyle>
          <a:p>
            <a:endParaRPr/>
          </a:p>
        </p:txBody>
      </p:sp>
      <p:sp>
        <p:nvSpPr>
          <p:cNvPr id="69" name="Google Shape;69;p18"/>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lvl1pPr lvl="0" rtl="0">
              <a:buNone/>
              <a:defRPr sz="1100">
                <a:solidFill>
                  <a:srgbClr val="000000"/>
                </a:solidFill>
              </a:defRPr>
            </a:lvl1pPr>
            <a:lvl2pPr lvl="1" rtl="0">
              <a:buNone/>
              <a:defRPr sz="1100">
                <a:solidFill>
                  <a:srgbClr val="000000"/>
                </a:solidFill>
              </a:defRPr>
            </a:lvl2pPr>
            <a:lvl3pPr lvl="2" rtl="0">
              <a:buNone/>
              <a:defRPr sz="1100">
                <a:solidFill>
                  <a:srgbClr val="000000"/>
                </a:solidFill>
              </a:defRPr>
            </a:lvl3pPr>
            <a:lvl4pPr lvl="3" rtl="0">
              <a:buNone/>
              <a:defRPr sz="1100">
                <a:solidFill>
                  <a:srgbClr val="000000"/>
                </a:solidFill>
              </a:defRPr>
            </a:lvl4pPr>
            <a:lvl5pPr lvl="4" rtl="0">
              <a:buNone/>
              <a:defRPr sz="1100">
                <a:solidFill>
                  <a:srgbClr val="000000"/>
                </a:solidFill>
              </a:defRPr>
            </a:lvl5pPr>
            <a:lvl6pPr lvl="5" rtl="0">
              <a:buNone/>
              <a:defRPr sz="1100">
                <a:solidFill>
                  <a:srgbClr val="000000"/>
                </a:solidFill>
              </a:defRPr>
            </a:lvl6pPr>
            <a:lvl7pPr lvl="6" rtl="0">
              <a:buNone/>
              <a:defRPr sz="1100">
                <a:solidFill>
                  <a:srgbClr val="000000"/>
                </a:solidFill>
              </a:defRPr>
            </a:lvl7pPr>
            <a:lvl8pPr lvl="7" rtl="0">
              <a:buNone/>
              <a:defRPr sz="1100">
                <a:solidFill>
                  <a:srgbClr val="000000"/>
                </a:solidFill>
              </a:defRPr>
            </a:lvl8pPr>
            <a:lvl9pPr lvl="8" rtl="0">
              <a:buNone/>
              <a:defRPr sz="1100">
                <a:solidFill>
                  <a:srgbClr val="000000"/>
                </a:solidFil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639569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1270039" y="2603500"/>
            <a:ext cx="14800052" cy="6286500"/>
          </a:xfrm>
          <a:prstGeom prst="rect">
            <a:avLst/>
          </a:prstGeom>
          <a:noFill/>
          <a:ln>
            <a:noFill/>
          </a:ln>
        </p:spPr>
        <p:txBody>
          <a:bodyPr spcFirstLastPara="1" wrap="square" lIns="0" tIns="0" rIns="0" bIns="0" anchor="ctr" anchorCtr="0"/>
          <a:lstStyle>
            <a:lvl1pPr marL="457200" marR="0" lvl="0" indent="-342900" algn="l" rtl="0">
              <a:lnSpc>
                <a:spcPct val="100000"/>
              </a:lnSpc>
              <a:spcBef>
                <a:spcPts val="4200"/>
              </a:spcBef>
              <a:spcAft>
                <a:spcPts val="0"/>
              </a:spcAft>
              <a:buClr>
                <a:srgbClr val="7183A4"/>
              </a:buClr>
              <a:buSzPts val="1800"/>
              <a:buFont typeface="Merriweather Sans"/>
              <a:buChar char="►"/>
              <a:defRPr sz="3600" b="0" i="0" u="none" strike="noStrike" cap="none">
                <a:solidFill>
                  <a:srgbClr val="7183A4"/>
                </a:solidFill>
                <a:latin typeface="Avenir"/>
                <a:ea typeface="Avenir"/>
                <a:cs typeface="Avenir"/>
                <a:sym typeface="Avenir"/>
              </a:defRPr>
            </a:lvl1pPr>
            <a:lvl2pPr marL="914400" marR="0" lvl="1" indent="-342900" algn="l" rtl="0">
              <a:lnSpc>
                <a:spcPct val="100000"/>
              </a:lnSpc>
              <a:spcBef>
                <a:spcPts val="4200"/>
              </a:spcBef>
              <a:spcAft>
                <a:spcPts val="0"/>
              </a:spcAft>
              <a:buClr>
                <a:srgbClr val="7183A4"/>
              </a:buClr>
              <a:buSzPts val="1800"/>
              <a:buFont typeface="Merriweather Sans"/>
              <a:buChar char="&gt;"/>
              <a:defRPr sz="3600" b="0" i="0" u="none" strike="noStrike" cap="none">
                <a:solidFill>
                  <a:srgbClr val="7183A4"/>
                </a:solidFill>
                <a:latin typeface="Avenir"/>
                <a:ea typeface="Avenir"/>
                <a:cs typeface="Avenir"/>
                <a:sym typeface="Avenir"/>
              </a:defRPr>
            </a:lvl2pPr>
            <a:lvl3pPr marL="1371600" marR="0" lvl="2" indent="-400050" algn="l" rtl="0">
              <a:lnSpc>
                <a:spcPct val="100000"/>
              </a:lnSpc>
              <a:spcBef>
                <a:spcPts val="4200"/>
              </a:spcBef>
              <a:spcAft>
                <a:spcPts val="0"/>
              </a:spcAft>
              <a:buClr>
                <a:srgbClr val="7183A4"/>
              </a:buClr>
              <a:buSzPts val="2700"/>
              <a:buFont typeface="Avenir"/>
              <a:buChar char="•"/>
              <a:defRPr sz="3600" b="0" i="0" u="none" strike="noStrike" cap="none">
                <a:solidFill>
                  <a:srgbClr val="7183A4"/>
                </a:solidFill>
                <a:latin typeface="Avenir"/>
                <a:ea typeface="Avenir"/>
                <a:cs typeface="Avenir"/>
                <a:sym typeface="Avenir"/>
              </a:defRPr>
            </a:lvl3pPr>
            <a:lvl4pPr marL="1828800" marR="0" lvl="3"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4pPr>
            <a:lvl5pPr marL="2286000" marR="0" lvl="4" indent="-400050" algn="l" rtl="0">
              <a:lnSpc>
                <a:spcPct val="100000"/>
              </a:lnSpc>
              <a:spcBef>
                <a:spcPts val="4200"/>
              </a:spcBef>
              <a:spcAft>
                <a:spcPts val="0"/>
              </a:spcAft>
              <a:buClr>
                <a:srgbClr val="514C15"/>
              </a:buClr>
              <a:buSzPts val="2700"/>
              <a:buFont typeface="Avenir"/>
              <a:buChar char="•"/>
              <a:defRPr sz="3600" b="0" i="0" u="none" strike="noStrike" cap="none">
                <a:solidFill>
                  <a:srgbClr val="514C15"/>
                </a:solidFill>
                <a:latin typeface="Avenir"/>
                <a:ea typeface="Avenir"/>
                <a:cs typeface="Avenir"/>
                <a:sym typeface="Avenir"/>
              </a:defRPr>
            </a:lvl5pPr>
            <a:lvl6pPr marL="2743200" marR="0" lvl="5"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6pPr>
            <a:lvl7pPr marL="3200400" marR="0" lvl="6"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7pPr>
            <a:lvl8pPr marL="3657600" marR="0" lvl="7"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8pPr>
            <a:lvl9pPr marL="4114800" marR="0" lvl="8" indent="-400050" algn="l" rtl="0">
              <a:lnSpc>
                <a:spcPct val="100000"/>
              </a:lnSpc>
              <a:spcBef>
                <a:spcPts val="4200"/>
              </a:spcBef>
              <a:spcAft>
                <a:spcPts val="0"/>
              </a:spcAft>
              <a:buClr>
                <a:srgbClr val="000000"/>
              </a:buClr>
              <a:buSzPts val="2700"/>
              <a:buFont typeface="Rockwell"/>
              <a:buChar char="•"/>
              <a:defRPr sz="3600" b="0" i="0" u="none" strike="noStrike" cap="none">
                <a:solidFill>
                  <a:srgbClr val="000000"/>
                </a:solidFill>
                <a:latin typeface="Rockwell"/>
                <a:ea typeface="Rockwell"/>
                <a:cs typeface="Rockwell"/>
                <a:sym typeface="Rockwell"/>
              </a:defRPr>
            </a:lvl9pPr>
          </a:lstStyle>
          <a:p>
            <a:r>
              <a:rPr lang="en-US" dirty="0" err="1"/>
              <a:t>jhbljhv</a:t>
            </a:r>
            <a:endParaRPr dirty="0"/>
          </a:p>
        </p:txBody>
      </p:sp>
    </p:spTree>
  </p:cSld>
  <p:clrMap bg1="lt1" tx1="dk1" bg2="dk2" tx2="lt2" accent1="accent1" accent2="accent2" accent3="accent3" accent4="accent4" accent5="accent5" accent6="accent6" hlink="hlink" folHlink="folHlink"/>
  <p:sldLayoutIdLst>
    <p:sldLayoutId id="2147483649" r:id="rId1"/>
    <p:sldLayoutId id="2147483648" r:id="rId2"/>
    <p:sldLayoutId id="2147483652" r:id="rId3"/>
    <p:sldLayoutId id="2147483654" r:id="rId4"/>
    <p:sldLayoutId id="2147483665" r:id="rId5"/>
    <p:sldLayoutId id="2147483667" r:id="rId6"/>
    <p:sldLayoutId id="2147483668" r:id="rId7"/>
    <p:sldLayoutId id="2147483669" r:id="rId8"/>
    <p:sldLayoutId id="2147483670" r:id="rId9"/>
    <p:sldLayoutId id="214748367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03C68"/>
        </a:buClr>
        <a:buSzPct val="112000"/>
        <a:buFont typeface="Wingdings" pitchFamily="2" charset="2"/>
        <a:buChar char="§"/>
        <a:defRPr sz="1400" b="0" i="0" u="none" strike="noStrike" cap="none">
          <a:solidFill>
            <a:srgbClr val="103C68"/>
          </a:solidFill>
          <a:latin typeface="+mn-lt"/>
          <a:ea typeface="Source Sans Pro" panose="020B0503030403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s://www.usajobs.gov/job/65502310"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2B72-DF93-D54D-850F-12928960533A}"/>
              </a:ext>
            </a:extLst>
          </p:cNvPr>
          <p:cNvSpPr>
            <a:spLocks noGrp="1"/>
          </p:cNvSpPr>
          <p:nvPr>
            <p:ph type="title"/>
          </p:nvPr>
        </p:nvSpPr>
        <p:spPr/>
        <p:txBody>
          <a:bodyPr/>
          <a:lstStyle/>
          <a:p>
            <a:r>
              <a:rPr lang="en-US" dirty="0"/>
              <a:t>FOR TRAINING FACILITATORS (delete before presenting)</a:t>
            </a:r>
          </a:p>
        </p:txBody>
      </p:sp>
      <p:sp>
        <p:nvSpPr>
          <p:cNvPr id="3" name="Text Placeholder 2">
            <a:extLst>
              <a:ext uri="{FF2B5EF4-FFF2-40B4-BE49-F238E27FC236}">
                <a16:creationId xmlns:a16="http://schemas.microsoft.com/office/drawing/2014/main" id="{DD0C6529-1517-6D4F-B2C1-4578D2693A9A}"/>
              </a:ext>
            </a:extLst>
          </p:cNvPr>
          <p:cNvSpPr>
            <a:spLocks noGrp="1"/>
          </p:cNvSpPr>
          <p:nvPr>
            <p:ph type="body" idx="13"/>
          </p:nvPr>
        </p:nvSpPr>
        <p:spPr>
          <a:xfrm>
            <a:off x="1192143" y="1479176"/>
            <a:ext cx="14956057" cy="7493374"/>
          </a:xfrm>
        </p:spPr>
        <p:txBody>
          <a:bodyPr>
            <a:normAutofit fontScale="92500" lnSpcReduction="10000"/>
          </a:bodyPr>
          <a:lstStyle/>
          <a:p>
            <a:r>
              <a:rPr lang="en-US" dirty="0"/>
              <a:t>While preparing, finalize your resume review method (i.e. online tool, 1-4 sentences, competency checklist) and reflect that in the slides</a:t>
            </a:r>
          </a:p>
          <a:p>
            <a:r>
              <a:rPr lang="en-US" dirty="0"/>
              <a:t>Replace all ____ with content specific to your agency/posting</a:t>
            </a:r>
          </a:p>
          <a:p>
            <a:r>
              <a:rPr lang="en-US" dirty="0"/>
              <a:t>Ensure your examples are relevant to the SMEs/posting</a:t>
            </a:r>
          </a:p>
          <a:p>
            <a:r>
              <a:rPr lang="en-US" b="1" dirty="0"/>
              <a:t>PREPARE THE FOLLOWING AHEAD OF TIME FOR EACH ATTENDEE:</a:t>
            </a:r>
          </a:p>
          <a:p>
            <a:pPr marL="742967" indent="-571500">
              <a:buFont typeface="Arial" panose="020B0604020202020204" pitchFamily="34" charset="0"/>
              <a:buChar char="•"/>
            </a:pPr>
            <a:r>
              <a:rPr lang="en-US" dirty="0"/>
              <a:t>3-4 sample resumes (should be relevant to the job you’re hiring for)</a:t>
            </a:r>
          </a:p>
          <a:p>
            <a:pPr marL="742967" indent="-571500">
              <a:buFont typeface="Arial" panose="020B0604020202020204" pitchFamily="34" charset="0"/>
              <a:buChar char="•"/>
            </a:pPr>
            <a:r>
              <a:rPr lang="en-US" dirty="0"/>
              <a:t>Copy of competencies and proficiency levels from Job Analysis</a:t>
            </a:r>
          </a:p>
          <a:p>
            <a:pPr marL="742967" indent="-571500">
              <a:buFont typeface="Arial" panose="020B0604020202020204" pitchFamily="34" charset="0"/>
              <a:buChar char="•"/>
            </a:pPr>
            <a:r>
              <a:rPr lang="en-US" dirty="0"/>
              <a:t>SME paperwork for anyone without that</a:t>
            </a:r>
          </a:p>
          <a:p>
            <a:endParaRPr lang="en-US" dirty="0"/>
          </a:p>
        </p:txBody>
      </p:sp>
    </p:spTree>
    <p:extLst>
      <p:ext uri="{BB962C8B-B14F-4D97-AF65-F5344CB8AC3E}">
        <p14:creationId xmlns:p14="http://schemas.microsoft.com/office/powerpoint/2010/main" val="3361073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graphicFrame>
        <p:nvGraphicFramePr>
          <p:cNvPr id="41" name="Table 40">
            <a:extLst>
              <a:ext uri="{FF2B5EF4-FFF2-40B4-BE49-F238E27FC236}">
                <a16:creationId xmlns:a16="http://schemas.microsoft.com/office/drawing/2014/main" id="{2825B86C-AF18-794A-B9FA-E83D21EFE9DA}"/>
              </a:ext>
            </a:extLst>
          </p:cNvPr>
          <p:cNvGraphicFramePr>
            <a:graphicFrameLocks noGrp="1"/>
          </p:cNvGraphicFramePr>
          <p:nvPr>
            <p:extLst>
              <p:ext uri="{D42A27DB-BD31-4B8C-83A1-F6EECF244321}">
                <p14:modId xmlns:p14="http://schemas.microsoft.com/office/powerpoint/2010/main" val="134113606"/>
              </p:ext>
            </p:extLst>
          </p:nvPr>
        </p:nvGraphicFramePr>
        <p:xfrm>
          <a:off x="1389888" y="2395645"/>
          <a:ext cx="12899088" cy="7503015"/>
        </p:xfrm>
        <a:graphic>
          <a:graphicData uri="http://schemas.openxmlformats.org/drawingml/2006/table">
            <a:tbl>
              <a:tblPr firstRow="1" bandRow="1">
                <a:tableStyleId>{5A111915-BE36-4E01-A7E5-04B1672EAD32}</a:tableStyleId>
              </a:tblPr>
              <a:tblGrid>
                <a:gridCol w="5669242">
                  <a:extLst>
                    <a:ext uri="{9D8B030D-6E8A-4147-A177-3AD203B41FA5}">
                      <a16:colId xmlns:a16="http://schemas.microsoft.com/office/drawing/2014/main" val="1403914198"/>
                    </a:ext>
                  </a:extLst>
                </a:gridCol>
                <a:gridCol w="5748428">
                  <a:extLst>
                    <a:ext uri="{9D8B030D-6E8A-4147-A177-3AD203B41FA5}">
                      <a16:colId xmlns:a16="http://schemas.microsoft.com/office/drawing/2014/main" val="2676612321"/>
                    </a:ext>
                  </a:extLst>
                </a:gridCol>
                <a:gridCol w="1481418">
                  <a:extLst>
                    <a:ext uri="{9D8B030D-6E8A-4147-A177-3AD203B41FA5}">
                      <a16:colId xmlns:a16="http://schemas.microsoft.com/office/drawing/2014/main" val="697402111"/>
                    </a:ext>
                  </a:extLst>
                </a:gridCol>
              </a:tblGrid>
              <a:tr h="980295">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Competency  or</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Requirement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Proficiency Level or</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Duration 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Met or </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Not Met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483291376"/>
                  </a:ext>
                </a:extLst>
              </a:tr>
              <a:tr h="82338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u="none" strike="noStrike" cap="none" dirty="0">
                          <a:solidFill>
                            <a:schemeClr val="tx1"/>
                          </a:solidFill>
                          <a:effectLst/>
                          <a:latin typeface="+mn-lt"/>
                          <a:ea typeface="+mn-ea"/>
                          <a:cs typeface="+mn-cs"/>
                          <a:sym typeface="Arial"/>
                        </a:rPr>
                        <a:t>Adaptive Leadership and Resiliency   </a:t>
                      </a:r>
                      <a:endParaRPr lang="en-US" sz="2800" b="0" i="0" u="none" strike="noStrike" cap="none" dirty="0">
                        <a:solidFill>
                          <a:schemeClr val="tx1"/>
                        </a:solidFill>
                        <a:effectLst/>
                        <a:latin typeface="+mn-lt"/>
                        <a:ea typeface="+mn-ea"/>
                        <a:cs typeface="+mn-cs"/>
                        <a:sym typeface="Arial"/>
                      </a:endParaRP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i="0" dirty="0">
                          <a:solidFill>
                            <a:schemeClr val="tx1"/>
                          </a:solidFill>
                          <a:latin typeface="Arial" panose="020B0604020202020204" pitchFamily="34" charset="0"/>
                          <a:ea typeface="Source Sans Pro" panose="020B0503030403020204" pitchFamily="34" charset="0"/>
                          <a:cs typeface="Arial" panose="020B0604020202020204" pitchFamily="34" charset="0"/>
                        </a:rPr>
                        <a:t>Familiar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8556768"/>
                  </a:ext>
                </a:extLst>
              </a:tr>
              <a:tr h="127767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u="none" strike="noStrike" cap="none" dirty="0">
                          <a:solidFill>
                            <a:schemeClr val="tx1"/>
                          </a:solidFill>
                          <a:effectLst/>
                          <a:latin typeface="+mn-lt"/>
                          <a:ea typeface="+mn-ea"/>
                          <a:cs typeface="+mn-cs"/>
                          <a:sym typeface="Arial"/>
                        </a:rPr>
                        <a:t>Customer Experience (CX) Strategy</a:t>
                      </a:r>
                      <a:endParaRPr lang="en-US" sz="2800" b="0" i="0" u="none" strike="noStrike" cap="none" dirty="0">
                        <a:solidFill>
                          <a:schemeClr val="tx1"/>
                        </a:solidFill>
                        <a:effectLst/>
                        <a:latin typeface="+mn-lt"/>
                        <a:ea typeface="+mn-ea"/>
                        <a:cs typeface="+mn-cs"/>
                        <a:sym typeface="Arial"/>
                      </a:endParaRP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i="0" dirty="0">
                          <a:solidFill>
                            <a:schemeClr val="tx1"/>
                          </a:solidFill>
                          <a:latin typeface="Arial" panose="020B0604020202020204" pitchFamily="34" charset="0"/>
                          <a:ea typeface="Source Sans Pro" panose="020B0503030403020204" pitchFamily="34" charset="0"/>
                          <a:cs typeface="Arial" panose="020B0604020202020204" pitchFamily="34" charset="0"/>
                        </a:rPr>
                        <a:t>Familiar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692678"/>
                  </a:ext>
                </a:extLst>
              </a:tr>
              <a:tr h="127767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u="none" strike="noStrike" cap="none" dirty="0">
                          <a:solidFill>
                            <a:schemeClr val="tx1"/>
                          </a:solidFill>
                          <a:effectLst/>
                          <a:latin typeface="+mn-lt"/>
                          <a:ea typeface="+mn-ea"/>
                          <a:cs typeface="+mn-cs"/>
                          <a:sym typeface="Arial"/>
                        </a:rPr>
                        <a:t>Customer Experience (CX) Implementation</a:t>
                      </a:r>
                      <a:endParaRPr lang="en-US" sz="2800" b="0" i="0" u="none" strike="noStrike" cap="none" dirty="0">
                        <a:solidFill>
                          <a:schemeClr val="tx1"/>
                        </a:solidFill>
                        <a:effectLst/>
                        <a:latin typeface="+mn-lt"/>
                        <a:ea typeface="+mn-ea"/>
                        <a:cs typeface="+mn-cs"/>
                        <a:sym typeface="Arial"/>
                      </a:endParaRP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800" b="1" i="0" dirty="0">
                          <a:solidFill>
                            <a:schemeClr val="tx1"/>
                          </a:solidFill>
                          <a:latin typeface="Arial" panose="020B0604020202020204" pitchFamily="34" charset="0"/>
                          <a:ea typeface="Source Sans Pro" panose="020B0503030403020204" pitchFamily="34" charset="0"/>
                          <a:cs typeface="Arial" panose="020B0604020202020204" pitchFamily="34" charset="0"/>
                        </a:rPr>
                        <a:t>Familiar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1707694"/>
                  </a:ext>
                </a:extLst>
              </a:tr>
              <a:tr h="88017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u="none" strike="noStrike" cap="none" dirty="0">
                          <a:solidFill>
                            <a:schemeClr val="tx1"/>
                          </a:solidFill>
                          <a:effectLst/>
                          <a:latin typeface="+mn-lt"/>
                          <a:ea typeface="+mn-ea"/>
                          <a:cs typeface="+mn-cs"/>
                          <a:sym typeface="Arial"/>
                        </a:rPr>
                        <a:t>Design Practices</a:t>
                      </a:r>
                      <a:endParaRPr lang="en-US" sz="2800" b="0" i="0" u="none" strike="noStrike" cap="none" dirty="0">
                        <a:solidFill>
                          <a:schemeClr val="tx1"/>
                        </a:solidFill>
                        <a:effectLst/>
                        <a:latin typeface="+mn-lt"/>
                        <a:ea typeface="+mn-ea"/>
                        <a:cs typeface="+mn-cs"/>
                        <a:sym typeface="Arial"/>
                      </a:endParaRP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800" b="1" i="0" dirty="0">
                          <a:solidFill>
                            <a:schemeClr val="tx1"/>
                          </a:solidFill>
                          <a:latin typeface="Arial" panose="020B0604020202020204" pitchFamily="34" charset="0"/>
                          <a:ea typeface="Source Sans Pro" panose="020B0503030403020204" pitchFamily="34" charset="0"/>
                          <a:cs typeface="Arial" panose="020B0604020202020204" pitchFamily="34" charset="0"/>
                        </a:rPr>
                        <a:t>Familiar</a:t>
                      </a:r>
                    </a:p>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6539367"/>
                  </a:ext>
                </a:extLst>
              </a:tr>
              <a:tr h="880174">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Relevant job experience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At least 1 year (by closing date of announcement).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4192760"/>
                  </a:ext>
                </a:extLst>
              </a:tr>
              <a:tr h="482676">
                <a:tc gridSpan="3">
                  <a:txBody>
                    <a:bodyPr/>
                    <a:lstStyle/>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7128570"/>
                  </a:ext>
                </a:extLst>
              </a:tr>
            </a:tbl>
          </a:graphicData>
        </a:graphic>
      </p:graphicFrame>
      <p:sp>
        <p:nvSpPr>
          <p:cNvPr id="165" name="Google Shape;165;p33"/>
          <p:cNvSpPr txBox="1">
            <a:spLocks noGrp="1"/>
          </p:cNvSpPr>
          <p:nvPr>
            <p:ph type="title"/>
          </p:nvPr>
        </p:nvSpPr>
        <p:spPr/>
        <p:txBody>
          <a:bodyPr/>
          <a:lstStyle/>
          <a:p>
            <a:pPr lvl="0"/>
            <a:r>
              <a:rPr lang="en-US" dirty="0"/>
              <a:t>Within first ___ pages of job experience, Assess the following</a:t>
            </a:r>
          </a:p>
        </p:txBody>
      </p:sp>
      <p:sp>
        <p:nvSpPr>
          <p:cNvPr id="8" name="TextBox 7">
            <a:extLst>
              <a:ext uri="{FF2B5EF4-FFF2-40B4-BE49-F238E27FC236}">
                <a16:creationId xmlns:a16="http://schemas.microsoft.com/office/drawing/2014/main" id="{C59252F1-BF60-2144-AE86-334F800E8F3A}"/>
              </a:ext>
            </a:extLst>
          </p:cNvPr>
          <p:cNvSpPr txBox="1"/>
          <p:nvPr/>
        </p:nvSpPr>
        <p:spPr>
          <a:xfrm>
            <a:off x="14288975" y="3983721"/>
            <a:ext cx="2521917" cy="2677656"/>
          </a:xfrm>
          <a:prstGeom prst="rect">
            <a:avLst/>
          </a:prstGeom>
          <a:noFill/>
        </p:spPr>
        <p:txBody>
          <a:bodyPr wrap="square" rtlCol="0">
            <a:spAutoFit/>
          </a:bodyPr>
          <a:lstStyle/>
          <a:p>
            <a:r>
              <a:rPr lang="en-US" sz="2800" dirty="0">
                <a:solidFill>
                  <a:schemeClr val="tx2"/>
                </a:solidFill>
                <a:latin typeface="Arial" panose="020B0604020202020204" pitchFamily="34" charset="0"/>
                <a:cs typeface="Arial" panose="020B0604020202020204" pitchFamily="34" charset="0"/>
              </a:rPr>
              <a:t>To move an applicant forward, the resume must reflect ALL of these. </a:t>
            </a:r>
          </a:p>
        </p:txBody>
      </p:sp>
      <p:grpSp>
        <p:nvGrpSpPr>
          <p:cNvPr id="11" name="Group 10">
            <a:extLst>
              <a:ext uri="{FF2B5EF4-FFF2-40B4-BE49-F238E27FC236}">
                <a16:creationId xmlns:a16="http://schemas.microsoft.com/office/drawing/2014/main" id="{696FF86F-644A-2947-9177-88026AE5AD73}"/>
              </a:ext>
            </a:extLst>
          </p:cNvPr>
          <p:cNvGrpSpPr/>
          <p:nvPr/>
        </p:nvGrpSpPr>
        <p:grpSpPr>
          <a:xfrm>
            <a:off x="13044684" y="3785888"/>
            <a:ext cx="437322" cy="437322"/>
            <a:chOff x="12657974" y="3070854"/>
            <a:chExt cx="437322" cy="437322"/>
          </a:xfrm>
        </p:grpSpPr>
        <p:sp>
          <p:nvSpPr>
            <p:cNvPr id="12" name="Oval 11">
              <a:extLst>
                <a:ext uri="{FF2B5EF4-FFF2-40B4-BE49-F238E27FC236}">
                  <a16:creationId xmlns:a16="http://schemas.microsoft.com/office/drawing/2014/main" id="{8C87B26B-5942-4646-86A6-A270EF5EDC1C}"/>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B4F0E33-15F4-4C4C-A8B3-C39BB1259766}"/>
                </a:ext>
              </a:extLst>
            </p:cNvPr>
            <p:cNvGrpSpPr/>
            <p:nvPr/>
          </p:nvGrpSpPr>
          <p:grpSpPr>
            <a:xfrm>
              <a:off x="12733009" y="3154700"/>
              <a:ext cx="208194" cy="280096"/>
              <a:chOff x="9460450" y="2357425"/>
              <a:chExt cx="227279" cy="305772"/>
            </a:xfrm>
          </p:grpSpPr>
          <p:sp>
            <p:nvSpPr>
              <p:cNvPr id="14" name="Rectangle 13">
                <a:extLst>
                  <a:ext uri="{FF2B5EF4-FFF2-40B4-BE49-F238E27FC236}">
                    <a16:creationId xmlns:a16="http://schemas.microsoft.com/office/drawing/2014/main" id="{52401A96-34FA-2F4F-9BCA-C30C917D8DAD}"/>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360AB24-77A5-8740-A340-3E14566F52B4}"/>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6" name="Group 15">
            <a:extLst>
              <a:ext uri="{FF2B5EF4-FFF2-40B4-BE49-F238E27FC236}">
                <a16:creationId xmlns:a16="http://schemas.microsoft.com/office/drawing/2014/main" id="{00A725A2-28E9-184B-A33A-3E4A05031810}"/>
              </a:ext>
            </a:extLst>
          </p:cNvPr>
          <p:cNvGrpSpPr/>
          <p:nvPr/>
        </p:nvGrpSpPr>
        <p:grpSpPr>
          <a:xfrm>
            <a:off x="13039449" y="5103888"/>
            <a:ext cx="437322" cy="437322"/>
            <a:chOff x="12657974" y="3070854"/>
            <a:chExt cx="437322" cy="437322"/>
          </a:xfrm>
        </p:grpSpPr>
        <p:sp>
          <p:nvSpPr>
            <p:cNvPr id="17" name="Oval 16">
              <a:extLst>
                <a:ext uri="{FF2B5EF4-FFF2-40B4-BE49-F238E27FC236}">
                  <a16:creationId xmlns:a16="http://schemas.microsoft.com/office/drawing/2014/main" id="{0766CEB4-F4AE-2B4C-A7D6-CBF1CA6AA5E8}"/>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2E0CA8C2-C594-B841-A7F8-68767CFD7B5F}"/>
                </a:ext>
              </a:extLst>
            </p:cNvPr>
            <p:cNvGrpSpPr/>
            <p:nvPr/>
          </p:nvGrpSpPr>
          <p:grpSpPr>
            <a:xfrm>
              <a:off x="12733009" y="3154700"/>
              <a:ext cx="208194" cy="280096"/>
              <a:chOff x="9460450" y="2357425"/>
              <a:chExt cx="227279" cy="305772"/>
            </a:xfrm>
          </p:grpSpPr>
          <p:sp>
            <p:nvSpPr>
              <p:cNvPr id="19" name="Rectangle 18">
                <a:extLst>
                  <a:ext uri="{FF2B5EF4-FFF2-40B4-BE49-F238E27FC236}">
                    <a16:creationId xmlns:a16="http://schemas.microsoft.com/office/drawing/2014/main" id="{909CF5F5-B93D-BB46-997A-971A4CC3D443}"/>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F130CA9-A444-5047-A6E0-21E1466E43BD}"/>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a:extLst>
              <a:ext uri="{FF2B5EF4-FFF2-40B4-BE49-F238E27FC236}">
                <a16:creationId xmlns:a16="http://schemas.microsoft.com/office/drawing/2014/main" id="{0C9C0001-B410-1743-9AA8-B36CD63553E0}"/>
              </a:ext>
            </a:extLst>
          </p:cNvPr>
          <p:cNvGrpSpPr/>
          <p:nvPr/>
        </p:nvGrpSpPr>
        <p:grpSpPr>
          <a:xfrm>
            <a:off x="13052423" y="6568757"/>
            <a:ext cx="437322" cy="437322"/>
            <a:chOff x="12657974" y="3070854"/>
            <a:chExt cx="437322" cy="437322"/>
          </a:xfrm>
        </p:grpSpPr>
        <p:sp>
          <p:nvSpPr>
            <p:cNvPr id="43" name="Oval 42">
              <a:extLst>
                <a:ext uri="{FF2B5EF4-FFF2-40B4-BE49-F238E27FC236}">
                  <a16:creationId xmlns:a16="http://schemas.microsoft.com/office/drawing/2014/main" id="{D9162FEF-0BED-A342-8183-CFBCAACF3644}"/>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AA3EF952-7BC9-7B42-AF7D-A59B21AE50B8}"/>
                </a:ext>
              </a:extLst>
            </p:cNvPr>
            <p:cNvGrpSpPr/>
            <p:nvPr/>
          </p:nvGrpSpPr>
          <p:grpSpPr>
            <a:xfrm>
              <a:off x="12733009" y="3154700"/>
              <a:ext cx="208194" cy="280096"/>
              <a:chOff x="9460450" y="2357425"/>
              <a:chExt cx="227279" cy="305772"/>
            </a:xfrm>
          </p:grpSpPr>
          <p:sp>
            <p:nvSpPr>
              <p:cNvPr id="45" name="Rectangle 44">
                <a:extLst>
                  <a:ext uri="{FF2B5EF4-FFF2-40B4-BE49-F238E27FC236}">
                    <a16:creationId xmlns:a16="http://schemas.microsoft.com/office/drawing/2014/main" id="{909BD37F-D179-0441-BAF3-44A865F40DA6}"/>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A091AB2-A045-A844-9070-2202DACA263F}"/>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 name="Group 35">
            <a:extLst>
              <a:ext uri="{FF2B5EF4-FFF2-40B4-BE49-F238E27FC236}">
                <a16:creationId xmlns:a16="http://schemas.microsoft.com/office/drawing/2014/main" id="{22B23320-370E-43A9-8D78-8E05C36FEBCE}"/>
              </a:ext>
            </a:extLst>
          </p:cNvPr>
          <p:cNvGrpSpPr/>
          <p:nvPr/>
        </p:nvGrpSpPr>
        <p:grpSpPr>
          <a:xfrm>
            <a:off x="13039449" y="8580566"/>
            <a:ext cx="437322" cy="437322"/>
            <a:chOff x="12657974" y="3070854"/>
            <a:chExt cx="437322" cy="437322"/>
          </a:xfrm>
        </p:grpSpPr>
        <p:sp>
          <p:nvSpPr>
            <p:cNvPr id="37" name="Oval 36">
              <a:extLst>
                <a:ext uri="{FF2B5EF4-FFF2-40B4-BE49-F238E27FC236}">
                  <a16:creationId xmlns:a16="http://schemas.microsoft.com/office/drawing/2014/main" id="{0F016B42-4739-40B9-8403-7A9F26EBDCBD}"/>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85F07827-FB69-4C8E-A5D0-F18C8B4913F6}"/>
                </a:ext>
              </a:extLst>
            </p:cNvPr>
            <p:cNvGrpSpPr/>
            <p:nvPr/>
          </p:nvGrpSpPr>
          <p:grpSpPr>
            <a:xfrm>
              <a:off x="12733009" y="3154700"/>
              <a:ext cx="208194" cy="280096"/>
              <a:chOff x="9460450" y="2357425"/>
              <a:chExt cx="227279" cy="305772"/>
            </a:xfrm>
          </p:grpSpPr>
          <p:sp>
            <p:nvSpPr>
              <p:cNvPr id="39" name="Rectangle 38">
                <a:extLst>
                  <a:ext uri="{FF2B5EF4-FFF2-40B4-BE49-F238E27FC236}">
                    <a16:creationId xmlns:a16="http://schemas.microsoft.com/office/drawing/2014/main" id="{11E93E8E-6C45-45D7-9E80-D2430A160391}"/>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FD944CA-7D70-491E-AF6D-F4399C34F1AF}"/>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7" name="Group 46">
            <a:extLst>
              <a:ext uri="{FF2B5EF4-FFF2-40B4-BE49-F238E27FC236}">
                <a16:creationId xmlns:a16="http://schemas.microsoft.com/office/drawing/2014/main" id="{8607B208-7881-4ED2-8B8D-06FEBABA5203}"/>
              </a:ext>
            </a:extLst>
          </p:cNvPr>
          <p:cNvGrpSpPr/>
          <p:nvPr/>
        </p:nvGrpSpPr>
        <p:grpSpPr>
          <a:xfrm>
            <a:off x="13045936" y="7670245"/>
            <a:ext cx="437322" cy="437322"/>
            <a:chOff x="12657974" y="3070854"/>
            <a:chExt cx="437322" cy="437322"/>
          </a:xfrm>
        </p:grpSpPr>
        <p:sp>
          <p:nvSpPr>
            <p:cNvPr id="48" name="Oval 47">
              <a:extLst>
                <a:ext uri="{FF2B5EF4-FFF2-40B4-BE49-F238E27FC236}">
                  <a16:creationId xmlns:a16="http://schemas.microsoft.com/office/drawing/2014/main" id="{95EA7873-D75C-4944-8755-F7C270ED8197}"/>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633E7E3D-A763-426C-95F2-D19A38AD1630}"/>
                </a:ext>
              </a:extLst>
            </p:cNvPr>
            <p:cNvGrpSpPr/>
            <p:nvPr/>
          </p:nvGrpSpPr>
          <p:grpSpPr>
            <a:xfrm>
              <a:off x="12733009" y="3154700"/>
              <a:ext cx="208194" cy="280096"/>
              <a:chOff x="9460450" y="2357425"/>
              <a:chExt cx="227279" cy="305772"/>
            </a:xfrm>
          </p:grpSpPr>
          <p:sp>
            <p:nvSpPr>
              <p:cNvPr id="50" name="Rectangle 49">
                <a:extLst>
                  <a:ext uri="{FF2B5EF4-FFF2-40B4-BE49-F238E27FC236}">
                    <a16:creationId xmlns:a16="http://schemas.microsoft.com/office/drawing/2014/main" id="{E5AD90DB-B4CA-4A01-A527-62D2155921E0}"/>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26F1710-E8E8-4D3E-B9DA-D342291A9FD5}"/>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0" name="Rectangle 29">
            <a:extLst>
              <a:ext uri="{FF2B5EF4-FFF2-40B4-BE49-F238E27FC236}">
                <a16:creationId xmlns:a16="http://schemas.microsoft.com/office/drawing/2014/main" id="{70D666B7-0064-A045-A5B0-AB9606D85114}"/>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Only needed if you ARE NOT using the SMEQA resume review tool</a:t>
            </a:r>
          </a:p>
          <a:p>
            <a:pPr algn="ctr"/>
            <a:endParaRPr lang="en-US" dirty="0"/>
          </a:p>
        </p:txBody>
      </p:sp>
    </p:spTree>
    <p:extLst>
      <p:ext uri="{BB962C8B-B14F-4D97-AF65-F5344CB8AC3E}">
        <p14:creationId xmlns:p14="http://schemas.microsoft.com/office/powerpoint/2010/main" val="1932210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 name="Table 43">
            <a:extLst>
              <a:ext uri="{FF2B5EF4-FFF2-40B4-BE49-F238E27FC236}">
                <a16:creationId xmlns:a16="http://schemas.microsoft.com/office/drawing/2014/main" id="{0C61514D-49A1-0642-A50E-A798587283BF}"/>
              </a:ext>
            </a:extLst>
          </p:cNvPr>
          <p:cNvGraphicFramePr>
            <a:graphicFrameLocks noGrp="1"/>
          </p:cNvGraphicFramePr>
          <p:nvPr>
            <p:extLst>
              <p:ext uri="{D42A27DB-BD31-4B8C-83A1-F6EECF244321}">
                <p14:modId xmlns:p14="http://schemas.microsoft.com/office/powerpoint/2010/main" val="1100557125"/>
              </p:ext>
            </p:extLst>
          </p:nvPr>
        </p:nvGraphicFramePr>
        <p:xfrm>
          <a:off x="1192142" y="2395644"/>
          <a:ext cx="12856604" cy="4680682"/>
        </p:xfrm>
        <a:graphic>
          <a:graphicData uri="http://schemas.openxmlformats.org/drawingml/2006/table">
            <a:tbl>
              <a:tblPr firstRow="1" bandRow="1">
                <a:tableStyleId>{5A111915-BE36-4E01-A7E5-04B1672EAD32}</a:tableStyleId>
              </a:tblPr>
              <a:tblGrid>
                <a:gridCol w="5650570">
                  <a:extLst>
                    <a:ext uri="{9D8B030D-6E8A-4147-A177-3AD203B41FA5}">
                      <a16:colId xmlns:a16="http://schemas.microsoft.com/office/drawing/2014/main" val="1403914198"/>
                    </a:ext>
                  </a:extLst>
                </a:gridCol>
                <a:gridCol w="5729495">
                  <a:extLst>
                    <a:ext uri="{9D8B030D-6E8A-4147-A177-3AD203B41FA5}">
                      <a16:colId xmlns:a16="http://schemas.microsoft.com/office/drawing/2014/main" val="2676612321"/>
                    </a:ext>
                  </a:extLst>
                </a:gridCol>
                <a:gridCol w="1476539">
                  <a:extLst>
                    <a:ext uri="{9D8B030D-6E8A-4147-A177-3AD203B41FA5}">
                      <a16:colId xmlns:a16="http://schemas.microsoft.com/office/drawing/2014/main" val="697402111"/>
                    </a:ext>
                  </a:extLst>
                </a:gridCol>
              </a:tblGrid>
              <a:tr h="1250872">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Competency  or</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Requirement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Proficiency Level or</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Duration 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Met or </a:t>
                      </a:r>
                      <a:b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br>
                      <a:r>
                        <a:rPr lang="en-US" sz="2800" b="0" i="0" dirty="0">
                          <a:solidFill>
                            <a:schemeClr val="bg1"/>
                          </a:solidFill>
                          <a:latin typeface="Arial" panose="020B0604020202020204" pitchFamily="34" charset="0"/>
                          <a:ea typeface="Source Sans Pro" panose="020B0503030403020204" pitchFamily="34" charset="0"/>
                          <a:cs typeface="Arial" panose="020B0604020202020204" pitchFamily="34" charset="0"/>
                        </a:rPr>
                        <a:t>Not Met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483291376"/>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{CORE-COMPETENCY-1}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{PROFICIENCY-LEVEL-1}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8556768"/>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{CORE-COMPETENCY-2}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{PROFICIENCY-LEVEL-2}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4692678"/>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{CORE-COMPETENCY-3}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{PROFICIENCY-LEVEL-3}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131707694"/>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{CORE-COMPETENCY-4}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{PROFICIENCY-LEVEL-4}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586539367"/>
                  </a:ext>
                </a:extLst>
              </a:tr>
              <a:tr h="685962">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Relevant job experience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r>
                        <a:rPr lang="en-US" sz="2800" b="0" i="0" dirty="0">
                          <a:solidFill>
                            <a:schemeClr val="tx1"/>
                          </a:solidFill>
                          <a:latin typeface="Arial" panose="020B0604020202020204" pitchFamily="34" charset="0"/>
                          <a:ea typeface="Source Sans Pro" panose="020B0503030403020204" pitchFamily="34" charset="0"/>
                          <a:cs typeface="Arial" panose="020B0604020202020204" pitchFamily="34" charset="0"/>
                        </a:rPr>
                        <a:t>At least 1 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2800" b="0" i="0" dirty="0">
                        <a:solidFill>
                          <a:srgbClr val="0D71BC"/>
                        </a:solidFill>
                        <a:latin typeface="Arial" panose="020B0604020202020204" pitchFamily="34" charset="0"/>
                        <a:ea typeface="Source Sans Pro" panose="020B0503030403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054192760"/>
                  </a:ext>
                </a:extLst>
              </a:tr>
            </a:tbl>
          </a:graphicData>
        </a:graphic>
      </p:graphicFrame>
      <p:sp>
        <p:nvSpPr>
          <p:cNvPr id="2" name="Title 1">
            <a:extLst>
              <a:ext uri="{FF2B5EF4-FFF2-40B4-BE49-F238E27FC236}">
                <a16:creationId xmlns:a16="http://schemas.microsoft.com/office/drawing/2014/main" id="{26431F95-6D38-9B48-AFA6-B2BCCBF46A38}"/>
              </a:ext>
            </a:extLst>
          </p:cNvPr>
          <p:cNvSpPr>
            <a:spLocks noGrp="1"/>
          </p:cNvSpPr>
          <p:nvPr>
            <p:ph type="title"/>
          </p:nvPr>
        </p:nvSpPr>
        <p:spPr/>
        <p:txBody>
          <a:bodyPr/>
          <a:lstStyle/>
          <a:p>
            <a:r>
              <a:rPr lang="en-US" dirty="0"/>
              <a:t>Within first ___ pages of job experience, Assess the following</a:t>
            </a:r>
          </a:p>
        </p:txBody>
      </p:sp>
      <p:sp>
        <p:nvSpPr>
          <p:cNvPr id="5" name="TextBox 4">
            <a:extLst>
              <a:ext uri="{FF2B5EF4-FFF2-40B4-BE49-F238E27FC236}">
                <a16:creationId xmlns:a16="http://schemas.microsoft.com/office/drawing/2014/main" id="{0619EB54-CAF9-AE48-B93C-7D2F5246E339}"/>
              </a:ext>
            </a:extLst>
          </p:cNvPr>
          <p:cNvSpPr txBox="1"/>
          <p:nvPr/>
        </p:nvSpPr>
        <p:spPr>
          <a:xfrm>
            <a:off x="14253929" y="4812645"/>
            <a:ext cx="2530802" cy="3108543"/>
          </a:xfrm>
          <a:prstGeom prst="rect">
            <a:avLst/>
          </a:prstGeom>
          <a:noFill/>
        </p:spPr>
        <p:txBody>
          <a:bodyPr wrap="square" rtlCol="0">
            <a:spAutoFit/>
          </a:bodyPr>
          <a:lstStyle/>
          <a:p>
            <a:r>
              <a:rPr lang="en-US" sz="2800" dirty="0">
                <a:solidFill>
                  <a:schemeClr val="accent5">
                    <a:lumMod val="50000"/>
                  </a:schemeClr>
                </a:solidFill>
                <a:latin typeface="Arial" panose="020B0604020202020204" pitchFamily="34" charset="0"/>
                <a:cs typeface="Arial" panose="020B0604020202020204" pitchFamily="34" charset="0"/>
              </a:rPr>
              <a:t>One core competency not met. No need to assess for additional competencies. </a:t>
            </a:r>
          </a:p>
        </p:txBody>
      </p:sp>
      <p:grpSp>
        <p:nvGrpSpPr>
          <p:cNvPr id="7" name="Group 6">
            <a:extLst>
              <a:ext uri="{FF2B5EF4-FFF2-40B4-BE49-F238E27FC236}">
                <a16:creationId xmlns:a16="http://schemas.microsoft.com/office/drawing/2014/main" id="{E2CC4511-1A69-DF43-B4CB-A04C884DF7B4}"/>
              </a:ext>
            </a:extLst>
          </p:cNvPr>
          <p:cNvGrpSpPr/>
          <p:nvPr/>
        </p:nvGrpSpPr>
        <p:grpSpPr>
          <a:xfrm>
            <a:off x="13025264" y="4439816"/>
            <a:ext cx="437322" cy="437322"/>
            <a:chOff x="13671766" y="3143533"/>
            <a:chExt cx="437322" cy="437322"/>
          </a:xfrm>
        </p:grpSpPr>
        <p:sp>
          <p:nvSpPr>
            <p:cNvPr id="8" name="Oval 7">
              <a:extLst>
                <a:ext uri="{FF2B5EF4-FFF2-40B4-BE49-F238E27FC236}">
                  <a16:creationId xmlns:a16="http://schemas.microsoft.com/office/drawing/2014/main" id="{43989901-FD21-7346-BF24-0E3BAE4FDAF7}"/>
                </a:ext>
              </a:extLst>
            </p:cNvPr>
            <p:cNvSpPr/>
            <p:nvPr/>
          </p:nvSpPr>
          <p:spPr>
            <a:xfrm>
              <a:off x="13671766" y="3143533"/>
              <a:ext cx="437322" cy="437322"/>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Multiply 8">
              <a:extLst>
                <a:ext uri="{FF2B5EF4-FFF2-40B4-BE49-F238E27FC236}">
                  <a16:creationId xmlns:a16="http://schemas.microsoft.com/office/drawing/2014/main" id="{908CCFAC-2B72-9F4B-86F8-2D437F06C312}"/>
                </a:ext>
              </a:extLst>
            </p:cNvPr>
            <p:cNvSpPr/>
            <p:nvPr/>
          </p:nvSpPr>
          <p:spPr>
            <a:xfrm>
              <a:off x="13708993" y="3157035"/>
              <a:ext cx="368922" cy="403024"/>
            </a:xfrm>
            <a:prstGeom prst="mathMultiply">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Left Arrow 26">
            <a:extLst>
              <a:ext uri="{FF2B5EF4-FFF2-40B4-BE49-F238E27FC236}">
                <a16:creationId xmlns:a16="http://schemas.microsoft.com/office/drawing/2014/main" id="{B7D49DDB-B7C7-EA4D-80D9-97F1A12AB972}"/>
              </a:ext>
            </a:extLst>
          </p:cNvPr>
          <p:cNvSpPr/>
          <p:nvPr/>
        </p:nvSpPr>
        <p:spPr>
          <a:xfrm>
            <a:off x="13667770" y="4490959"/>
            <a:ext cx="802610" cy="365375"/>
          </a:xfrm>
          <a:prstGeom prst="leftArrow">
            <a:avLst>
              <a:gd name="adj1" fmla="val 35851"/>
              <a:gd name="adj2" fmla="val 73611"/>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31BE58FA-1379-9847-9C3C-BCB99A704B1B}"/>
              </a:ext>
            </a:extLst>
          </p:cNvPr>
          <p:cNvGrpSpPr/>
          <p:nvPr/>
        </p:nvGrpSpPr>
        <p:grpSpPr>
          <a:xfrm>
            <a:off x="13043917" y="3785888"/>
            <a:ext cx="437322" cy="437322"/>
            <a:chOff x="12657974" y="3070854"/>
            <a:chExt cx="437322" cy="437322"/>
          </a:xfrm>
        </p:grpSpPr>
        <p:sp>
          <p:nvSpPr>
            <p:cNvPr id="29" name="Oval 28">
              <a:extLst>
                <a:ext uri="{FF2B5EF4-FFF2-40B4-BE49-F238E27FC236}">
                  <a16:creationId xmlns:a16="http://schemas.microsoft.com/office/drawing/2014/main" id="{47555078-457D-F04F-A3CB-83E3E361B4C7}"/>
                </a:ext>
              </a:extLst>
            </p:cNvPr>
            <p:cNvSpPr/>
            <p:nvPr/>
          </p:nvSpPr>
          <p:spPr>
            <a:xfrm>
              <a:off x="12657974" y="3070854"/>
              <a:ext cx="437322" cy="437322"/>
            </a:xfrm>
            <a:prstGeom prst="ellipse">
              <a:avLst/>
            </a:prstGeom>
            <a:solidFill>
              <a:srgbClr val="56A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CB448400-0BD9-3848-A9BA-10AE5F09C561}"/>
                </a:ext>
              </a:extLst>
            </p:cNvPr>
            <p:cNvGrpSpPr/>
            <p:nvPr/>
          </p:nvGrpSpPr>
          <p:grpSpPr>
            <a:xfrm>
              <a:off x="12733009" y="3154700"/>
              <a:ext cx="208194" cy="280096"/>
              <a:chOff x="9460450" y="2357425"/>
              <a:chExt cx="227279" cy="305772"/>
            </a:xfrm>
          </p:grpSpPr>
          <p:sp>
            <p:nvSpPr>
              <p:cNvPr id="31" name="Rectangle 30">
                <a:extLst>
                  <a:ext uri="{FF2B5EF4-FFF2-40B4-BE49-F238E27FC236}">
                    <a16:creationId xmlns:a16="http://schemas.microsoft.com/office/drawing/2014/main" id="{1452E13E-1214-3043-BD52-0199040FF2A6}"/>
                  </a:ext>
                </a:extLst>
              </p:cNvPr>
              <p:cNvSpPr/>
              <p:nvPr/>
            </p:nvSpPr>
            <p:spPr>
              <a:xfrm rot="18445900">
                <a:off x="9510717" y="2494972"/>
                <a:ext cx="61360" cy="1618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BBEC2A8-E08C-BF44-8CC1-CFFCF294D443}"/>
                  </a:ext>
                </a:extLst>
              </p:cNvPr>
              <p:cNvSpPr/>
              <p:nvPr/>
            </p:nvSpPr>
            <p:spPr>
              <a:xfrm rot="2295244" flipH="1">
                <a:off x="9623955" y="2357425"/>
                <a:ext cx="63774" cy="3057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4" name="Rectangle 13">
            <a:extLst>
              <a:ext uri="{FF2B5EF4-FFF2-40B4-BE49-F238E27FC236}">
                <a16:creationId xmlns:a16="http://schemas.microsoft.com/office/drawing/2014/main" id="{7CFCAFA8-5B44-C84E-9200-D835DDBB82F4}"/>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Only needed if you ARE NOT using the SMEQA resume review tool</a:t>
            </a:r>
          </a:p>
          <a:p>
            <a:pPr algn="ctr"/>
            <a:endParaRPr lang="en-US" dirty="0"/>
          </a:p>
        </p:txBody>
      </p:sp>
    </p:spTree>
    <p:extLst>
      <p:ext uri="{BB962C8B-B14F-4D97-AF65-F5344CB8AC3E}">
        <p14:creationId xmlns:p14="http://schemas.microsoft.com/office/powerpoint/2010/main" val="2207575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AB7B9-70B6-DF41-A8DC-C38D5773D4E0}"/>
              </a:ext>
            </a:extLst>
          </p:cNvPr>
          <p:cNvSpPr>
            <a:spLocks noGrp="1"/>
          </p:cNvSpPr>
          <p:nvPr>
            <p:ph type="title"/>
          </p:nvPr>
        </p:nvSpPr>
        <p:spPr/>
        <p:txBody>
          <a:bodyPr/>
          <a:lstStyle/>
          <a:p>
            <a:r>
              <a:rPr lang="en-US" dirty="0"/>
              <a:t>Written statements</a:t>
            </a:r>
            <a:br>
              <a:rPr lang="en-US" dirty="0"/>
            </a:br>
            <a:endParaRPr lang="en-US" dirty="0"/>
          </a:p>
        </p:txBody>
      </p:sp>
      <p:sp>
        <p:nvSpPr>
          <p:cNvPr id="3" name="Text Placeholder 2">
            <a:extLst>
              <a:ext uri="{FF2B5EF4-FFF2-40B4-BE49-F238E27FC236}">
                <a16:creationId xmlns:a16="http://schemas.microsoft.com/office/drawing/2014/main" id="{E1BD8966-81FF-B047-B5CB-C2728DB3B018}"/>
              </a:ext>
            </a:extLst>
          </p:cNvPr>
          <p:cNvSpPr>
            <a:spLocks noGrp="1"/>
          </p:cNvSpPr>
          <p:nvPr>
            <p:ph type="body" idx="1"/>
          </p:nvPr>
        </p:nvSpPr>
        <p:spPr/>
        <p:txBody>
          <a:bodyPr>
            <a:normAutofit/>
          </a:bodyPr>
          <a:lstStyle/>
          <a:p>
            <a:r>
              <a:rPr lang="en-US" dirty="0"/>
              <a:t>When failing a resume, cite the technical reason a proficiency isn’t met and provide enough detail to retrace the decision later.</a:t>
            </a:r>
          </a:p>
          <a:p>
            <a:r>
              <a:rPr lang="en-US" dirty="0"/>
              <a:t>Your justification must be rooted in that specific competency or proficiency.</a:t>
            </a:r>
          </a:p>
          <a:p>
            <a:r>
              <a:rPr lang="en-US" dirty="0"/>
              <a:t>If you make an assumption or logical inference as part of your finding, positive or negative, record it.</a:t>
            </a:r>
          </a:p>
          <a:p>
            <a:endParaRPr lang="en-US" dirty="0"/>
          </a:p>
        </p:txBody>
      </p:sp>
    </p:spTree>
    <p:extLst>
      <p:ext uri="{BB962C8B-B14F-4D97-AF65-F5344CB8AC3E}">
        <p14:creationId xmlns:p14="http://schemas.microsoft.com/office/powerpoint/2010/main" val="1220162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AA5D-4AED-504E-9A67-4BE6490DB4D0}"/>
              </a:ext>
            </a:extLst>
          </p:cNvPr>
          <p:cNvSpPr>
            <a:spLocks noGrp="1"/>
          </p:cNvSpPr>
          <p:nvPr>
            <p:ph type="title"/>
          </p:nvPr>
        </p:nvSpPr>
        <p:spPr/>
        <p:txBody>
          <a:bodyPr/>
          <a:lstStyle/>
          <a:p>
            <a:r>
              <a:rPr lang="en-US" dirty="0"/>
              <a:t>Elements of a good “MOVES FORWARD” statement:</a:t>
            </a:r>
            <a:br>
              <a:rPr lang="en-US" dirty="0"/>
            </a:br>
            <a:r>
              <a:rPr lang="en-US" dirty="0"/>
              <a:t>Start with decision</a:t>
            </a:r>
          </a:p>
        </p:txBody>
      </p:sp>
      <p:sp>
        <p:nvSpPr>
          <p:cNvPr id="3" name="Text Placeholder 2">
            <a:extLst>
              <a:ext uri="{FF2B5EF4-FFF2-40B4-BE49-F238E27FC236}">
                <a16:creationId xmlns:a16="http://schemas.microsoft.com/office/drawing/2014/main" id="{B381A002-791A-1742-BAB9-9D5B62FF602C}"/>
              </a:ext>
            </a:extLst>
          </p:cNvPr>
          <p:cNvSpPr>
            <a:spLocks noGrp="1"/>
          </p:cNvSpPr>
          <p:nvPr>
            <p:ph type="body" idx="1"/>
          </p:nvPr>
        </p:nvSpPr>
        <p:spPr>
          <a:xfrm>
            <a:off x="1192143" y="2079923"/>
            <a:ext cx="14956057" cy="7131050"/>
          </a:xfrm>
        </p:spPr>
        <p:txBody>
          <a:bodyPr/>
          <a:lstStyle/>
          <a:p>
            <a:pPr marL="171467" lvl="0" indent="0">
              <a:lnSpc>
                <a:spcPct val="150000"/>
              </a:lnSpc>
              <a:buNone/>
            </a:pPr>
            <a:r>
              <a:rPr lang="en-US" b="1" dirty="0">
                <a:solidFill>
                  <a:schemeClr val="accent4"/>
                </a:solidFill>
                <a:latin typeface="Arial" panose="020B0604020202020204" pitchFamily="34" charset="0"/>
                <a:cs typeface="Arial" panose="020B0604020202020204" pitchFamily="34" charset="0"/>
              </a:rPr>
              <a:t>“Move Forward:</a:t>
            </a:r>
          </a:p>
        </p:txBody>
      </p:sp>
      <p:sp>
        <p:nvSpPr>
          <p:cNvPr id="4" name="Rectangle 3">
            <a:extLst>
              <a:ext uri="{FF2B5EF4-FFF2-40B4-BE49-F238E27FC236}">
                <a16:creationId xmlns:a16="http://schemas.microsoft.com/office/drawing/2014/main" id="{B995D612-1267-594F-9784-0FE9DEBAD547}"/>
              </a:ext>
            </a:extLst>
          </p:cNvPr>
          <p:cNvSpPr/>
          <p:nvPr/>
        </p:nvSpPr>
        <p:spPr>
          <a:xfrm>
            <a:off x="1940312" y="4282068"/>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These slides are only needed if the SMEs are writing “move forward” justifications from scratch.</a:t>
            </a:r>
          </a:p>
          <a:p>
            <a:pPr algn="ctr"/>
            <a:endParaRPr lang="en-US" dirty="0"/>
          </a:p>
        </p:txBody>
      </p:sp>
    </p:spTree>
    <p:extLst>
      <p:ext uri="{BB962C8B-B14F-4D97-AF65-F5344CB8AC3E}">
        <p14:creationId xmlns:p14="http://schemas.microsoft.com/office/powerpoint/2010/main" val="1510200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AA5D-4AED-504E-9A67-4BE6490DB4D0}"/>
              </a:ext>
            </a:extLst>
          </p:cNvPr>
          <p:cNvSpPr>
            <a:spLocks noGrp="1"/>
          </p:cNvSpPr>
          <p:nvPr>
            <p:ph type="title"/>
          </p:nvPr>
        </p:nvSpPr>
        <p:spPr/>
        <p:txBody>
          <a:bodyPr/>
          <a:lstStyle/>
          <a:p>
            <a:r>
              <a:rPr lang="en-US" dirty="0"/>
              <a:t>Elements of a good “MOVES FORWARD” statement:</a:t>
            </a:r>
            <a:br>
              <a:rPr lang="en-US" dirty="0"/>
            </a:br>
            <a:r>
              <a:rPr lang="en-US" dirty="0"/>
              <a:t>mention that Core competencies/proficiency levels are met</a:t>
            </a:r>
          </a:p>
        </p:txBody>
      </p:sp>
      <p:sp>
        <p:nvSpPr>
          <p:cNvPr id="3" name="Text Placeholder 2">
            <a:extLst>
              <a:ext uri="{FF2B5EF4-FFF2-40B4-BE49-F238E27FC236}">
                <a16:creationId xmlns:a16="http://schemas.microsoft.com/office/drawing/2014/main" id="{B381A002-791A-1742-BAB9-9D5B62FF602C}"/>
              </a:ext>
            </a:extLst>
          </p:cNvPr>
          <p:cNvSpPr>
            <a:spLocks noGrp="1"/>
          </p:cNvSpPr>
          <p:nvPr>
            <p:ph type="body" idx="1"/>
          </p:nvPr>
        </p:nvSpPr>
        <p:spPr>
          <a:xfrm>
            <a:off x="1192143" y="2090884"/>
            <a:ext cx="14956057" cy="7131050"/>
          </a:xfrm>
        </p:spPr>
        <p:txBody>
          <a:bodyPr/>
          <a:lstStyle/>
          <a:p>
            <a:pPr marL="171467" lvl="0" indent="0">
              <a:lnSpc>
                <a:spcPct val="150000"/>
              </a:lnSpc>
              <a:buNone/>
            </a:pPr>
            <a:r>
              <a:rPr lang="en-US" dirty="0">
                <a:latin typeface="Arial" panose="020B0604020202020204" pitchFamily="34" charset="0"/>
                <a:cs typeface="Arial" panose="020B0604020202020204" pitchFamily="34" charset="0"/>
              </a:rPr>
              <a:t>“Move Forward: </a:t>
            </a:r>
            <a:r>
              <a:rPr lang="en-US" b="1" dirty="0">
                <a:solidFill>
                  <a:schemeClr val="accent4"/>
                </a:solidFill>
                <a:latin typeface="Arial" panose="020B0604020202020204" pitchFamily="34" charset="0"/>
                <a:cs typeface="Arial" panose="020B0604020202020204" pitchFamily="34" charset="0"/>
              </a:rPr>
              <a:t>Core competency proficiency levels adequately reflected. </a:t>
            </a:r>
          </a:p>
        </p:txBody>
      </p:sp>
      <p:sp>
        <p:nvSpPr>
          <p:cNvPr id="5" name="Rectangle 4">
            <a:extLst>
              <a:ext uri="{FF2B5EF4-FFF2-40B4-BE49-F238E27FC236}">
                <a16:creationId xmlns:a16="http://schemas.microsoft.com/office/drawing/2014/main" id="{E27B33B1-36F3-4E43-BAF3-9AD9427AB8ED}"/>
              </a:ext>
            </a:extLst>
          </p:cNvPr>
          <p:cNvSpPr/>
          <p:nvPr/>
        </p:nvSpPr>
        <p:spPr>
          <a:xfrm>
            <a:off x="2092712" y="4434468"/>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These slides are only needed if the SMEs are writing “move forward” justifications from scratch.</a:t>
            </a:r>
          </a:p>
          <a:p>
            <a:pPr algn="ctr"/>
            <a:endParaRPr lang="en-US" dirty="0"/>
          </a:p>
        </p:txBody>
      </p:sp>
    </p:spTree>
    <p:extLst>
      <p:ext uri="{BB962C8B-B14F-4D97-AF65-F5344CB8AC3E}">
        <p14:creationId xmlns:p14="http://schemas.microsoft.com/office/powerpoint/2010/main" val="3827152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AA5D-4AED-504E-9A67-4BE6490DB4D0}"/>
              </a:ext>
            </a:extLst>
          </p:cNvPr>
          <p:cNvSpPr>
            <a:spLocks noGrp="1"/>
          </p:cNvSpPr>
          <p:nvPr>
            <p:ph type="title"/>
          </p:nvPr>
        </p:nvSpPr>
        <p:spPr/>
        <p:txBody>
          <a:bodyPr/>
          <a:lstStyle/>
          <a:p>
            <a:r>
              <a:rPr lang="en-US" dirty="0"/>
              <a:t>Elements of a good “MOVES FORWARD” statement:</a:t>
            </a:r>
            <a:br>
              <a:rPr lang="en-US" dirty="0"/>
            </a:br>
            <a:r>
              <a:rPr lang="en-US" dirty="0"/>
              <a:t>mention if Core competencies/proficiency levels are met</a:t>
            </a:r>
          </a:p>
        </p:txBody>
      </p:sp>
      <p:sp>
        <p:nvSpPr>
          <p:cNvPr id="3" name="Text Placeholder 2">
            <a:extLst>
              <a:ext uri="{FF2B5EF4-FFF2-40B4-BE49-F238E27FC236}">
                <a16:creationId xmlns:a16="http://schemas.microsoft.com/office/drawing/2014/main" id="{B381A002-791A-1742-BAB9-9D5B62FF602C}"/>
              </a:ext>
            </a:extLst>
          </p:cNvPr>
          <p:cNvSpPr>
            <a:spLocks noGrp="1"/>
          </p:cNvSpPr>
          <p:nvPr>
            <p:ph type="body" idx="1"/>
          </p:nvPr>
        </p:nvSpPr>
        <p:spPr>
          <a:xfrm>
            <a:off x="1192143" y="2090884"/>
            <a:ext cx="14956057" cy="7131050"/>
          </a:xfrm>
        </p:spPr>
        <p:txBody>
          <a:bodyPr/>
          <a:lstStyle/>
          <a:p>
            <a:pPr marL="171467" lvl="0" indent="0">
              <a:lnSpc>
                <a:spcPct val="150000"/>
              </a:lnSpc>
              <a:buNone/>
            </a:pPr>
            <a:r>
              <a:rPr lang="en-US" dirty="0">
                <a:latin typeface="Arial" panose="020B0604020202020204" pitchFamily="34" charset="0"/>
                <a:cs typeface="Arial" panose="020B0604020202020204" pitchFamily="34" charset="0"/>
              </a:rPr>
              <a:t>“Move Forward: Core competency proficiency levels adequately reflected. </a:t>
            </a:r>
            <a:r>
              <a:rPr lang="en-US" b="1" dirty="0">
                <a:solidFill>
                  <a:schemeClr val="accent4"/>
                </a:solidFill>
                <a:latin typeface="Arial" panose="020B0604020202020204" pitchFamily="34" charset="0"/>
                <a:cs typeface="Arial" panose="020B0604020202020204" pitchFamily="34" charset="0"/>
              </a:rPr>
              <a:t>Meets communications/collaboration because she implemented a company-wide program that had success results and metrics.</a:t>
            </a:r>
            <a:r>
              <a:rPr lang="en-US" dirty="0">
                <a:solidFill>
                  <a:schemeClr val="accent4"/>
                </a:solidFill>
                <a:latin typeface="Arial" panose="020B0604020202020204" pitchFamily="34" charset="0"/>
                <a:cs typeface="Arial" panose="020B0604020202020204" pitchFamily="34" charset="0"/>
              </a:rPr>
              <a:t> </a:t>
            </a:r>
          </a:p>
        </p:txBody>
      </p:sp>
      <p:sp>
        <p:nvSpPr>
          <p:cNvPr id="6" name="Rectangle 5">
            <a:extLst>
              <a:ext uri="{FF2B5EF4-FFF2-40B4-BE49-F238E27FC236}">
                <a16:creationId xmlns:a16="http://schemas.microsoft.com/office/drawing/2014/main" id="{7C29B830-7F5D-8A44-9954-9A63BE5B61C1}"/>
              </a:ext>
            </a:extLst>
          </p:cNvPr>
          <p:cNvSpPr/>
          <p:nvPr/>
        </p:nvSpPr>
        <p:spPr>
          <a:xfrm>
            <a:off x="1940312" y="4282068"/>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These slides are only needed if the SMEs are writing “move forward” justifications from scratch.</a:t>
            </a:r>
          </a:p>
          <a:p>
            <a:pPr algn="ctr"/>
            <a:endParaRPr lang="en-US" dirty="0"/>
          </a:p>
        </p:txBody>
      </p:sp>
    </p:spTree>
    <p:extLst>
      <p:ext uri="{BB962C8B-B14F-4D97-AF65-F5344CB8AC3E}">
        <p14:creationId xmlns:p14="http://schemas.microsoft.com/office/powerpoint/2010/main" val="2504458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4AA5D-4AED-504E-9A67-4BE6490DB4D0}"/>
              </a:ext>
            </a:extLst>
          </p:cNvPr>
          <p:cNvSpPr>
            <a:spLocks noGrp="1"/>
          </p:cNvSpPr>
          <p:nvPr>
            <p:ph type="title"/>
          </p:nvPr>
        </p:nvSpPr>
        <p:spPr/>
        <p:txBody>
          <a:bodyPr/>
          <a:lstStyle/>
          <a:p>
            <a:r>
              <a:rPr lang="en-US" dirty="0"/>
              <a:t>Elements of a good “MOVES FORWARD” statement:</a:t>
            </a:r>
            <a:br>
              <a:rPr lang="en-US" dirty="0"/>
            </a:br>
            <a:r>
              <a:rPr lang="en-US" dirty="0"/>
              <a:t>mention if they have 1 year relevant experience</a:t>
            </a:r>
          </a:p>
        </p:txBody>
      </p:sp>
      <p:sp>
        <p:nvSpPr>
          <p:cNvPr id="3" name="Text Placeholder 2">
            <a:extLst>
              <a:ext uri="{FF2B5EF4-FFF2-40B4-BE49-F238E27FC236}">
                <a16:creationId xmlns:a16="http://schemas.microsoft.com/office/drawing/2014/main" id="{B381A002-791A-1742-BAB9-9D5B62FF602C}"/>
              </a:ext>
            </a:extLst>
          </p:cNvPr>
          <p:cNvSpPr>
            <a:spLocks noGrp="1"/>
          </p:cNvSpPr>
          <p:nvPr>
            <p:ph type="body" idx="1"/>
          </p:nvPr>
        </p:nvSpPr>
        <p:spPr>
          <a:xfrm>
            <a:off x="1192143" y="2090884"/>
            <a:ext cx="14956057" cy="7131050"/>
          </a:xfrm>
        </p:spPr>
        <p:txBody>
          <a:bodyPr>
            <a:normAutofit/>
          </a:bodyPr>
          <a:lstStyle/>
          <a:p>
            <a:pPr marL="171467" indent="0">
              <a:lnSpc>
                <a:spcPct val="150000"/>
              </a:lnSpc>
              <a:buNone/>
            </a:pPr>
            <a:r>
              <a:rPr lang="en-US" dirty="0">
                <a:latin typeface="Arial" panose="020B0604020202020204" pitchFamily="34" charset="0"/>
                <a:cs typeface="Arial" panose="020B0604020202020204" pitchFamily="34" charset="0"/>
              </a:rPr>
              <a:t>“Move Forward: Core competency proficiency levels adequately reflected. Meets communications/collaboration because she implemented a company-wide program that had success results and metrics. </a:t>
            </a:r>
            <a:r>
              <a:rPr lang="en-US" b="1" dirty="0">
                <a:solidFill>
                  <a:schemeClr val="accent4"/>
                </a:solidFill>
                <a:latin typeface="Arial" panose="020B0604020202020204" pitchFamily="34" charset="0"/>
                <a:cs typeface="Arial" panose="020B0604020202020204" pitchFamily="34" charset="0"/>
              </a:rPr>
              <a:t>One year relevant experience.”</a:t>
            </a:r>
            <a:r>
              <a:rPr lang="en-US" dirty="0">
                <a:solidFill>
                  <a:schemeClr val="accent4"/>
                </a:solidFill>
                <a:latin typeface="Arial" panose="020B0604020202020204" pitchFamily="34" charset="0"/>
                <a:cs typeface="Arial" panose="020B0604020202020204" pitchFamily="34" charset="0"/>
              </a:rPr>
              <a:t> </a:t>
            </a:r>
          </a:p>
        </p:txBody>
      </p:sp>
      <p:sp>
        <p:nvSpPr>
          <p:cNvPr id="5" name="Rectangle 4">
            <a:extLst>
              <a:ext uri="{FF2B5EF4-FFF2-40B4-BE49-F238E27FC236}">
                <a16:creationId xmlns:a16="http://schemas.microsoft.com/office/drawing/2014/main" id="{4A92D3E0-2682-1346-A7C2-960B4971A6F9}"/>
              </a:ext>
            </a:extLst>
          </p:cNvPr>
          <p:cNvSpPr/>
          <p:nvPr/>
        </p:nvSpPr>
        <p:spPr>
          <a:xfrm>
            <a:off x="1940312" y="4282068"/>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These slides are only needed if the SMEs are writing “move forward” justifications from scratch.</a:t>
            </a:r>
          </a:p>
          <a:p>
            <a:pPr algn="ctr"/>
            <a:endParaRPr lang="en-US" dirty="0"/>
          </a:p>
        </p:txBody>
      </p:sp>
    </p:spTree>
    <p:extLst>
      <p:ext uri="{BB962C8B-B14F-4D97-AF65-F5344CB8AC3E}">
        <p14:creationId xmlns:p14="http://schemas.microsoft.com/office/powerpoint/2010/main" val="845514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92D3E0-2682-1346-A7C2-960B4971A6F9}"/>
              </a:ext>
            </a:extLst>
          </p:cNvPr>
          <p:cNvSpPr/>
          <p:nvPr/>
        </p:nvSpPr>
        <p:spPr>
          <a:xfrm>
            <a:off x="1615848" y="2512262"/>
            <a:ext cx="13872117" cy="36129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If you are using a different tool for resume review ”moves forward statements, add instructions here”</a:t>
            </a:r>
          </a:p>
          <a:p>
            <a:pPr algn="ctr"/>
            <a:endParaRPr lang="en-US" dirty="0"/>
          </a:p>
        </p:txBody>
      </p:sp>
    </p:spTree>
    <p:extLst>
      <p:ext uri="{BB962C8B-B14F-4D97-AF65-F5344CB8AC3E}">
        <p14:creationId xmlns:p14="http://schemas.microsoft.com/office/powerpoint/2010/main" val="67802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4"/>
          <p:cNvSpPr txBox="1">
            <a:spLocks noGrp="1"/>
          </p:cNvSpPr>
          <p:nvPr>
            <p:ph type="title"/>
          </p:nvPr>
        </p:nvSpPr>
        <p:spPr/>
        <p:txBody>
          <a:bodyPr/>
          <a:lstStyle/>
          <a:p>
            <a:pPr lvl="0"/>
            <a:r>
              <a:rPr lang="en-US" dirty="0"/>
              <a:t>“DOES NOT MOVE FORWARD” STATEMENTS:</a:t>
            </a:r>
            <a:br>
              <a:rPr lang="en-US" dirty="0"/>
            </a:br>
            <a:r>
              <a:rPr lang="en-US" dirty="0">
                <a:solidFill>
                  <a:schemeClr val="accent3">
                    <a:lumMod val="50000"/>
                  </a:schemeClr>
                </a:solidFill>
              </a:rPr>
              <a:t>GOOD EXAMPLES</a:t>
            </a:r>
          </a:p>
        </p:txBody>
      </p:sp>
      <p:sp>
        <p:nvSpPr>
          <p:cNvPr id="3" name="Text Placeholder 2">
            <a:extLst>
              <a:ext uri="{FF2B5EF4-FFF2-40B4-BE49-F238E27FC236}">
                <a16:creationId xmlns:a16="http://schemas.microsoft.com/office/drawing/2014/main" id="{862F6E6B-A467-3845-8DCE-B638F0F3E618}"/>
              </a:ext>
            </a:extLst>
          </p:cNvPr>
          <p:cNvSpPr>
            <a:spLocks noGrp="1"/>
          </p:cNvSpPr>
          <p:nvPr>
            <p:ph type="body" idx="1"/>
          </p:nvPr>
        </p:nvSpPr>
        <p:spPr/>
        <p:txBody>
          <a:bodyPr>
            <a:normAutofit/>
          </a:bodyPr>
          <a:lstStyle/>
          <a:p>
            <a:pPr marL="171467" indent="0">
              <a:lnSpc>
                <a:spcPct val="150000"/>
              </a:lnSpc>
              <a:buNone/>
            </a:pPr>
            <a:r>
              <a:rPr lang="en-US" dirty="0">
                <a:latin typeface="Arial" panose="020B0604020202020204" pitchFamily="34" charset="0"/>
                <a:cs typeface="Arial" panose="020B0604020202020204" pitchFamily="34" charset="0"/>
              </a:rPr>
              <a:t>“Though Eugene’s resume shows 43 years experience as an IT Specialist, his resume shows minimal experience delivering products to production. His proficiency is below what is required for the position.”</a:t>
            </a:r>
          </a:p>
          <a:p>
            <a:pPr marL="171467" indent="0">
              <a:lnSpc>
                <a:spcPct val="150000"/>
              </a:lnSpc>
              <a:buNone/>
            </a:pPr>
            <a:r>
              <a:rPr lang="en-US" dirty="0"/>
              <a:t>“Kevin’s resume does not show the communications/collaboration competency at the level required for this position because it contains significant spelling and grammatical errors.” </a:t>
            </a:r>
          </a:p>
          <a:p>
            <a:pPr marL="171467" indent="0">
              <a:lnSpc>
                <a:spcPct val="150000"/>
              </a:lnSpc>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4589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AB7B9-70B6-DF41-A8DC-C38D5773D4E0}"/>
              </a:ext>
            </a:extLst>
          </p:cNvPr>
          <p:cNvSpPr>
            <a:spLocks noGrp="1"/>
          </p:cNvSpPr>
          <p:nvPr>
            <p:ph type="title"/>
          </p:nvPr>
        </p:nvSpPr>
        <p:spPr/>
        <p:txBody>
          <a:bodyPr/>
          <a:lstStyle/>
          <a:p>
            <a:r>
              <a:rPr lang="en-US" dirty="0"/>
              <a:t>“DOES NOT MOVE FORWARD” STATEMENTS:</a:t>
            </a:r>
            <a:br>
              <a:rPr lang="en-US" dirty="0"/>
            </a:br>
            <a:r>
              <a:rPr lang="en-US" dirty="0">
                <a:solidFill>
                  <a:srgbClr val="FF0000"/>
                </a:solidFill>
              </a:rPr>
              <a:t>BAD EXAMPLES</a:t>
            </a:r>
          </a:p>
        </p:txBody>
      </p:sp>
      <p:sp>
        <p:nvSpPr>
          <p:cNvPr id="3" name="Text Placeholder 2">
            <a:extLst>
              <a:ext uri="{FF2B5EF4-FFF2-40B4-BE49-F238E27FC236}">
                <a16:creationId xmlns:a16="http://schemas.microsoft.com/office/drawing/2014/main" id="{E1BD8966-81FF-B047-B5CB-C2728DB3B018}"/>
              </a:ext>
            </a:extLst>
          </p:cNvPr>
          <p:cNvSpPr>
            <a:spLocks noGrp="1"/>
          </p:cNvSpPr>
          <p:nvPr>
            <p:ph type="body" idx="1"/>
          </p:nvPr>
        </p:nvSpPr>
        <p:spPr/>
        <p:txBody>
          <a:bodyPr>
            <a:normAutofit/>
          </a:bodyPr>
          <a:lstStyle/>
          <a:p>
            <a:pPr marL="171467" indent="0">
              <a:lnSpc>
                <a:spcPct val="150000"/>
              </a:lnSpc>
              <a:buNone/>
            </a:pPr>
            <a:r>
              <a:rPr lang="en-US" dirty="0">
                <a:latin typeface="Arial" panose="020B0604020202020204" pitchFamily="34" charset="0"/>
                <a:cs typeface="Arial" panose="020B0604020202020204" pitchFamily="34" charset="0"/>
              </a:rPr>
              <a:t>“This applicant is overqualified and will not accept the position.”</a:t>
            </a:r>
          </a:p>
          <a:p>
            <a:pPr marL="171467" indent="0">
              <a:lnSpc>
                <a:spcPct val="150000"/>
              </a:lnSpc>
              <a:buNone/>
            </a:pPr>
            <a:r>
              <a:rPr lang="en-US" dirty="0">
                <a:latin typeface="Arial" panose="020B0604020202020204" pitchFamily="34" charset="0"/>
                <a:cs typeface="Arial" panose="020B0604020202020204" pitchFamily="34" charset="0"/>
              </a:rPr>
              <a:t>“This applicant does not meet requirements because they’ve changed between positions so much they probably have a personality problem.”</a:t>
            </a:r>
          </a:p>
          <a:p>
            <a:pPr marL="171467" indent="0">
              <a:lnSpc>
                <a:spcPct val="150000"/>
              </a:lnSpc>
              <a:buNone/>
            </a:pPr>
            <a:r>
              <a:rPr lang="en-US" dirty="0">
                <a:latin typeface="Arial" panose="020B0604020202020204" pitchFamily="34" charset="0"/>
                <a:cs typeface="Arial" panose="020B0604020202020204" pitchFamily="34" charset="0"/>
              </a:rPr>
              <a:t>“This applicant is not qualified because she has no experience in this agency.” [agency knowledge is not a required competency]</a:t>
            </a:r>
          </a:p>
        </p:txBody>
      </p:sp>
    </p:spTree>
    <p:extLst>
      <p:ext uri="{BB962C8B-B14F-4D97-AF65-F5344CB8AC3E}">
        <p14:creationId xmlns:p14="http://schemas.microsoft.com/office/powerpoint/2010/main" val="1953264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body" idx="1"/>
          </p:nvPr>
        </p:nvSpPr>
        <p:spPr/>
        <p:txBody>
          <a:bodyPr>
            <a:normAutofit fontScale="92500" lnSpcReduction="20000"/>
          </a:bodyPr>
          <a:lstStyle/>
          <a:p>
            <a:pPr lvl="0"/>
            <a:br>
              <a:rPr lang="en-US" dirty="0">
                <a:sym typeface="Cambria"/>
              </a:rPr>
            </a:br>
            <a:r>
              <a:rPr lang="en-US" dirty="0">
                <a:sym typeface="Cambria"/>
              </a:rPr>
              <a:t>SME Training: Resume Review</a:t>
            </a:r>
            <a:endParaRPr lang="en-US" dirty="0"/>
          </a:p>
        </p:txBody>
      </p:sp>
      <p:sp>
        <p:nvSpPr>
          <p:cNvPr id="69" name="Google Shape;69;p20"/>
          <p:cNvSpPr txBox="1">
            <a:spLocks noGrp="1"/>
          </p:cNvSpPr>
          <p:nvPr>
            <p:ph type="body" idx="2"/>
          </p:nvPr>
        </p:nvSpPr>
        <p:spPr>
          <a:xfrm>
            <a:off x="1455548" y="7334984"/>
            <a:ext cx="14429678" cy="1335000"/>
          </a:xfrm>
        </p:spPr>
        <p:txBody>
          <a:bodyPr/>
          <a:lstStyle/>
          <a:p>
            <a:pPr lvl="0"/>
            <a:r>
              <a:rPr lang="en-US" sz="4000" b="0" dirty="0">
                <a:sym typeface="Cambria"/>
              </a:rPr>
              <a:t>&lt;date&gt;</a:t>
            </a:r>
          </a:p>
          <a:p>
            <a:pPr lvl="0"/>
            <a:r>
              <a:rPr lang="en-US" sz="4000" b="0" dirty="0">
                <a:sym typeface="Cambria"/>
              </a:rPr>
              <a:t>***CONFIDENTIAL – DO NOT SHARE***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B2797D-211B-BE4E-A617-C3D508B2BDCC}"/>
              </a:ext>
            </a:extLst>
          </p:cNvPr>
          <p:cNvSpPr>
            <a:spLocks noGrp="1"/>
          </p:cNvSpPr>
          <p:nvPr>
            <p:ph type="ctrTitle"/>
          </p:nvPr>
        </p:nvSpPr>
        <p:spPr/>
        <p:txBody>
          <a:bodyPr anchor="ctr"/>
          <a:lstStyle/>
          <a:p>
            <a:r>
              <a:rPr lang="en-US" dirty="0"/>
              <a:t>Prohibited Personnel Practices</a:t>
            </a:r>
            <a:br>
              <a:rPr lang="en-US" dirty="0"/>
            </a:br>
            <a:r>
              <a:rPr lang="en-US" dirty="0"/>
              <a:t>5 U.S.C. 2302(b)</a:t>
            </a:r>
          </a:p>
        </p:txBody>
      </p:sp>
      <p:sp>
        <p:nvSpPr>
          <p:cNvPr id="3" name="Content Placeholder 2"/>
          <p:cNvSpPr>
            <a:spLocks noGrp="1"/>
          </p:cNvSpPr>
          <p:nvPr>
            <p:ph sz="quarter" idx="13"/>
          </p:nvPr>
        </p:nvSpPr>
        <p:spPr/>
        <p:txBody>
          <a:bodyPr>
            <a:normAutofit fontScale="92500" lnSpcReduction="20000"/>
          </a:bodyPr>
          <a:lstStyle/>
          <a:p>
            <a:r>
              <a:rPr lang="en-US" altLang="en-US" dirty="0"/>
              <a:t>Giving an unauthorized preference or advantage to improve or injure the prospects of any particular person for employment (also, don’t promise anyone they’re going to get this job--you don’t know that!)</a:t>
            </a:r>
          </a:p>
          <a:p>
            <a:r>
              <a:rPr lang="en-US" altLang="en-US" dirty="0"/>
              <a:t>Engaging in nepotism</a:t>
            </a:r>
          </a:p>
          <a:p>
            <a:r>
              <a:rPr lang="en-US" altLang="en-US" dirty="0"/>
              <a:t>Discriminating (including discrimination based on marital status and political affiliation)</a:t>
            </a:r>
          </a:p>
          <a:p>
            <a:r>
              <a:rPr lang="en-US" altLang="en-US" dirty="0"/>
              <a:t>Considering employment based on factors other than personal knowledge or records of job-related abilities</a:t>
            </a:r>
          </a:p>
          <a:p>
            <a:r>
              <a:rPr lang="en-US" altLang="en-US" dirty="0"/>
              <a:t>Influencing any person to withdraw from job competition </a:t>
            </a:r>
          </a:p>
          <a:p>
            <a:pPr marL="114312" indent="0">
              <a:buNone/>
            </a:pPr>
            <a:endParaRPr lang="en-US" altLang="en-US" dirty="0"/>
          </a:p>
        </p:txBody>
      </p:sp>
      <p:sp>
        <p:nvSpPr>
          <p:cNvPr id="5" name="Slide Number Placeholder 4"/>
          <p:cNvSpPr>
            <a:spLocks noGrp="1"/>
          </p:cNvSpPr>
          <p:nvPr>
            <p:ph type="sldNum" sz="quarter" idx="4"/>
          </p:nvPr>
        </p:nvSpPr>
        <p:spPr>
          <a:prstGeom prst="rect">
            <a:avLst/>
          </a:prstGeom>
        </p:spPr>
        <p:txBody>
          <a:bodyPr/>
          <a:lstStyle/>
          <a:p>
            <a:fld id="{9A130CC6-AF16-4E75-B386-B0184CCD31FF}" type="slidenum">
              <a:rPr lang="en-US" smtClean="0"/>
              <a:pPr/>
              <a:t>20</a:t>
            </a:fld>
            <a:endParaRPr lang="en-US" dirty="0"/>
          </a:p>
        </p:txBody>
      </p:sp>
    </p:spTree>
    <p:extLst>
      <p:ext uri="{BB962C8B-B14F-4D97-AF65-F5344CB8AC3E}">
        <p14:creationId xmlns:p14="http://schemas.microsoft.com/office/powerpoint/2010/main" val="3413917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dirty="0"/>
              <a:t>Recuse if:</a:t>
            </a:r>
          </a:p>
          <a:p>
            <a:pPr lvl="1"/>
            <a:r>
              <a:rPr lang="en-US" dirty="0"/>
              <a:t>You have a personal relationship with the applicant outside of work, whether or not the relationship is known to others.</a:t>
            </a:r>
          </a:p>
          <a:p>
            <a:pPr lvl="1"/>
            <a:r>
              <a:rPr lang="en-US" dirty="0"/>
              <a:t>There is any </a:t>
            </a:r>
            <a:r>
              <a:rPr lang="en-US" i="1" dirty="0"/>
              <a:t>appearance</a:t>
            </a:r>
            <a:r>
              <a:rPr lang="en-US" dirty="0"/>
              <a:t> of bias from you toward the applicant, such as when it’s well known that you and the applicant have regular disagreements, or that you and the applicant have a unique bond.</a:t>
            </a:r>
          </a:p>
          <a:p>
            <a:r>
              <a:rPr lang="en-US" dirty="0"/>
              <a:t>Attending happy hours together is fine.</a:t>
            </a:r>
          </a:p>
          <a:p>
            <a:endParaRPr lang="en-US" dirty="0"/>
          </a:p>
        </p:txBody>
      </p:sp>
      <p:sp>
        <p:nvSpPr>
          <p:cNvPr id="3" name="Title 2"/>
          <p:cNvSpPr>
            <a:spLocks noGrp="1"/>
          </p:cNvSpPr>
          <p:nvPr>
            <p:ph type="ctrTitle"/>
          </p:nvPr>
        </p:nvSpPr>
        <p:spPr/>
        <p:txBody>
          <a:bodyPr anchor="ctr"/>
          <a:lstStyle/>
          <a:p>
            <a:r>
              <a:rPr lang="en-US" dirty="0"/>
              <a:t>Guidance on Personal Relationships with Applicants</a:t>
            </a:r>
          </a:p>
        </p:txBody>
      </p:sp>
      <p:sp>
        <p:nvSpPr>
          <p:cNvPr id="4" name="Slide Number Placeholder 3"/>
          <p:cNvSpPr>
            <a:spLocks noGrp="1"/>
          </p:cNvSpPr>
          <p:nvPr>
            <p:ph type="sldNum" sz="quarter" idx="4"/>
          </p:nvPr>
        </p:nvSpPr>
        <p:spPr/>
        <p:txBody>
          <a:bodyPr/>
          <a:lstStyle/>
          <a:p>
            <a:fld id="{9A130CC6-AF16-4E75-B386-B0184CCD31FF}" type="slidenum">
              <a:rPr lang="en-US" smtClean="0"/>
              <a:pPr/>
              <a:t>21</a:t>
            </a:fld>
            <a:endParaRPr lang="en-US" dirty="0"/>
          </a:p>
        </p:txBody>
      </p:sp>
    </p:spTree>
    <p:extLst>
      <p:ext uri="{BB962C8B-B14F-4D97-AF65-F5344CB8AC3E}">
        <p14:creationId xmlns:p14="http://schemas.microsoft.com/office/powerpoint/2010/main" val="3510692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0"/>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Correcting for unconscious bias</a:t>
            </a:r>
            <a:endParaRPr dirty="0"/>
          </a:p>
        </p:txBody>
      </p:sp>
      <p:sp>
        <p:nvSpPr>
          <p:cNvPr id="384" name="Google Shape;384;p50"/>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solidFill>
                  <a:srgbClr val="00CFFF"/>
                </a:solidFill>
              </a:rPr>
              <a:t>22</a:t>
            </a:fld>
            <a:endParaRPr>
              <a:solidFill>
                <a:srgbClr val="00CFFF"/>
              </a:solidFill>
            </a:endParaRPr>
          </a:p>
        </p:txBody>
      </p:sp>
    </p:spTree>
    <p:extLst>
      <p:ext uri="{BB962C8B-B14F-4D97-AF65-F5344CB8AC3E}">
        <p14:creationId xmlns:p14="http://schemas.microsoft.com/office/powerpoint/2010/main" val="972832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1"/>
          <p:cNvSpPr txBox="1">
            <a:spLocks noGrp="1"/>
          </p:cNvSpPr>
          <p:nvPr>
            <p:ph type="ctrTitle"/>
          </p:nvPr>
        </p:nvSpPr>
        <p:spPr>
          <a:xfrm>
            <a:off x="1351815" y="1016794"/>
            <a:ext cx="14307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We all have biases that can have profound effects on our ability to hire the best team.</a:t>
            </a:r>
            <a:endParaRPr dirty="0"/>
          </a:p>
        </p:txBody>
      </p:sp>
      <p:sp>
        <p:nvSpPr>
          <p:cNvPr id="390" name="Google Shape;390;p51"/>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23</a:t>
            </a:fld>
            <a:endParaRPr/>
          </a:p>
        </p:txBody>
      </p:sp>
    </p:spTree>
    <p:extLst>
      <p:ext uri="{BB962C8B-B14F-4D97-AF65-F5344CB8AC3E}">
        <p14:creationId xmlns:p14="http://schemas.microsoft.com/office/powerpoint/2010/main" val="36129096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5"/>
          <p:cNvSpPr txBox="1">
            <a:spLocks noGrp="1"/>
          </p:cNvSpPr>
          <p:nvPr>
            <p:ph type="ctrTitle"/>
          </p:nvPr>
        </p:nvSpPr>
        <p:spPr>
          <a:xfrm>
            <a:off x="1761248" y="1098681"/>
            <a:ext cx="15000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solidFill>
                  <a:srgbClr val="046B99"/>
                </a:solidFill>
              </a:rPr>
              <a:t>1/</a:t>
            </a:r>
            <a:r>
              <a:rPr lang="en-US" dirty="0"/>
              <a:t> Don’t look up candidates</a:t>
            </a:r>
            <a:endParaRPr dirty="0"/>
          </a:p>
          <a:p>
            <a:pPr lvl="0"/>
            <a:r>
              <a:rPr lang="en-US" dirty="0">
                <a:solidFill>
                  <a:srgbClr val="046B99"/>
                </a:solidFill>
              </a:rPr>
              <a:t>2/</a:t>
            </a:r>
            <a:r>
              <a:rPr lang="en-US" dirty="0"/>
              <a:t> Question your assumptions</a:t>
            </a:r>
            <a:br>
              <a:rPr lang="en-US" dirty="0"/>
            </a:br>
            <a:r>
              <a:rPr lang="en-US" dirty="0">
                <a:solidFill>
                  <a:srgbClr val="046B99"/>
                </a:solidFill>
              </a:rPr>
              <a:t>3/</a:t>
            </a:r>
            <a:r>
              <a:rPr lang="en-US" dirty="0"/>
              <a:t> Use competencies/proficiency levels</a:t>
            </a:r>
            <a:endParaRPr dirty="0"/>
          </a:p>
          <a:p>
            <a:pPr marL="0" lvl="0" indent="0" algn="l" rtl="0">
              <a:spcBef>
                <a:spcPts val="0"/>
              </a:spcBef>
              <a:spcAft>
                <a:spcPts val="0"/>
              </a:spcAft>
              <a:buNone/>
            </a:pPr>
            <a:r>
              <a:rPr lang="en-US" dirty="0">
                <a:solidFill>
                  <a:srgbClr val="046B99"/>
                </a:solidFill>
              </a:rPr>
              <a:t>4/</a:t>
            </a:r>
            <a:r>
              <a:rPr lang="en-US" dirty="0"/>
              <a:t> Look at how you describe people</a:t>
            </a:r>
            <a:endParaRPr dirty="0"/>
          </a:p>
        </p:txBody>
      </p:sp>
      <p:sp>
        <p:nvSpPr>
          <p:cNvPr id="414" name="Google Shape;414;p55"/>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24</a:t>
            </a:fld>
            <a:endParaRPr/>
          </a:p>
        </p:txBody>
      </p:sp>
    </p:spTree>
    <p:extLst>
      <p:ext uri="{BB962C8B-B14F-4D97-AF65-F5344CB8AC3E}">
        <p14:creationId xmlns:p14="http://schemas.microsoft.com/office/powerpoint/2010/main" val="3095054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1693385" y="1516566"/>
            <a:ext cx="13953626" cy="7078794"/>
          </a:xfrm>
        </p:spPr>
        <p:txBody>
          <a:bodyPr>
            <a:normAutofit fontScale="90000"/>
          </a:bodyPr>
          <a:lstStyle/>
          <a:p>
            <a:pPr lvl="0"/>
            <a:r>
              <a:rPr lang="en-US" dirty="0"/>
              <a:t>Resume Review </a:t>
            </a:r>
            <a:r>
              <a:rPr lang="en-US" b="0" dirty="0"/>
              <a:t>Practice Session</a:t>
            </a:r>
            <a:br>
              <a:rPr lang="en-US" b="0" dirty="0"/>
            </a:br>
            <a:br>
              <a:rPr lang="en-US" b="0" dirty="0"/>
            </a:br>
            <a:r>
              <a:rPr lang="en-US" sz="9602" dirty="0"/>
              <a:t>90 minutes</a:t>
            </a:r>
            <a:br>
              <a:rPr lang="en-US" sz="9602" dirty="0"/>
            </a:br>
            <a:br>
              <a:rPr lang="en-US" dirty="0"/>
            </a:br>
            <a:r>
              <a:rPr lang="en-US" sz="5400" dirty="0"/>
              <a:t>You will have ten minutes to review each resume and send a decision and justification statement</a:t>
            </a:r>
            <a:br>
              <a:rPr lang="en-US" sz="5400" dirty="0"/>
            </a:br>
            <a:br>
              <a:rPr lang="en-US" sz="5400" dirty="0"/>
            </a:br>
            <a:endParaRPr lang="en-US" sz="9602"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4"/>
          <p:cNvSpPr txBox="1">
            <a:spLocks noGrp="1"/>
          </p:cNvSpPr>
          <p:nvPr>
            <p:ph type="title"/>
          </p:nvPr>
        </p:nvSpPr>
        <p:spPr/>
        <p:txBody>
          <a:bodyPr/>
          <a:lstStyle/>
          <a:p>
            <a:pPr lvl="0"/>
            <a:r>
              <a:rPr lang="en-US" dirty="0"/>
              <a:t>Your </a:t>
            </a:r>
            <a:r>
              <a:rPr lang="en-US" dirty="0" err="1"/>
              <a:t>login.gov</a:t>
            </a:r>
            <a:r>
              <a:rPr lang="en-US" dirty="0"/>
              <a:t> account</a:t>
            </a:r>
          </a:p>
        </p:txBody>
      </p:sp>
      <p:sp>
        <p:nvSpPr>
          <p:cNvPr id="3" name="Text Placeholder 2">
            <a:extLst>
              <a:ext uri="{FF2B5EF4-FFF2-40B4-BE49-F238E27FC236}">
                <a16:creationId xmlns:a16="http://schemas.microsoft.com/office/drawing/2014/main" id="{862F6E6B-A467-3845-8DCE-B638F0F3E618}"/>
              </a:ext>
            </a:extLst>
          </p:cNvPr>
          <p:cNvSpPr>
            <a:spLocks noGrp="1"/>
          </p:cNvSpPr>
          <p:nvPr>
            <p:ph type="body" idx="13"/>
          </p:nvPr>
        </p:nvSpPr>
        <p:spPr/>
        <p:txBody>
          <a:bodyPr>
            <a:normAutofit/>
          </a:bodyPr>
          <a:lstStyle/>
          <a:p>
            <a:pPr marL="742967" indent="-571500">
              <a:lnSpc>
                <a:spcPct val="150000"/>
              </a:lnSpc>
              <a:buFont typeface="Arial" panose="020B0604020202020204" pitchFamily="34" charset="0"/>
              <a:buChar char="•"/>
            </a:pPr>
            <a:r>
              <a:rPr lang="en-US" dirty="0"/>
              <a:t>Go to </a:t>
            </a:r>
            <a:r>
              <a:rPr lang="en-US" dirty="0" err="1"/>
              <a:t>secure.login.gov</a:t>
            </a:r>
            <a:r>
              <a:rPr lang="en-US" dirty="0"/>
              <a:t> and create a new account with the e-mail address you are using for your SME work. (not a personal address, like you might used for USAJOBS)</a:t>
            </a:r>
          </a:p>
          <a:p>
            <a:pPr marL="742967" indent="-571500">
              <a:lnSpc>
                <a:spcPct val="150000"/>
              </a:lnSpc>
              <a:buFont typeface="Arial" panose="020B0604020202020204" pitchFamily="34" charset="0"/>
              <a:buChar char="•"/>
            </a:pPr>
            <a:r>
              <a:rPr lang="en-US" dirty="0"/>
              <a:t>You will need to set up two factor authentication.</a:t>
            </a:r>
          </a:p>
          <a:p>
            <a:pPr marL="742967" indent="-571500">
              <a:lnSpc>
                <a:spcPct val="150000"/>
              </a:lnSpc>
              <a:buFont typeface="Arial" panose="020B0604020202020204" pitchFamily="34" charset="0"/>
              <a:buChar char="•"/>
            </a:pPr>
            <a:r>
              <a:rPr lang="en-US" dirty="0"/>
              <a:t>If you already have an account, log in now to verify its working!</a:t>
            </a:r>
          </a:p>
        </p:txBody>
      </p:sp>
      <p:sp>
        <p:nvSpPr>
          <p:cNvPr id="5" name="Rectangle 4">
            <a:extLst>
              <a:ext uri="{FF2B5EF4-FFF2-40B4-BE49-F238E27FC236}">
                <a16:creationId xmlns:a16="http://schemas.microsoft.com/office/drawing/2014/main" id="{F29B20C0-E539-464D-A72A-5B071941FAD5}"/>
              </a:ext>
            </a:extLst>
          </p:cNvPr>
          <p:cNvSpPr/>
          <p:nvPr/>
        </p:nvSpPr>
        <p:spPr>
          <a:xfrm>
            <a:off x="1734112" y="3746809"/>
            <a:ext cx="13872117" cy="2141034"/>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2"/>
                </a:solidFill>
                <a:latin typeface="+mj-lt"/>
              </a:rPr>
              <a:t>Only needed if you are using USA Staffing to view resumes or the SMEQA resume review tool</a:t>
            </a:r>
          </a:p>
          <a:p>
            <a:pPr algn="ctr"/>
            <a:endParaRPr lang="en-US" dirty="0"/>
          </a:p>
        </p:txBody>
      </p:sp>
    </p:spTree>
    <p:extLst>
      <p:ext uri="{BB962C8B-B14F-4D97-AF65-F5344CB8AC3E}">
        <p14:creationId xmlns:p14="http://schemas.microsoft.com/office/powerpoint/2010/main" val="1768943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1693385" y="1516566"/>
            <a:ext cx="13953626" cy="7078794"/>
          </a:xfrm>
        </p:spPr>
        <p:txBody>
          <a:bodyPr>
            <a:normAutofit fontScale="90000"/>
          </a:bodyPr>
          <a:lstStyle/>
          <a:p>
            <a:pPr lvl="0"/>
            <a:r>
              <a:rPr lang="en-US" b="0" dirty="0"/>
              <a:t>Batch download </a:t>
            </a:r>
            <a:r>
              <a:rPr lang="en-US" dirty="0"/>
              <a:t>demo</a:t>
            </a:r>
            <a:br>
              <a:rPr lang="en-US" b="0" dirty="0"/>
            </a:br>
            <a:br>
              <a:rPr lang="en-US" b="0" dirty="0"/>
            </a:br>
            <a:r>
              <a:rPr lang="en-US" sz="9602" dirty="0"/>
              <a:t>5 minutes</a:t>
            </a:r>
            <a:br>
              <a:rPr lang="en-US" sz="9602" dirty="0"/>
            </a:br>
            <a:br>
              <a:rPr lang="en-US" sz="9602" dirty="0"/>
            </a:br>
            <a:r>
              <a:rPr lang="en-US" dirty="0"/>
              <a:t>During your review, if you have a problem with USA Staffing/Monster, reach out to _____</a:t>
            </a:r>
            <a:br>
              <a:rPr lang="en-US" dirty="0"/>
            </a:br>
            <a:endParaRPr lang="en-US" sz="9602" dirty="0"/>
          </a:p>
        </p:txBody>
      </p:sp>
      <p:sp>
        <p:nvSpPr>
          <p:cNvPr id="3" name="Rectangle 2">
            <a:extLst>
              <a:ext uri="{FF2B5EF4-FFF2-40B4-BE49-F238E27FC236}">
                <a16:creationId xmlns:a16="http://schemas.microsoft.com/office/drawing/2014/main" id="{FBC2056D-419D-474F-B6A2-D156C2FC3269}"/>
              </a:ext>
            </a:extLst>
          </p:cNvPr>
          <p:cNvSpPr/>
          <p:nvPr/>
        </p:nvSpPr>
        <p:spPr>
          <a:xfrm>
            <a:off x="4718227" y="2813814"/>
            <a:ext cx="8575835" cy="314566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Put in a point of contact for </a:t>
            </a:r>
            <a:r>
              <a:rPr lang="en-US" sz="3200" dirty="0" err="1">
                <a:solidFill>
                  <a:schemeClr val="tx2"/>
                </a:solidFill>
              </a:rPr>
              <a:t>USAStaffing</a:t>
            </a:r>
            <a:r>
              <a:rPr lang="en-US" sz="3200" dirty="0">
                <a:solidFill>
                  <a:schemeClr val="tx2"/>
                </a:solidFill>
              </a:rPr>
              <a:t>/Monster issues</a:t>
            </a:r>
          </a:p>
        </p:txBody>
      </p:sp>
    </p:spTree>
    <p:extLst>
      <p:ext uri="{BB962C8B-B14F-4D97-AF65-F5344CB8AC3E}">
        <p14:creationId xmlns:p14="http://schemas.microsoft.com/office/powerpoint/2010/main" val="2360329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1"/>
          <p:cNvSpPr txBox="1">
            <a:spLocks noGrp="1"/>
          </p:cNvSpPr>
          <p:nvPr>
            <p:ph type="title"/>
          </p:nvPr>
        </p:nvSpPr>
        <p:spPr/>
        <p:txBody>
          <a:bodyPr/>
          <a:lstStyle/>
          <a:p>
            <a:r>
              <a:rPr lang="en-US" dirty="0"/>
              <a:t>Logistics</a:t>
            </a:r>
            <a:br>
              <a:rPr lang="en-US" dirty="0"/>
            </a:br>
            <a:endParaRPr lang="en-US" dirty="0"/>
          </a:p>
        </p:txBody>
      </p:sp>
      <p:sp>
        <p:nvSpPr>
          <p:cNvPr id="11" name="Text Placeholder 10">
            <a:extLst>
              <a:ext uri="{FF2B5EF4-FFF2-40B4-BE49-F238E27FC236}">
                <a16:creationId xmlns:a16="http://schemas.microsoft.com/office/drawing/2014/main" id="{A35CA4F9-BD7F-8747-B8C5-97794B155E72}"/>
              </a:ext>
            </a:extLst>
          </p:cNvPr>
          <p:cNvSpPr>
            <a:spLocks noGrp="1"/>
          </p:cNvSpPr>
          <p:nvPr>
            <p:ph type="body" idx="1"/>
          </p:nvPr>
        </p:nvSpPr>
        <p:spPr/>
        <p:txBody>
          <a:bodyPr>
            <a:noAutofit/>
          </a:bodyPr>
          <a:lstStyle/>
          <a:p>
            <a:pPr>
              <a:spcBef>
                <a:spcPts val="1200"/>
              </a:spcBef>
            </a:pPr>
            <a:r>
              <a:rPr lang="en-US" dirty="0"/>
              <a:t>Resume review will start _____</a:t>
            </a:r>
          </a:p>
          <a:p>
            <a:pPr lvl="1">
              <a:spcBef>
                <a:spcPts val="1200"/>
              </a:spcBef>
            </a:pPr>
            <a:r>
              <a:rPr lang="en-US" sz="3200" dirty="0"/>
              <a:t>You are expected to review at least ____ resumes (based on the total number of applicants)</a:t>
            </a:r>
          </a:p>
          <a:p>
            <a:pPr lvl="1">
              <a:spcBef>
                <a:spcPts val="1200"/>
              </a:spcBef>
            </a:pPr>
            <a:r>
              <a:rPr lang="en-US" sz="3200" dirty="0"/>
              <a:t>Resume review must be complete by _____</a:t>
            </a:r>
          </a:p>
          <a:p>
            <a:r>
              <a:rPr lang="en-US" dirty="0"/>
              <a:t>Go over needed SME Confidentiality Statements or Background forms.</a:t>
            </a:r>
          </a:p>
          <a:p>
            <a:r>
              <a:rPr lang="en-US" dirty="0"/>
              <a:t>Holding calendar availability for the next stages after resume review</a:t>
            </a:r>
          </a:p>
          <a:p>
            <a:pPr lvl="1">
              <a:spcBef>
                <a:spcPts val="1800"/>
              </a:spcBef>
            </a:pPr>
            <a:r>
              <a:rPr lang="en-US" dirty="0"/>
              <a:t>First assessments: ____; second assessment: ___</a:t>
            </a:r>
          </a:p>
        </p:txBody>
      </p:sp>
      <p:sp>
        <p:nvSpPr>
          <p:cNvPr id="4" name="Rectangle 3">
            <a:extLst>
              <a:ext uri="{FF2B5EF4-FFF2-40B4-BE49-F238E27FC236}">
                <a16:creationId xmlns:a16="http://schemas.microsoft.com/office/drawing/2014/main" id="{C94962CF-456A-4444-B3F5-5C0EB74B3802}"/>
              </a:ext>
            </a:extLst>
          </p:cNvPr>
          <p:cNvSpPr/>
          <p:nvPr/>
        </p:nvSpPr>
        <p:spPr>
          <a:xfrm>
            <a:off x="4718227" y="2813814"/>
            <a:ext cx="8575835" cy="314566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Update these dates to be specific to your hiring action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2" name="Text Placeholder 1">
            <a:extLst>
              <a:ext uri="{FF2B5EF4-FFF2-40B4-BE49-F238E27FC236}">
                <a16:creationId xmlns:a16="http://schemas.microsoft.com/office/drawing/2014/main" id="{869287C3-7579-1A46-84D5-F80BC36BAECA}"/>
              </a:ext>
            </a:extLst>
          </p:cNvPr>
          <p:cNvSpPr>
            <a:spLocks noGrp="1"/>
          </p:cNvSpPr>
          <p:nvPr>
            <p:ph type="body" idx="1"/>
          </p:nvPr>
        </p:nvSpPr>
        <p:spPr/>
        <p:txBody>
          <a:bodyPr/>
          <a:lstStyle/>
          <a:p>
            <a:r>
              <a:rPr lang="en-US" dirty="0"/>
              <a:t>The End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pic>
        <p:nvPicPr>
          <p:cNvPr id="6" name="Picture 5">
            <a:extLst>
              <a:ext uri="{FF2B5EF4-FFF2-40B4-BE49-F238E27FC236}">
                <a16:creationId xmlns:a16="http://schemas.microsoft.com/office/drawing/2014/main" id="{D0F3168D-79EE-F847-A489-26D1028D5D75}"/>
              </a:ext>
            </a:extLst>
          </p:cNvPr>
          <p:cNvPicPr>
            <a:picLocks noChangeAspect="1"/>
          </p:cNvPicPr>
          <p:nvPr/>
        </p:nvPicPr>
        <p:blipFill>
          <a:blip r:embed="rId3"/>
          <a:stretch>
            <a:fillRect/>
          </a:stretch>
        </p:blipFill>
        <p:spPr>
          <a:xfrm>
            <a:off x="439147" y="1959644"/>
            <a:ext cx="16499638" cy="5671422"/>
          </a:xfrm>
          <a:prstGeom prst="rect">
            <a:avLst/>
          </a:prstGeom>
        </p:spPr>
      </p:pic>
      <p:sp>
        <p:nvSpPr>
          <p:cNvPr id="100" name="Google Shape;100;p2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r>
              <a:rPr lang="en-US" dirty="0"/>
              <a:t>Multi-Hurdle SME Assessment Process</a:t>
            </a:r>
            <a:endParaRPr dirty="0"/>
          </a:p>
        </p:txBody>
      </p:sp>
      <p:sp>
        <p:nvSpPr>
          <p:cNvPr id="102" name="Google Shape;102;p25"/>
          <p:cNvSpPr txBox="1"/>
          <p:nvPr/>
        </p:nvSpPr>
        <p:spPr>
          <a:xfrm>
            <a:off x="8798057" y="8655012"/>
            <a:ext cx="2797969" cy="827748"/>
          </a:xfrm>
          <a:prstGeom prst="rect">
            <a:avLst/>
          </a:prstGeom>
          <a:noFill/>
          <a:ln>
            <a:noFill/>
          </a:ln>
        </p:spPr>
        <p:txBody>
          <a:bodyPr spcFirstLastPara="1" wrap="square" lIns="50800" tIns="50800" rIns="50800" bIns="50800" anchor="ctr" anchorCtr="0">
            <a:noAutofit/>
          </a:bodyPr>
          <a:lstStyle/>
          <a:p>
            <a:pPr algn="ctr">
              <a:buClr>
                <a:srgbClr val="344664"/>
              </a:buClr>
              <a:buSzPts val="6000"/>
            </a:pPr>
            <a:r>
              <a:rPr lang="en-US" sz="6000" b="1" dirty="0">
                <a:solidFill>
                  <a:schemeClr val="tx2"/>
                </a:solidFill>
                <a:latin typeface="Arial" panose="020B0604020202020204" pitchFamily="34" charset="0"/>
                <a:ea typeface="Source Sans Pro" panose="020B0503030403020204" pitchFamily="34" charset="0"/>
                <a:cs typeface="Arial" panose="020B0604020202020204" pitchFamily="34" charset="0"/>
                <a:sym typeface="Avenir"/>
              </a:rPr>
              <a:t>YOU</a:t>
            </a:r>
            <a:endParaRPr b="1" dirty="0">
              <a:solidFill>
                <a:schemeClr val="tx2"/>
              </a:solidFill>
              <a:latin typeface="Arial" panose="020B0604020202020204" pitchFamily="34" charset="0"/>
              <a:ea typeface="Source Sans Pro" panose="020B0503030403020204" pitchFamily="34" charset="0"/>
              <a:cs typeface="Arial" panose="020B0604020202020204" pitchFamily="34" charset="0"/>
            </a:endParaRPr>
          </a:p>
        </p:txBody>
      </p:sp>
      <p:sp>
        <p:nvSpPr>
          <p:cNvPr id="4" name="Left Brace 3">
            <a:extLst>
              <a:ext uri="{FF2B5EF4-FFF2-40B4-BE49-F238E27FC236}">
                <a16:creationId xmlns:a16="http://schemas.microsoft.com/office/drawing/2014/main" id="{AA623E5B-7F93-6949-B226-0CAC4AC66D9B}"/>
              </a:ext>
            </a:extLst>
          </p:cNvPr>
          <p:cNvSpPr/>
          <p:nvPr/>
        </p:nvSpPr>
        <p:spPr>
          <a:xfrm rot="16200000">
            <a:off x="9663071" y="4268181"/>
            <a:ext cx="1026000" cy="7709558"/>
          </a:xfrm>
          <a:prstGeom prst="leftBrace">
            <a:avLst>
              <a:gd name="adj1" fmla="val 47324"/>
              <a:gd name="adj2" fmla="val 50000"/>
            </a:avLst>
          </a:prstGeom>
          <a:ln w="152400">
            <a:solidFill>
              <a:schemeClr val="tx2"/>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9D32E528-36DD-0842-8D92-57ED47415E2C}"/>
              </a:ext>
            </a:extLst>
          </p:cNvPr>
          <p:cNvSpPr txBox="1"/>
          <p:nvPr/>
        </p:nvSpPr>
        <p:spPr>
          <a:xfrm>
            <a:off x="4460030" y="1331089"/>
            <a:ext cx="3041780" cy="523220"/>
          </a:xfrm>
          <a:prstGeom prst="rect">
            <a:avLst/>
          </a:prstGeom>
          <a:noFill/>
        </p:spPr>
        <p:txBody>
          <a:bodyPr wrap="square" rtlCol="0">
            <a:spAutoFit/>
          </a:bodyPr>
          <a:lstStyle/>
          <a:p>
            <a:pPr algn="ctr"/>
            <a:r>
              <a:rPr lang="en-US" sz="2800" b="1" dirty="0">
                <a:solidFill>
                  <a:schemeClr val="bg2"/>
                </a:solidFill>
              </a:rPr>
              <a:t>WE ARE HERE</a:t>
            </a:r>
          </a:p>
        </p:txBody>
      </p:sp>
      <p:sp>
        <p:nvSpPr>
          <p:cNvPr id="5" name="Rectangle 4">
            <a:extLst>
              <a:ext uri="{FF2B5EF4-FFF2-40B4-BE49-F238E27FC236}">
                <a16:creationId xmlns:a16="http://schemas.microsoft.com/office/drawing/2014/main" id="{198864E5-7A3B-A64B-B9C7-3CEF91D1B7BA}"/>
              </a:ext>
            </a:extLst>
          </p:cNvPr>
          <p:cNvSpPr/>
          <p:nvPr/>
        </p:nvSpPr>
        <p:spPr>
          <a:xfrm>
            <a:off x="5915608" y="1848737"/>
            <a:ext cx="130627" cy="62129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2E8D14D-E70B-B041-9683-75F22B19D152}"/>
              </a:ext>
            </a:extLst>
          </p:cNvPr>
          <p:cNvSpPr/>
          <p:nvPr/>
        </p:nvSpPr>
        <p:spPr>
          <a:xfrm>
            <a:off x="6321292" y="3829050"/>
            <a:ext cx="2213108" cy="457200"/>
          </a:xfrm>
          <a:prstGeom prst="rect">
            <a:avLst/>
          </a:prstGeom>
          <a:solidFill>
            <a:srgbClr val="EAF5DD"/>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2"/>
                </a:solidFill>
              </a:rPr>
              <a:t>&lt;fill this in&gt;</a:t>
            </a:r>
          </a:p>
        </p:txBody>
      </p:sp>
      <p:sp>
        <p:nvSpPr>
          <p:cNvPr id="9" name="Rectangle 8">
            <a:extLst>
              <a:ext uri="{FF2B5EF4-FFF2-40B4-BE49-F238E27FC236}">
                <a16:creationId xmlns:a16="http://schemas.microsoft.com/office/drawing/2014/main" id="{F36A5C37-40D2-5B48-8431-9178AB81D318}"/>
              </a:ext>
            </a:extLst>
          </p:cNvPr>
          <p:cNvSpPr/>
          <p:nvPr/>
        </p:nvSpPr>
        <p:spPr>
          <a:xfrm>
            <a:off x="10000777" y="3867150"/>
            <a:ext cx="609600" cy="419100"/>
          </a:xfrm>
          <a:prstGeom prst="rect">
            <a:avLst/>
          </a:prstGeom>
          <a:solidFill>
            <a:srgbClr val="EAF5DD"/>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a:t>
            </a:r>
            <a:endParaRPr lang="en-US" sz="900" dirty="0">
              <a:solidFill>
                <a:schemeClr val="tx2"/>
              </a:solidFill>
            </a:endParaRPr>
          </a:p>
        </p:txBody>
      </p:sp>
      <p:sp>
        <p:nvSpPr>
          <p:cNvPr id="10" name="Rectangle 9">
            <a:extLst>
              <a:ext uri="{FF2B5EF4-FFF2-40B4-BE49-F238E27FC236}">
                <a16:creationId xmlns:a16="http://schemas.microsoft.com/office/drawing/2014/main" id="{FF280BEF-C73C-8F47-8129-41B0EB5EFAD9}"/>
              </a:ext>
            </a:extLst>
          </p:cNvPr>
          <p:cNvSpPr/>
          <p:nvPr/>
        </p:nvSpPr>
        <p:spPr>
          <a:xfrm>
            <a:off x="12458227" y="3886200"/>
            <a:ext cx="609600" cy="419100"/>
          </a:xfrm>
          <a:prstGeom prst="rect">
            <a:avLst/>
          </a:prstGeom>
          <a:solidFill>
            <a:srgbClr val="EAF5DD"/>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a:t>
            </a:r>
            <a:endParaRPr lang="en-US" sz="900" dirty="0">
              <a:solidFill>
                <a:schemeClr val="tx2"/>
              </a:solidFill>
            </a:endParaRPr>
          </a:p>
        </p:txBody>
      </p:sp>
      <p:sp>
        <p:nvSpPr>
          <p:cNvPr id="11" name="Rectangle 10">
            <a:extLst>
              <a:ext uri="{FF2B5EF4-FFF2-40B4-BE49-F238E27FC236}">
                <a16:creationId xmlns:a16="http://schemas.microsoft.com/office/drawing/2014/main" id="{D137BE62-1C4E-AB4D-9B1B-FEE30CC18BA7}"/>
              </a:ext>
            </a:extLst>
          </p:cNvPr>
          <p:cNvSpPr/>
          <p:nvPr/>
        </p:nvSpPr>
        <p:spPr>
          <a:xfrm>
            <a:off x="15372404" y="3886200"/>
            <a:ext cx="609600" cy="419100"/>
          </a:xfrm>
          <a:prstGeom prst="rect">
            <a:avLst/>
          </a:prstGeom>
          <a:solidFill>
            <a:srgbClr val="DAE7F7"/>
          </a:solidFill>
          <a:ln>
            <a:solidFill>
              <a:srgbClr val="EAF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a:t>
            </a:r>
            <a:endParaRPr lang="en-US" sz="900" dirty="0">
              <a:solidFill>
                <a:schemeClr val="tx2"/>
              </a:solidFill>
            </a:endParaRPr>
          </a:p>
        </p:txBody>
      </p:sp>
      <p:sp>
        <p:nvSpPr>
          <p:cNvPr id="7" name="Rectangle 6">
            <a:extLst>
              <a:ext uri="{FF2B5EF4-FFF2-40B4-BE49-F238E27FC236}">
                <a16:creationId xmlns:a16="http://schemas.microsoft.com/office/drawing/2014/main" id="{13B2DF12-7E10-1747-8D63-977E156D136F}"/>
              </a:ext>
            </a:extLst>
          </p:cNvPr>
          <p:cNvSpPr/>
          <p:nvPr/>
        </p:nvSpPr>
        <p:spPr>
          <a:xfrm>
            <a:off x="3213892" y="4436137"/>
            <a:ext cx="8575835" cy="314566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Replace the number in the third box with the actual number of applications you receive (or an estimate) then delete this box</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0"/>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Appendix: Correcting for unconscious bias</a:t>
            </a:r>
            <a:endParaRPr dirty="0"/>
          </a:p>
        </p:txBody>
      </p:sp>
      <p:sp>
        <p:nvSpPr>
          <p:cNvPr id="384" name="Google Shape;384;p50"/>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solidFill>
                  <a:srgbClr val="00CFFF"/>
                </a:solidFill>
              </a:rPr>
              <a:t>30</a:t>
            </a:fld>
            <a:endParaRPr>
              <a:solidFill>
                <a:srgbClr val="00CFFF"/>
              </a:solidFill>
            </a:endParaRPr>
          </a:p>
        </p:txBody>
      </p:sp>
    </p:spTree>
    <p:extLst>
      <p:ext uri="{BB962C8B-B14F-4D97-AF65-F5344CB8AC3E}">
        <p14:creationId xmlns:p14="http://schemas.microsoft.com/office/powerpoint/2010/main" val="3445094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1"/>
          <p:cNvSpPr txBox="1">
            <a:spLocks noGrp="1"/>
          </p:cNvSpPr>
          <p:nvPr>
            <p:ph type="ctrTitle"/>
          </p:nvPr>
        </p:nvSpPr>
        <p:spPr>
          <a:xfrm>
            <a:off x="1351815" y="1016794"/>
            <a:ext cx="14307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We all have biases that can have profound effects on our ability to hire the best team.</a:t>
            </a:r>
            <a:endParaRPr dirty="0"/>
          </a:p>
        </p:txBody>
      </p:sp>
      <p:sp>
        <p:nvSpPr>
          <p:cNvPr id="390" name="Google Shape;390;p51"/>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31</a:t>
            </a:fld>
            <a:endParaRPr/>
          </a:p>
        </p:txBody>
      </p:sp>
    </p:spTree>
    <p:extLst>
      <p:ext uri="{BB962C8B-B14F-4D97-AF65-F5344CB8AC3E}">
        <p14:creationId xmlns:p14="http://schemas.microsoft.com/office/powerpoint/2010/main" val="41161111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2"/>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32</a:t>
            </a:fld>
            <a:endParaRPr/>
          </a:p>
        </p:txBody>
      </p:sp>
      <p:sp>
        <p:nvSpPr>
          <p:cNvPr id="396" name="Google Shape;396;p52"/>
          <p:cNvSpPr txBox="1">
            <a:spLocks noGrp="1"/>
          </p:cNvSpPr>
          <p:nvPr>
            <p:ph type="ctrTitle"/>
          </p:nvPr>
        </p:nvSpPr>
        <p:spPr>
          <a:xfrm>
            <a:off x="1351815" y="1016807"/>
            <a:ext cx="140076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t>“Job applicants with white names needed to send about 10 resumes to get one callback; those with African-American names needed to send around 15 resumes to get one callback.”</a:t>
            </a:r>
            <a:endParaRPr dirty="0"/>
          </a:p>
          <a:p>
            <a:pPr marL="0" lvl="0" indent="0" algn="r" rtl="0">
              <a:spcBef>
                <a:spcPts val="0"/>
              </a:spcBef>
              <a:spcAft>
                <a:spcPts val="0"/>
              </a:spcAft>
              <a:buNone/>
            </a:pPr>
            <a:r>
              <a:rPr lang="en-US" sz="2800" dirty="0"/>
              <a:t>— National Bureau of Economic Research </a:t>
            </a:r>
            <a:endParaRPr sz="2800" dirty="0"/>
          </a:p>
        </p:txBody>
      </p:sp>
    </p:spTree>
    <p:extLst>
      <p:ext uri="{BB962C8B-B14F-4D97-AF65-F5344CB8AC3E}">
        <p14:creationId xmlns:p14="http://schemas.microsoft.com/office/powerpoint/2010/main" val="4270030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3"/>
          <p:cNvSpPr txBox="1">
            <a:spLocks noGrp="1"/>
          </p:cNvSpPr>
          <p:nvPr>
            <p:ph type="ctrTitle"/>
          </p:nvPr>
        </p:nvSpPr>
        <p:spPr>
          <a:xfrm>
            <a:off x="1351815" y="1016794"/>
            <a:ext cx="14307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a:t>Unconscious bias doesn’t mean we’re bad people. All humans are biased.</a:t>
            </a:r>
            <a:endParaRPr/>
          </a:p>
        </p:txBody>
      </p:sp>
      <p:sp>
        <p:nvSpPr>
          <p:cNvPr id="402" name="Google Shape;402;p53"/>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1823576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54"/>
          <p:cNvSpPr txBox="1">
            <a:spLocks noGrp="1"/>
          </p:cNvSpPr>
          <p:nvPr>
            <p:ph type="ctrTitle"/>
          </p:nvPr>
        </p:nvSpPr>
        <p:spPr>
          <a:xfrm>
            <a:off x="1351815" y="1016794"/>
            <a:ext cx="14307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a:t>But we have to </a:t>
            </a:r>
            <a:r>
              <a:rPr lang="en-US">
                <a:solidFill>
                  <a:srgbClr val="046B99"/>
                </a:solidFill>
              </a:rPr>
              <a:t>recognize</a:t>
            </a:r>
            <a:r>
              <a:rPr lang="en-US"/>
              <a:t> our bias and </a:t>
            </a:r>
            <a:r>
              <a:rPr lang="en-US">
                <a:solidFill>
                  <a:srgbClr val="046B99"/>
                </a:solidFill>
              </a:rPr>
              <a:t>correct for it</a:t>
            </a:r>
            <a:r>
              <a:rPr lang="en-US"/>
              <a:t>.</a:t>
            </a:r>
            <a:endParaRPr/>
          </a:p>
        </p:txBody>
      </p:sp>
      <p:sp>
        <p:nvSpPr>
          <p:cNvPr id="408" name="Google Shape;408;p54"/>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34</a:t>
            </a:fld>
            <a:endParaRPr/>
          </a:p>
        </p:txBody>
      </p:sp>
    </p:spTree>
    <p:extLst>
      <p:ext uri="{BB962C8B-B14F-4D97-AF65-F5344CB8AC3E}">
        <p14:creationId xmlns:p14="http://schemas.microsoft.com/office/powerpoint/2010/main" val="1179745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5"/>
          <p:cNvSpPr txBox="1">
            <a:spLocks noGrp="1"/>
          </p:cNvSpPr>
          <p:nvPr>
            <p:ph type="ctrTitle"/>
          </p:nvPr>
        </p:nvSpPr>
        <p:spPr>
          <a:xfrm>
            <a:off x="1761248" y="1098681"/>
            <a:ext cx="15000300" cy="7078800"/>
          </a:xfrm>
          <a:prstGeom prst="rect">
            <a:avLst/>
          </a:prstGeom>
        </p:spPr>
        <p:txBody>
          <a:bodyPr spcFirstLastPara="1" wrap="square" lIns="173375" tIns="173375" rIns="173375" bIns="173375" anchor="ctr" anchorCtr="0">
            <a:noAutofit/>
          </a:bodyPr>
          <a:lstStyle/>
          <a:p>
            <a:pPr marL="0" lvl="0" indent="0" algn="l" rtl="0">
              <a:spcBef>
                <a:spcPts val="0"/>
              </a:spcBef>
              <a:spcAft>
                <a:spcPts val="0"/>
              </a:spcAft>
              <a:buNone/>
            </a:pPr>
            <a:r>
              <a:rPr lang="en-US" dirty="0">
                <a:solidFill>
                  <a:srgbClr val="046B99"/>
                </a:solidFill>
              </a:rPr>
              <a:t>1/</a:t>
            </a:r>
            <a:r>
              <a:rPr lang="en-US" dirty="0"/>
              <a:t> Don’t look up candidates</a:t>
            </a:r>
            <a:endParaRPr dirty="0"/>
          </a:p>
          <a:p>
            <a:pPr lvl="0"/>
            <a:r>
              <a:rPr lang="en-US" dirty="0">
                <a:solidFill>
                  <a:srgbClr val="046B99"/>
                </a:solidFill>
              </a:rPr>
              <a:t>2/</a:t>
            </a:r>
            <a:r>
              <a:rPr lang="en-US" dirty="0"/>
              <a:t> Question your assumptions</a:t>
            </a:r>
            <a:br>
              <a:rPr lang="en-US" dirty="0"/>
            </a:br>
            <a:r>
              <a:rPr lang="en-US" dirty="0">
                <a:solidFill>
                  <a:srgbClr val="046B99"/>
                </a:solidFill>
              </a:rPr>
              <a:t>3/</a:t>
            </a:r>
            <a:r>
              <a:rPr lang="en-US" dirty="0"/>
              <a:t> Use competencies/proficiency levels</a:t>
            </a:r>
            <a:endParaRPr dirty="0"/>
          </a:p>
          <a:p>
            <a:pPr marL="0" lvl="0" indent="0" algn="l" rtl="0">
              <a:spcBef>
                <a:spcPts val="0"/>
              </a:spcBef>
              <a:spcAft>
                <a:spcPts val="0"/>
              </a:spcAft>
              <a:buNone/>
            </a:pPr>
            <a:r>
              <a:rPr lang="en-US" dirty="0">
                <a:solidFill>
                  <a:srgbClr val="046B99"/>
                </a:solidFill>
              </a:rPr>
              <a:t>4/</a:t>
            </a:r>
            <a:r>
              <a:rPr lang="en-US" dirty="0"/>
              <a:t> Look at how you describe people</a:t>
            </a:r>
            <a:endParaRPr dirty="0"/>
          </a:p>
        </p:txBody>
      </p:sp>
      <p:sp>
        <p:nvSpPr>
          <p:cNvPr id="414" name="Google Shape;414;p55"/>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35</a:t>
            </a:fld>
            <a:endParaRPr/>
          </a:p>
        </p:txBody>
      </p:sp>
    </p:spTree>
    <p:extLst>
      <p:ext uri="{BB962C8B-B14F-4D97-AF65-F5344CB8AC3E}">
        <p14:creationId xmlns:p14="http://schemas.microsoft.com/office/powerpoint/2010/main" val="41917570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6"/>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solidFill>
                  <a:srgbClr val="1C304A"/>
                </a:solidFill>
              </a:rPr>
              <a:t>1/</a:t>
            </a:r>
            <a:r>
              <a:rPr lang="en-US" dirty="0"/>
              <a:t> Don’t look up candidates</a:t>
            </a:r>
            <a:endParaRPr dirty="0"/>
          </a:p>
        </p:txBody>
      </p:sp>
      <p:sp>
        <p:nvSpPr>
          <p:cNvPr id="420" name="Google Shape;420;p56"/>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latin typeface="+mn-lt"/>
              </a:rPr>
              <a:t>Looking at a candidate’s internet presence can lead you to make conclusions about them before you even meet them! </a:t>
            </a:r>
            <a:endParaRPr dirty="0">
              <a:latin typeface="+mn-lt"/>
            </a:endParaRPr>
          </a:p>
          <a:p>
            <a:pPr marL="0" lvl="0" indent="0" algn="l" rtl="0">
              <a:spcBef>
                <a:spcPts val="3000"/>
              </a:spcBef>
              <a:spcAft>
                <a:spcPts val="3000"/>
              </a:spcAft>
              <a:buNone/>
            </a:pPr>
            <a:r>
              <a:rPr lang="en-US" dirty="0">
                <a:latin typeface="+mn-lt"/>
              </a:rPr>
              <a:t>Don’t search for candidates online. Instead, use the application materials provided. </a:t>
            </a:r>
            <a:endParaRPr dirty="0">
              <a:latin typeface="+mn-lt"/>
            </a:endParaRPr>
          </a:p>
        </p:txBody>
      </p:sp>
      <p:sp>
        <p:nvSpPr>
          <p:cNvPr id="421" name="Google Shape;421;p56"/>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Clr>
                <a:srgbClr val="000000"/>
              </a:buClr>
              <a:buSzPts val="2100"/>
              <a:buFont typeface="Arial"/>
              <a:buNone/>
            </a:pPr>
            <a:fld id="{00000000-1234-1234-1234-123412341234}" type="slidenum">
              <a:rPr lang="en-US"/>
              <a:t>36</a:t>
            </a:fld>
            <a:endParaRPr/>
          </a:p>
        </p:txBody>
      </p:sp>
    </p:spTree>
    <p:extLst>
      <p:ext uri="{BB962C8B-B14F-4D97-AF65-F5344CB8AC3E}">
        <p14:creationId xmlns:p14="http://schemas.microsoft.com/office/powerpoint/2010/main" val="39983596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8"/>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solidFill>
                  <a:srgbClr val="1C304A"/>
                </a:solidFill>
              </a:rPr>
              <a:t>2/</a:t>
            </a:r>
            <a:r>
              <a:rPr lang="en-US" dirty="0"/>
              <a:t> Question your assumptions</a:t>
            </a:r>
            <a:endParaRPr dirty="0"/>
          </a:p>
        </p:txBody>
      </p:sp>
      <p:sp>
        <p:nvSpPr>
          <p:cNvPr id="434" name="Google Shape;434;p58"/>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latin typeface="+mn-lt"/>
              </a:rPr>
              <a:t>Society has taught us to assume that certain people (like women, people of color, people with disabilities, etc.) are less capable than others. When considering candidates from under-estimated backgrounds, check your thinking about qualification.</a:t>
            </a:r>
            <a:endParaRPr dirty="0">
              <a:latin typeface="+mn-lt"/>
            </a:endParaRPr>
          </a:p>
          <a:p>
            <a:pPr marL="0" lvl="0" indent="0" algn="l" rtl="0">
              <a:spcBef>
                <a:spcPts val="3000"/>
              </a:spcBef>
              <a:spcAft>
                <a:spcPts val="3000"/>
              </a:spcAft>
              <a:buNone/>
            </a:pPr>
            <a:r>
              <a:rPr lang="en-US" dirty="0">
                <a:latin typeface="+mn-lt"/>
              </a:rPr>
              <a:t>Ask yourself: am I reading this person's qualifications the same as if they were white, male, </a:t>
            </a:r>
            <a:r>
              <a:rPr lang="en-US" dirty="0" err="1">
                <a:latin typeface="+mn-lt"/>
              </a:rPr>
              <a:t>etc</a:t>
            </a:r>
            <a:r>
              <a:rPr lang="en-US" dirty="0">
                <a:latin typeface="+mn-lt"/>
              </a:rPr>
              <a:t>?</a:t>
            </a:r>
            <a:endParaRPr dirty="0">
              <a:latin typeface="+mn-lt"/>
            </a:endParaRPr>
          </a:p>
        </p:txBody>
      </p:sp>
      <p:sp>
        <p:nvSpPr>
          <p:cNvPr id="435" name="Google Shape;435;p58"/>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37</a:t>
            </a:fld>
            <a:endParaRPr/>
          </a:p>
        </p:txBody>
      </p:sp>
    </p:spTree>
    <p:extLst>
      <p:ext uri="{BB962C8B-B14F-4D97-AF65-F5344CB8AC3E}">
        <p14:creationId xmlns:p14="http://schemas.microsoft.com/office/powerpoint/2010/main" val="1911442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59"/>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solidFill>
                  <a:srgbClr val="1C304A"/>
                </a:solidFill>
              </a:rPr>
              <a:t>3/</a:t>
            </a:r>
            <a:r>
              <a:rPr lang="en-US" dirty="0"/>
              <a:t> Use the competencies and proficiency levels</a:t>
            </a:r>
            <a:endParaRPr dirty="0"/>
          </a:p>
        </p:txBody>
      </p:sp>
      <p:sp>
        <p:nvSpPr>
          <p:cNvPr id="441" name="Google Shape;441;p59"/>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latin typeface="+mn-lt"/>
              </a:rPr>
              <a:t>Using the guides consistently helps us assess candidates more fairly, because we’ve had time to write down what we’re looking for in an answer </a:t>
            </a:r>
            <a:r>
              <a:rPr lang="en-US" i="1" dirty="0">
                <a:latin typeface="+mn-lt"/>
              </a:rPr>
              <a:t>before</a:t>
            </a:r>
            <a:r>
              <a:rPr lang="en-US" dirty="0">
                <a:latin typeface="+mn-lt"/>
              </a:rPr>
              <a:t> we look at their application. That means that the bar we’re holding a candidate to isn’t a moving target based on our perception of them.</a:t>
            </a:r>
            <a:endParaRPr dirty="0">
              <a:latin typeface="+mn-lt"/>
            </a:endParaRPr>
          </a:p>
          <a:p>
            <a:pPr marL="0" lvl="0" indent="0" algn="l" rtl="0">
              <a:spcBef>
                <a:spcPts val="3000"/>
              </a:spcBef>
              <a:spcAft>
                <a:spcPts val="0"/>
              </a:spcAft>
              <a:buNone/>
            </a:pPr>
            <a:r>
              <a:rPr lang="en-US" dirty="0">
                <a:latin typeface="+mn-lt"/>
              </a:rPr>
              <a:t>Make sure to double check your reviews against the pre-established qualifications.</a:t>
            </a:r>
            <a:endParaRPr dirty="0">
              <a:latin typeface="+mn-lt"/>
            </a:endParaRPr>
          </a:p>
          <a:p>
            <a:pPr marL="0" lvl="0" indent="0" algn="l" rtl="0">
              <a:spcBef>
                <a:spcPts val="3000"/>
              </a:spcBef>
              <a:spcAft>
                <a:spcPts val="3000"/>
              </a:spcAft>
              <a:buNone/>
            </a:pPr>
            <a:endParaRPr sz="2300" dirty="0">
              <a:latin typeface="+mn-lt"/>
            </a:endParaRPr>
          </a:p>
        </p:txBody>
      </p:sp>
      <p:sp>
        <p:nvSpPr>
          <p:cNvPr id="442" name="Google Shape;442;p59"/>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38</a:t>
            </a:fld>
            <a:endParaRPr/>
          </a:p>
        </p:txBody>
      </p:sp>
    </p:spTree>
    <p:extLst>
      <p:ext uri="{BB962C8B-B14F-4D97-AF65-F5344CB8AC3E}">
        <p14:creationId xmlns:p14="http://schemas.microsoft.com/office/powerpoint/2010/main" val="9704687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0"/>
          <p:cNvSpPr txBox="1">
            <a:spLocks noGrp="1"/>
          </p:cNvSpPr>
          <p:nvPr>
            <p:ph type="ctrTitle"/>
          </p:nvPr>
        </p:nvSpPr>
        <p:spPr>
          <a:xfrm>
            <a:off x="1351815" y="548792"/>
            <a:ext cx="14007600" cy="16008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solidFill>
                  <a:srgbClr val="1C304A"/>
                </a:solidFill>
              </a:rPr>
              <a:t>4/</a:t>
            </a:r>
            <a:r>
              <a:rPr lang="en-US" dirty="0"/>
              <a:t> Look at how you describe people</a:t>
            </a:r>
            <a:endParaRPr dirty="0"/>
          </a:p>
        </p:txBody>
      </p:sp>
      <p:sp>
        <p:nvSpPr>
          <p:cNvPr id="448" name="Google Shape;448;p60"/>
          <p:cNvSpPr txBox="1">
            <a:spLocks noGrp="1"/>
          </p:cNvSpPr>
          <p:nvPr>
            <p:ph type="sldNum" idx="12"/>
          </p:nvPr>
        </p:nvSpPr>
        <p:spPr>
          <a:xfrm>
            <a:off x="16066754" y="9036589"/>
            <a:ext cx="1040400" cy="496500"/>
          </a:xfrm>
          <a:prstGeom prst="rect">
            <a:avLst/>
          </a:prstGeom>
        </p:spPr>
        <p:txBody>
          <a:bodyPr spcFirstLastPara="1" wrap="square" lIns="173375" tIns="173375" rIns="173375" bIns="173375" anchor="ctr" anchorCtr="0">
            <a:noAutofit/>
          </a:bodyPr>
          <a:lstStyle/>
          <a:p>
            <a:pPr marL="0" lvl="0" indent="0" algn="r" rtl="0">
              <a:spcBef>
                <a:spcPts val="0"/>
              </a:spcBef>
              <a:spcAft>
                <a:spcPts val="0"/>
              </a:spcAft>
              <a:buNone/>
            </a:pPr>
            <a:fld id="{00000000-1234-1234-1234-123412341234}" type="slidenum">
              <a:rPr lang="en-US"/>
              <a:t>39</a:t>
            </a:fld>
            <a:endParaRPr dirty="0"/>
          </a:p>
        </p:txBody>
      </p:sp>
      <p:sp>
        <p:nvSpPr>
          <p:cNvPr id="449" name="Google Shape;449;p60"/>
          <p:cNvSpPr txBox="1">
            <a:spLocks noGrp="1"/>
          </p:cNvSpPr>
          <p:nvPr>
            <p:ph type="body" idx="1"/>
          </p:nvPr>
        </p:nvSpPr>
        <p:spPr>
          <a:xfrm>
            <a:off x="1182186" y="3152357"/>
            <a:ext cx="14965200" cy="6478500"/>
          </a:xfrm>
          <a:prstGeom prst="rect">
            <a:avLst/>
          </a:prstGeom>
        </p:spPr>
        <p:txBody>
          <a:bodyPr spcFirstLastPara="1" wrap="square" lIns="173375" tIns="173375" rIns="173375" bIns="173375" anchor="t" anchorCtr="0">
            <a:noAutofit/>
          </a:bodyPr>
          <a:lstStyle/>
          <a:p>
            <a:pPr marL="0" lvl="0" indent="0" algn="l" rtl="0">
              <a:spcBef>
                <a:spcPts val="0"/>
              </a:spcBef>
              <a:spcAft>
                <a:spcPts val="0"/>
              </a:spcAft>
              <a:buNone/>
            </a:pPr>
            <a:r>
              <a:rPr lang="en-US" dirty="0">
                <a:latin typeface="+mn-lt"/>
              </a:rPr>
              <a:t>We have been taught to use words like “aggressive” or “competitive” to describe men, and words like “supportive” or “nurturing” to describe women. Similarly, we’re taught to react differently to </a:t>
            </a:r>
            <a:r>
              <a:rPr lang="en-US" i="1" dirty="0">
                <a:latin typeface="+mn-lt"/>
              </a:rPr>
              <a:t>the exact same behavior</a:t>
            </a:r>
            <a:r>
              <a:rPr lang="en-US" dirty="0">
                <a:latin typeface="+mn-lt"/>
              </a:rPr>
              <a:t> depending on who we’re reacting to. Is someone “assertive” or “overbearing”? Are they “bossy” or “a leader”?</a:t>
            </a:r>
            <a:endParaRPr dirty="0">
              <a:latin typeface="+mn-lt"/>
            </a:endParaRPr>
          </a:p>
          <a:p>
            <a:pPr marL="0" lvl="0" indent="0" algn="l" rtl="0">
              <a:spcBef>
                <a:spcPts val="3000"/>
              </a:spcBef>
              <a:spcAft>
                <a:spcPts val="3000"/>
              </a:spcAft>
              <a:buNone/>
            </a:pPr>
            <a:r>
              <a:rPr lang="en-US" dirty="0">
                <a:latin typeface="+mn-lt"/>
              </a:rPr>
              <a:t>To counter this effect, ask yourself “Is how I’m describing this candidate colored by their demography?”</a:t>
            </a:r>
            <a:endParaRPr dirty="0">
              <a:latin typeface="+mn-lt"/>
            </a:endParaRPr>
          </a:p>
        </p:txBody>
      </p:sp>
    </p:spTree>
    <p:extLst>
      <p:ext uri="{BB962C8B-B14F-4D97-AF65-F5344CB8AC3E}">
        <p14:creationId xmlns:p14="http://schemas.microsoft.com/office/powerpoint/2010/main" val="157521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1"/>
          <p:cNvSpPr txBox="1">
            <a:spLocks noGrp="1"/>
          </p:cNvSpPr>
          <p:nvPr>
            <p:ph type="title"/>
          </p:nvPr>
        </p:nvSpPr>
        <p:spPr/>
        <p:txBody>
          <a:bodyPr/>
          <a:lstStyle/>
          <a:p>
            <a:pPr lvl="0"/>
            <a:r>
              <a:rPr lang="en-US" dirty="0"/>
              <a:t>Agenda for this session</a:t>
            </a:r>
          </a:p>
        </p:txBody>
      </p:sp>
      <p:sp>
        <p:nvSpPr>
          <p:cNvPr id="2" name="Text Placeholder 1">
            <a:extLst>
              <a:ext uri="{FF2B5EF4-FFF2-40B4-BE49-F238E27FC236}">
                <a16:creationId xmlns:a16="http://schemas.microsoft.com/office/drawing/2014/main" id="{F7672C36-486C-0348-B94D-9EE828C96310}"/>
              </a:ext>
            </a:extLst>
          </p:cNvPr>
          <p:cNvSpPr>
            <a:spLocks noGrp="1"/>
          </p:cNvSpPr>
          <p:nvPr>
            <p:ph type="body" idx="1"/>
          </p:nvPr>
        </p:nvSpPr>
        <p:spPr/>
        <p:txBody>
          <a:bodyPr>
            <a:normAutofit fontScale="92500"/>
          </a:bodyPr>
          <a:lstStyle/>
          <a:p>
            <a:pPr lvl="1"/>
            <a:r>
              <a:rPr lang="en-US" dirty="0"/>
              <a:t>Refresh competencies and proficiencies</a:t>
            </a:r>
          </a:p>
          <a:p>
            <a:pPr lvl="1"/>
            <a:r>
              <a:rPr lang="en-US" dirty="0"/>
              <a:t>Resume review process/tool demo</a:t>
            </a:r>
          </a:p>
          <a:p>
            <a:pPr lvl="1"/>
            <a:r>
              <a:rPr lang="en-US" dirty="0"/>
              <a:t>Writing justifications</a:t>
            </a:r>
          </a:p>
          <a:p>
            <a:pPr lvl="1"/>
            <a:r>
              <a:rPr lang="en-US" dirty="0"/>
              <a:t>Learn basic principles behind the merit system and about preventing bias</a:t>
            </a:r>
          </a:p>
          <a:p>
            <a:pPr lvl="1"/>
            <a:r>
              <a:rPr lang="en-US" dirty="0"/>
              <a:t>Practice resume review</a:t>
            </a:r>
          </a:p>
          <a:p>
            <a:pPr lvl="1"/>
            <a:r>
              <a:rPr lang="en-US" dirty="0"/>
              <a:t>Reminder: Turn in filled out SME Background Info Sheet and SME Confidentiality Agreement if you have not done so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p:txBody>
          <a:bodyPr/>
          <a:lstStyle/>
          <a:p>
            <a:pPr lvl="0"/>
            <a:r>
              <a:rPr lang="en-US" dirty="0"/>
              <a:t>Time considerations</a:t>
            </a:r>
          </a:p>
        </p:txBody>
      </p:sp>
      <p:sp>
        <p:nvSpPr>
          <p:cNvPr id="166" name="Google Shape;166;p33"/>
          <p:cNvSpPr txBox="1">
            <a:spLocks noGrp="1"/>
          </p:cNvSpPr>
          <p:nvPr>
            <p:ph type="body" idx="1"/>
          </p:nvPr>
        </p:nvSpPr>
        <p:spPr/>
        <p:txBody>
          <a:bodyPr>
            <a:normAutofit/>
          </a:bodyPr>
          <a:lstStyle/>
          <a:p>
            <a:r>
              <a:rPr lang="en-US" dirty="0"/>
              <a:t>Two SMEs who will review every resume on the worklist</a:t>
            </a:r>
          </a:p>
          <a:p>
            <a:r>
              <a:rPr lang="en-US" dirty="0"/>
              <a:t>If two reviewers disagree, the resume will be assigned to a third SME for a tiebreaker</a:t>
            </a:r>
          </a:p>
          <a:p>
            <a:r>
              <a:rPr lang="en-US" dirty="0"/>
              <a:t>Review should take 5-10 minutes and will get progressively easier</a:t>
            </a:r>
          </a:p>
          <a:p>
            <a:pPr lvl="0"/>
            <a:r>
              <a:rPr lang="en-US" dirty="0"/>
              <a:t>We recommend 1 hour blocks of review time, with breaks in between. Put these blocks on your work calendar and silence notifications so that you can work productively</a:t>
            </a:r>
          </a:p>
          <a:p>
            <a:pPr lvl="0"/>
            <a:r>
              <a:rPr lang="en-US" dirty="0"/>
              <a:t>You will have five business days to complete your share of reviews</a:t>
            </a:r>
          </a:p>
        </p:txBody>
      </p:sp>
      <p:sp>
        <p:nvSpPr>
          <p:cNvPr id="4" name="Rectangle 3">
            <a:extLst>
              <a:ext uri="{FF2B5EF4-FFF2-40B4-BE49-F238E27FC236}">
                <a16:creationId xmlns:a16="http://schemas.microsoft.com/office/drawing/2014/main" id="{267FA0B5-0825-B74D-9014-71E2600DA357}"/>
              </a:ext>
            </a:extLst>
          </p:cNvPr>
          <p:cNvSpPr/>
          <p:nvPr/>
        </p:nvSpPr>
        <p:spPr>
          <a:xfrm>
            <a:off x="4382253" y="1419911"/>
            <a:ext cx="8575835" cy="314566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Replace the time estimate to review a resume using the time it took during job analysis to test the proficiencies.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60D02-65F5-CA4B-AAF2-DAAABFD7447B}"/>
              </a:ext>
            </a:extLst>
          </p:cNvPr>
          <p:cNvSpPr>
            <a:spLocks noGrp="1"/>
          </p:cNvSpPr>
          <p:nvPr>
            <p:ph type="title"/>
          </p:nvPr>
        </p:nvSpPr>
        <p:spPr/>
        <p:txBody>
          <a:bodyPr/>
          <a:lstStyle/>
          <a:p>
            <a:r>
              <a:rPr lang="en-US" dirty="0"/>
              <a:t>What to look for during resume review</a:t>
            </a:r>
          </a:p>
        </p:txBody>
      </p:sp>
      <p:sp>
        <p:nvSpPr>
          <p:cNvPr id="3" name="Text Placeholder 2">
            <a:extLst>
              <a:ext uri="{FF2B5EF4-FFF2-40B4-BE49-F238E27FC236}">
                <a16:creationId xmlns:a16="http://schemas.microsoft.com/office/drawing/2014/main" id="{47275B07-B87B-EB41-B2F4-71C2D4661102}"/>
              </a:ext>
            </a:extLst>
          </p:cNvPr>
          <p:cNvSpPr>
            <a:spLocks noGrp="1"/>
          </p:cNvSpPr>
          <p:nvPr>
            <p:ph type="body" idx="1"/>
          </p:nvPr>
        </p:nvSpPr>
        <p:spPr>
          <a:xfrm>
            <a:off x="1192143" y="1828807"/>
            <a:ext cx="7057335" cy="7131050"/>
          </a:xfrm>
          <a:noFill/>
          <a:ln>
            <a:noFill/>
          </a:ln>
        </p:spPr>
        <p:txBody>
          <a:bodyPr spcFirstLastPara="1" wrap="square" lIns="0" tIns="0" rIns="0" bIns="0" anchor="t" anchorCtr="0">
            <a:noAutofit/>
          </a:bodyPr>
          <a:lstStyle/>
          <a:p>
            <a:r>
              <a:rPr lang="en-US" sz="3400" dirty="0">
                <a:sym typeface="Arial"/>
              </a:rPr>
              <a:t>Look at the first &lt;X&gt; pages of work experience only.* (might not be first pages).</a:t>
            </a:r>
          </a:p>
          <a:p>
            <a:r>
              <a:rPr lang="en-US" sz="3400" dirty="0">
                <a:sym typeface="Arial"/>
              </a:rPr>
              <a:t>Verify at least a year of relevant job experience.</a:t>
            </a:r>
          </a:p>
          <a:p>
            <a:r>
              <a:rPr lang="en-US" sz="3400" dirty="0">
                <a:sym typeface="Arial"/>
              </a:rPr>
              <a:t>Look for evidence of the required competencies at the proficiency level specified. Be rigorous.</a:t>
            </a:r>
          </a:p>
        </p:txBody>
      </p:sp>
      <p:sp>
        <p:nvSpPr>
          <p:cNvPr id="4" name="Text Placeholder 2">
            <a:extLst>
              <a:ext uri="{FF2B5EF4-FFF2-40B4-BE49-F238E27FC236}">
                <a16:creationId xmlns:a16="http://schemas.microsoft.com/office/drawing/2014/main" id="{C1B24186-3696-984E-B03F-963373F20369}"/>
              </a:ext>
            </a:extLst>
          </p:cNvPr>
          <p:cNvSpPr txBox="1">
            <a:spLocks/>
          </p:cNvSpPr>
          <p:nvPr/>
        </p:nvSpPr>
        <p:spPr>
          <a:xfrm>
            <a:off x="8647043" y="1828807"/>
            <a:ext cx="7632045" cy="7131050"/>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46" marR="0" lvl="0"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1pPr>
            <a:lvl2pPr marL="914492" marR="0" lvl="1" indent="-285779"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2pPr>
            <a:lvl3pPr marL="1371737" marR="0" lvl="2"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3pPr>
            <a:lvl4pPr marL="1828984" marR="0" lvl="3"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4pPr>
            <a:lvl5pPr marL="2286228" marR="0" lvl="4" indent="-314357" algn="l" rtl="0">
              <a:lnSpc>
                <a:spcPct val="100000"/>
              </a:lnSpc>
              <a:spcBef>
                <a:spcPts val="4200"/>
              </a:spcBef>
              <a:spcAft>
                <a:spcPts val="0"/>
              </a:spcAft>
              <a:buClr>
                <a:srgbClr val="0D71BC"/>
              </a:buClr>
              <a:buSzPct val="112000"/>
              <a:buFont typeface="Arial" panose="020B0604020202020204" pitchFamily="34" charset="0"/>
              <a:buChar char="•"/>
              <a:defRPr sz="3600" b="0" i="0" u="none" strike="noStrike" cap="none">
                <a:solidFill>
                  <a:srgbClr val="0D71BC"/>
                </a:solidFill>
                <a:latin typeface="Source Sans Pro" panose="020B0503030403020204" pitchFamily="34" charset="0"/>
                <a:ea typeface="Source Sans Pro" panose="020B0503030403020204" pitchFamily="34" charset="0"/>
                <a:cs typeface="Avenir"/>
                <a:sym typeface="Avenir"/>
              </a:defRPr>
            </a:lvl5pPr>
            <a:lvl6pPr marL="2743475" marR="0" lvl="5"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6pPr>
            <a:lvl7pPr marL="3200720" marR="0" lvl="6"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7pPr>
            <a:lvl8pPr marL="3657966" marR="0" lvl="7"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8pPr>
            <a:lvl9pPr marL="4115212" marR="0" lvl="8" indent="-314357" algn="l" rtl="0">
              <a:lnSpc>
                <a:spcPct val="100000"/>
              </a:lnSpc>
              <a:spcBef>
                <a:spcPts val="4200"/>
              </a:spcBef>
              <a:spcAft>
                <a:spcPts val="0"/>
              </a:spcAft>
              <a:buClr>
                <a:srgbClr val="000000"/>
              </a:buClr>
              <a:buSzPts val="1350"/>
              <a:buFont typeface="Rockwell"/>
              <a:buChar char="•"/>
              <a:defRPr sz="3600" b="0" i="0" u="none" strike="noStrike" cap="none">
                <a:solidFill>
                  <a:srgbClr val="000000"/>
                </a:solidFill>
                <a:latin typeface="Rockwell"/>
                <a:ea typeface="Rockwell"/>
                <a:cs typeface="Rockwell"/>
                <a:sym typeface="Rockwell"/>
              </a:defRPr>
            </a:lvl9pPr>
          </a:lstStyle>
          <a:p>
            <a:pPr>
              <a:buClr>
                <a:schemeClr val="tx2"/>
              </a:buClr>
            </a:pPr>
            <a:r>
              <a:rPr lang="en-US" sz="3400" dirty="0">
                <a:solidFill>
                  <a:schemeClr val="tx2"/>
                </a:solidFill>
                <a:latin typeface="+mn-lt"/>
              </a:rPr>
              <a:t>Do not make a determination based on anything other than the competencies/proficiencies.</a:t>
            </a:r>
          </a:p>
          <a:p>
            <a:pPr>
              <a:buClr>
                <a:schemeClr val="tx2"/>
              </a:buClr>
            </a:pPr>
            <a:r>
              <a:rPr lang="en-US" sz="3400" dirty="0">
                <a:solidFill>
                  <a:schemeClr val="tx2"/>
                </a:solidFill>
                <a:latin typeface="+mn-lt"/>
              </a:rPr>
              <a:t>Do not look for specific keywords.</a:t>
            </a:r>
          </a:p>
          <a:p>
            <a:pPr>
              <a:buClr>
                <a:schemeClr val="tx2"/>
              </a:buClr>
            </a:pPr>
            <a:r>
              <a:rPr lang="en-US" sz="3400" dirty="0">
                <a:solidFill>
                  <a:schemeClr val="tx2"/>
                </a:solidFill>
                <a:latin typeface="+mn-lt"/>
              </a:rPr>
              <a:t>Do not reject for overqualification. </a:t>
            </a:r>
          </a:p>
        </p:txBody>
      </p:sp>
      <p:sp>
        <p:nvSpPr>
          <p:cNvPr id="5" name="Rectangle 4">
            <a:extLst>
              <a:ext uri="{FF2B5EF4-FFF2-40B4-BE49-F238E27FC236}">
                <a16:creationId xmlns:a16="http://schemas.microsoft.com/office/drawing/2014/main" id="{AFDD3848-84D6-4F4D-92AD-DCFCC517C921}"/>
              </a:ext>
            </a:extLst>
          </p:cNvPr>
          <p:cNvSpPr/>
          <p:nvPr/>
        </p:nvSpPr>
        <p:spPr>
          <a:xfrm>
            <a:off x="3284974" y="1212882"/>
            <a:ext cx="4264790" cy="123184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Add specific page count being reviewed</a:t>
            </a:r>
          </a:p>
        </p:txBody>
      </p:sp>
    </p:spTree>
    <p:extLst>
      <p:ext uri="{BB962C8B-B14F-4D97-AF65-F5344CB8AC3E}">
        <p14:creationId xmlns:p14="http://schemas.microsoft.com/office/powerpoint/2010/main" val="2638229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010B2A8-1F46-144F-AEB1-97CDEF107BD5}"/>
              </a:ext>
            </a:extLst>
          </p:cNvPr>
          <p:cNvPicPr>
            <a:picLocks noGrp="1" noChangeAspect="1"/>
          </p:cNvPicPr>
          <p:nvPr>
            <p:ph sz="quarter" idx="13"/>
          </p:nvPr>
        </p:nvPicPr>
        <p:blipFill>
          <a:blip r:embed="rId3"/>
          <a:stretch>
            <a:fillRect/>
          </a:stretch>
        </p:blipFill>
        <p:spPr>
          <a:xfrm>
            <a:off x="214109" y="3086100"/>
            <a:ext cx="16805031" cy="5372100"/>
          </a:xfrm>
        </p:spPr>
      </p:pic>
      <p:sp>
        <p:nvSpPr>
          <p:cNvPr id="3" name="Title 2">
            <a:extLst>
              <a:ext uri="{FF2B5EF4-FFF2-40B4-BE49-F238E27FC236}">
                <a16:creationId xmlns:a16="http://schemas.microsoft.com/office/drawing/2014/main" id="{10CEB68B-5005-DA46-A1C4-5636D1EC055E}"/>
              </a:ext>
            </a:extLst>
          </p:cNvPr>
          <p:cNvSpPr>
            <a:spLocks noGrp="1"/>
          </p:cNvSpPr>
          <p:nvPr>
            <p:ph type="ctrTitle"/>
          </p:nvPr>
        </p:nvSpPr>
        <p:spPr/>
        <p:txBody>
          <a:bodyPr/>
          <a:lstStyle/>
          <a:p>
            <a:r>
              <a:rPr lang="en-US" dirty="0"/>
              <a:t>What was on the job announcement?</a:t>
            </a:r>
          </a:p>
        </p:txBody>
      </p:sp>
      <p:sp>
        <p:nvSpPr>
          <p:cNvPr id="4" name="Slide Number Placeholder 3">
            <a:extLst>
              <a:ext uri="{FF2B5EF4-FFF2-40B4-BE49-F238E27FC236}">
                <a16:creationId xmlns:a16="http://schemas.microsoft.com/office/drawing/2014/main" id="{77C71EF8-D8F4-A44A-9974-381C9FEB5434}"/>
              </a:ext>
            </a:extLst>
          </p:cNvPr>
          <p:cNvSpPr>
            <a:spLocks noGrp="1"/>
          </p:cNvSpPr>
          <p:nvPr>
            <p:ph type="sldNum" sz="quarter" idx="4"/>
          </p:nvPr>
        </p:nvSpPr>
        <p:spPr/>
        <p:txBody>
          <a:bodyPr/>
          <a:lstStyle/>
          <a:p>
            <a:fld id="{9A130CC6-AF16-4E75-B386-B0184CCD31FF}" type="slidenum">
              <a:rPr lang="en-US" smtClean="0"/>
              <a:pPr/>
              <a:t>7</a:t>
            </a:fld>
            <a:endParaRPr lang="en-US" dirty="0"/>
          </a:p>
        </p:txBody>
      </p:sp>
      <p:sp>
        <p:nvSpPr>
          <p:cNvPr id="2" name="TextBox 1">
            <a:extLst>
              <a:ext uri="{FF2B5EF4-FFF2-40B4-BE49-F238E27FC236}">
                <a16:creationId xmlns:a16="http://schemas.microsoft.com/office/drawing/2014/main" id="{9CE95043-B3C2-994A-A4D8-A88EFDB24738}"/>
              </a:ext>
            </a:extLst>
          </p:cNvPr>
          <p:cNvSpPr txBox="1"/>
          <p:nvPr/>
        </p:nvSpPr>
        <p:spPr>
          <a:xfrm>
            <a:off x="1436420" y="8601690"/>
            <a:ext cx="14467422" cy="1446550"/>
          </a:xfrm>
          <a:prstGeom prst="rect">
            <a:avLst/>
          </a:prstGeom>
          <a:noFill/>
        </p:spPr>
        <p:txBody>
          <a:bodyPr wrap="none" rtlCol="0">
            <a:spAutoFit/>
          </a:bodyPr>
          <a:lstStyle/>
          <a:p>
            <a:r>
              <a:rPr lang="en-US" sz="4400" dirty="0">
                <a:solidFill>
                  <a:schemeClr val="bg2"/>
                </a:solidFill>
                <a:hlinkClick r:id="rId4">
                  <a:extLst>
                    <a:ext uri="{A12FA001-AC4F-418D-AE19-62706E023703}">
                      <ahyp:hlinkClr xmlns:ahyp="http://schemas.microsoft.com/office/drawing/2018/hyperlinkcolor" val="tx"/>
                    </a:ext>
                  </a:extLst>
                </a:hlinkClick>
              </a:rPr>
              <a:t>https://www.usajobs.gov/job/65502310</a:t>
            </a:r>
            <a:r>
              <a:rPr lang="en-US" sz="4400" dirty="0">
                <a:solidFill>
                  <a:schemeClr val="bg2"/>
                </a:solidFill>
              </a:rPr>
              <a:t> </a:t>
            </a:r>
            <a:r>
              <a:rPr lang="en-US" sz="4400" dirty="0">
                <a:solidFill>
                  <a:schemeClr val="tx2"/>
                </a:solidFill>
              </a:rPr>
              <a:t>(also post in chat)</a:t>
            </a:r>
          </a:p>
          <a:p>
            <a:endParaRPr lang="en-US" sz="4400" dirty="0"/>
          </a:p>
        </p:txBody>
      </p:sp>
      <p:sp>
        <p:nvSpPr>
          <p:cNvPr id="7" name="Rectangle 6">
            <a:extLst>
              <a:ext uri="{FF2B5EF4-FFF2-40B4-BE49-F238E27FC236}">
                <a16:creationId xmlns:a16="http://schemas.microsoft.com/office/drawing/2014/main" id="{694728B7-22B0-8942-A561-B28D85068C8C}"/>
              </a:ext>
            </a:extLst>
          </p:cNvPr>
          <p:cNvSpPr/>
          <p:nvPr/>
        </p:nvSpPr>
        <p:spPr>
          <a:xfrm>
            <a:off x="4398284" y="4866640"/>
            <a:ext cx="7772400" cy="40767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2"/>
                </a:solidFill>
              </a:rPr>
              <a:t>Replace with a screenshot and link of your job announcement</a:t>
            </a:r>
          </a:p>
        </p:txBody>
      </p:sp>
    </p:spTree>
    <p:extLst>
      <p:ext uri="{BB962C8B-B14F-4D97-AF65-F5344CB8AC3E}">
        <p14:creationId xmlns:p14="http://schemas.microsoft.com/office/powerpoint/2010/main" val="859604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1693385" y="1516566"/>
            <a:ext cx="13953626" cy="7078794"/>
          </a:xfrm>
        </p:spPr>
        <p:txBody>
          <a:bodyPr>
            <a:normAutofit/>
          </a:bodyPr>
          <a:lstStyle/>
          <a:p>
            <a:pPr lvl="0"/>
            <a:r>
              <a:rPr lang="en-US" dirty="0"/>
              <a:t>Review competencies and proficiencies</a:t>
            </a:r>
            <a:br>
              <a:rPr lang="en-US" b="0" dirty="0"/>
            </a:br>
            <a:br>
              <a:rPr lang="en-US" b="0" dirty="0"/>
            </a:br>
            <a:r>
              <a:rPr lang="en-US" sz="9602" dirty="0"/>
              <a:t>20 minutes</a:t>
            </a:r>
            <a:br>
              <a:rPr lang="en-US" sz="9602" dirty="0"/>
            </a:br>
            <a:br>
              <a:rPr lang="en-US" dirty="0"/>
            </a:br>
            <a:r>
              <a:rPr lang="en-US" dirty="0"/>
              <a:t>All SMEs should review the materials for five minutes, followed by 15 minutes of discussion.</a:t>
            </a:r>
            <a:endParaRPr lang="en-US" sz="9602" dirty="0"/>
          </a:p>
        </p:txBody>
      </p:sp>
    </p:spTree>
    <p:extLst>
      <p:ext uri="{BB962C8B-B14F-4D97-AF65-F5344CB8AC3E}">
        <p14:creationId xmlns:p14="http://schemas.microsoft.com/office/powerpoint/2010/main" val="3951408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4"/>
          <p:cNvSpPr txBox="1">
            <a:spLocks noGrp="1"/>
          </p:cNvSpPr>
          <p:nvPr>
            <p:ph type="title"/>
          </p:nvPr>
        </p:nvSpPr>
        <p:spPr>
          <a:xfrm>
            <a:off x="1693385" y="1516566"/>
            <a:ext cx="13953626" cy="7078794"/>
          </a:xfrm>
        </p:spPr>
        <p:txBody>
          <a:bodyPr>
            <a:normAutofit fontScale="90000"/>
          </a:bodyPr>
          <a:lstStyle/>
          <a:p>
            <a:pPr lvl="0"/>
            <a:r>
              <a:rPr lang="en-US" dirty="0"/>
              <a:t>Demo of resume review process and tool</a:t>
            </a:r>
            <a:br>
              <a:rPr lang="en-US" b="0" dirty="0"/>
            </a:br>
            <a:br>
              <a:rPr lang="en-US" b="0" dirty="0"/>
            </a:br>
            <a:r>
              <a:rPr lang="en-US" sz="9602" dirty="0"/>
              <a:t>10 minutes</a:t>
            </a:r>
            <a:br>
              <a:rPr lang="en-US" sz="9602" dirty="0"/>
            </a:br>
            <a:br>
              <a:rPr lang="en-US" sz="9602" dirty="0"/>
            </a:br>
            <a:br>
              <a:rPr lang="en-US" dirty="0"/>
            </a:br>
            <a:endParaRPr lang="en-US" sz="9602" dirty="0"/>
          </a:p>
        </p:txBody>
      </p:sp>
    </p:spTree>
    <p:extLst>
      <p:ext uri="{BB962C8B-B14F-4D97-AF65-F5344CB8AC3E}">
        <p14:creationId xmlns:p14="http://schemas.microsoft.com/office/powerpoint/2010/main" val="258094597"/>
      </p:ext>
    </p:extLst>
  </p:cSld>
  <p:clrMapOvr>
    <a:masterClrMapping/>
  </p:clrMapOvr>
</p:sld>
</file>

<file path=ppt/theme/theme1.xml><?xml version="1.0" encoding="utf-8"?>
<a:theme xmlns:a="http://schemas.openxmlformats.org/drawingml/2006/main" name="White">
  <a:themeElements>
    <a:clrScheme name="USDS Hiring 1">
      <a:dk1>
        <a:srgbClr val="2C608A"/>
      </a:dk1>
      <a:lt1>
        <a:srgbClr val="FFFFFF"/>
      </a:lt1>
      <a:dk2>
        <a:srgbClr val="2278C2"/>
      </a:dk2>
      <a:lt2>
        <a:srgbClr val="454545"/>
      </a:lt2>
      <a:accent1>
        <a:srgbClr val="E6F6F8"/>
      </a:accent1>
      <a:accent2>
        <a:srgbClr val="D8E7F5"/>
      </a:accent2>
      <a:accent3>
        <a:srgbClr val="E2EDD7"/>
      </a:accent3>
      <a:accent4>
        <a:srgbClr val="507F00"/>
      </a:accent4>
      <a:accent5>
        <a:srgbClr val="F1928C"/>
      </a:accent5>
      <a:accent6>
        <a:srgbClr val="959695"/>
      </a:accent6>
      <a:hlink>
        <a:srgbClr val="E6F6F8"/>
      </a:hlink>
      <a:folHlink>
        <a:srgbClr val="E6F6F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35180</TotalTime>
  <Words>2810</Words>
  <Application>Microsoft Macintosh PowerPoint</Application>
  <PresentationFormat>Custom</PresentationFormat>
  <Paragraphs>243</Paragraphs>
  <Slides>39</Slides>
  <Notes>38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Arial Regular</vt:lpstr>
      <vt:lpstr>Avenir</vt:lpstr>
      <vt:lpstr>Cambria</vt:lpstr>
      <vt:lpstr>Merriweather Sans</vt:lpstr>
      <vt:lpstr>Rockwell</vt:lpstr>
      <vt:lpstr>Source Sans Pro</vt:lpstr>
      <vt:lpstr>Source Sans Pro SemiBold</vt:lpstr>
      <vt:lpstr>Wingdings</vt:lpstr>
      <vt:lpstr>White</vt:lpstr>
      <vt:lpstr>FOR TRAINING FACILITATORS (delete before presenting)</vt:lpstr>
      <vt:lpstr>PowerPoint Presentation</vt:lpstr>
      <vt:lpstr>Multi-Hurdle SME Assessment Process</vt:lpstr>
      <vt:lpstr>Agenda for this session</vt:lpstr>
      <vt:lpstr>Time considerations</vt:lpstr>
      <vt:lpstr>What to look for during resume review</vt:lpstr>
      <vt:lpstr>What was on the job announcement?</vt:lpstr>
      <vt:lpstr>Review competencies and proficiencies  20 minutes  All SMEs should review the materials for five minutes, followed by 15 minutes of discussion.</vt:lpstr>
      <vt:lpstr>Demo of resume review process and tool  10 minutes   </vt:lpstr>
      <vt:lpstr>Within first ___ pages of job experience, Assess the following</vt:lpstr>
      <vt:lpstr>Within first ___ pages of job experience, Assess the following</vt:lpstr>
      <vt:lpstr>Written statements </vt:lpstr>
      <vt:lpstr>Elements of a good “MOVES FORWARD” statement: Start with decision</vt:lpstr>
      <vt:lpstr>Elements of a good “MOVES FORWARD” statement: mention that Core competencies/proficiency levels are met</vt:lpstr>
      <vt:lpstr>Elements of a good “MOVES FORWARD” statement: mention if Core competencies/proficiency levels are met</vt:lpstr>
      <vt:lpstr>Elements of a good “MOVES FORWARD” statement: mention if they have 1 year relevant experience</vt:lpstr>
      <vt:lpstr>PowerPoint Presentation</vt:lpstr>
      <vt:lpstr>“DOES NOT MOVE FORWARD” STATEMENTS: GOOD EXAMPLES</vt:lpstr>
      <vt:lpstr>“DOES NOT MOVE FORWARD” STATEMENTS: BAD EXAMPLES</vt:lpstr>
      <vt:lpstr>Prohibited Personnel Practices 5 U.S.C. 2302(b)</vt:lpstr>
      <vt:lpstr>Guidance on Personal Relationships with Applicants</vt:lpstr>
      <vt:lpstr>Correcting for unconscious bias</vt:lpstr>
      <vt:lpstr>We all have biases that can have profound effects on our ability to hire the best team.</vt:lpstr>
      <vt:lpstr>1/ Don’t look up candidates 2/ Question your assumptions 3/ Use competencies/proficiency levels 4/ Look at how you describe people</vt:lpstr>
      <vt:lpstr>Resume Review Practice Session  90 minutes  You will have ten minutes to review each resume and send a decision and justification statement  </vt:lpstr>
      <vt:lpstr>Your login.gov account</vt:lpstr>
      <vt:lpstr>Batch download demo  5 minutes  During your review, if you have a problem with USA Staffing/Monster, reach out to _____ </vt:lpstr>
      <vt:lpstr>Logistics </vt:lpstr>
      <vt:lpstr>PowerPoint Presentation</vt:lpstr>
      <vt:lpstr>Appendix: Correcting for unconscious bias</vt:lpstr>
      <vt:lpstr>We all have biases that can have profound effects on our ability to hire the best team.</vt:lpstr>
      <vt:lpstr>“Job applicants with white names needed to send about 10 resumes to get one callback; those with African-American names needed to send around 15 resumes to get one callback.” — National Bureau of Economic Research </vt:lpstr>
      <vt:lpstr>Unconscious bias doesn’t mean we’re bad people. All humans are biased.</vt:lpstr>
      <vt:lpstr>But we have to recognize our bias and correct for it.</vt:lpstr>
      <vt:lpstr>1/ Don’t look up candidates 2/ Question your assumptions 3/ Use competencies/proficiency levels 4/ Look at how you describe people</vt:lpstr>
      <vt:lpstr>1/ Don’t look up candidates</vt:lpstr>
      <vt:lpstr>2/ Question your assumptions</vt:lpstr>
      <vt:lpstr>3/ Use the competencies and proficiency levels</vt:lpstr>
      <vt:lpstr>4/ Look at how you describe people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Grosser, Stephanie F. EOP/OMB</dc:creator>
  <cp:lastModifiedBy>Slack, William (CMS/DSAC)</cp:lastModifiedBy>
  <cp:revision>327</cp:revision>
  <dcterms:modified xsi:type="dcterms:W3CDTF">2022-07-01T19:12:25Z</dcterms:modified>
</cp:coreProperties>
</file>