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0" autoAdjust="0"/>
    <p:restoredTop sz="94660"/>
  </p:normalViewPr>
  <p:slideViewPr>
    <p:cSldViewPr snapToGrid="0">
      <p:cViewPr varScale="1">
        <p:scale>
          <a:sx n="48" d="100"/>
          <a:sy n="48" d="100"/>
        </p:scale>
        <p:origin x="10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5909-EC21-4C59-9C35-8DAA0DE75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96ACC6-059B-41AF-B286-CFD632996E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074F98-AE85-4621-A245-325AEA5033AB}"/>
              </a:ext>
            </a:extLst>
          </p:cNvPr>
          <p:cNvSpPr>
            <a:spLocks noGrp="1"/>
          </p:cNvSpPr>
          <p:nvPr>
            <p:ph type="dt" sz="half" idx="10"/>
          </p:nvPr>
        </p:nvSpPr>
        <p:spPr/>
        <p:txBody>
          <a:bodyPr/>
          <a:lstStyle/>
          <a:p>
            <a:fld id="{578B035F-9680-4017-9DEF-D46273758CF5}" type="datetimeFigureOut">
              <a:rPr lang="en-US" smtClean="0"/>
              <a:t>5/14/2020</a:t>
            </a:fld>
            <a:endParaRPr lang="en-US"/>
          </a:p>
        </p:txBody>
      </p:sp>
      <p:sp>
        <p:nvSpPr>
          <p:cNvPr id="5" name="Footer Placeholder 4">
            <a:extLst>
              <a:ext uri="{FF2B5EF4-FFF2-40B4-BE49-F238E27FC236}">
                <a16:creationId xmlns:a16="http://schemas.microsoft.com/office/drawing/2014/main" id="{4285980E-F2C7-46EE-8E51-E15A42B56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58E21-FF8E-42AD-8AB9-2814CF7E63C1}"/>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330552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4D5D-D625-4271-AB34-2CDBAA0227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613D43-E0A6-40C9-B6F2-1F2D393FC9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BF905D-F346-4801-8102-7304CCE6AA14}"/>
              </a:ext>
            </a:extLst>
          </p:cNvPr>
          <p:cNvSpPr>
            <a:spLocks noGrp="1"/>
          </p:cNvSpPr>
          <p:nvPr>
            <p:ph type="dt" sz="half" idx="10"/>
          </p:nvPr>
        </p:nvSpPr>
        <p:spPr/>
        <p:txBody>
          <a:bodyPr/>
          <a:lstStyle/>
          <a:p>
            <a:fld id="{578B035F-9680-4017-9DEF-D46273758CF5}" type="datetimeFigureOut">
              <a:rPr lang="en-US" smtClean="0"/>
              <a:t>5/14/2020</a:t>
            </a:fld>
            <a:endParaRPr lang="en-US"/>
          </a:p>
        </p:txBody>
      </p:sp>
      <p:sp>
        <p:nvSpPr>
          <p:cNvPr id="5" name="Footer Placeholder 4">
            <a:extLst>
              <a:ext uri="{FF2B5EF4-FFF2-40B4-BE49-F238E27FC236}">
                <a16:creationId xmlns:a16="http://schemas.microsoft.com/office/drawing/2014/main" id="{309F74AA-5676-4C0A-B987-5C5590C8F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BB3A5-47B5-4B1C-BB13-F237D34B90A3}"/>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315345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00CD1B-E0D1-4B84-BF41-979EB7D5A8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B71AFD-3E00-4703-AEDB-D81B200574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8C3B0-ECC2-4874-BA71-3ED586F39888}"/>
              </a:ext>
            </a:extLst>
          </p:cNvPr>
          <p:cNvSpPr>
            <a:spLocks noGrp="1"/>
          </p:cNvSpPr>
          <p:nvPr>
            <p:ph type="dt" sz="half" idx="10"/>
          </p:nvPr>
        </p:nvSpPr>
        <p:spPr/>
        <p:txBody>
          <a:bodyPr/>
          <a:lstStyle/>
          <a:p>
            <a:fld id="{578B035F-9680-4017-9DEF-D46273758CF5}" type="datetimeFigureOut">
              <a:rPr lang="en-US" smtClean="0"/>
              <a:t>5/14/2020</a:t>
            </a:fld>
            <a:endParaRPr lang="en-US"/>
          </a:p>
        </p:txBody>
      </p:sp>
      <p:sp>
        <p:nvSpPr>
          <p:cNvPr id="5" name="Footer Placeholder 4">
            <a:extLst>
              <a:ext uri="{FF2B5EF4-FFF2-40B4-BE49-F238E27FC236}">
                <a16:creationId xmlns:a16="http://schemas.microsoft.com/office/drawing/2014/main" id="{F22A90AD-7D7E-42E5-950C-ED7C48097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8AD39-799A-4AEA-838C-359186021A8B}"/>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162266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394B-5EDD-48C0-859B-D8EBB9FBC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BDEE7-97B3-4E2A-A8F0-98634EF506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B4ECE-AFB5-4E9F-97D4-6A5483BADD04}"/>
              </a:ext>
            </a:extLst>
          </p:cNvPr>
          <p:cNvSpPr>
            <a:spLocks noGrp="1"/>
          </p:cNvSpPr>
          <p:nvPr>
            <p:ph type="dt" sz="half" idx="10"/>
          </p:nvPr>
        </p:nvSpPr>
        <p:spPr/>
        <p:txBody>
          <a:bodyPr/>
          <a:lstStyle/>
          <a:p>
            <a:fld id="{578B035F-9680-4017-9DEF-D46273758CF5}" type="datetimeFigureOut">
              <a:rPr lang="en-US" smtClean="0"/>
              <a:t>5/14/2020</a:t>
            </a:fld>
            <a:endParaRPr lang="en-US"/>
          </a:p>
        </p:txBody>
      </p:sp>
      <p:sp>
        <p:nvSpPr>
          <p:cNvPr id="5" name="Footer Placeholder 4">
            <a:extLst>
              <a:ext uri="{FF2B5EF4-FFF2-40B4-BE49-F238E27FC236}">
                <a16:creationId xmlns:a16="http://schemas.microsoft.com/office/drawing/2014/main" id="{5601EA21-352D-4D0E-81F2-40A3E1891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32330-6E4D-4412-96A1-C4453DC82611}"/>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1805188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3DDB-19CD-41E2-A402-2CE721624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9EF21E-F680-4F18-B062-67482A345F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102D27-DF39-42B6-8C49-EB660AEBD81C}"/>
              </a:ext>
            </a:extLst>
          </p:cNvPr>
          <p:cNvSpPr>
            <a:spLocks noGrp="1"/>
          </p:cNvSpPr>
          <p:nvPr>
            <p:ph type="dt" sz="half" idx="10"/>
          </p:nvPr>
        </p:nvSpPr>
        <p:spPr/>
        <p:txBody>
          <a:bodyPr/>
          <a:lstStyle/>
          <a:p>
            <a:fld id="{578B035F-9680-4017-9DEF-D46273758CF5}" type="datetimeFigureOut">
              <a:rPr lang="en-US" smtClean="0"/>
              <a:t>5/14/2020</a:t>
            </a:fld>
            <a:endParaRPr lang="en-US"/>
          </a:p>
        </p:txBody>
      </p:sp>
      <p:sp>
        <p:nvSpPr>
          <p:cNvPr id="5" name="Footer Placeholder 4">
            <a:extLst>
              <a:ext uri="{FF2B5EF4-FFF2-40B4-BE49-F238E27FC236}">
                <a16:creationId xmlns:a16="http://schemas.microsoft.com/office/drawing/2014/main" id="{A6DECDC7-BB64-42C6-96CA-0D2AD09A0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CD236-5356-4E39-B6F6-7E17787B40BC}"/>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1874883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6A83-DF3B-48D6-B89E-8F8848B21A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589CF-FAE7-483D-AC47-4F95510058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F94C31-B1ED-443B-BFE5-59B183C645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A1CDF9-CFB8-4F0F-977D-1B8FABA92D00}"/>
              </a:ext>
            </a:extLst>
          </p:cNvPr>
          <p:cNvSpPr>
            <a:spLocks noGrp="1"/>
          </p:cNvSpPr>
          <p:nvPr>
            <p:ph type="dt" sz="half" idx="10"/>
          </p:nvPr>
        </p:nvSpPr>
        <p:spPr/>
        <p:txBody>
          <a:bodyPr/>
          <a:lstStyle/>
          <a:p>
            <a:fld id="{578B035F-9680-4017-9DEF-D46273758CF5}" type="datetimeFigureOut">
              <a:rPr lang="en-US" smtClean="0"/>
              <a:t>5/14/2020</a:t>
            </a:fld>
            <a:endParaRPr lang="en-US"/>
          </a:p>
        </p:txBody>
      </p:sp>
      <p:sp>
        <p:nvSpPr>
          <p:cNvPr id="6" name="Footer Placeholder 5">
            <a:extLst>
              <a:ext uri="{FF2B5EF4-FFF2-40B4-BE49-F238E27FC236}">
                <a16:creationId xmlns:a16="http://schemas.microsoft.com/office/drawing/2014/main" id="{4856CA71-0AD7-45F0-8946-F5A4B3485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856DC-4500-46FC-AB7C-7067D82A1E43}"/>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22802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0792-E73B-4733-AF95-C6A042D926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39CC4A-295A-4558-A631-3CA364DD92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2F7779-2954-42A0-B478-50BAA194D4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613215-D9CA-4C60-A298-242477BF0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9DBC5D-70B5-4DFA-A8B5-6444DAE958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5A581C-4146-483E-B36A-0274784567C8}"/>
              </a:ext>
            </a:extLst>
          </p:cNvPr>
          <p:cNvSpPr>
            <a:spLocks noGrp="1"/>
          </p:cNvSpPr>
          <p:nvPr>
            <p:ph type="dt" sz="half" idx="10"/>
          </p:nvPr>
        </p:nvSpPr>
        <p:spPr/>
        <p:txBody>
          <a:bodyPr/>
          <a:lstStyle/>
          <a:p>
            <a:fld id="{578B035F-9680-4017-9DEF-D46273758CF5}" type="datetimeFigureOut">
              <a:rPr lang="en-US" smtClean="0"/>
              <a:t>5/14/2020</a:t>
            </a:fld>
            <a:endParaRPr lang="en-US"/>
          </a:p>
        </p:txBody>
      </p:sp>
      <p:sp>
        <p:nvSpPr>
          <p:cNvPr id="8" name="Footer Placeholder 7">
            <a:extLst>
              <a:ext uri="{FF2B5EF4-FFF2-40B4-BE49-F238E27FC236}">
                <a16:creationId xmlns:a16="http://schemas.microsoft.com/office/drawing/2014/main" id="{719B3B30-DFD8-4AFA-BE82-243217795B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B999D6-B289-4136-9017-9AD4279D70A5}"/>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136509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E582-B0DC-43E8-ACB3-69401B0B2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950F68-BCC0-4D2F-B878-8E9C9D1AB562}"/>
              </a:ext>
            </a:extLst>
          </p:cNvPr>
          <p:cNvSpPr>
            <a:spLocks noGrp="1"/>
          </p:cNvSpPr>
          <p:nvPr>
            <p:ph type="dt" sz="half" idx="10"/>
          </p:nvPr>
        </p:nvSpPr>
        <p:spPr/>
        <p:txBody>
          <a:bodyPr/>
          <a:lstStyle/>
          <a:p>
            <a:fld id="{578B035F-9680-4017-9DEF-D46273758CF5}" type="datetimeFigureOut">
              <a:rPr lang="en-US" smtClean="0"/>
              <a:t>5/14/2020</a:t>
            </a:fld>
            <a:endParaRPr lang="en-US"/>
          </a:p>
        </p:txBody>
      </p:sp>
      <p:sp>
        <p:nvSpPr>
          <p:cNvPr id="4" name="Footer Placeholder 3">
            <a:extLst>
              <a:ext uri="{FF2B5EF4-FFF2-40B4-BE49-F238E27FC236}">
                <a16:creationId xmlns:a16="http://schemas.microsoft.com/office/drawing/2014/main" id="{6178BD20-DACE-4221-82CE-86D0C83CF5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E07905-4167-4BA0-8962-399CAF6ABCDC}"/>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2162326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8B4E00-6D42-4E8B-8230-FDEA28B9CF04}"/>
              </a:ext>
            </a:extLst>
          </p:cNvPr>
          <p:cNvSpPr>
            <a:spLocks noGrp="1"/>
          </p:cNvSpPr>
          <p:nvPr>
            <p:ph type="dt" sz="half" idx="10"/>
          </p:nvPr>
        </p:nvSpPr>
        <p:spPr/>
        <p:txBody>
          <a:bodyPr/>
          <a:lstStyle/>
          <a:p>
            <a:fld id="{578B035F-9680-4017-9DEF-D46273758CF5}" type="datetimeFigureOut">
              <a:rPr lang="en-US" smtClean="0"/>
              <a:t>5/14/2020</a:t>
            </a:fld>
            <a:endParaRPr lang="en-US"/>
          </a:p>
        </p:txBody>
      </p:sp>
      <p:sp>
        <p:nvSpPr>
          <p:cNvPr id="3" name="Footer Placeholder 2">
            <a:extLst>
              <a:ext uri="{FF2B5EF4-FFF2-40B4-BE49-F238E27FC236}">
                <a16:creationId xmlns:a16="http://schemas.microsoft.com/office/drawing/2014/main" id="{AD77DDA7-C46F-4432-869E-AFEF3BB6F3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0EBDE2-0BC8-417F-9722-03390B297FE1}"/>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34029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06AB-E0A0-4018-8590-6F832936F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8EFF2-1274-4836-9D97-6E02C1D979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9604E4-7D1E-46EA-A4AB-67411779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D93F0-77D3-4946-BB1B-B7787749F486}"/>
              </a:ext>
            </a:extLst>
          </p:cNvPr>
          <p:cNvSpPr>
            <a:spLocks noGrp="1"/>
          </p:cNvSpPr>
          <p:nvPr>
            <p:ph type="dt" sz="half" idx="10"/>
          </p:nvPr>
        </p:nvSpPr>
        <p:spPr/>
        <p:txBody>
          <a:bodyPr/>
          <a:lstStyle/>
          <a:p>
            <a:fld id="{578B035F-9680-4017-9DEF-D46273758CF5}" type="datetimeFigureOut">
              <a:rPr lang="en-US" smtClean="0"/>
              <a:t>5/14/2020</a:t>
            </a:fld>
            <a:endParaRPr lang="en-US"/>
          </a:p>
        </p:txBody>
      </p:sp>
      <p:sp>
        <p:nvSpPr>
          <p:cNvPr id="6" name="Footer Placeholder 5">
            <a:extLst>
              <a:ext uri="{FF2B5EF4-FFF2-40B4-BE49-F238E27FC236}">
                <a16:creationId xmlns:a16="http://schemas.microsoft.com/office/drawing/2014/main" id="{9CBB6E5B-E83E-4449-97E4-F570715398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B6CE35-6562-498E-A01D-D7AC69049A08}"/>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3520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BE24-F9BE-4870-90AC-4DFE46505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605386-0215-4FDC-942F-33CECAB29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06427B-3A7C-4D74-82B0-9A732A0CC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4F1CB-1B17-4321-8BFA-E6FD0A5E86DA}"/>
              </a:ext>
            </a:extLst>
          </p:cNvPr>
          <p:cNvSpPr>
            <a:spLocks noGrp="1"/>
          </p:cNvSpPr>
          <p:nvPr>
            <p:ph type="dt" sz="half" idx="10"/>
          </p:nvPr>
        </p:nvSpPr>
        <p:spPr/>
        <p:txBody>
          <a:bodyPr/>
          <a:lstStyle/>
          <a:p>
            <a:fld id="{578B035F-9680-4017-9DEF-D46273758CF5}" type="datetimeFigureOut">
              <a:rPr lang="en-US" smtClean="0"/>
              <a:t>5/14/2020</a:t>
            </a:fld>
            <a:endParaRPr lang="en-US"/>
          </a:p>
        </p:txBody>
      </p:sp>
      <p:sp>
        <p:nvSpPr>
          <p:cNvPr id="6" name="Footer Placeholder 5">
            <a:extLst>
              <a:ext uri="{FF2B5EF4-FFF2-40B4-BE49-F238E27FC236}">
                <a16:creationId xmlns:a16="http://schemas.microsoft.com/office/drawing/2014/main" id="{74BAD156-C973-498C-97C0-915CC15971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0E410-ACBC-4E8C-B113-E3B8E32FDA73}"/>
              </a:ext>
            </a:extLst>
          </p:cNvPr>
          <p:cNvSpPr>
            <a:spLocks noGrp="1"/>
          </p:cNvSpPr>
          <p:nvPr>
            <p:ph type="sldNum" sz="quarter" idx="12"/>
          </p:nvPr>
        </p:nvSpPr>
        <p:spPr/>
        <p:txBody>
          <a:bodyPr/>
          <a:lstStyle/>
          <a:p>
            <a:fld id="{32AD5BA5-DE0B-4A01-A7C8-71E048DCB0F3}" type="slidenum">
              <a:rPr lang="en-US" smtClean="0"/>
              <a:t>‹#›</a:t>
            </a:fld>
            <a:endParaRPr lang="en-US"/>
          </a:p>
        </p:txBody>
      </p:sp>
    </p:spTree>
    <p:extLst>
      <p:ext uri="{BB962C8B-B14F-4D97-AF65-F5344CB8AC3E}">
        <p14:creationId xmlns:p14="http://schemas.microsoft.com/office/powerpoint/2010/main" val="97398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86F70A-DDF0-4CED-A500-4DCE2FE0F6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D63725-3F22-402A-91E9-379758CC7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58040-7F5F-41C7-9CA7-6B12FCDE5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B035F-9680-4017-9DEF-D46273758CF5}" type="datetimeFigureOut">
              <a:rPr lang="en-US" smtClean="0"/>
              <a:t>5/14/2020</a:t>
            </a:fld>
            <a:endParaRPr lang="en-US"/>
          </a:p>
        </p:txBody>
      </p:sp>
      <p:sp>
        <p:nvSpPr>
          <p:cNvPr id="5" name="Footer Placeholder 4">
            <a:extLst>
              <a:ext uri="{FF2B5EF4-FFF2-40B4-BE49-F238E27FC236}">
                <a16:creationId xmlns:a16="http://schemas.microsoft.com/office/drawing/2014/main" id="{A713472A-6991-43C4-AE49-6FA0A1E30B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831AA1-4839-4CE9-8FA9-C6AF6DFB91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D5BA5-DE0B-4A01-A7C8-71E048DCB0F3}" type="slidenum">
              <a:rPr lang="en-US" smtClean="0"/>
              <a:t>‹#›</a:t>
            </a:fld>
            <a:endParaRPr lang="en-US"/>
          </a:p>
        </p:txBody>
      </p:sp>
    </p:spTree>
    <p:extLst>
      <p:ext uri="{BB962C8B-B14F-4D97-AF65-F5344CB8AC3E}">
        <p14:creationId xmlns:p14="http://schemas.microsoft.com/office/powerpoint/2010/main" val="2883661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lenzini@wustl.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humanconnectome/NDA_submiss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humanconnectome/NIHToolbox2ND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A23C-4B44-4B9C-A3BC-CDB8B7C8EB1E}"/>
              </a:ext>
            </a:extLst>
          </p:cNvPr>
          <p:cNvSpPr>
            <a:spLocks noGrp="1"/>
          </p:cNvSpPr>
          <p:nvPr>
            <p:ph type="ctrTitle"/>
          </p:nvPr>
        </p:nvSpPr>
        <p:spPr>
          <a:xfrm>
            <a:off x="1214437" y="2986232"/>
            <a:ext cx="9763125" cy="2387600"/>
          </a:xfrm>
        </p:spPr>
        <p:txBody>
          <a:bodyPr>
            <a:normAutofit fontScale="90000"/>
          </a:bodyPr>
          <a:lstStyle/>
          <a:p>
            <a:r>
              <a:rPr lang="en-US" dirty="0"/>
              <a:t>Introduction to Harmonizing your study’s Behavioral Data with the data dictionary at the NDA</a:t>
            </a:r>
            <a:br>
              <a:rPr lang="en-US" dirty="0"/>
            </a:br>
            <a:r>
              <a:rPr lang="en-US" dirty="0">
                <a:hlinkClick r:id="rId2"/>
              </a:rPr>
              <a:t>plenzini@wustl.edu</a:t>
            </a:r>
            <a:br>
              <a:rPr lang="en-US" dirty="0"/>
            </a:br>
            <a:r>
              <a:rPr lang="en-US" dirty="0"/>
              <a:t>5/14/2020</a:t>
            </a:r>
          </a:p>
        </p:txBody>
      </p:sp>
    </p:spTree>
    <p:extLst>
      <p:ext uri="{BB962C8B-B14F-4D97-AF65-F5344CB8AC3E}">
        <p14:creationId xmlns:p14="http://schemas.microsoft.com/office/powerpoint/2010/main" val="56321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46F4F-E6DF-4D4E-8E75-EEF183572343}"/>
              </a:ext>
            </a:extLst>
          </p:cNvPr>
          <p:cNvSpPr>
            <a:spLocks noGrp="1"/>
          </p:cNvSpPr>
          <p:nvPr>
            <p:ph idx="1"/>
          </p:nvPr>
        </p:nvSpPr>
        <p:spPr>
          <a:xfrm>
            <a:off x="838200" y="536249"/>
            <a:ext cx="10515600" cy="4351338"/>
          </a:xfrm>
        </p:spPr>
        <p:txBody>
          <a:bodyPr>
            <a:normAutofit fontScale="92500" lnSpcReduction="20000"/>
          </a:bodyPr>
          <a:lstStyle/>
          <a:p>
            <a:pPr marL="0" indent="0">
              <a:buNone/>
            </a:pPr>
            <a:r>
              <a:rPr lang="en-US" dirty="0"/>
              <a:t>Links:</a:t>
            </a:r>
          </a:p>
          <a:p>
            <a:r>
              <a:rPr lang="en-US" dirty="0"/>
              <a:t>NDA Tutorials to get started:</a:t>
            </a:r>
          </a:p>
          <a:p>
            <a:pPr marL="457200" lvl="1" indent="0">
              <a:buNone/>
            </a:pPr>
            <a:r>
              <a:rPr lang="en-US" dirty="0"/>
              <a:t>https://nda.nih.gov/training/module?trainingModuleId=training.data-submission&amp;slideId=slide.submission.intro</a:t>
            </a:r>
          </a:p>
          <a:p>
            <a:pPr marL="457200" lvl="1" indent="0">
              <a:buNone/>
            </a:pPr>
            <a:r>
              <a:rPr lang="en-US" dirty="0"/>
              <a:t>https://nda.nih.gov/webinars-and-tutorials#tutorials</a:t>
            </a:r>
          </a:p>
          <a:p>
            <a:pPr lvl="1"/>
            <a:endParaRPr lang="en-US" dirty="0"/>
          </a:p>
          <a:p>
            <a:r>
              <a:rPr lang="en-US" dirty="0"/>
              <a:t>NDA repositories</a:t>
            </a:r>
          </a:p>
          <a:p>
            <a:pPr marL="457200" lvl="1" indent="0">
              <a:buNone/>
            </a:pPr>
            <a:r>
              <a:rPr lang="en-US" dirty="0"/>
              <a:t>https://github.com/NDAR</a:t>
            </a:r>
          </a:p>
          <a:p>
            <a:pPr marL="0" indent="0">
              <a:buNone/>
            </a:pPr>
            <a:endParaRPr lang="en-US" dirty="0"/>
          </a:p>
          <a:p>
            <a:r>
              <a:rPr lang="en-US" dirty="0"/>
              <a:t>HCP repositories:</a:t>
            </a:r>
          </a:p>
          <a:p>
            <a:pPr marL="457200" lvl="1" indent="0">
              <a:buNone/>
            </a:pPr>
            <a:r>
              <a:rPr lang="en-US" dirty="0">
                <a:hlinkClick r:id="rId2"/>
              </a:rPr>
              <a:t>https://github.com/humanconnectome/NDA_submissions</a:t>
            </a:r>
            <a:endParaRPr lang="en-US" dirty="0"/>
          </a:p>
          <a:p>
            <a:pPr marL="457200" lvl="1" indent="0">
              <a:buNone/>
            </a:pPr>
            <a:r>
              <a:rPr lang="en-US" dirty="0"/>
              <a:t>https://github.com/humanconnectome/NIHToolbox2NDA</a:t>
            </a:r>
          </a:p>
        </p:txBody>
      </p:sp>
      <p:sp>
        <p:nvSpPr>
          <p:cNvPr id="2" name="TextBox 1">
            <a:extLst>
              <a:ext uri="{FF2B5EF4-FFF2-40B4-BE49-F238E27FC236}">
                <a16:creationId xmlns:a16="http://schemas.microsoft.com/office/drawing/2014/main" id="{F032D58C-2741-4D8D-8430-2C8E74BF0851}"/>
              </a:ext>
            </a:extLst>
          </p:cNvPr>
          <p:cNvSpPr txBox="1"/>
          <p:nvPr/>
        </p:nvSpPr>
        <p:spPr>
          <a:xfrm>
            <a:off x="838200" y="4936756"/>
            <a:ext cx="10515600" cy="1384995"/>
          </a:xfrm>
          <a:prstGeom prst="rect">
            <a:avLst/>
          </a:prstGeom>
          <a:noFill/>
        </p:spPr>
        <p:txBody>
          <a:bodyPr wrap="square" rtlCol="0">
            <a:spAutoFit/>
          </a:bodyPr>
          <a:lstStyle/>
          <a:p>
            <a:r>
              <a:rPr lang="en-US" sz="2800" dirty="0"/>
              <a:t>TIME SENSITIVE:  Make sure the person responsible for submitting data to the NDA has the appropriate permissions to do so.  Initiate requests to administrators early to avoid delays.</a:t>
            </a:r>
          </a:p>
        </p:txBody>
      </p:sp>
    </p:spTree>
    <p:extLst>
      <p:ext uri="{BB962C8B-B14F-4D97-AF65-F5344CB8AC3E}">
        <p14:creationId xmlns:p14="http://schemas.microsoft.com/office/powerpoint/2010/main" val="152469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751DD-D5FE-4749-B095-1855716FCD49}"/>
              </a:ext>
            </a:extLst>
          </p:cNvPr>
          <p:cNvSpPr>
            <a:spLocks noGrp="1"/>
          </p:cNvSpPr>
          <p:nvPr>
            <p:ph type="title"/>
          </p:nvPr>
        </p:nvSpPr>
        <p:spPr/>
        <p:txBody>
          <a:bodyPr/>
          <a:lstStyle/>
          <a:p>
            <a:r>
              <a:rPr lang="en-US" dirty="0"/>
              <a:t>Birds eye view:</a:t>
            </a:r>
          </a:p>
        </p:txBody>
      </p:sp>
      <p:sp>
        <p:nvSpPr>
          <p:cNvPr id="3" name="Content Placeholder 2">
            <a:extLst>
              <a:ext uri="{FF2B5EF4-FFF2-40B4-BE49-F238E27FC236}">
                <a16:creationId xmlns:a16="http://schemas.microsoft.com/office/drawing/2014/main" id="{B7F053FE-8CAC-4789-8D5E-8AEEBDA3D963}"/>
              </a:ext>
            </a:extLst>
          </p:cNvPr>
          <p:cNvSpPr>
            <a:spLocks noGrp="1"/>
          </p:cNvSpPr>
          <p:nvPr>
            <p:ph idx="1"/>
          </p:nvPr>
        </p:nvSpPr>
        <p:spPr/>
        <p:txBody>
          <a:bodyPr/>
          <a:lstStyle/>
          <a:p>
            <a:r>
              <a:rPr lang="en-US" dirty="0"/>
              <a:t>Motivation:  Publicly funded data needs to be put in publicly funded databases so that the funding public, or at least other investigators with similar interests (also publicly funded), can query the data on which investigators are making claims and validate findings (for the benefit of the funding public). </a:t>
            </a:r>
          </a:p>
          <a:p>
            <a:r>
              <a:rPr lang="en-US" dirty="0"/>
              <a:t>Challenge:  Different types of data come with different informatics and domain expertise requirements that are constantly changing due to infrastructure reorganization and data explosion.  </a:t>
            </a:r>
          </a:p>
        </p:txBody>
      </p:sp>
    </p:spTree>
    <p:extLst>
      <p:ext uri="{BB962C8B-B14F-4D97-AF65-F5344CB8AC3E}">
        <p14:creationId xmlns:p14="http://schemas.microsoft.com/office/powerpoint/2010/main" val="4990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B763D5-472F-45BA-AADA-E842ED5CF60D}"/>
              </a:ext>
            </a:extLst>
          </p:cNvPr>
          <p:cNvPicPr>
            <a:picLocks noChangeAspect="1"/>
          </p:cNvPicPr>
          <p:nvPr/>
        </p:nvPicPr>
        <p:blipFill>
          <a:blip r:embed="rId2"/>
          <a:stretch>
            <a:fillRect/>
          </a:stretch>
        </p:blipFill>
        <p:spPr>
          <a:xfrm>
            <a:off x="170872" y="766762"/>
            <a:ext cx="11850256" cy="3846680"/>
          </a:xfrm>
          <a:prstGeom prst="rect">
            <a:avLst/>
          </a:prstGeom>
        </p:spPr>
      </p:pic>
      <p:cxnSp>
        <p:nvCxnSpPr>
          <p:cNvPr id="9" name="Straight Arrow Connector 8">
            <a:extLst>
              <a:ext uri="{FF2B5EF4-FFF2-40B4-BE49-F238E27FC236}">
                <a16:creationId xmlns:a16="http://schemas.microsoft.com/office/drawing/2014/main" id="{899B2E8B-2480-45D2-A2BC-19CF32E3FB2F}"/>
              </a:ext>
            </a:extLst>
          </p:cNvPr>
          <p:cNvCxnSpPr>
            <a:cxnSpLocks/>
          </p:cNvCxnSpPr>
          <p:nvPr/>
        </p:nvCxnSpPr>
        <p:spPr>
          <a:xfrm flipV="1">
            <a:off x="2724710" y="3910553"/>
            <a:ext cx="1675840" cy="1405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4047233-B367-49B8-80BF-AF18FB2B1CA0}"/>
              </a:ext>
            </a:extLst>
          </p:cNvPr>
          <p:cNvSpPr/>
          <p:nvPr/>
        </p:nvSpPr>
        <p:spPr>
          <a:xfrm>
            <a:off x="681595" y="5444907"/>
            <a:ext cx="9691129" cy="646331"/>
          </a:xfrm>
          <a:prstGeom prst="rect">
            <a:avLst/>
          </a:prstGeom>
        </p:spPr>
        <p:txBody>
          <a:bodyPr wrap="square">
            <a:spAutoFit/>
          </a:bodyPr>
          <a:lstStyle/>
          <a:p>
            <a:r>
              <a:rPr lang="en-US" sz="3600" dirty="0"/>
              <a:t>The NDA Mission (https://nda.nih.gov/)</a:t>
            </a:r>
          </a:p>
        </p:txBody>
      </p:sp>
    </p:spTree>
    <p:extLst>
      <p:ext uri="{BB962C8B-B14F-4D97-AF65-F5344CB8AC3E}">
        <p14:creationId xmlns:p14="http://schemas.microsoft.com/office/powerpoint/2010/main" val="140497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34EE-477D-4589-B6D3-A2792080833A}"/>
              </a:ext>
            </a:extLst>
          </p:cNvPr>
          <p:cNvSpPr>
            <a:spLocks noGrp="1"/>
          </p:cNvSpPr>
          <p:nvPr>
            <p:ph type="title"/>
          </p:nvPr>
        </p:nvSpPr>
        <p:spPr/>
        <p:txBody>
          <a:bodyPr/>
          <a:lstStyle/>
          <a:p>
            <a:r>
              <a:rPr lang="en-US" dirty="0"/>
              <a:t>Key Concept: Data Dictionary</a:t>
            </a:r>
          </a:p>
        </p:txBody>
      </p:sp>
      <p:sp>
        <p:nvSpPr>
          <p:cNvPr id="3" name="Content Placeholder 2">
            <a:extLst>
              <a:ext uri="{FF2B5EF4-FFF2-40B4-BE49-F238E27FC236}">
                <a16:creationId xmlns:a16="http://schemas.microsoft.com/office/drawing/2014/main" id="{C3205583-D34E-43EF-A531-F1481E0435C2}"/>
              </a:ext>
            </a:extLst>
          </p:cNvPr>
          <p:cNvSpPr>
            <a:spLocks noGrp="1"/>
          </p:cNvSpPr>
          <p:nvPr>
            <p:ph idx="1"/>
          </p:nvPr>
        </p:nvSpPr>
        <p:spPr/>
        <p:txBody>
          <a:bodyPr>
            <a:normAutofit fontScale="92500" lnSpcReduction="10000"/>
          </a:bodyPr>
          <a:lstStyle/>
          <a:p>
            <a:r>
              <a:rPr lang="en-US" dirty="0"/>
              <a:t>a set of information describing the contents, format, and structure of a database and the relationship between its elements, used to control access to and manipulation of a database</a:t>
            </a:r>
          </a:p>
          <a:p>
            <a:endParaRPr lang="en-US" dirty="0"/>
          </a:p>
          <a:p>
            <a:r>
              <a:rPr lang="en-US" dirty="0">
                <a:solidFill>
                  <a:srgbClr val="00B050"/>
                </a:solidFill>
              </a:rPr>
              <a:t>For the purposes of communication with the NDA and others, a data dictionary is a text file that describes the variables in your dataset (e.g. variable names, their labels, data types, values, valid ranges, form locations, </a:t>
            </a:r>
            <a:r>
              <a:rPr lang="en-US" dirty="0" err="1">
                <a:solidFill>
                  <a:srgbClr val="00B050"/>
                </a:solidFill>
              </a:rPr>
              <a:t>etc</a:t>
            </a:r>
            <a:r>
              <a:rPr lang="en-US" dirty="0">
                <a:solidFill>
                  <a:srgbClr val="00B050"/>
                </a:solidFill>
              </a:rPr>
              <a:t>).  </a:t>
            </a:r>
          </a:p>
          <a:p>
            <a:endParaRPr lang="en-US" dirty="0">
              <a:solidFill>
                <a:srgbClr val="00B050"/>
              </a:solidFill>
            </a:endParaRPr>
          </a:p>
          <a:p>
            <a:pPr marL="0" indent="0">
              <a:buNone/>
            </a:pPr>
            <a:r>
              <a:rPr lang="en-US" dirty="0">
                <a:solidFill>
                  <a:srgbClr val="FF0000"/>
                </a:solidFill>
              </a:rPr>
              <a:t>NOTE: IN PRACTICE, NOT ALL DATA DICTIONARIES ARE CREATED EQUAL, or contain all information necessary to map between databases.  </a:t>
            </a:r>
          </a:p>
        </p:txBody>
      </p:sp>
    </p:spTree>
    <p:extLst>
      <p:ext uri="{BB962C8B-B14F-4D97-AF65-F5344CB8AC3E}">
        <p14:creationId xmlns:p14="http://schemas.microsoft.com/office/powerpoint/2010/main" val="381197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DAA3-5D7A-4381-838D-2C3E1E86372A}"/>
              </a:ext>
            </a:extLst>
          </p:cNvPr>
          <p:cNvSpPr>
            <a:spLocks noGrp="1"/>
          </p:cNvSpPr>
          <p:nvPr>
            <p:ph type="title"/>
          </p:nvPr>
        </p:nvSpPr>
        <p:spPr>
          <a:xfrm>
            <a:off x="216513" y="100013"/>
            <a:ext cx="11975487" cy="823590"/>
          </a:xfrm>
        </p:spPr>
        <p:txBody>
          <a:bodyPr>
            <a:normAutofit/>
          </a:bodyPr>
          <a:lstStyle/>
          <a:p>
            <a:r>
              <a:rPr lang="en-US" sz="3200" dirty="0"/>
              <a:t>Key concept: Data Dictionary (in practice)</a:t>
            </a:r>
          </a:p>
        </p:txBody>
      </p:sp>
      <p:sp>
        <p:nvSpPr>
          <p:cNvPr id="3" name="Content Placeholder 2">
            <a:extLst>
              <a:ext uri="{FF2B5EF4-FFF2-40B4-BE49-F238E27FC236}">
                <a16:creationId xmlns:a16="http://schemas.microsoft.com/office/drawing/2014/main" id="{B997B443-3B6E-4311-B36D-4A7D3ED9DA11}"/>
              </a:ext>
            </a:extLst>
          </p:cNvPr>
          <p:cNvSpPr>
            <a:spLocks noGrp="1"/>
          </p:cNvSpPr>
          <p:nvPr>
            <p:ph idx="1"/>
          </p:nvPr>
        </p:nvSpPr>
        <p:spPr>
          <a:xfrm>
            <a:off x="518773" y="833415"/>
            <a:ext cx="11456115" cy="3022462"/>
          </a:xfrm>
        </p:spPr>
        <p:txBody>
          <a:bodyPr>
            <a:noAutofit/>
          </a:bodyPr>
          <a:lstStyle/>
          <a:p>
            <a:pPr marL="0" indent="0">
              <a:buNone/>
            </a:pPr>
            <a:r>
              <a:rPr lang="en-US" sz="2400" dirty="0">
                <a:solidFill>
                  <a:srgbClr val="00B050"/>
                </a:solidFill>
              </a:rPr>
              <a:t>In </a:t>
            </a:r>
            <a:r>
              <a:rPr lang="en-US" sz="2400" dirty="0" err="1">
                <a:solidFill>
                  <a:srgbClr val="00B050"/>
                </a:solidFill>
              </a:rPr>
              <a:t>REDCap</a:t>
            </a:r>
            <a:r>
              <a:rPr lang="en-US" sz="2400" dirty="0">
                <a:solidFill>
                  <a:srgbClr val="00B050"/>
                </a:solidFill>
              </a:rPr>
              <a:t>, the Data dictionary is an exportable table similar to something that ‘proc contents’ could output for a SAS dataset, what a table summary method could produce from Pandas, or what a </a:t>
            </a:r>
            <a:r>
              <a:rPr lang="en-US" sz="2400" dirty="0" err="1">
                <a:solidFill>
                  <a:srgbClr val="00B050"/>
                </a:solidFill>
              </a:rPr>
              <a:t>key:value</a:t>
            </a:r>
            <a:r>
              <a:rPr lang="en-US" sz="2400" dirty="0">
                <a:solidFill>
                  <a:srgbClr val="00B050"/>
                </a:solidFill>
              </a:rPr>
              <a:t> pair would document for you in a .json or XML file.  </a:t>
            </a:r>
          </a:p>
          <a:p>
            <a:pPr marL="0" indent="0">
              <a:buNone/>
            </a:pPr>
            <a:r>
              <a:rPr lang="en-US" sz="2400" dirty="0">
                <a:solidFill>
                  <a:srgbClr val="00B050"/>
                </a:solidFill>
              </a:rPr>
              <a:t>At the NDA, the Data dictionary is so large (1.5 million variables [called elements] and counting), that in addition to containing annotation w.r.t names and labels, variables are grouped and presented by the structures in which they are referenced--not too different from the concept of a form in </a:t>
            </a:r>
            <a:r>
              <a:rPr lang="en-US" sz="2400" dirty="0" err="1">
                <a:solidFill>
                  <a:srgbClr val="00B050"/>
                </a:solidFill>
              </a:rPr>
              <a:t>REDCap</a:t>
            </a:r>
            <a:r>
              <a:rPr lang="en-US" sz="2400" dirty="0">
                <a:solidFill>
                  <a:srgbClr val="00B050"/>
                </a:solidFill>
              </a:rPr>
              <a:t>, but much </a:t>
            </a:r>
            <a:r>
              <a:rPr lang="en-US" sz="2400" dirty="0" err="1">
                <a:solidFill>
                  <a:srgbClr val="00B050"/>
                </a:solidFill>
              </a:rPr>
              <a:t>much</a:t>
            </a:r>
            <a:r>
              <a:rPr lang="en-US" sz="2400" dirty="0">
                <a:solidFill>
                  <a:srgbClr val="00B050"/>
                </a:solidFill>
              </a:rPr>
              <a:t> larger and equipped with aliases).  Note that unique elements can show up in multiple structures.</a:t>
            </a:r>
          </a:p>
          <a:p>
            <a:pPr marL="0" indent="0">
              <a:buNone/>
            </a:pPr>
            <a:r>
              <a:rPr lang="en-US" sz="2400" dirty="0">
                <a:solidFill>
                  <a:srgbClr val="00B050"/>
                </a:solidFill>
              </a:rPr>
              <a:t>Presentation of the data dictionary at the NDA website is organized by structures. Each structure reports on the elements grouped therein with name, description, value ranges, notes, </a:t>
            </a:r>
            <a:r>
              <a:rPr lang="en-US" sz="2400" dirty="0" err="1">
                <a:solidFill>
                  <a:srgbClr val="00B050"/>
                </a:solidFill>
              </a:rPr>
              <a:t>etc</a:t>
            </a:r>
            <a:r>
              <a:rPr lang="en-US" sz="2400" dirty="0">
                <a:solidFill>
                  <a:srgbClr val="00B050"/>
                </a:solidFill>
              </a:rPr>
              <a:t>, as in this example for the 12-Item Grit Scale:</a:t>
            </a:r>
          </a:p>
          <a:p>
            <a:pPr marL="0" indent="0">
              <a:buNone/>
            </a:pPr>
            <a:endParaRPr lang="en-US" sz="2400" dirty="0">
              <a:solidFill>
                <a:srgbClr val="00B050"/>
              </a:solidFill>
            </a:endParaRPr>
          </a:p>
        </p:txBody>
      </p:sp>
      <p:pic>
        <p:nvPicPr>
          <p:cNvPr id="4" name="Picture 3">
            <a:extLst>
              <a:ext uri="{FF2B5EF4-FFF2-40B4-BE49-F238E27FC236}">
                <a16:creationId xmlns:a16="http://schemas.microsoft.com/office/drawing/2014/main" id="{DC62B890-866D-46F7-96D5-8026D5DA5AA8}"/>
              </a:ext>
            </a:extLst>
          </p:cNvPr>
          <p:cNvPicPr>
            <a:picLocks noChangeAspect="1"/>
          </p:cNvPicPr>
          <p:nvPr/>
        </p:nvPicPr>
        <p:blipFill>
          <a:blip r:embed="rId2"/>
          <a:stretch>
            <a:fillRect/>
          </a:stretch>
        </p:blipFill>
        <p:spPr>
          <a:xfrm>
            <a:off x="216513" y="5019032"/>
            <a:ext cx="11758375" cy="2462535"/>
          </a:xfrm>
          <a:prstGeom prst="rect">
            <a:avLst/>
          </a:prstGeom>
        </p:spPr>
      </p:pic>
    </p:spTree>
    <p:extLst>
      <p:ext uri="{BB962C8B-B14F-4D97-AF65-F5344CB8AC3E}">
        <p14:creationId xmlns:p14="http://schemas.microsoft.com/office/powerpoint/2010/main" val="268270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8BA-A593-4934-807F-FAF05469A6D8}"/>
              </a:ext>
            </a:extLst>
          </p:cNvPr>
          <p:cNvSpPr>
            <a:spLocks noGrp="1"/>
          </p:cNvSpPr>
          <p:nvPr>
            <p:ph type="title"/>
          </p:nvPr>
        </p:nvSpPr>
        <p:spPr>
          <a:xfrm>
            <a:off x="390525" y="197742"/>
            <a:ext cx="10515600" cy="1309127"/>
          </a:xfrm>
        </p:spPr>
        <p:txBody>
          <a:bodyPr>
            <a:normAutofit/>
          </a:bodyPr>
          <a:lstStyle/>
          <a:p>
            <a:pPr marL="0" indent="0"/>
            <a:r>
              <a:rPr lang="en-US" dirty="0"/>
              <a:t>Key concept: harmonization</a:t>
            </a:r>
          </a:p>
        </p:txBody>
      </p:sp>
      <p:sp>
        <p:nvSpPr>
          <p:cNvPr id="3" name="Content Placeholder 2">
            <a:extLst>
              <a:ext uri="{FF2B5EF4-FFF2-40B4-BE49-F238E27FC236}">
                <a16:creationId xmlns:a16="http://schemas.microsoft.com/office/drawing/2014/main" id="{7619D02D-4A4B-4ACC-9928-4D9993BA2CC6}"/>
              </a:ext>
            </a:extLst>
          </p:cNvPr>
          <p:cNvSpPr>
            <a:spLocks noGrp="1"/>
          </p:cNvSpPr>
          <p:nvPr>
            <p:ph idx="1"/>
          </p:nvPr>
        </p:nvSpPr>
        <p:spPr>
          <a:xfrm>
            <a:off x="390525" y="1456755"/>
            <a:ext cx="11125200" cy="3914775"/>
          </a:xfrm>
        </p:spPr>
        <p:txBody>
          <a:bodyPr>
            <a:normAutofit fontScale="85000" lnSpcReduction="10000"/>
          </a:bodyPr>
          <a:lstStyle/>
          <a:p>
            <a:pPr marL="0" indent="0">
              <a:buNone/>
            </a:pPr>
            <a:r>
              <a:rPr lang="en-US" dirty="0">
                <a:solidFill>
                  <a:srgbClr val="00B050"/>
                </a:solidFill>
              </a:rPr>
              <a:t>Harmonization is the process whereby someone (of the curator mindset) programs the transformation and renaming of variables from one data dictionary to another, so that data from one system can be imported into the other.  </a:t>
            </a:r>
          </a:p>
          <a:p>
            <a:pPr marL="457200" lvl="1" indent="0">
              <a:buNone/>
            </a:pPr>
            <a:r>
              <a:rPr lang="en-US" dirty="0"/>
              <a:t>Example: </a:t>
            </a:r>
          </a:p>
          <a:p>
            <a:pPr lvl="1"/>
            <a:r>
              <a:rPr lang="en-US" dirty="0"/>
              <a:t>your </a:t>
            </a:r>
            <a:r>
              <a:rPr lang="en-US" dirty="0" err="1"/>
              <a:t>REDCap</a:t>
            </a:r>
            <a:r>
              <a:rPr lang="en-US" dirty="0"/>
              <a:t> database collected a variable called ‘</a:t>
            </a:r>
            <a:r>
              <a:rPr lang="en-US" dirty="0" err="1"/>
              <a:t>happymonday</a:t>
            </a:r>
            <a:r>
              <a:rPr lang="en-US" dirty="0"/>
              <a:t>’ with the label ‘Please indicate how happy you felt on Monday,’ with the following options: 1=Really hard to get going, 2=Can’t complain, 3=Yeehaw the week begins! </a:t>
            </a:r>
          </a:p>
          <a:p>
            <a:pPr lvl="1"/>
            <a:r>
              <a:rPr lang="en-US" dirty="0"/>
              <a:t>The NDA has a variable called ‘</a:t>
            </a:r>
            <a:r>
              <a:rPr lang="en-US" dirty="0" err="1"/>
              <a:t>mondaymorning</a:t>
            </a:r>
            <a:r>
              <a:rPr lang="en-US" dirty="0"/>
              <a:t>’ in the structure ‘happyweekdays01’ with the label ‘Please indicate how happy you felt on Monday.’  </a:t>
            </a:r>
            <a:r>
              <a:rPr lang="en-US" dirty="0" err="1"/>
              <a:t>mondaymorning</a:t>
            </a:r>
            <a:r>
              <a:rPr lang="en-US" dirty="0"/>
              <a:t> has the following possible answers: 0=Really hard to get going, 1=Can’t complain, 2=Yippy, the week begins!</a:t>
            </a:r>
          </a:p>
          <a:p>
            <a:pPr lvl="1"/>
            <a:r>
              <a:rPr lang="en-US" dirty="0"/>
              <a:t>Harmonization would be the process by which a human being (either you, or the NDA curator) maps and encodes the renaming of your ‘</a:t>
            </a:r>
            <a:r>
              <a:rPr lang="en-US" dirty="0" err="1"/>
              <a:t>happymonday</a:t>
            </a:r>
            <a:r>
              <a:rPr lang="en-US" dirty="0"/>
              <a:t>’ variable to ‘</a:t>
            </a:r>
            <a:r>
              <a:rPr lang="en-US" dirty="0" err="1"/>
              <a:t>mondaymorning</a:t>
            </a:r>
            <a:r>
              <a:rPr lang="en-US" dirty="0"/>
              <a:t>,’ and subtract 1 from all the values, after ensuring that ‘Yeehaw’ and ‘Yippy’ mean the same thing by contacting the PI.</a:t>
            </a:r>
          </a:p>
          <a:p>
            <a:endParaRPr lang="en-US" dirty="0"/>
          </a:p>
        </p:txBody>
      </p:sp>
    </p:spTree>
    <p:extLst>
      <p:ext uri="{BB962C8B-B14F-4D97-AF65-F5344CB8AC3E}">
        <p14:creationId xmlns:p14="http://schemas.microsoft.com/office/powerpoint/2010/main" val="1950551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D065-0238-40E3-B0F5-7300A5E3DA14}"/>
              </a:ext>
            </a:extLst>
          </p:cNvPr>
          <p:cNvSpPr>
            <a:spLocks noGrp="1"/>
          </p:cNvSpPr>
          <p:nvPr>
            <p:ph type="title"/>
          </p:nvPr>
        </p:nvSpPr>
        <p:spPr/>
        <p:txBody>
          <a:bodyPr/>
          <a:lstStyle/>
          <a:p>
            <a:r>
              <a:rPr lang="en-US" dirty="0"/>
              <a:t>Why is harmonization so time-consuming?</a:t>
            </a:r>
          </a:p>
        </p:txBody>
      </p:sp>
      <p:sp>
        <p:nvSpPr>
          <p:cNvPr id="3" name="Content Placeholder 2">
            <a:extLst>
              <a:ext uri="{FF2B5EF4-FFF2-40B4-BE49-F238E27FC236}">
                <a16:creationId xmlns:a16="http://schemas.microsoft.com/office/drawing/2014/main" id="{B1FF06AF-D228-439D-B43D-E8EA15C7F298}"/>
              </a:ext>
            </a:extLst>
          </p:cNvPr>
          <p:cNvSpPr>
            <a:spLocks noGrp="1"/>
          </p:cNvSpPr>
          <p:nvPr>
            <p:ph idx="1"/>
          </p:nvPr>
        </p:nvSpPr>
        <p:spPr/>
        <p:txBody>
          <a:bodyPr>
            <a:normAutofit fontScale="85000" lnSpcReduction="10000"/>
          </a:bodyPr>
          <a:lstStyle/>
          <a:p>
            <a:r>
              <a:rPr lang="en-US" dirty="0"/>
              <a:t>3000 variables per local </a:t>
            </a:r>
            <a:r>
              <a:rPr lang="en-US" dirty="0" err="1"/>
              <a:t>REDCap</a:t>
            </a:r>
            <a:r>
              <a:rPr lang="en-US" dirty="0"/>
              <a:t> database, </a:t>
            </a:r>
          </a:p>
          <a:p>
            <a:r>
              <a:rPr lang="en-US" dirty="0" err="1"/>
              <a:t>RedCAP</a:t>
            </a:r>
            <a:r>
              <a:rPr lang="en-US" dirty="0"/>
              <a:t> may organized into forms that have more to do with study design or subject intake protocols than questionnaires (e.g. ‘Subject Block 1’) with subheading labels indicative of specific instruments collected.  </a:t>
            </a:r>
          </a:p>
          <a:p>
            <a:r>
              <a:rPr lang="en-US" dirty="0"/>
              <a:t>NIH Toolbox organizes variables into instruments which are merged into different structures at the NDA.</a:t>
            </a:r>
          </a:p>
          <a:p>
            <a:r>
              <a:rPr lang="en-US" dirty="0"/>
              <a:t>Mass (</a:t>
            </a:r>
            <a:r>
              <a:rPr lang="en-US" dirty="0" err="1"/>
              <a:t>e.g</a:t>
            </a:r>
            <a:r>
              <a:rPr lang="en-US" dirty="0"/>
              <a:t> more that 100 variables) one-to-one variable mapping requires </a:t>
            </a:r>
            <a:r>
              <a:rPr lang="en-US" i="1" dirty="0"/>
              <a:t>both</a:t>
            </a:r>
            <a:r>
              <a:rPr lang="en-US" dirty="0"/>
              <a:t> domain knowledge </a:t>
            </a:r>
            <a:r>
              <a:rPr lang="en-US" i="1" dirty="0"/>
              <a:t>AND</a:t>
            </a:r>
            <a:r>
              <a:rPr lang="en-US" dirty="0"/>
              <a:t> the ability to manipulate variables programmatically.  </a:t>
            </a:r>
          </a:p>
          <a:p>
            <a:r>
              <a:rPr lang="en-US" dirty="0"/>
              <a:t>One-to-one mappings, vs. one-to-many, vs. many-to-one repeated measures complicate the reformatting process beyond the typical renaming/revaluing process.  See our .ppt intro of NIH Toolbox Data on </a:t>
            </a:r>
            <a:r>
              <a:rPr lang="en-US" dirty="0">
                <a:hlinkClick r:id="rId2"/>
              </a:rPr>
              <a:t>https://github.com/humanconnectome/NIHToolbox2NDA</a:t>
            </a:r>
            <a:r>
              <a:rPr lang="en-US" dirty="0"/>
              <a:t> for a good example.  </a:t>
            </a:r>
          </a:p>
        </p:txBody>
      </p:sp>
    </p:spTree>
    <p:extLst>
      <p:ext uri="{BB962C8B-B14F-4D97-AF65-F5344CB8AC3E}">
        <p14:creationId xmlns:p14="http://schemas.microsoft.com/office/powerpoint/2010/main" val="110025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ADBA-03E5-4D31-ACD7-09D4C2F2ADE6}"/>
              </a:ext>
            </a:extLst>
          </p:cNvPr>
          <p:cNvSpPr>
            <a:spLocks noGrp="1"/>
          </p:cNvSpPr>
          <p:nvPr>
            <p:ph type="title"/>
          </p:nvPr>
        </p:nvSpPr>
        <p:spPr/>
        <p:txBody>
          <a:bodyPr/>
          <a:lstStyle/>
          <a:p>
            <a:r>
              <a:rPr lang="en-US" dirty="0"/>
              <a:t>Why is it important to attempt to make harmonization as transparent as possible?</a:t>
            </a:r>
          </a:p>
        </p:txBody>
      </p:sp>
      <p:sp>
        <p:nvSpPr>
          <p:cNvPr id="3" name="Content Placeholder 2">
            <a:extLst>
              <a:ext uri="{FF2B5EF4-FFF2-40B4-BE49-F238E27FC236}">
                <a16:creationId xmlns:a16="http://schemas.microsoft.com/office/drawing/2014/main" id="{DC5F206C-FE49-423D-9A03-CECFFF5566FA}"/>
              </a:ext>
            </a:extLst>
          </p:cNvPr>
          <p:cNvSpPr>
            <a:spLocks noGrp="1"/>
          </p:cNvSpPr>
          <p:nvPr>
            <p:ph idx="1"/>
          </p:nvPr>
        </p:nvSpPr>
        <p:spPr>
          <a:xfrm>
            <a:off x="838200" y="2103436"/>
            <a:ext cx="10515600" cy="2311401"/>
          </a:xfrm>
        </p:spPr>
        <p:txBody>
          <a:bodyPr>
            <a:normAutofit lnSpcReduction="10000"/>
          </a:bodyPr>
          <a:lstStyle/>
          <a:p>
            <a:r>
              <a:rPr lang="en-US" dirty="0"/>
              <a:t>Harmonization is the hardcoding of concept mapping for the sake of merging between databases.  Concept mapping is subject to debate and interpretation.  Typos and assumptions need to be made transparent, however embarrassing, so that they can be versioned, debated, corrected, mitigated, and improved by the community that depends on them.    </a:t>
            </a:r>
          </a:p>
        </p:txBody>
      </p:sp>
    </p:spTree>
    <p:extLst>
      <p:ext uri="{BB962C8B-B14F-4D97-AF65-F5344CB8AC3E}">
        <p14:creationId xmlns:p14="http://schemas.microsoft.com/office/powerpoint/2010/main" val="122072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226B-0466-4B58-9CE5-6755DFA2092E}"/>
              </a:ext>
            </a:extLst>
          </p:cNvPr>
          <p:cNvSpPr>
            <a:spLocks noGrp="1"/>
          </p:cNvSpPr>
          <p:nvPr>
            <p:ph type="title"/>
          </p:nvPr>
        </p:nvSpPr>
        <p:spPr/>
        <p:txBody>
          <a:bodyPr/>
          <a:lstStyle/>
          <a:p>
            <a:r>
              <a:rPr lang="en-US" dirty="0"/>
              <a:t>How do you begin harmonizing your data with the NDA?  Add to ‘data expected’ </a:t>
            </a:r>
          </a:p>
        </p:txBody>
      </p:sp>
      <p:sp>
        <p:nvSpPr>
          <p:cNvPr id="5" name="Content Placeholder 4">
            <a:extLst>
              <a:ext uri="{FF2B5EF4-FFF2-40B4-BE49-F238E27FC236}">
                <a16:creationId xmlns:a16="http://schemas.microsoft.com/office/drawing/2014/main" id="{2548063B-84B7-42C9-8F3A-4A480BEC7025}"/>
              </a:ext>
            </a:extLst>
          </p:cNvPr>
          <p:cNvSpPr>
            <a:spLocks noGrp="1"/>
          </p:cNvSpPr>
          <p:nvPr>
            <p:ph idx="1"/>
          </p:nvPr>
        </p:nvSpPr>
        <p:spPr/>
        <p:txBody>
          <a:bodyPr>
            <a:normAutofit fontScale="77500" lnSpcReduction="20000"/>
          </a:bodyPr>
          <a:lstStyle/>
          <a:p>
            <a:r>
              <a:rPr lang="en-US" dirty="0"/>
              <a:t>Talk to the PIs or your Research Coordinator and ask for a list of the names of the batteries/instruments/questionnaires you collected.  </a:t>
            </a:r>
          </a:p>
          <a:p>
            <a:r>
              <a:rPr lang="en-US" dirty="0"/>
              <a:t>Associated these names with the location of the data in your research setting (e.g. on a particular form in a Redcap database server, as an </a:t>
            </a:r>
            <a:r>
              <a:rPr lang="en-US" dirty="0" err="1"/>
              <a:t>xls</a:t>
            </a:r>
            <a:r>
              <a:rPr lang="en-US" dirty="0"/>
              <a:t> file in BOX, on a website – AS WELL AS the location of the annotation and description of the variables therein).  </a:t>
            </a:r>
          </a:p>
          <a:p>
            <a:r>
              <a:rPr lang="en-US" dirty="0"/>
              <a:t>Search the NDA data dictionary for the names of these batteries/instruments/questionnaires.  </a:t>
            </a:r>
          </a:p>
          <a:p>
            <a:r>
              <a:rPr lang="en-US" dirty="0"/>
              <a:t>If you find something that looks like it has all of the variables you need (doesn’t have to be perfect), or are following the lead of the HCP lifespan projects (and have their list of known structures), add them to your ‘Data Expected’ tab and move forward with the mapping process.  You may find tools in this repository that will facilitate this process.  </a:t>
            </a:r>
          </a:p>
          <a:p>
            <a:r>
              <a:rPr lang="en-US" dirty="0"/>
              <a:t>If you aren’t sure the NDA has what you need, upload groups of variables as a ‘New Structure Request’ and wait for the NDA curators to provide you with the name of the elements and structures you’ll need to send your data to.  </a:t>
            </a:r>
          </a:p>
          <a:p>
            <a:pPr marL="0" indent="0">
              <a:buNone/>
            </a:pPr>
            <a:endParaRPr lang="en-US" dirty="0"/>
          </a:p>
        </p:txBody>
      </p:sp>
    </p:spTree>
    <p:extLst>
      <p:ext uri="{BB962C8B-B14F-4D97-AF65-F5344CB8AC3E}">
        <p14:creationId xmlns:p14="http://schemas.microsoft.com/office/powerpoint/2010/main" val="2668613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TotalTime>
  <Words>1169</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Introduction to Harmonizing your study’s Behavioral Data with the data dictionary at the NDA plenzini@wustl.edu 5/14/2020</vt:lpstr>
      <vt:lpstr>Birds eye view:</vt:lpstr>
      <vt:lpstr>PowerPoint Presentation</vt:lpstr>
      <vt:lpstr>Key Concept: Data Dictionary</vt:lpstr>
      <vt:lpstr>Key concept: Data Dictionary (in practice)</vt:lpstr>
      <vt:lpstr>Key concept: harmonization</vt:lpstr>
      <vt:lpstr>Why is harmonization so time-consuming?</vt:lpstr>
      <vt:lpstr>Why is it important to attempt to make harmonization as transparent as possible?</vt:lpstr>
      <vt:lpstr>How do you begin harmonizing your data with the NDA?  Add to ‘data expected’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harmonize your behavioral data with the data dictionary a the NDA</dc:title>
  <dc:creator> </dc:creator>
  <cp:lastModifiedBy> </cp:lastModifiedBy>
  <cp:revision>20</cp:revision>
  <dcterms:created xsi:type="dcterms:W3CDTF">2020-05-11T13:46:42Z</dcterms:created>
  <dcterms:modified xsi:type="dcterms:W3CDTF">2020-05-14T19:19:11Z</dcterms:modified>
</cp:coreProperties>
</file>