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9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10668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B7F8-3E7A-4B88-95C8-1111BEEF5CF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AA0B-47AB-4EE5-839B-11BD3905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journal.info/uipath.html" TargetMode="External"/><Relationship Id="rId2" Type="http://schemas.openxmlformats.org/officeDocument/2006/relationships/hyperlink" Target="http://www.csjournal.info/ip-sof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journal.info/assistedg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gi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image" Target="../media/image1.emf"/><Relationship Id="rId15" Type="http://schemas.openxmlformats.org/officeDocument/2006/relationships/hyperlink" Target="http://talking.im/" TargetMode="External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talking.in/" TargetMode="Externa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hyperlink" Target="mailto:Talk@Talking.i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Players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65512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914400"/>
                <a:gridCol w="1981200"/>
                <a:gridCol w="102108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Cognitive Ranking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my-invenio.com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intellilink.com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blueprism.com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automationanywhere.com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redwood.com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hlinkClick r:id="rId2"/>
                        </a:rPr>
                        <a:t>Ipsoft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hlinkClick r:id="rId3"/>
                        </a:rPr>
                        <a:t>UiPath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Infosys - </a:t>
                      </a:r>
                      <a:r>
                        <a:rPr lang="en-US" dirty="0" err="1" smtClean="0">
                          <a:hlinkClick r:id="rId4"/>
                        </a:rPr>
                        <a:t>AssistEdge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HCL Toscana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6324600"/>
            <a:ext cx="419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* Market  Cap As of 12 October 2016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9951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Ideation Playgrounds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059002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70104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pr.ai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irpanetwork.com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7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62436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1" descr="\\UBSPROD.MSAD.UBS.NET\UserData\SINGPRAZ\Home\Pictures\line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059" y="4602163"/>
            <a:ext cx="120777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64" y="6172200"/>
            <a:ext cx="4953000" cy="47115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Talking connects Everything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074" name="Picture 2" descr="\\UBSPROD.MSAD.UBS.NET\UserData\SINGPRAZ\Home\Pictures\t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304799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/>
          <p:cNvSpPr/>
          <p:nvPr/>
        </p:nvSpPr>
        <p:spPr>
          <a:xfrm>
            <a:off x="-381000" y="-323850"/>
            <a:ext cx="2590800" cy="2667000"/>
          </a:xfrm>
          <a:prstGeom prst="arc">
            <a:avLst>
              <a:gd name="adj1" fmla="val 18471265"/>
              <a:gd name="adj2" fmla="val 812875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11693"/>
            <a:ext cx="7729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Cognitive</a:t>
            </a:r>
            <a:endParaRPr lang="en-US" sz="11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7740" y="486362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Human Talk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535" y="774247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Automate</a:t>
            </a:r>
            <a:endParaRPr lang="en-US" sz="1200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4684" y="918963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Autonomation</a:t>
            </a:r>
            <a:endParaRPr lang="en-US" sz="1200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693" y="1179048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Connect to other bots</a:t>
            </a:r>
            <a:endParaRPr lang="en-US" sz="1200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56" y="1456047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Windows Objects</a:t>
            </a:r>
            <a:endParaRPr lang="en-US" sz="1200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9506" y="176792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Learn &amp; Replicate</a:t>
            </a:r>
            <a:endParaRPr lang="en-US" sz="1200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6233" y="1456046"/>
            <a:ext cx="787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Supervise</a:t>
            </a:r>
            <a:endParaRPr lang="en-US" sz="1200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18253" y="158684"/>
            <a:ext cx="2529538" cy="2418930"/>
            <a:chOff x="6386090" y="2063588"/>
            <a:chExt cx="2529538" cy="2418930"/>
          </a:xfrm>
        </p:grpSpPr>
        <p:pic>
          <p:nvPicPr>
            <p:cNvPr id="3075" name="Picture 3" descr="C:\Users\singpraz\AppData\Local\Microsoft\Windows\Temporary Internet Files\Content.IE5\ZJRI30UN\boy-smiling-happy-face-14076-large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347" y="2063588"/>
              <a:ext cx="609600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6090" y="2971800"/>
              <a:ext cx="2373735" cy="653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3" descr="C:\Users\singpraz\AppData\Local\Microsoft\Windows\Temporary Internet Files\Content.IE5\ZJRI30UN\boy-smiling-happy-face-14076-large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6" y="3824076"/>
              <a:ext cx="609600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singpraz\AppData\Local\Microsoft\Windows\Temporary Internet Files\Content.IE5\ZJRI30UN\boy-smiling-happy-face-14076-large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6028" y="3684958"/>
              <a:ext cx="609600" cy="64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\\UBSPROD.MSAD.UBS.NET\UserData\SINGPRAZ\Home\Pictures\t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57" y="238616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\\UBSPROD.MSAD.UBS.NET\UserData\SINGPRAZ\Home\Pictures\t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408306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\\UBSPROD.MSAD.UBS.NET\UserData\SINGPRAZ\Home\Pictures\t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628" y="41777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Donut 13"/>
            <p:cNvSpPr/>
            <p:nvPr/>
          </p:nvSpPr>
          <p:spPr>
            <a:xfrm>
              <a:off x="6977935" y="2633219"/>
              <a:ext cx="1494843" cy="1544499"/>
            </a:xfrm>
            <a:prstGeom prst="donut">
              <a:avLst/>
            </a:prstGeom>
            <a:solidFill>
              <a:srgbClr val="FFC00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Arc 27"/>
          <p:cNvSpPr/>
          <p:nvPr/>
        </p:nvSpPr>
        <p:spPr>
          <a:xfrm>
            <a:off x="-152399" y="-439272"/>
            <a:ext cx="5204534" cy="4554071"/>
          </a:xfrm>
          <a:prstGeom prst="arc">
            <a:avLst>
              <a:gd name="adj1" fmla="val 18471265"/>
              <a:gd name="adj2" fmla="val 992352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2640" y="2746959"/>
            <a:ext cx="3360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Workflows are basic functional block.</a:t>
            </a:r>
            <a:endParaRPr lang="en-US" sz="1600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10841" y="3200400"/>
            <a:ext cx="718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Flexible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64192" y="3200400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Evolving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40510" y="3200399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Dynamics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49323" y="3564485"/>
            <a:ext cx="1786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Continuous Automation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08" y="211693"/>
            <a:ext cx="681963" cy="65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16" y="1110507"/>
            <a:ext cx="949574" cy="90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25214"/>
            <a:ext cx="949574" cy="90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3477399"/>
            <a:ext cx="949574" cy="90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61" y="4501765"/>
            <a:ext cx="949574" cy="90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9" y="5013183"/>
            <a:ext cx="949574" cy="90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89" y="4800600"/>
            <a:ext cx="949574" cy="90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4" y="3526360"/>
            <a:ext cx="658764" cy="63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Arc 41"/>
          <p:cNvSpPr/>
          <p:nvPr/>
        </p:nvSpPr>
        <p:spPr>
          <a:xfrm>
            <a:off x="-416173" y="-1066800"/>
            <a:ext cx="6893173" cy="7092534"/>
          </a:xfrm>
          <a:prstGeom prst="arc">
            <a:avLst>
              <a:gd name="adj1" fmla="val 18746384"/>
              <a:gd name="adj2" fmla="val 9264709"/>
            </a:avLst>
          </a:prstGeom>
          <a:ln w="889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37380" y="4363265"/>
            <a:ext cx="2092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Demand Driven Connections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47381" y="3976299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Pattern Discovery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00285" y="3477397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Fast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75808" y="2899321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Robust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33" y="4186029"/>
            <a:ext cx="949574" cy="90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C:\Users\singpraz\AppData\Local\Microsoft\Windows\Temporary Internet Files\Content.IE5\ZJRI30UN\Mobile-Devices-e1365805671852[1]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38" y="1561776"/>
            <a:ext cx="14933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5791200" y="4640264"/>
            <a:ext cx="33528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80" name="Picture 8" descr="C:\Users\singpraz\AppData\Local\Microsoft\Windows\Temporary Internet Files\Content.IE5\W6UE41MF\mono-bank[1]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21" y="29162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singpraz\AppData\Local\Microsoft\Windows\Temporary Internet Files\Content.IE5\W6UE41MF\boneco_clientes_googlegallery[1]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77" y="214254"/>
            <a:ext cx="1062037" cy="10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singpraz\AppData\Local\Microsoft\Windows\Temporary Internet Files\Content.IE5\DN9KO4W0\139304111220449683127644[1]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9" y="5254834"/>
            <a:ext cx="2335211" cy="162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6099332" y="4800600"/>
            <a:ext cx="2975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Visit </a:t>
            </a:r>
            <a:r>
              <a:rPr lang="en-US" sz="1600" b="1" dirty="0" smtClean="0">
                <a:latin typeface="Californian FB" panose="0207040306080B030204" pitchFamily="18" charset="0"/>
                <a:cs typeface="Traditional Arabic" panose="02020603050405020304" pitchFamily="18" charset="-78"/>
                <a:hlinkClick r:id="rId15"/>
              </a:rPr>
              <a:t>http://Talking.im</a:t>
            </a:r>
            <a:r>
              <a:rPr lang="en-US" sz="16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 for more</a:t>
            </a:r>
            <a:endParaRPr lang="en-US" sz="16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18914" y="2422813"/>
            <a:ext cx="1104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Staff assistant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01841" y="2490375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chatbots</a:t>
            </a:r>
            <a:endParaRPr lang="en-US" sz="1200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575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765" r="14500" b="11575"/>
          <a:stretch/>
        </p:blipFill>
        <p:spPr bwMode="auto">
          <a:xfrm>
            <a:off x="-609599" y="-469900"/>
            <a:ext cx="9105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47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53681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1" descr="\\UBSPROD.MSAD.UBS.NET\UserData\SINGPRAZ\Home\Pictures\line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50" y="5187502"/>
            <a:ext cx="9231950" cy="241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r>
              <a:rPr lang="en-US" dirty="0" smtClean="0"/>
              <a:t>Robotics Feasibility Assessment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87560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1143000"/>
            <a:ext cx="5803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Download Self Assessment Spreadsheet </a:t>
            </a:r>
            <a:r>
              <a:rPr lang="en-US" b="1" dirty="0" smtClean="0">
                <a:latin typeface="Californian FB" panose="0207040306080B030204" pitchFamily="18" charset="0"/>
                <a:cs typeface="Traditional Arabic" panose="02020603050405020304" pitchFamily="18" charset="-78"/>
                <a:hlinkClick r:id="rId8"/>
              </a:rPr>
              <a:t>http://Talking.in</a:t>
            </a:r>
            <a:endParaRPr lang="en-US" b="1" dirty="0" smtClean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  <a:p>
            <a:pPr>
              <a:defRPr/>
            </a:pPr>
            <a:r>
              <a:rPr lang="en-US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Send your questions </a:t>
            </a:r>
            <a:r>
              <a:rPr lang="en-US" b="1" dirty="0" smtClean="0">
                <a:latin typeface="Californian FB" panose="0207040306080B030204" pitchFamily="18" charset="0"/>
                <a:cs typeface="Traditional Arabic" panose="02020603050405020304" pitchFamily="18" charset="-78"/>
                <a:hlinkClick r:id="rId9"/>
              </a:rPr>
              <a:t>Talk@Talking.im</a:t>
            </a:r>
            <a:r>
              <a:rPr lang="en-US" b="1" dirty="0" smtClean="0">
                <a:latin typeface="Californian FB" panose="0207040306080B030204" pitchFamily="18" charset="0"/>
                <a:cs typeface="Traditional Arabic" panose="02020603050405020304" pitchFamily="18" charset="-78"/>
              </a:rPr>
              <a:t> </a:t>
            </a:r>
            <a:endParaRPr lang="en-US" b="1" dirty="0">
              <a:latin typeface="Californian FB" panose="0207040306080B030204" pitchFamily="18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615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r="1840" b="7949"/>
          <a:stretch/>
        </p:blipFill>
        <p:spPr bwMode="auto">
          <a:xfrm>
            <a:off x="38100" y="0"/>
            <a:ext cx="8839201" cy="700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282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106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think-cell Slide</vt:lpstr>
      <vt:lpstr>Digital</vt:lpstr>
      <vt:lpstr>Current Players</vt:lpstr>
      <vt:lpstr>New Ideation Playgrounds</vt:lpstr>
      <vt:lpstr>PowerPoint Presentation</vt:lpstr>
      <vt:lpstr>PowerPoint Presentation</vt:lpstr>
      <vt:lpstr>Robotics Feasibility Assessment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</dc:title>
  <dc:creator>Singh, Prabhat-Kumar</dc:creator>
  <cp:lastModifiedBy>Singh, Prabhat-Kumar</cp:lastModifiedBy>
  <cp:revision>13</cp:revision>
  <dcterms:created xsi:type="dcterms:W3CDTF">2016-10-12T04:26:26Z</dcterms:created>
  <dcterms:modified xsi:type="dcterms:W3CDTF">2016-10-14T07:28:20Z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370c0144-5e2d-46b2-841b-c5dd0d543c05</vt:lpwstr>
  </property>
</Properties>
</file>