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59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577384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FD4B-8B0A-438B-B4CE-FC742D1708C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D0D3-B5B3-44ED-91C1-88AB72B7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Process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PC Bots &amp; Analytics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3600" dirty="0" smtClean="0">
                <a:latin typeface="Frutiger 45 Light" panose="020B0603020202020204" pitchFamily="34" charset="0"/>
              </a:rPr>
              <a:t>How it Works?</a:t>
            </a:r>
            <a:r>
              <a:rPr lang="en-US" dirty="0" smtClean="0">
                <a:latin typeface="Frutiger 45 Light" panose="020B0603020202020204" pitchFamily="34" charset="0"/>
              </a:rPr>
              <a:t/>
            </a:r>
            <a:br>
              <a:rPr lang="en-US" dirty="0" smtClean="0">
                <a:latin typeface="Frutiger 45 Light" panose="020B0603020202020204" pitchFamily="34" charset="0"/>
              </a:rPr>
            </a:br>
            <a:r>
              <a:rPr lang="en-US" sz="2400" dirty="0" smtClean="0">
                <a:latin typeface="Frutiger 45 Light" panose="020B0603020202020204" pitchFamily="34" charset="0"/>
              </a:rPr>
              <a:t>Human action monitoring for creating processes &amp; workflows.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3886200" cy="2819400"/>
          </a:xfrm>
          <a:prstGeom prst="roundRect">
            <a:avLst>
              <a:gd name="adj" fmla="val 18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Frutiger 45 Light" panose="020B0603020202020204" pitchFamily="34" charset="0"/>
              </a:rPr>
              <a:t>PC Bot - @Team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Frutiger 45 Light" panose="020B0603020202020204" pitchFamily="34" charset="0"/>
              </a:rPr>
              <a:t>Monitor mouse, keyboard and interaction with applications.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3886200"/>
            <a:ext cx="3886200" cy="2819400"/>
          </a:xfrm>
          <a:prstGeom prst="roundRect">
            <a:avLst>
              <a:gd name="adj" fmla="val 18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100" u="sng" dirty="0" smtClean="0">
                <a:latin typeface="Frutiger 45 Light" panose="020B0603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Frutiger 45 Light" panose="020B0603020202020204" pitchFamily="34" charset="0"/>
              </a:rPr>
              <a:t>Apply machine learning to create processes &amp; workflows.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Frutiger 45 Light" panose="020B0603020202020204" pitchFamily="34" charset="0"/>
              </a:rPr>
              <a:t> Graph wrapping technique for creating minimum number of optimal maps with if-conditions.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1"/>
            <a:ext cx="8229600" cy="914399"/>
          </a:xfrm>
          <a:prstGeom prst="roundRect">
            <a:avLst>
              <a:gd name="adj" fmla="val 2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Frutiger 45 Light" panose="020B0603020202020204" pitchFamily="34" charset="0"/>
              </a:rPr>
              <a:t>PC Bot </a:t>
            </a:r>
            <a:r>
              <a:rPr lang="en-US" dirty="0" smtClean="0">
                <a:latin typeface="Frutiger 45 Light" panose="020B0603020202020204" pitchFamily="34" charset="0"/>
              </a:rPr>
              <a:t>- Monitor mouse, keyboard and interaction with applications to map processes. </a:t>
            </a:r>
            <a:r>
              <a:rPr lang="en-US" b="1" dirty="0" smtClean="0">
                <a:latin typeface="Frutiger 45 Light" panose="020B0603020202020204" pitchFamily="34" charset="0"/>
              </a:rPr>
              <a:t>Server</a:t>
            </a:r>
            <a:r>
              <a:rPr lang="en-US" dirty="0" smtClean="0">
                <a:latin typeface="Frutiger 45 Light" panose="020B0603020202020204" pitchFamily="34" charset="0"/>
              </a:rPr>
              <a:t> - Apply machine learning at the backend for correlating person to person flow of work to map workflows.</a:t>
            </a:r>
            <a:endParaRPr lang="en-US" dirty="0">
              <a:latin typeface="Frutiger 45 Light" panose="020B0603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2324100" y="2881778"/>
            <a:ext cx="609600" cy="381000"/>
            <a:chOff x="-2286000" y="2590801"/>
            <a:chExt cx="609600" cy="381000"/>
          </a:xfrm>
        </p:grpSpPr>
        <p:grpSp>
          <p:nvGrpSpPr>
            <p:cNvPr id="8" name="Group 7"/>
            <p:cNvGrpSpPr/>
            <p:nvPr/>
          </p:nvGrpSpPr>
          <p:grpSpPr>
            <a:xfrm>
              <a:off x="-2286000" y="2590801"/>
              <a:ext cx="609600" cy="381000"/>
              <a:chOff x="-2286000" y="2590800"/>
              <a:chExt cx="1219200" cy="968827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-2209800" y="2590800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Arrow 6"/>
              <p:cNvSpPr/>
              <p:nvPr/>
            </p:nvSpPr>
            <p:spPr>
              <a:xfrm rot="10800000">
                <a:off x="-2286000" y="2797627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-2201636" y="2762403"/>
              <a:ext cx="4381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399230" y="4424737"/>
            <a:ext cx="323850" cy="299663"/>
            <a:chOff x="-2286000" y="2590801"/>
            <a:chExt cx="609600" cy="381000"/>
          </a:xfrm>
        </p:grpSpPr>
        <p:grpSp>
          <p:nvGrpSpPr>
            <p:cNvPr id="25" name="Group 24"/>
            <p:cNvGrpSpPr/>
            <p:nvPr/>
          </p:nvGrpSpPr>
          <p:grpSpPr>
            <a:xfrm>
              <a:off x="-2286000" y="2590801"/>
              <a:ext cx="609600" cy="381000"/>
              <a:chOff x="-2286000" y="2590800"/>
              <a:chExt cx="1219200" cy="968827"/>
            </a:xfrm>
          </p:grpSpPr>
          <p:sp>
            <p:nvSpPr>
              <p:cNvPr id="27" name="Right Arrow 26"/>
              <p:cNvSpPr/>
              <p:nvPr/>
            </p:nvSpPr>
            <p:spPr>
              <a:xfrm>
                <a:off x="-2209800" y="2590800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10800000">
                <a:off x="-2286000" y="2797627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-2201636" y="2762403"/>
              <a:ext cx="4381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99230" y="5110537"/>
            <a:ext cx="323850" cy="299663"/>
            <a:chOff x="-2286000" y="2590801"/>
            <a:chExt cx="609600" cy="381000"/>
          </a:xfrm>
        </p:grpSpPr>
        <p:grpSp>
          <p:nvGrpSpPr>
            <p:cNvPr id="30" name="Group 29"/>
            <p:cNvGrpSpPr/>
            <p:nvPr/>
          </p:nvGrpSpPr>
          <p:grpSpPr>
            <a:xfrm>
              <a:off x="-2286000" y="2590801"/>
              <a:ext cx="609600" cy="381000"/>
              <a:chOff x="-2286000" y="2590800"/>
              <a:chExt cx="1219200" cy="968827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-2209800" y="2590800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10800000">
                <a:off x="-2286000" y="2797627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/>
            <p:cNvCxnSpPr/>
            <p:nvPr/>
          </p:nvCxnSpPr>
          <p:spPr>
            <a:xfrm>
              <a:off x="-2201636" y="2762403"/>
              <a:ext cx="4381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99230" y="5872537"/>
            <a:ext cx="323850" cy="299663"/>
            <a:chOff x="-2286000" y="2590801"/>
            <a:chExt cx="609600" cy="381000"/>
          </a:xfrm>
        </p:grpSpPr>
        <p:grpSp>
          <p:nvGrpSpPr>
            <p:cNvPr id="35" name="Group 34"/>
            <p:cNvGrpSpPr/>
            <p:nvPr/>
          </p:nvGrpSpPr>
          <p:grpSpPr>
            <a:xfrm>
              <a:off x="-2286000" y="2590801"/>
              <a:ext cx="609600" cy="381000"/>
              <a:chOff x="-2286000" y="2590800"/>
              <a:chExt cx="1219200" cy="968827"/>
            </a:xfrm>
          </p:grpSpPr>
          <p:sp>
            <p:nvSpPr>
              <p:cNvPr id="37" name="Right Arrow 36"/>
              <p:cNvSpPr/>
              <p:nvPr/>
            </p:nvSpPr>
            <p:spPr>
              <a:xfrm>
                <a:off x="-2209800" y="2590800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0800000">
                <a:off x="-2286000" y="2797627"/>
                <a:ext cx="1143000" cy="7620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-2201636" y="2762403"/>
              <a:ext cx="4381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-2085519" y="2945232"/>
            <a:ext cx="123369" cy="205530"/>
            <a:chOff x="-1886856" y="470429"/>
            <a:chExt cx="1464672" cy="6821701"/>
          </a:xfrm>
        </p:grpSpPr>
        <p:grpSp>
          <p:nvGrpSpPr>
            <p:cNvPr id="46" name="Group 45"/>
            <p:cNvGrpSpPr/>
            <p:nvPr/>
          </p:nvGrpSpPr>
          <p:grpSpPr>
            <a:xfrm>
              <a:off x="-1886312" y="3696605"/>
              <a:ext cx="1464128" cy="3595525"/>
              <a:chOff x="-1570808" y="2890464"/>
              <a:chExt cx="1464128" cy="3595525"/>
            </a:xfrm>
          </p:grpSpPr>
          <p:sp>
            <p:nvSpPr>
              <p:cNvPr id="44" name="Curved Left Arrow 43"/>
              <p:cNvSpPr/>
              <p:nvPr/>
            </p:nvSpPr>
            <p:spPr>
              <a:xfrm>
                <a:off x="-838200" y="2890464"/>
                <a:ext cx="731520" cy="1981200"/>
              </a:xfrm>
              <a:prstGeom prst="curvedLeftArrow">
                <a:avLst>
                  <a:gd name="adj1" fmla="val 50000"/>
                  <a:gd name="adj2" fmla="val 50000"/>
                  <a:gd name="adj3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urved Left Arrow 44"/>
              <p:cNvSpPr/>
              <p:nvPr/>
            </p:nvSpPr>
            <p:spPr>
              <a:xfrm flipH="1">
                <a:off x="-1570808" y="4504789"/>
                <a:ext cx="731520" cy="1981200"/>
              </a:xfrm>
              <a:prstGeom prst="curvedLeftArrow">
                <a:avLst>
                  <a:gd name="adj1" fmla="val 50000"/>
                  <a:gd name="adj2" fmla="val 50000"/>
                  <a:gd name="adj3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-1886856" y="470429"/>
              <a:ext cx="1464128" cy="3595525"/>
              <a:chOff x="-1570808" y="2890464"/>
              <a:chExt cx="1464128" cy="3595525"/>
            </a:xfrm>
          </p:grpSpPr>
          <p:sp>
            <p:nvSpPr>
              <p:cNvPr id="48" name="Curved Left Arrow 47"/>
              <p:cNvSpPr/>
              <p:nvPr/>
            </p:nvSpPr>
            <p:spPr>
              <a:xfrm>
                <a:off x="-838200" y="2890464"/>
                <a:ext cx="731520" cy="1981200"/>
              </a:xfrm>
              <a:prstGeom prst="curvedLeftArrow">
                <a:avLst>
                  <a:gd name="adj1" fmla="val 50000"/>
                  <a:gd name="adj2" fmla="val 50000"/>
                  <a:gd name="adj3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urved Left Arrow 48"/>
              <p:cNvSpPr/>
              <p:nvPr/>
            </p:nvSpPr>
            <p:spPr>
              <a:xfrm flipH="1">
                <a:off x="-1570808" y="4504789"/>
                <a:ext cx="731520" cy="1981200"/>
              </a:xfrm>
              <a:prstGeom prst="curvedLeftArrow">
                <a:avLst>
                  <a:gd name="adj1" fmla="val 50000"/>
                  <a:gd name="adj2" fmla="val 50000"/>
                  <a:gd name="adj3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73248" y="2544389"/>
            <a:ext cx="8266778" cy="692150"/>
            <a:chOff x="851822" y="5937250"/>
            <a:chExt cx="8266778" cy="692150"/>
          </a:xfrm>
        </p:grpSpPr>
        <p:pic>
          <p:nvPicPr>
            <p:cNvPr id="1027" name="Picture 3" descr="C:\Users\singpraz\AppData\Local\Microsoft\Windows\Temporary Internet Files\Content.IE5\ZJRI30UN\15220-illustration-of-a-blue-computer-mouse-pv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25663" y="5994400"/>
              <a:ext cx="352773" cy="349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ingpraz\AppData\Local\Microsoft\Windows\Temporary Internet Files\Content.IE5\QZBTLT4B\computer_clipart_keyboard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50" y="5994400"/>
              <a:ext cx="557213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ounded Rectangle 50"/>
            <p:cNvSpPr/>
            <p:nvPr/>
          </p:nvSpPr>
          <p:spPr>
            <a:xfrm>
              <a:off x="851822" y="5943600"/>
              <a:ext cx="1088950" cy="68580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>
              <a:stCxn id="51" idx="3"/>
            </p:cNvCxnSpPr>
            <p:nvPr/>
          </p:nvCxnSpPr>
          <p:spPr>
            <a:xfrm>
              <a:off x="1940772" y="6286500"/>
              <a:ext cx="6500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2590800" y="5937250"/>
              <a:ext cx="1088950" cy="68580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C:\Users\singpraz\AppData\Local\Microsoft\Windows\Temporary Internet Files\Content.IE5\DR79X8B2\bits-bytes[1]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1" t="18638" r="37570" b="46741"/>
            <a:stretch/>
          </p:blipFill>
          <p:spPr bwMode="auto">
            <a:xfrm>
              <a:off x="2685715" y="5951164"/>
              <a:ext cx="895685" cy="678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/>
            <p:cNvCxnSpPr>
              <a:stCxn id="62" idx="3"/>
            </p:cNvCxnSpPr>
            <p:nvPr/>
          </p:nvCxnSpPr>
          <p:spPr>
            <a:xfrm>
              <a:off x="3679750" y="6280150"/>
              <a:ext cx="719479" cy="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99229" y="5937250"/>
              <a:ext cx="1088950" cy="68580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5479746" y="6280150"/>
              <a:ext cx="719479" cy="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6199225" y="5937250"/>
              <a:ext cx="1088950" cy="68580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7310171" y="6280150"/>
              <a:ext cx="719479" cy="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8029650" y="5937250"/>
              <a:ext cx="1088950" cy="685800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:\Users\singpraz\AppData\Local\Microsoft\Windows\Temporary Internet Files\Content.IE5\DN9KO4W0\1343797262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148" y="6006306"/>
              <a:ext cx="587008" cy="54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singpraz\AppData\Local\Microsoft\Windows\Temporary Internet Files\Content.IE5\KGY34026\git-workflows-forking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502" y="5986601"/>
              <a:ext cx="647700" cy="55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singpraz\AppData\Local\Microsoft\Windows\Temporary Internet Files\Content.IE5\QZBTLT4B\figure26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568" y="5951164"/>
              <a:ext cx="765390" cy="602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Rectangle 76"/>
          <p:cNvSpPr/>
          <p:nvPr/>
        </p:nvSpPr>
        <p:spPr>
          <a:xfrm>
            <a:off x="2299987" y="3367322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Extract</a:t>
            </a:r>
            <a:endParaRPr lang="en-US" sz="14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792" y="3367322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Capture</a:t>
            </a:r>
            <a:endParaRPr lang="en-US" sz="14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20655" y="3367322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Process</a:t>
            </a:r>
            <a:endParaRPr lang="en-US" sz="14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90602" y="3367322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Workflow</a:t>
            </a:r>
            <a:endParaRPr lang="en-US" sz="14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65994" y="3367322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View</a:t>
            </a:r>
            <a:endParaRPr lang="en-US" sz="14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: How it works?</a:t>
            </a:r>
            <a:br>
              <a:rPr lang="en-US" dirty="0" smtClean="0"/>
            </a:br>
            <a:r>
              <a:rPr lang="en-US" sz="2800" dirty="0" smtClean="0"/>
              <a:t>Step 1/4 – Setup Team &amp; Staff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3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: How it works?</a:t>
            </a:r>
            <a:br>
              <a:rPr lang="en-US" dirty="0" smtClean="0"/>
            </a:br>
            <a:r>
              <a:rPr lang="en-US" sz="2800" dirty="0" smtClean="0"/>
              <a:t>Step 2/4 – Review Mapping Status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: How it works?</a:t>
            </a:r>
            <a:br>
              <a:rPr lang="en-US" dirty="0" smtClean="0"/>
            </a:br>
            <a:r>
              <a:rPr lang="en-US" sz="2800" dirty="0" smtClean="0"/>
              <a:t>Step 3/4 – Browse Workflows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: How it works?</a:t>
            </a:r>
            <a:br>
              <a:rPr lang="en-US" dirty="0" smtClean="0"/>
            </a:br>
            <a:r>
              <a:rPr lang="en-US" sz="2800" dirty="0" smtClean="0"/>
              <a:t>Step 4/4 – Next Step(</a:t>
            </a:r>
            <a:r>
              <a:rPr lang="en-US" sz="2800" dirty="0" err="1" smtClean="0"/>
              <a:t>Fintech</a:t>
            </a:r>
            <a:r>
              <a:rPr lang="en-US" sz="2800" dirty="0" smtClean="0"/>
              <a:t> Revolution)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98518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Environment – </a:t>
            </a:r>
            <a:r>
              <a:rPr lang="en-US" dirty="0"/>
              <a:t>F</a:t>
            </a:r>
            <a:r>
              <a:rPr lang="en-US" dirty="0" smtClean="0"/>
              <a:t>or 100 FTE</a:t>
            </a:r>
            <a:br>
              <a:rPr lang="en-US" dirty="0" smtClean="0"/>
            </a:br>
            <a:r>
              <a:rPr lang="en-US" sz="2800" dirty="0" smtClean="0"/>
              <a:t>Requires 4 </a:t>
            </a:r>
            <a:r>
              <a:rPr lang="en-US" sz="2800" dirty="0" err="1" smtClean="0"/>
              <a:t>linux</a:t>
            </a:r>
            <a:r>
              <a:rPr lang="en-US" sz="2800" dirty="0" smtClean="0"/>
              <a:t> servers &amp; Windows OS for all staff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600200"/>
            <a:ext cx="2743200" cy="452596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Frutiger 45 Light" panose="020B0603020202020204" pitchFamily="34" charset="0"/>
              </a:rPr>
              <a:t>Bots</a:t>
            </a:r>
          </a:p>
          <a:p>
            <a:pPr marL="0" indent="0">
              <a:buNone/>
            </a:pPr>
            <a:endParaRPr lang="en-US" sz="2000" b="1" dirty="0" smtClean="0">
              <a:latin typeface="Frutiger 45 Light" panose="020B0603020202020204" pitchFamily="34" charset="0"/>
            </a:endParaRPr>
          </a:p>
          <a:p>
            <a:r>
              <a:rPr lang="en-US" sz="2000" dirty="0" smtClean="0">
                <a:latin typeface="Frutiger 45 Light" panose="020B0603020202020204" pitchFamily="34" charset="0"/>
              </a:rPr>
              <a:t>Windows x64 (7,8.1,10)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RAM – 512+ MB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Minimum dual core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Python virtual </a:t>
            </a:r>
            <a:r>
              <a:rPr lang="en-US" sz="2000" dirty="0" err="1" smtClean="0">
                <a:latin typeface="Frutiger 45 Light" panose="020B0603020202020204" pitchFamily="34" charset="0"/>
              </a:rPr>
              <a:t>Env</a:t>
            </a:r>
            <a:r>
              <a:rPr lang="en-US" sz="2000" dirty="0" smtClean="0">
                <a:latin typeface="Frutiger 45 Light" panose="020B0603020202020204" pitchFamily="34" charset="0"/>
              </a:rPr>
              <a:t> Or JVM</a:t>
            </a:r>
          </a:p>
          <a:p>
            <a:endParaRPr lang="en-US" sz="2000" dirty="0">
              <a:latin typeface="Frutiger 45 Light" panose="020B0603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6800" y="1600200"/>
            <a:ext cx="2743200" cy="452596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Frutiger 45 Light" panose="020B0603020202020204" pitchFamily="34" charset="0"/>
              </a:rPr>
              <a:t>Analytics Server &amp; Bot Controller</a:t>
            </a:r>
            <a:endParaRPr lang="en-US" sz="2000" b="1" dirty="0" smtClean="0">
              <a:latin typeface="Frutiger 45 Light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Frutiger 45 Light" panose="020B0603020202020204" pitchFamily="34" charset="0"/>
              </a:rPr>
              <a:t> 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Ubuntu 14 LTS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RAM – 64 </a:t>
            </a:r>
            <a:r>
              <a:rPr lang="en-US" sz="2000" dirty="0" smtClean="0">
                <a:latin typeface="Frutiger 45 Light" panose="020B0603020202020204" pitchFamily="34" charset="0"/>
              </a:rPr>
              <a:t>GB HF</a:t>
            </a:r>
            <a:endParaRPr lang="en-US" sz="2000" dirty="0" smtClean="0">
              <a:latin typeface="Frutiger 45 Light" panose="020B0603020202020204" pitchFamily="34" charset="0"/>
            </a:endParaRPr>
          </a:p>
          <a:p>
            <a:r>
              <a:rPr lang="en-US" sz="2000" dirty="0">
                <a:latin typeface="Frutiger 45 Light" panose="020B0603020202020204" pitchFamily="34" charset="0"/>
              </a:rPr>
              <a:t>6</a:t>
            </a:r>
            <a:r>
              <a:rPr lang="en-US" sz="2000" dirty="0" smtClean="0">
                <a:latin typeface="Frutiger 45 Light" panose="020B0603020202020204" pitchFamily="34" charset="0"/>
              </a:rPr>
              <a:t>+ Core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HDD – 1 TB</a:t>
            </a:r>
          </a:p>
          <a:p>
            <a:r>
              <a:rPr lang="en-US" sz="2000" dirty="0" err="1" smtClean="0">
                <a:latin typeface="Frutiger 45 Light" panose="020B0603020202020204" pitchFamily="34" charset="0"/>
              </a:rPr>
              <a:t>Nvidia</a:t>
            </a:r>
            <a:r>
              <a:rPr lang="en-US" sz="2000" dirty="0" smtClean="0">
                <a:latin typeface="Frutiger 45 Light" panose="020B0603020202020204" pitchFamily="34" charset="0"/>
              </a:rPr>
              <a:t> </a:t>
            </a:r>
            <a:r>
              <a:rPr lang="en-US" sz="2000" dirty="0" err="1" smtClean="0">
                <a:latin typeface="Frutiger 45 Light" panose="020B0603020202020204" pitchFamily="34" charset="0"/>
              </a:rPr>
              <a:t>Geforce</a:t>
            </a:r>
            <a:r>
              <a:rPr lang="en-US" sz="2000" dirty="0" smtClean="0">
                <a:latin typeface="Frutiger 45 Light" panose="020B0603020202020204" pitchFamily="34" charset="0"/>
              </a:rPr>
              <a:t> 980 – 8 GB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SSD – 256 GB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1 GBPS Line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Python 2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Oracle Java 8</a:t>
            </a:r>
          </a:p>
          <a:p>
            <a:pPr marL="0" indent="0">
              <a:buNone/>
            </a:pPr>
            <a:endParaRPr lang="en-US" sz="2000" dirty="0">
              <a:latin typeface="Frutiger 45 Light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49600" y="1600200"/>
            <a:ext cx="2743200" cy="452596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Frutiger 45 Light" panose="020B0603020202020204" pitchFamily="34" charset="0"/>
              </a:rPr>
              <a:t>Web Server &amp; Database Server</a:t>
            </a:r>
            <a:endParaRPr lang="en-US" sz="2000" b="1" dirty="0" smtClean="0">
              <a:latin typeface="Frutiger 45 Light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Frutiger 45 Light" panose="020B0603020202020204" pitchFamily="34" charset="0"/>
              </a:rPr>
              <a:t> 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Ubuntu 14 LTS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RAM – 8 GB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Quad Core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HDD 1 TB (SAN prefab)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1 GBPS Line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Python 2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Oracle Java 8</a:t>
            </a:r>
          </a:p>
          <a:p>
            <a:r>
              <a:rPr lang="en-US" sz="2000" dirty="0" smtClean="0">
                <a:latin typeface="Frutiger 45 Light" panose="020B0603020202020204" pitchFamily="34" charset="0"/>
              </a:rPr>
              <a:t>Node.js </a:t>
            </a:r>
          </a:p>
          <a:p>
            <a:endParaRPr lang="en-US" sz="2000" dirty="0" smtClean="0">
              <a:latin typeface="Frutiger 45 Light" panose="020B0603020202020204" pitchFamily="34" charset="0"/>
            </a:endParaRPr>
          </a:p>
          <a:p>
            <a:endParaRPr lang="en-US" sz="2000" dirty="0">
              <a:latin typeface="Frutiger 45 Light" panose="020B0603020202020204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15900" y="1828800"/>
            <a:ext cx="8610600" cy="609600"/>
          </a:xfrm>
          <a:prstGeom prst="snip1Rect">
            <a:avLst>
              <a:gd name="adj" fmla="val 50000"/>
            </a:avLst>
          </a:prstGeom>
          <a:solidFill>
            <a:schemeClr val="bg2">
              <a:lumMod val="1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6286500"/>
            <a:ext cx="9144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x100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6299200"/>
            <a:ext cx="9144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2800" y="6324600"/>
            <a:ext cx="9144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6286500"/>
            <a:ext cx="914400" cy="4953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Bots 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508500" y="6299200"/>
            <a:ext cx="1130300" cy="4953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480300" y="6299200"/>
            <a:ext cx="1587500" cy="4953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Bot Socket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CV Classification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 rot="19323691">
            <a:off x="4845325" y="5512055"/>
            <a:ext cx="1060506" cy="3221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Configuration</a:t>
            </a:r>
            <a:endParaRPr lang="en-US" sz="105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9323691">
            <a:off x="1828470" y="5512057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Plug 'n Play</a:t>
            </a:r>
            <a:endParaRPr lang="en-US" sz="12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9323691">
            <a:off x="7842523" y="5512055"/>
            <a:ext cx="1060506" cy="3221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Frutiger 45 Light" panose="020B0603020202020204" pitchFamily="34" charset="0"/>
              </a:rPr>
              <a:t>Plug 'n Play</a:t>
            </a:r>
            <a:endParaRPr lang="en-US" sz="1200" b="1" dirty="0">
              <a:solidFill>
                <a:schemeClr val="bg1"/>
              </a:solidFill>
              <a:latin typeface="Frutiger 45 Light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– Data Privacy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Two sources of sensitive data</a:t>
            </a:r>
          </a:p>
          <a:p>
            <a:r>
              <a:rPr lang="en-US" sz="1800" b="1" dirty="0" smtClean="0"/>
              <a:t>Typed by user </a:t>
            </a:r>
            <a:r>
              <a:rPr lang="en-US" sz="1800" dirty="0" smtClean="0"/>
              <a:t>– Stays in databases until analytics batch is run(30 </a:t>
            </a:r>
            <a:r>
              <a:rPr lang="en-US" sz="1800" dirty="0" err="1" smtClean="0"/>
              <a:t>mins</a:t>
            </a:r>
            <a:r>
              <a:rPr lang="en-US" sz="1800" dirty="0" smtClean="0"/>
              <a:t> to 10 Hours). Information is used to find type of data and then the texts are deleted from Database.</a:t>
            </a:r>
          </a:p>
          <a:p>
            <a:r>
              <a:rPr lang="en-US" sz="1800" b="1" dirty="0" smtClean="0"/>
              <a:t>Screen capture </a:t>
            </a:r>
            <a:r>
              <a:rPr lang="en-US" sz="1800" dirty="0" smtClean="0"/>
              <a:t>– Stays in system until analytics batch is run(30 </a:t>
            </a:r>
            <a:r>
              <a:rPr lang="en-US" sz="1800" dirty="0" err="1" smtClean="0"/>
              <a:t>mins</a:t>
            </a:r>
            <a:r>
              <a:rPr lang="en-US" sz="1800" dirty="0" smtClean="0"/>
              <a:t> to 10 Hours). Information is used to find the decision making values/types from screen  and then the images are deleted from Database.</a:t>
            </a:r>
          </a:p>
          <a:p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86200"/>
            <a:ext cx="3962400" cy="251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Risk Remediation</a:t>
            </a:r>
          </a:p>
          <a:p>
            <a:r>
              <a:rPr lang="en-US" sz="2400" dirty="0" smtClean="0"/>
              <a:t>Data is purged from databases after analytics (IN 30 </a:t>
            </a:r>
            <a:r>
              <a:rPr lang="en-US" sz="2400" dirty="0" err="1" smtClean="0"/>
              <a:t>mins</a:t>
            </a:r>
            <a:r>
              <a:rPr lang="en-US" sz="2400" dirty="0" smtClean="0"/>
              <a:t>. to 10 hours)</a:t>
            </a:r>
          </a:p>
          <a:p>
            <a:r>
              <a:rPr lang="en-US" sz="2400" dirty="0" smtClean="0"/>
              <a:t>System clears cache  every 24 hours</a:t>
            </a:r>
          </a:p>
          <a:p>
            <a:r>
              <a:rPr lang="en-US" sz="2400" dirty="0" smtClean="0"/>
              <a:t>Except click &amp; type locations nothing is stored.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3886200"/>
            <a:ext cx="3962400" cy="251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 smtClean="0"/>
              <a:t>Control Methods</a:t>
            </a:r>
          </a:p>
          <a:p>
            <a:r>
              <a:rPr lang="en-US" sz="2400" dirty="0" smtClean="0"/>
              <a:t>Encrypted transport of data over sockets.</a:t>
            </a:r>
          </a:p>
          <a:p>
            <a:r>
              <a:rPr lang="en-US" sz="2400" dirty="0" smtClean="0"/>
              <a:t>Encrypted storage in databases.</a:t>
            </a:r>
            <a:endParaRPr lang="en-US" sz="2400" dirty="0"/>
          </a:p>
        </p:txBody>
      </p:sp>
      <p:pic>
        <p:nvPicPr>
          <p:cNvPr id="4098" name="Picture 2" descr="C:\Users\singpraz\AppData\Local\Microsoft\Windows\Temporary Internet Files\Content.IE5\P263DUJ4\Edit-clea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986462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ngpraz\AppData\Local\Microsoft\Windows\Temporary Internet Files\Content.IE5\W6UE41MF\folder-lock-portable-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638800"/>
            <a:ext cx="891442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4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361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think-cell Slide</vt:lpstr>
      <vt:lpstr>Automated Process Maps</vt:lpstr>
      <vt:lpstr>How it Works? Human action monitoring for creating processes &amp; workflows.</vt:lpstr>
      <vt:lpstr>Step by Step : How it works? Step 1/4 – Setup Team &amp; Staff</vt:lpstr>
      <vt:lpstr>Step by Step : How it works? Step 2/4 – Review Mapping Status</vt:lpstr>
      <vt:lpstr>Step by Step : How it works? Step 3/4 – Browse Workflows</vt:lpstr>
      <vt:lpstr>Step by Step : How it works? Step 4/4 – Next Step(Fintech Revolution)</vt:lpstr>
      <vt:lpstr>IT Environment – For 100 FTE Requires 4 linux servers &amp; Windows OS for all staff</vt:lpstr>
      <vt:lpstr>Enterprise – Data Privacy Control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Process Maps</dc:title>
  <dc:creator>Singh, Prabhat-Kumar</dc:creator>
  <cp:lastModifiedBy>Singh, Prabhat-Kumar</cp:lastModifiedBy>
  <cp:revision>27</cp:revision>
  <dcterms:created xsi:type="dcterms:W3CDTF">2016-11-30T02:52:16Z</dcterms:created>
  <dcterms:modified xsi:type="dcterms:W3CDTF">2016-12-01T10:10:58Z</dcterms:modified>
</cp:coreProperties>
</file>