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74495" autoAdjust="0"/>
  </p:normalViewPr>
  <p:slideViewPr>
    <p:cSldViewPr snapToGrid="0">
      <p:cViewPr varScale="1">
        <p:scale>
          <a:sx n="87" d="100"/>
          <a:sy n="87" d="100"/>
        </p:scale>
        <p:origin x="-762"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B59A4-4844-48CD-AAAE-F7290DCDD7DB}" type="datetimeFigureOut">
              <a:rPr lang="en-US" smtClean="0"/>
              <a:t>3/24/2015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E207B-2633-4F68-83A1-AFEDC71A7264}" type="slidenum">
              <a:rPr lang="en-US" smtClean="0"/>
              <a:t>‹#›</a:t>
            </a:fld>
            <a:endParaRPr lang="en-US"/>
          </a:p>
        </p:txBody>
      </p:sp>
    </p:spTree>
    <p:extLst>
      <p:ext uri="{BB962C8B-B14F-4D97-AF65-F5344CB8AC3E}">
        <p14:creationId xmlns:p14="http://schemas.microsoft.com/office/powerpoint/2010/main" val="230000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light grey </a:t>
            </a:r>
            <a:r>
              <a:rPr lang="en-AU" baseline="0" dirty="0" smtClean="0"/>
              <a:t>polygon is your air control sector. It is your goal to safely manage aircraft entering this area, leaving this area, flying within this area.</a:t>
            </a:r>
          </a:p>
          <a:p>
            <a:endParaRPr lang="en-AU" baseline="0" dirty="0" smtClean="0"/>
          </a:p>
          <a:p>
            <a:r>
              <a:rPr lang="en-AU" baseline="0" dirty="0" smtClean="0"/>
              <a:t>Aircraft are represented as green circles with a line attached. The line indicates which direction the aircraft is travelling in. In this example, this aircraft is travelling down, this aircraft is travelling to the right, and this aircraft is travelling down also.</a:t>
            </a:r>
          </a:p>
          <a:p>
            <a:endParaRPr lang="en-AU" baseline="0" dirty="0" smtClean="0"/>
          </a:p>
          <a:p>
            <a:r>
              <a:rPr lang="en-AU" baseline="0" dirty="0" smtClean="0"/>
              <a:t>Aircraft also have an attached information box which contains four important elements. (1) This text  here tells you the </a:t>
            </a:r>
            <a:r>
              <a:rPr lang="en-AU" baseline="0" dirty="0" err="1" smtClean="0"/>
              <a:t>the</a:t>
            </a:r>
            <a:r>
              <a:rPr lang="en-AU" baseline="0" dirty="0" smtClean="0"/>
              <a:t> </a:t>
            </a:r>
            <a:r>
              <a:rPr lang="en-AU" baseline="0" dirty="0" err="1" smtClean="0"/>
              <a:t>unqiue</a:t>
            </a:r>
            <a:r>
              <a:rPr lang="en-AU" baseline="0" dirty="0" smtClean="0"/>
              <a:t> </a:t>
            </a:r>
            <a:r>
              <a:rPr lang="en-AU" baseline="0" dirty="0" err="1" smtClean="0"/>
              <a:t>callsign</a:t>
            </a:r>
            <a:r>
              <a:rPr lang="en-AU" baseline="0" dirty="0" smtClean="0"/>
              <a:t> or name of the aircraft. (2) This text tells you the speed at which the aircraft is travelling in nautical miles per hour. Simply remember that a larger number means the aircraft is travelling faster. Therefore, it will go a further distance on the display over time. (3) This text tells you the kind of aircraft it is. (4) This box is the most important. It tells you the current altitude that the aircraft is travelling at, and the altitude it may be changing to. If both numbers are the same, the aircraft is at cruising altitude, meaning it is not changing. However, if the aircraft is ascending or descending altitude, it will look like this. As you can see, the two numbers are different, with the first number indicating the current altitude, and the second number indicating the altitude the aircraft is climbing to. The arrow in between the numbers indicates whether the aircraft is ascending or </a:t>
            </a:r>
            <a:r>
              <a:rPr lang="en-AU" baseline="0" dirty="0" err="1" smtClean="0"/>
              <a:t>decending</a:t>
            </a:r>
            <a:r>
              <a:rPr lang="en-AU" baseline="0" dirty="0" smtClean="0"/>
              <a:t>.</a:t>
            </a:r>
          </a:p>
        </p:txBody>
      </p:sp>
      <p:sp>
        <p:nvSpPr>
          <p:cNvPr id="4" name="Slide Number Placeholder 3"/>
          <p:cNvSpPr>
            <a:spLocks noGrp="1"/>
          </p:cNvSpPr>
          <p:nvPr>
            <p:ph type="sldNum" sz="quarter" idx="10"/>
          </p:nvPr>
        </p:nvSpPr>
        <p:spPr/>
        <p:txBody>
          <a:bodyPr/>
          <a:lstStyle/>
          <a:p>
            <a:fld id="{EBDE207B-2633-4F68-83A1-AFEDC71A7264}" type="slidenum">
              <a:rPr lang="en-US" smtClean="0"/>
              <a:t>3</a:t>
            </a:fld>
            <a:endParaRPr lang="en-US"/>
          </a:p>
        </p:txBody>
      </p:sp>
    </p:spTree>
    <p:extLst>
      <p:ext uri="{BB962C8B-B14F-4D97-AF65-F5344CB8AC3E}">
        <p14:creationId xmlns:p14="http://schemas.microsoft.com/office/powerpoint/2010/main" val="844970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E207B-2633-4F68-83A1-AFEDC71A7264}" type="slidenum">
              <a:rPr lang="en-US" smtClean="0"/>
              <a:t>4</a:t>
            </a:fld>
            <a:endParaRPr lang="en-US"/>
          </a:p>
        </p:txBody>
      </p:sp>
    </p:spTree>
    <p:extLst>
      <p:ext uri="{BB962C8B-B14F-4D97-AF65-F5344CB8AC3E}">
        <p14:creationId xmlns:p14="http://schemas.microsoft.com/office/powerpoint/2010/main" val="222596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DFE967-B9C1-4B6B-9F0A-A37672609CC1}"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33080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FE967-B9C1-4B6B-9F0A-A37672609CC1}"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306043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FE967-B9C1-4B6B-9F0A-A37672609CC1}"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323916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FE967-B9C1-4B6B-9F0A-A37672609CC1}"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287141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FE967-B9C1-4B6B-9F0A-A37672609CC1}"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323584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DFE967-B9C1-4B6B-9F0A-A37672609CC1}"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309981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DFE967-B9C1-4B6B-9F0A-A37672609CC1}" type="datetimeFigureOut">
              <a:rPr lang="en-US" smtClean="0"/>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423816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DFE967-B9C1-4B6B-9F0A-A37672609CC1}" type="datetimeFigureOut">
              <a:rPr lang="en-US" smtClean="0"/>
              <a:t>3/24/2015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9174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FE967-B9C1-4B6B-9F0A-A37672609CC1}" type="datetimeFigureOut">
              <a:rPr lang="en-US" smtClean="0"/>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46142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FE967-B9C1-4B6B-9F0A-A37672609CC1}"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25747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FE967-B9C1-4B6B-9F0A-A37672609CC1}"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515E3-4D54-4925-A8C1-17BC2439801B}" type="slidenum">
              <a:rPr lang="en-US" smtClean="0"/>
              <a:t>‹#›</a:t>
            </a:fld>
            <a:endParaRPr lang="en-US"/>
          </a:p>
        </p:txBody>
      </p:sp>
    </p:spTree>
    <p:extLst>
      <p:ext uri="{BB962C8B-B14F-4D97-AF65-F5344CB8AC3E}">
        <p14:creationId xmlns:p14="http://schemas.microsoft.com/office/powerpoint/2010/main" val="183402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FE967-B9C1-4B6B-9F0A-A37672609CC1}" type="datetimeFigureOut">
              <a:rPr lang="en-US" smtClean="0"/>
              <a:t>3/24/2015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515E3-4D54-4925-A8C1-17BC2439801B}" type="slidenum">
              <a:rPr lang="en-US" smtClean="0"/>
              <a:t>‹#›</a:t>
            </a:fld>
            <a:endParaRPr lang="en-US"/>
          </a:p>
        </p:txBody>
      </p:sp>
    </p:spTree>
    <p:extLst>
      <p:ext uri="{BB962C8B-B14F-4D97-AF65-F5344CB8AC3E}">
        <p14:creationId xmlns:p14="http://schemas.microsoft.com/office/powerpoint/2010/main" val="158703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Air Traffic Control Simulation</a:t>
            </a:r>
            <a:endParaRPr lang="en-US" dirty="0"/>
          </a:p>
        </p:txBody>
      </p:sp>
      <p:sp>
        <p:nvSpPr>
          <p:cNvPr id="3" name="Subtitle 2"/>
          <p:cNvSpPr>
            <a:spLocks noGrp="1"/>
          </p:cNvSpPr>
          <p:nvPr>
            <p:ph type="subTitle" idx="1"/>
          </p:nvPr>
        </p:nvSpPr>
        <p:spPr/>
        <p:txBody>
          <a:bodyPr/>
          <a:lstStyle/>
          <a:p>
            <a:r>
              <a:rPr lang="en-AU" dirty="0" smtClean="0"/>
              <a:t>Instruction Guide: You may follow at your own pace</a:t>
            </a:r>
            <a:endParaRPr lang="en-US" dirty="0"/>
          </a:p>
        </p:txBody>
      </p:sp>
    </p:spTree>
    <p:extLst>
      <p:ext uri="{BB962C8B-B14F-4D97-AF65-F5344CB8AC3E}">
        <p14:creationId xmlns:p14="http://schemas.microsoft.com/office/powerpoint/2010/main" val="1278929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Air Traffic Control Simulator</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AU" dirty="0" smtClean="0"/>
              <a:t>Welcome to the Air Traffic Control Simulator Experiment. In this experiment you will complete a task that is similar to the popular mobile game, “Flight Control”. </a:t>
            </a:r>
          </a:p>
          <a:p>
            <a:pPr marL="0" indent="0" algn="ctr">
              <a:buNone/>
            </a:pPr>
            <a:endParaRPr lang="en-AU" dirty="0" smtClean="0"/>
          </a:p>
          <a:p>
            <a:pPr marL="0" indent="0" algn="ctr">
              <a:buNone/>
            </a:pPr>
            <a:r>
              <a:rPr lang="en-AU" dirty="0" smtClean="0"/>
              <a:t>Before we start, you will be presented with a brief training presentation. Then throughout a series of trials, it will be your job to keep an air traffic control sector operating safely. The entire experiment will last approximately 150 minutes.</a:t>
            </a:r>
          </a:p>
          <a:p>
            <a:pPr marL="0" indent="0" algn="ctr">
              <a:buNone/>
            </a:pPr>
            <a:endParaRPr lang="en-AU" dirty="0" smtClean="0"/>
          </a:p>
          <a:p>
            <a:pPr marL="0" indent="0" algn="ctr">
              <a:buNone/>
            </a:pPr>
            <a:r>
              <a:rPr lang="en-AU" dirty="0" smtClean="0"/>
              <a:t>Please turn off your mobile phones before clicking to continue.</a:t>
            </a:r>
          </a:p>
        </p:txBody>
      </p:sp>
    </p:spTree>
    <p:extLst>
      <p:ext uri="{BB962C8B-B14F-4D97-AF65-F5344CB8AC3E}">
        <p14:creationId xmlns:p14="http://schemas.microsoft.com/office/powerpoint/2010/main" val="220157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5"/>
          <a:srcRect l="11065" t="58012" r="8013" b="255"/>
          <a:stretch/>
        </p:blipFill>
        <p:spPr>
          <a:xfrm>
            <a:off x="0" y="53808"/>
            <a:ext cx="12192000" cy="6804191"/>
          </a:xfrm>
          <a:prstGeom prst="rect">
            <a:avLst/>
          </a:prstGeom>
        </p:spPr>
      </p:pic>
      <p:pic>
        <p:nvPicPr>
          <p:cNvPr id="33" name="Picture 32"/>
          <p:cNvPicPr>
            <a:picLocks noChangeAspect="1"/>
          </p:cNvPicPr>
          <p:nvPr/>
        </p:nvPicPr>
        <p:blipFill rotWithShape="1">
          <a:blip r:embed="rId6"/>
          <a:srcRect l="23178" t="65782" r="63250" b="27618"/>
          <a:stretch/>
        </p:blipFill>
        <p:spPr>
          <a:xfrm>
            <a:off x="1828644" y="1320331"/>
            <a:ext cx="2044856" cy="1076240"/>
          </a:xfrm>
          <a:prstGeom prst="rect">
            <a:avLst/>
          </a:prstGeom>
        </p:spPr>
      </p:pic>
      <p:sp>
        <p:nvSpPr>
          <p:cNvPr id="8" name="TextBox 7"/>
          <p:cNvSpPr txBox="1"/>
          <p:nvPr/>
        </p:nvSpPr>
        <p:spPr>
          <a:xfrm>
            <a:off x="4426664" y="3040404"/>
            <a:ext cx="3338671" cy="830997"/>
          </a:xfrm>
          <a:prstGeom prst="rect">
            <a:avLst/>
          </a:prstGeom>
          <a:solidFill>
            <a:schemeClr val="bg1"/>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AU" sz="4800" dirty="0" smtClean="0"/>
              <a:t>Click to Start</a:t>
            </a:r>
            <a:endParaRPr lang="en-US" sz="4800" dirty="0"/>
          </a:p>
        </p:txBody>
      </p:sp>
      <p:sp>
        <p:nvSpPr>
          <p:cNvPr id="11" name="Freeform 10"/>
          <p:cNvSpPr/>
          <p:nvPr/>
        </p:nvSpPr>
        <p:spPr>
          <a:xfrm>
            <a:off x="1828644" y="1103227"/>
            <a:ext cx="8515350" cy="4705350"/>
          </a:xfrm>
          <a:custGeom>
            <a:avLst/>
            <a:gdLst>
              <a:gd name="connsiteX0" fmla="*/ 0 w 8515350"/>
              <a:gd name="connsiteY0" fmla="*/ 133350 h 4705350"/>
              <a:gd name="connsiteX1" fmla="*/ 7086600 w 8515350"/>
              <a:gd name="connsiteY1" fmla="*/ 0 h 4705350"/>
              <a:gd name="connsiteX2" fmla="*/ 8515350 w 8515350"/>
              <a:gd name="connsiteY2" fmla="*/ 1352550 h 4705350"/>
              <a:gd name="connsiteX3" fmla="*/ 8382000 w 8515350"/>
              <a:gd name="connsiteY3" fmla="*/ 4400550 h 4705350"/>
              <a:gd name="connsiteX4" fmla="*/ 6762750 w 8515350"/>
              <a:gd name="connsiteY4" fmla="*/ 4705350 h 4705350"/>
              <a:gd name="connsiteX5" fmla="*/ 495300 w 8515350"/>
              <a:gd name="connsiteY5" fmla="*/ 4343400 h 4705350"/>
              <a:gd name="connsiteX6" fmla="*/ 0 w 8515350"/>
              <a:gd name="connsiteY6" fmla="*/ 133350 h 470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15350" h="4705350">
                <a:moveTo>
                  <a:pt x="0" y="133350"/>
                </a:moveTo>
                <a:lnTo>
                  <a:pt x="7086600" y="0"/>
                </a:lnTo>
                <a:lnTo>
                  <a:pt x="8515350" y="1352550"/>
                </a:lnTo>
                <a:lnTo>
                  <a:pt x="8382000" y="4400550"/>
                </a:lnTo>
                <a:lnTo>
                  <a:pt x="6762750" y="4705350"/>
                </a:lnTo>
                <a:lnTo>
                  <a:pt x="495300" y="4343400"/>
                </a:lnTo>
                <a:lnTo>
                  <a:pt x="0" y="133350"/>
                </a:lnTo>
                <a:close/>
              </a:path>
            </a:pathLst>
          </a:custGeom>
          <a:solidFill>
            <a:srgbClr val="FFFF00">
              <a:alpha val="14902"/>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066925" y="1419225"/>
            <a:ext cx="1438275" cy="7810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71762" y="1489622"/>
            <a:ext cx="396565" cy="1867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91916" y="1652367"/>
            <a:ext cx="396565" cy="1867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691915" y="1786348"/>
            <a:ext cx="772977" cy="1853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51910" y="1786348"/>
            <a:ext cx="446571" cy="304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2282368" y="2005977"/>
            <a:ext cx="231128" cy="38859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606468" y="4532227"/>
            <a:ext cx="64180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466975" y="4094077"/>
            <a:ext cx="1130" cy="64937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 name="150227_00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291513" y="7834313"/>
            <a:ext cx="609600" cy="609600"/>
          </a:xfrm>
          <a:prstGeom prst="rect">
            <a:avLst/>
          </a:prstGeom>
        </p:spPr>
      </p:pic>
      <p:sp>
        <p:nvSpPr>
          <p:cNvPr id="20" name="Rectangle 19"/>
          <p:cNvSpPr/>
          <p:nvPr/>
        </p:nvSpPr>
        <p:spPr>
          <a:xfrm>
            <a:off x="3162300" y="1489622"/>
            <a:ext cx="302592" cy="1867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hlinkClick r:id="" action="ppaction://hlinkshowjump?jump=nextslide"/>
          </p:cNvPr>
          <p:cNvSpPr txBox="1"/>
          <p:nvPr/>
        </p:nvSpPr>
        <p:spPr>
          <a:xfrm>
            <a:off x="4422670" y="3040404"/>
            <a:ext cx="4414478" cy="830997"/>
          </a:xfrm>
          <a:prstGeom prst="rect">
            <a:avLst/>
          </a:prstGeom>
          <a:solidFill>
            <a:schemeClr val="bg1"/>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AU" sz="4800" dirty="0" smtClean="0"/>
              <a:t>Click to Continue</a:t>
            </a:r>
            <a:endParaRPr lang="en-US" sz="4800" dirty="0"/>
          </a:p>
        </p:txBody>
      </p:sp>
    </p:spTree>
    <p:extLst>
      <p:ext uri="{BB962C8B-B14F-4D97-AF65-F5344CB8AC3E}">
        <p14:creationId xmlns:p14="http://schemas.microsoft.com/office/powerpoint/2010/main" val="52400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mediacall" presetSubtype="0" fill="hold" nodeType="withEffect">
                                  <p:stCondLst>
                                    <p:cond delay="0"/>
                                  </p:stCondLst>
                                  <p:childTnLst>
                                    <p:cmd type="call" cmd="playFrom(0.0)">
                                      <p:cBhvr>
                                        <p:cTn id="8" dur="136280" fill="hold"/>
                                        <p:tgtEl>
                                          <p:spTgt spid="3"/>
                                        </p:tgtEl>
                                      </p:cBhvr>
                                    </p:cmd>
                                  </p:childTnLst>
                                </p:cTn>
                              </p:par>
                              <p:par>
                                <p:cTn id="9" presetID="1" presetClass="entr" presetSubtype="0"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childTnLst>
                                </p:cTn>
                              </p:par>
                              <p:par>
                                <p:cTn id="11" presetID="10" presetClass="entr" presetSubtype="0" fill="hold" nodeType="withEffect">
                                  <p:stCondLst>
                                    <p:cond delay="300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800"/>
                                        <p:tgtEl>
                                          <p:spTgt spid="25"/>
                                        </p:tgtEl>
                                      </p:cBhvr>
                                    </p:animEffect>
                                  </p:childTnLst>
                                </p:cTn>
                              </p:par>
                              <p:par>
                                <p:cTn id="14" presetID="10" presetClass="entr" presetSubtype="0" fill="hold" nodeType="withEffect">
                                  <p:stCondLst>
                                    <p:cond delay="3330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2400"/>
                                        <p:tgtEl>
                                          <p:spTgt spid="27"/>
                                        </p:tgtEl>
                                      </p:cBhvr>
                                    </p:animEffect>
                                  </p:childTnLst>
                                </p:cTn>
                              </p:par>
                              <p:par>
                                <p:cTn id="17" presetID="10" presetClass="entr" presetSubtype="0" fill="hold" nodeType="withEffect">
                                  <p:stCondLst>
                                    <p:cond delay="3600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2000"/>
                                        <p:tgtEl>
                                          <p:spTgt spid="29"/>
                                        </p:tgtEl>
                                      </p:cBhvr>
                                    </p:animEffect>
                                  </p:childTnLst>
                                </p:cTn>
                              </p:par>
                              <p:par>
                                <p:cTn id="20" presetID="1" presetClass="entr" presetSubtype="0" fill="hold" grpId="0" nodeType="withEffect">
                                  <p:stCondLst>
                                    <p:cond delay="4300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50000"/>
                                  </p:stCondLst>
                                  <p:childTnLst>
                                    <p:set>
                                      <p:cBhvr>
                                        <p:cTn id="23" dur="1" fill="hold">
                                          <p:stCondLst>
                                            <p:cond delay="0"/>
                                          </p:stCondLst>
                                        </p:cTn>
                                        <p:tgtEl>
                                          <p:spTgt spid="16"/>
                                        </p:tgtEl>
                                        <p:attrNameLst>
                                          <p:attrName>style.visibility</p:attrName>
                                        </p:attrNameLst>
                                      </p:cBhvr>
                                      <p:to>
                                        <p:strVal val="visible"/>
                                      </p:to>
                                    </p:set>
                                  </p:childTnLst>
                                </p:cTn>
                              </p:par>
                              <p:par>
                                <p:cTn id="24" presetID="7" presetClass="emph" presetSubtype="2" fill="hold" grpId="1" nodeType="withEffect">
                                  <p:stCondLst>
                                    <p:cond delay="50400"/>
                                  </p:stCondLst>
                                  <p:childTnLst>
                                    <p:animClr clrSpc="rgb" dir="cw">
                                      <p:cBhvr>
                                        <p:cTn id="25" dur="2300" fill="hold"/>
                                        <p:tgtEl>
                                          <p:spTgt spid="16"/>
                                        </p:tgtEl>
                                        <p:attrNameLst>
                                          <p:attrName>stroke.color</p:attrName>
                                        </p:attrNameLst>
                                      </p:cBhvr>
                                      <p:to>
                                        <a:srgbClr val="FFFF00"/>
                                      </p:to>
                                    </p:animClr>
                                    <p:set>
                                      <p:cBhvr>
                                        <p:cTn id="26" dur="2300" fill="hold"/>
                                        <p:tgtEl>
                                          <p:spTgt spid="16"/>
                                        </p:tgtEl>
                                        <p:attrNameLst>
                                          <p:attrName>stroke.on</p:attrName>
                                        </p:attrNameLst>
                                      </p:cBhvr>
                                      <p:to>
                                        <p:strVal val="true"/>
                                      </p:to>
                                    </p:set>
                                  </p:childTnLst>
                                </p:cTn>
                              </p:par>
                              <p:par>
                                <p:cTn id="27" presetID="1" presetClass="exit" presetSubtype="0" fill="hold" grpId="2" nodeType="withEffect">
                                  <p:stCondLst>
                                    <p:cond delay="5610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ntr" presetSubtype="0" fill="hold" grpId="0" nodeType="withEffect">
                                  <p:stCondLst>
                                    <p:cond delay="56100"/>
                                  </p:stCondLst>
                                  <p:childTnLst>
                                    <p:set>
                                      <p:cBhvr>
                                        <p:cTn id="30" dur="1" fill="hold">
                                          <p:stCondLst>
                                            <p:cond delay="0"/>
                                          </p:stCondLst>
                                        </p:cTn>
                                        <p:tgtEl>
                                          <p:spTgt spid="20"/>
                                        </p:tgtEl>
                                        <p:attrNameLst>
                                          <p:attrName>style.visibility</p:attrName>
                                        </p:attrNameLst>
                                      </p:cBhvr>
                                      <p:to>
                                        <p:strVal val="visible"/>
                                      </p:to>
                                    </p:set>
                                  </p:childTnLst>
                                </p:cTn>
                              </p:par>
                              <p:par>
                                <p:cTn id="31" presetID="7" presetClass="emph" presetSubtype="2" fill="hold" grpId="1" nodeType="withEffect">
                                  <p:stCondLst>
                                    <p:cond delay="56300"/>
                                  </p:stCondLst>
                                  <p:childTnLst>
                                    <p:animClr clrSpc="rgb" dir="cw">
                                      <p:cBhvr>
                                        <p:cTn id="32" dur="2800" fill="hold"/>
                                        <p:tgtEl>
                                          <p:spTgt spid="20"/>
                                        </p:tgtEl>
                                        <p:attrNameLst>
                                          <p:attrName>stroke.color</p:attrName>
                                        </p:attrNameLst>
                                      </p:cBhvr>
                                      <p:to>
                                        <a:srgbClr val="FFFF00"/>
                                      </p:to>
                                    </p:animClr>
                                    <p:set>
                                      <p:cBhvr>
                                        <p:cTn id="33" dur="2800" fill="hold"/>
                                        <p:tgtEl>
                                          <p:spTgt spid="20"/>
                                        </p:tgtEl>
                                        <p:attrNameLst>
                                          <p:attrName>stroke.on</p:attrName>
                                        </p:attrNameLst>
                                      </p:cBhvr>
                                      <p:to>
                                        <p:strVal val="true"/>
                                      </p:to>
                                    </p:set>
                                  </p:childTnLst>
                                </p:cTn>
                              </p:par>
                              <p:par>
                                <p:cTn id="34" presetID="1" presetClass="exit" presetSubtype="0" fill="hold" grpId="2" nodeType="withEffect">
                                  <p:stCondLst>
                                    <p:cond delay="75300"/>
                                  </p:stCondLst>
                                  <p:childTnLst>
                                    <p:set>
                                      <p:cBhvr>
                                        <p:cTn id="35" dur="1" fill="hold">
                                          <p:stCondLst>
                                            <p:cond delay="0"/>
                                          </p:stCondLst>
                                        </p:cTn>
                                        <p:tgtEl>
                                          <p:spTgt spid="20"/>
                                        </p:tgtEl>
                                        <p:attrNameLst>
                                          <p:attrName>style.visibility</p:attrName>
                                        </p:attrNameLst>
                                      </p:cBhvr>
                                      <p:to>
                                        <p:strVal val="hidden"/>
                                      </p:to>
                                    </p:set>
                                  </p:childTnLst>
                                </p:cTn>
                              </p:par>
                              <p:par>
                                <p:cTn id="36" presetID="1" presetClass="entr" presetSubtype="0" fill="hold" grpId="0" nodeType="withEffect">
                                  <p:stCondLst>
                                    <p:cond delay="75700"/>
                                  </p:stCondLst>
                                  <p:childTnLst>
                                    <p:set>
                                      <p:cBhvr>
                                        <p:cTn id="37" dur="1" fill="hold">
                                          <p:stCondLst>
                                            <p:cond delay="0"/>
                                          </p:stCondLst>
                                        </p:cTn>
                                        <p:tgtEl>
                                          <p:spTgt spid="21"/>
                                        </p:tgtEl>
                                        <p:attrNameLst>
                                          <p:attrName>style.visibility</p:attrName>
                                        </p:attrNameLst>
                                      </p:cBhvr>
                                      <p:to>
                                        <p:strVal val="visible"/>
                                      </p:to>
                                    </p:set>
                                  </p:childTnLst>
                                </p:cTn>
                              </p:par>
                              <p:par>
                                <p:cTn id="38" presetID="7" presetClass="emph" presetSubtype="2" fill="hold" grpId="1" nodeType="withEffect">
                                  <p:stCondLst>
                                    <p:cond delay="76500"/>
                                  </p:stCondLst>
                                  <p:childTnLst>
                                    <p:animClr clrSpc="rgb" dir="cw">
                                      <p:cBhvr>
                                        <p:cTn id="39" dur="1800" fill="hold"/>
                                        <p:tgtEl>
                                          <p:spTgt spid="21"/>
                                        </p:tgtEl>
                                        <p:attrNameLst>
                                          <p:attrName>stroke.color</p:attrName>
                                        </p:attrNameLst>
                                      </p:cBhvr>
                                      <p:to>
                                        <a:srgbClr val="FFFF00"/>
                                      </p:to>
                                    </p:animClr>
                                    <p:set>
                                      <p:cBhvr>
                                        <p:cTn id="40" dur="1800" fill="hold"/>
                                        <p:tgtEl>
                                          <p:spTgt spid="21"/>
                                        </p:tgtEl>
                                        <p:attrNameLst>
                                          <p:attrName>stroke.on</p:attrName>
                                        </p:attrNameLst>
                                      </p:cBhvr>
                                      <p:to>
                                        <p:strVal val="true"/>
                                      </p:to>
                                    </p:set>
                                  </p:childTnLst>
                                </p:cTn>
                              </p:par>
                              <p:par>
                                <p:cTn id="41" presetID="1" presetClass="exit" presetSubtype="0" fill="hold" grpId="2" nodeType="withEffect">
                                  <p:stCondLst>
                                    <p:cond delay="8010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grpId="0" nodeType="withEffect">
                                  <p:stCondLst>
                                    <p:cond delay="80100"/>
                                  </p:stCondLst>
                                  <p:childTnLst>
                                    <p:set>
                                      <p:cBhvr>
                                        <p:cTn id="44" dur="1" fill="hold">
                                          <p:stCondLst>
                                            <p:cond delay="0"/>
                                          </p:stCondLst>
                                        </p:cTn>
                                        <p:tgtEl>
                                          <p:spTgt spid="22"/>
                                        </p:tgtEl>
                                        <p:attrNameLst>
                                          <p:attrName>style.visibility</p:attrName>
                                        </p:attrNameLst>
                                      </p:cBhvr>
                                      <p:to>
                                        <p:strVal val="visible"/>
                                      </p:to>
                                    </p:set>
                                  </p:childTnLst>
                                </p:cTn>
                              </p:par>
                              <p:par>
                                <p:cTn id="45" presetID="7" presetClass="emph" presetSubtype="2" fill="hold" grpId="1" nodeType="withEffect">
                                  <p:stCondLst>
                                    <p:cond delay="80200"/>
                                  </p:stCondLst>
                                  <p:childTnLst>
                                    <p:animClr clrSpc="rgb" dir="cw">
                                      <p:cBhvr>
                                        <p:cTn id="46" dur="1000" fill="hold"/>
                                        <p:tgtEl>
                                          <p:spTgt spid="22"/>
                                        </p:tgtEl>
                                        <p:attrNameLst>
                                          <p:attrName>stroke.color</p:attrName>
                                        </p:attrNameLst>
                                      </p:cBhvr>
                                      <p:to>
                                        <a:srgbClr val="FFFF00"/>
                                      </p:to>
                                    </p:animClr>
                                    <p:set>
                                      <p:cBhvr>
                                        <p:cTn id="47" dur="1000" fill="hold"/>
                                        <p:tgtEl>
                                          <p:spTgt spid="22"/>
                                        </p:tgtEl>
                                        <p:attrNameLst>
                                          <p:attrName>stroke.on</p:attrName>
                                        </p:attrNameLst>
                                      </p:cBhvr>
                                      <p:to>
                                        <p:strVal val="true"/>
                                      </p:to>
                                    </p:set>
                                  </p:childTnLst>
                                </p:cTn>
                              </p:par>
                              <p:par>
                                <p:cTn id="48" presetID="1" presetClass="exit" presetSubtype="0" fill="hold" grpId="2" nodeType="withEffect">
                                  <p:stCondLst>
                                    <p:cond delay="103300"/>
                                  </p:stCondLst>
                                  <p:childTnLst>
                                    <p:set>
                                      <p:cBhvr>
                                        <p:cTn id="49" dur="1" fill="hold">
                                          <p:stCondLst>
                                            <p:cond delay="0"/>
                                          </p:stCondLst>
                                        </p:cTn>
                                        <p:tgtEl>
                                          <p:spTgt spid="22"/>
                                        </p:tgtEl>
                                        <p:attrNameLst>
                                          <p:attrName>style.visibility</p:attrName>
                                        </p:attrNameLst>
                                      </p:cBhvr>
                                      <p:to>
                                        <p:strVal val="hidden"/>
                                      </p:to>
                                    </p:set>
                                  </p:childTnLst>
                                </p:cTn>
                              </p:par>
                              <p:par>
                                <p:cTn id="50" presetID="1" presetClass="entr" presetSubtype="0" fill="hold" grpId="0" nodeType="withEffect">
                                  <p:stCondLst>
                                    <p:cond delay="18000"/>
                                  </p:stCondLst>
                                  <p:childTnLst>
                                    <p:set>
                                      <p:cBhvr>
                                        <p:cTn id="51" dur="1" fill="hold">
                                          <p:stCondLst>
                                            <p:cond delay="0"/>
                                          </p:stCondLst>
                                        </p:cTn>
                                        <p:tgtEl>
                                          <p:spTgt spid="23"/>
                                        </p:tgtEl>
                                        <p:attrNameLst>
                                          <p:attrName>style.visibility</p:attrName>
                                        </p:attrNameLst>
                                      </p:cBhvr>
                                      <p:to>
                                        <p:strVal val="visible"/>
                                      </p:to>
                                    </p:set>
                                  </p:childTnLst>
                                </p:cTn>
                              </p:par>
                              <p:par>
                                <p:cTn id="52" presetID="7" presetClass="emph" presetSubtype="2" fill="hold" grpId="1" nodeType="withEffect">
                                  <p:stCondLst>
                                    <p:cond delay="18400"/>
                                  </p:stCondLst>
                                  <p:childTnLst>
                                    <p:animClr clrSpc="rgb" dir="cw">
                                      <p:cBhvr>
                                        <p:cTn id="53" dur="1000" fill="hold"/>
                                        <p:tgtEl>
                                          <p:spTgt spid="23"/>
                                        </p:tgtEl>
                                        <p:attrNameLst>
                                          <p:attrName>stroke.color</p:attrName>
                                        </p:attrNameLst>
                                      </p:cBhvr>
                                      <p:to>
                                        <a:srgbClr val="FFFF00"/>
                                      </p:to>
                                    </p:animClr>
                                    <p:set>
                                      <p:cBhvr>
                                        <p:cTn id="54" dur="1000" fill="hold"/>
                                        <p:tgtEl>
                                          <p:spTgt spid="23"/>
                                        </p:tgtEl>
                                        <p:attrNameLst>
                                          <p:attrName>stroke.on</p:attrName>
                                        </p:attrNameLst>
                                      </p:cBhvr>
                                      <p:to>
                                        <p:strVal val="true"/>
                                      </p:to>
                                    </p:set>
                                  </p:childTnLst>
                                </p:cTn>
                              </p:par>
                              <p:par>
                                <p:cTn id="55" presetID="1" presetClass="exit" presetSubtype="0" fill="hold" grpId="2" nodeType="withEffect">
                                  <p:stCondLst>
                                    <p:cond delay="24000"/>
                                  </p:stCondLst>
                                  <p:childTnLst>
                                    <p:set>
                                      <p:cBhvr>
                                        <p:cTn id="56" dur="1" fill="hold">
                                          <p:stCondLst>
                                            <p:cond delay="0"/>
                                          </p:stCondLst>
                                        </p:cTn>
                                        <p:tgtEl>
                                          <p:spTgt spid="23"/>
                                        </p:tgtEl>
                                        <p:attrNameLst>
                                          <p:attrName>style.visibility</p:attrName>
                                        </p:attrNameLst>
                                      </p:cBhvr>
                                      <p:to>
                                        <p:strVal val="hidden"/>
                                      </p:to>
                                    </p:set>
                                  </p:childTnLst>
                                </p:cTn>
                              </p:par>
                              <p:par>
                                <p:cTn id="57" presetID="1" presetClass="entr" presetSubtype="0" fill="hold" nodeType="withEffect">
                                  <p:stCondLst>
                                    <p:cond delay="105200"/>
                                  </p:stCondLst>
                                  <p:childTnLst>
                                    <p:set>
                                      <p:cBhvr>
                                        <p:cTn id="58" dur="1" fill="hold">
                                          <p:stCondLst>
                                            <p:cond delay="0"/>
                                          </p:stCondLst>
                                        </p:cTn>
                                        <p:tgtEl>
                                          <p:spTgt spid="33"/>
                                        </p:tgtEl>
                                        <p:attrNameLst>
                                          <p:attrName>style.visibility</p:attrName>
                                        </p:attrNameLst>
                                      </p:cBhvr>
                                      <p:to>
                                        <p:strVal val="visible"/>
                                      </p:to>
                                    </p:set>
                                  </p:childTnLst>
                                </p:cTn>
                              </p:par>
                            </p:childTnLst>
                          </p:cTn>
                        </p:par>
                        <p:par>
                          <p:cTn id="59" fill="hold">
                            <p:stCondLst>
                              <p:cond delay="136280"/>
                            </p:stCondLst>
                            <p:childTnLst>
                              <p:par>
                                <p:cTn id="60" presetID="1" presetClass="entr" presetSubtype="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62" fill="hold" display="0">
                  <p:stCondLst>
                    <p:cond delay="indefinite"/>
                  </p:stCondLst>
                  <p:endCondLst>
                    <p:cond evt="onStopAudio" delay="0">
                      <p:tgtEl>
                        <p:sldTgt/>
                      </p:tgtEl>
                    </p:cond>
                  </p:endCondLst>
                </p:cTn>
                <p:tgtEl>
                  <p:spTgt spid="3"/>
                </p:tgtEl>
              </p:cMediaNode>
            </p:audio>
          </p:childTnLst>
        </p:cTn>
      </p:par>
    </p:tnLst>
    <p:bldLst>
      <p:bldP spid="8" grpId="0" animBg="1"/>
      <p:bldP spid="11" grpId="0" animBg="1"/>
      <p:bldP spid="15" grpId="0" animBg="1"/>
      <p:bldP spid="16" grpId="0" animBg="1"/>
      <p:bldP spid="16" grpId="1" animBg="1"/>
      <p:bldP spid="16" grpId="2" animBg="1"/>
      <p:bldP spid="21" grpId="0" animBg="1"/>
      <p:bldP spid="21" grpId="1" animBg="1"/>
      <p:bldP spid="21" grpId="2" animBg="1"/>
      <p:bldP spid="22" grpId="0" animBg="1"/>
      <p:bldP spid="22" grpId="1" animBg="1"/>
      <p:bldP spid="22" grpId="2" animBg="1"/>
      <p:bldP spid="23" grpId="0" animBg="1"/>
      <p:bldP spid="23" grpId="1" animBg="1"/>
      <p:bldP spid="23" grpId="2" animBg="1"/>
      <p:bldP spid="20" grpId="0" animBg="1"/>
      <p:bldP spid="20" grpId="1" animBg="1"/>
      <p:bldP spid="20" grpId="2"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Please inform the experimenter that this segment </a:t>
            </a:r>
            <a:r>
              <a:rPr lang="en-AU" smtClean="0"/>
              <a:t>is complete</a:t>
            </a:r>
            <a:endParaRPr lang="en-AU"/>
          </a:p>
        </p:txBody>
      </p:sp>
      <p:sp>
        <p:nvSpPr>
          <p:cNvPr id="4" name="Text Placeholder 3"/>
          <p:cNvSpPr>
            <a:spLocks noGrp="1"/>
          </p:cNvSpPr>
          <p:nvPr>
            <p:ph type="body" idx="1"/>
          </p:nvPr>
        </p:nvSpPr>
        <p:spPr/>
        <p:txBody>
          <a:bodyPr/>
          <a:lstStyle/>
          <a:p>
            <a:endParaRPr lang="en-AU"/>
          </a:p>
        </p:txBody>
      </p:sp>
    </p:spTree>
    <p:extLst>
      <p:ext uri="{BB962C8B-B14F-4D97-AF65-F5344CB8AC3E}">
        <p14:creationId xmlns:p14="http://schemas.microsoft.com/office/powerpoint/2010/main" val="988489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410</Words>
  <Application>Microsoft Office PowerPoint</Application>
  <PresentationFormat>Custom</PresentationFormat>
  <Paragraphs>18</Paragraphs>
  <Slides>4</Slides>
  <Notes>2</Notes>
  <HiddenSlides>0</HiddenSlides>
  <MMClips>1</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Air Traffic Control Simulation</vt:lpstr>
      <vt:lpstr>Air Traffic Control Simulator</vt:lpstr>
      <vt:lpstr>PowerPoint Presentation</vt:lpstr>
      <vt:lpstr>Please inform the experimenter that this segment is complete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Control Simulation</dc:title>
  <dc:creator>Michael Wilson</dc:creator>
  <cp:lastModifiedBy>shayne</cp:lastModifiedBy>
  <cp:revision>32</cp:revision>
  <dcterms:created xsi:type="dcterms:W3CDTF">2015-02-17T23:58:21Z</dcterms:created>
  <dcterms:modified xsi:type="dcterms:W3CDTF">2015-03-24T00:44:06Z</dcterms:modified>
</cp:coreProperties>
</file>