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7" r:id="rId2"/>
    <p:sldId id="283" r:id="rId3"/>
    <p:sldId id="284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303" r:id="rId22"/>
    <p:sldId id="345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6" r:id="rId35"/>
    <p:sldId id="315" r:id="rId36"/>
    <p:sldId id="317" r:id="rId37"/>
    <p:sldId id="318" r:id="rId38"/>
    <p:sldId id="320" r:id="rId39"/>
    <p:sldId id="321" r:id="rId40"/>
    <p:sldId id="323" r:id="rId41"/>
    <p:sldId id="324" r:id="rId42"/>
    <p:sldId id="319" r:id="rId43"/>
    <p:sldId id="325" r:id="rId44"/>
    <p:sldId id="327" r:id="rId45"/>
    <p:sldId id="328" r:id="rId46"/>
    <p:sldId id="329" r:id="rId47"/>
    <p:sldId id="332" r:id="rId48"/>
    <p:sldId id="333" r:id="rId49"/>
    <p:sldId id="334" r:id="rId50"/>
    <p:sldId id="326" r:id="rId51"/>
    <p:sldId id="335" r:id="rId52"/>
    <p:sldId id="336" r:id="rId53"/>
    <p:sldId id="337" r:id="rId54"/>
    <p:sldId id="339" r:id="rId55"/>
    <p:sldId id="340" r:id="rId56"/>
    <p:sldId id="341" r:id="rId57"/>
    <p:sldId id="342" r:id="rId58"/>
    <p:sldId id="343" r:id="rId59"/>
    <p:sldId id="344" r:id="rId60"/>
    <p:sldId id="346" r:id="rId61"/>
    <p:sldId id="347" r:id="rId62"/>
  </p:sldIdLst>
  <p:sldSz cx="9144000" cy="6858000" type="screen4x3"/>
  <p:notesSz cx="6805613" cy="9939338"/>
  <p:embeddedFontLst>
    <p:embeddedFont>
      <p:font typeface="Tahoma" panose="020B0604030504040204" pitchFamily="34" charset="0"/>
      <p:regular r:id="rId65"/>
      <p:bold r:id="rId66"/>
    </p:embeddedFont>
    <p:embeddedFont>
      <p:font typeface="나눔고딕" panose="020D0604000000000000" pitchFamily="50" charset="-127"/>
      <p:regular r:id="rId67"/>
      <p:bold r:id="rId68"/>
    </p:embeddedFont>
    <p:embeddedFont>
      <p:font typeface="나눔스퀘어" panose="020B0600000101010101" pitchFamily="50" charset="-127"/>
      <p:regular r:id="rId69"/>
    </p:embeddedFont>
    <p:embeddedFont>
      <p:font typeface="나눔스퀘어 Bold" panose="020B0600000101010101" pitchFamily="50" charset="-127"/>
      <p:bold r:id="rId70"/>
    </p:embeddedFont>
    <p:embeddedFont>
      <p:font typeface="맑은 고딕" panose="020B0503020000020004" pitchFamily="50" charset="-127"/>
      <p:regular r:id="rId71"/>
      <p:bold r:id="rId7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96" y="59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7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3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9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8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05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00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7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4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96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6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38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40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94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78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27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40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90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51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4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35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2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3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18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24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41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83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68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33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73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31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70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6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50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656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84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817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512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776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992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927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60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4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228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760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38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046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441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638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83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491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542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439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9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20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7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1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9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1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" TargetMode="External"/><Relationship Id="rId3" Type="http://schemas.openxmlformats.org/officeDocument/2006/relationships/hyperlink" Target="https://code.visualstudio.com/download" TargetMode="External"/><Relationship Id="rId7" Type="http://schemas.openxmlformats.org/officeDocument/2006/relationships/hyperlink" Target="https://devdoc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otepad-plus-plus.org/download/v7.5.1.html" TargetMode="External"/><Relationship Id="rId5" Type="http://schemas.openxmlformats.org/officeDocument/2006/relationships/hyperlink" Target="http://www.sublimetext.com/" TargetMode="External"/><Relationship Id="rId4" Type="http://schemas.openxmlformats.org/officeDocument/2006/relationships/hyperlink" Target="https://atom.io/" TargetMode="External"/><Relationship Id="rId9" Type="http://schemas.openxmlformats.org/officeDocument/2006/relationships/hyperlink" Target="https://developer.mozilla.org/en-US/docs/Web/Media/Formats/Container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funcom@gmail.co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Media/Formats/Container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ko/docs/Web/HTML/Element/header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ML/Element/footer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ML/Element/articl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ML/Element/section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ML/Element/asid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ML/Element/nav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tags/tag_nav.asp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ML/Element/address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tags/tag_address.as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CSS/CSS_%EC%84%A0%ED%83%9D%EC%9E%90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.wikipedia.org/wiki/ISO_639-1_%EC%BD%94%EB%93%9C_%EB%AA%A9%EB%A1%9D" TargetMode="External"/><Relationship Id="rId5" Type="http://schemas.openxmlformats.org/officeDocument/2006/relationships/hyperlink" Target="https://developer.mozilla.org/ko/docs/Web/API/Document/querySelectorAll" TargetMode="External"/><Relationship Id="rId4" Type="http://schemas.openxmlformats.org/officeDocument/2006/relationships/hyperlink" Target="https://developer.mozilla.org/ko/docs/Web/API/Document/getElementsByClassName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TML_Drag_and_Drop_API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etcraft.com/archives/2019/11/27/november-2019-web-server-surve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</a:rPr>
              <a:t>HTML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2019.11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8EEBBCD-1049-4AF6-9AE1-811EEC99346B}"/>
              </a:ext>
            </a:extLst>
          </p:cNvPr>
          <p:cNvSpPr txBox="1">
            <a:spLocks/>
          </p:cNvSpPr>
          <p:nvPr/>
        </p:nvSpPr>
        <p:spPr bwMode="auto">
          <a:xfrm>
            <a:off x="364801" y="1370086"/>
            <a:ext cx="8405999" cy="460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defTabSz="914400" eaLnBrk="0" hangingPunct="0">
              <a:lnSpc>
                <a:spcPct val="100000"/>
              </a:lnSpc>
              <a:spcBef>
                <a:spcPct val="20000"/>
              </a:spcBef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39750" marR="0" indent="-182563" defTabSz="91440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HY견고딕" pitchFamily="18" charset="-127"/>
                <a:ea typeface="HY견고딕" pitchFamily="18" charset="-127"/>
              </a:defRPr>
            </a:lvl2pPr>
            <a:lvl3pPr marL="809625" marR="0" indent="-182563" defTabSz="914400" ea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latin typeface="HY견고딕" pitchFamily="18" charset="-127"/>
                <a:ea typeface="HY견고딕" pitchFamily="18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yper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ext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arkup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anguage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웹을 구성하는  프로그램을 구축할 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은 홈페이지에 표시되는 텍스트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영상과 음향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배경 그림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등을 화면에 뿌려주고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정보를 입력 받아 전달해주는 등의 기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능을 제공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화면의 구조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(Semantic)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설정하기 위해 사용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03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8EEBBCD-1049-4AF6-9AE1-811EEC99346B}"/>
              </a:ext>
            </a:extLst>
          </p:cNvPr>
          <p:cNvSpPr txBox="1">
            <a:spLocks/>
          </p:cNvSpPr>
          <p:nvPr/>
        </p:nvSpPr>
        <p:spPr bwMode="auto">
          <a:xfrm>
            <a:off x="364801" y="1370087"/>
            <a:ext cx="8405999" cy="228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defTabSz="914400" eaLnBrk="0" hangingPunct="0">
              <a:lnSpc>
                <a:spcPct val="100000"/>
              </a:lnSpc>
              <a:spcBef>
                <a:spcPct val="20000"/>
              </a:spcBef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39750" marR="0" indent="-182563" defTabSz="91440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HY견고딕" pitchFamily="18" charset="-127"/>
                <a:ea typeface="HY견고딕" pitchFamily="18" charset="-127"/>
              </a:defRPr>
            </a:lvl2pPr>
            <a:lvl3pPr marL="809625" marR="0" indent="-182563" defTabSz="914400" ea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latin typeface="HY견고딕" pitchFamily="18" charset="-127"/>
                <a:ea typeface="HY견고딕" pitchFamily="18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9pPr>
          </a:lstStyle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구성요소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태그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(Tags) :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문서 중간에 들어가는 일종의 꼬리표로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‘&lt; ’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기호와 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&gt;’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호로 둘러싸여 있는 코드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속성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(Attributes)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태그의 내부에서 그 태그의 형태를 구체적으로 나타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변수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(Arguments)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태그를 구성하는 속성의 실제 값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0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5DE34AF-525D-4A03-89A0-A556830E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4" y="3794143"/>
            <a:ext cx="7640607" cy="203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2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개발환경 구축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2" y="1370087"/>
            <a:ext cx="836228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간편한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Editor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   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https://code.visualstudio.com/download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Atom    </a:t>
            </a:r>
            <a:r>
              <a:rPr lang="en-US" altLang="ko-KR" sz="2000" u="sng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atom.io</a:t>
            </a:r>
            <a:endParaRPr lang="en-US" altLang="ko-KR" sz="2000" u="sng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Sublime    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www.sublimetext.com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Notepad++   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notepad-plus-plus.org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이클립스에서 개발환경 구축하기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emmet  [Help]-[Eclipse Marketplace] – emmet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검색 후 설치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참고 사이트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https://devdocs.io/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https://www.w3schools.com/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9"/>
              </a:rPr>
              <a:t>https://developer.mozilla.org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55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2" y="1370087"/>
            <a:ext cx="8362286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문서의 구조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30C9BE-D4D2-4B85-BFEC-161201C4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3" y="1914048"/>
            <a:ext cx="8039100" cy="25812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236AAB9-D823-4E22-B582-BA300AE904FB}"/>
              </a:ext>
            </a:extLst>
          </p:cNvPr>
          <p:cNvGrpSpPr/>
          <p:nvPr/>
        </p:nvGrpSpPr>
        <p:grpSpPr>
          <a:xfrm>
            <a:off x="2558175" y="1850988"/>
            <a:ext cx="5285389" cy="597299"/>
            <a:chOff x="2116741" y="1853452"/>
            <a:chExt cx="5285389" cy="5972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88212-6504-4CF5-9105-CC52FACBD033}"/>
                </a:ext>
              </a:extLst>
            </p:cNvPr>
            <p:cNvSpPr txBox="1"/>
            <p:nvPr/>
          </p:nvSpPr>
          <p:spPr>
            <a:xfrm>
              <a:off x="2630433" y="2112197"/>
              <a:ext cx="4771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문서의 시작</a:t>
              </a:r>
              <a:r>
                <a:rPr lang="en-US" altLang="ko-KR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 문서 전체를 감싸고 있음</a:t>
              </a:r>
              <a:r>
                <a:rPr lang="en-US" altLang="ko-KR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2F3CC3-95FD-47BC-8270-359BF95A8775}"/>
                </a:ext>
              </a:extLst>
            </p:cNvPr>
            <p:cNvSpPr txBox="1"/>
            <p:nvPr/>
          </p:nvSpPr>
          <p:spPr>
            <a:xfrm>
              <a:off x="2630433" y="1853452"/>
              <a:ext cx="4771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지켜야 하는 표준을 알려주는 </a:t>
              </a:r>
              <a:r>
                <a:rPr lang="en-US" altLang="ko-KR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DTD</a:t>
              </a:r>
              <a:endParaRPr lang="ko-KR" altLang="en-US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36050ED-983C-4EB6-8CC7-D360E7BEA315}"/>
                </a:ext>
              </a:extLst>
            </p:cNvPr>
            <p:cNvCxnSpPr/>
            <p:nvPr/>
          </p:nvCxnSpPr>
          <p:spPr>
            <a:xfrm>
              <a:off x="2116741" y="2022729"/>
              <a:ext cx="4751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3F33422-F908-461A-B6CB-2274C6E861BB}"/>
                </a:ext>
              </a:extLst>
            </p:cNvPr>
            <p:cNvCxnSpPr/>
            <p:nvPr/>
          </p:nvCxnSpPr>
          <p:spPr>
            <a:xfrm>
              <a:off x="2116741" y="2281474"/>
              <a:ext cx="4751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81FBDC-3958-4B7A-B027-BA968B9044E9}"/>
              </a:ext>
            </a:extLst>
          </p:cNvPr>
          <p:cNvSpPr txBox="1"/>
          <p:nvPr/>
        </p:nvSpPr>
        <p:spPr>
          <a:xfrm>
            <a:off x="903889" y="4787466"/>
            <a:ext cx="768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&lt;head&gt; ~ &lt;/head&gt; : &lt;title&gt;, &lt;script&gt;, &lt;link&gt;, &lt;meta&gt; </a:t>
            </a:r>
            <a:r>
              <a:rPr lang="ko-KR" altLang="en-US"/>
              <a:t>와 같은 태그들이 존재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22AE0E5-90E9-4524-9154-7631CDA26F6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7943" y="3226685"/>
            <a:ext cx="153633" cy="1883947"/>
          </a:xfrm>
          <a:prstGeom prst="bentConnector3">
            <a:avLst>
              <a:gd name="adj1" fmla="val -1487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E4ABCFAB-61AD-46CE-A7BF-CC96036B547D}"/>
              </a:ext>
            </a:extLst>
          </p:cNvPr>
          <p:cNvSpPr/>
          <p:nvPr/>
        </p:nvSpPr>
        <p:spPr>
          <a:xfrm>
            <a:off x="731702" y="2564524"/>
            <a:ext cx="172187" cy="132814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BCF6E-B5F3-4BCB-B84B-FDBCCB9658AA}"/>
              </a:ext>
            </a:extLst>
          </p:cNvPr>
          <p:cNvSpPr txBox="1"/>
          <p:nvPr/>
        </p:nvSpPr>
        <p:spPr>
          <a:xfrm>
            <a:off x="903889" y="5538345"/>
            <a:ext cx="768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&lt;meta&gt; : </a:t>
            </a:r>
            <a:r>
              <a:rPr lang="ko-KR" altLang="en-US"/>
              <a:t>브라우저에는 표현되지 않지만 현재 </a:t>
            </a:r>
            <a:r>
              <a:rPr lang="en-US" altLang="ko-KR"/>
              <a:t>HTML</a:t>
            </a:r>
            <a:r>
              <a:rPr lang="ko-KR" altLang="en-US"/>
              <a:t>의 모든 정보를 요약해서 담고 있는 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6267E5-311F-4928-901D-1936E8AD1D59}"/>
              </a:ext>
            </a:extLst>
          </p:cNvPr>
          <p:cNvSpPr txBox="1"/>
          <p:nvPr/>
        </p:nvSpPr>
        <p:spPr>
          <a:xfrm>
            <a:off x="2977274" y="3957437"/>
            <a:ext cx="477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 표현되는 내용이 담김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BD6D8D-CA12-4784-A3FB-A7CFAA06FDE4}"/>
              </a:ext>
            </a:extLst>
          </p:cNvPr>
          <p:cNvCxnSpPr/>
          <p:nvPr/>
        </p:nvCxnSpPr>
        <p:spPr>
          <a:xfrm>
            <a:off x="2463582" y="4126714"/>
            <a:ext cx="475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2" y="1370087"/>
            <a:ext cx="8362286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&lt;p&gt;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단락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(Paragraph)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&lt;br&gt;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줄바꿈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&lt;pre&gt;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입력한 그대로 화면에 보여주기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(Preformatted text)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5CA02-0257-4484-AB5B-32CFB9546DAA}"/>
              </a:ext>
            </a:extLst>
          </p:cNvPr>
          <p:cNvSpPr txBox="1"/>
          <p:nvPr/>
        </p:nvSpPr>
        <p:spPr>
          <a:xfrm>
            <a:off x="495611" y="1821782"/>
            <a:ext cx="6781800" cy="597768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&lt;p&gt;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이것이 하나의 단락입니다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.&lt;/p&gt;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D9F31-EC3A-4E0C-8F74-147EA6C259C9}"/>
              </a:ext>
            </a:extLst>
          </p:cNvPr>
          <p:cNvSpPr txBox="1"/>
          <p:nvPr/>
        </p:nvSpPr>
        <p:spPr>
          <a:xfrm>
            <a:off x="495611" y="3130116"/>
            <a:ext cx="6781800" cy="597768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&lt;p&gt;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여기는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&lt;br&gt;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br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사용하여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&lt;br&gt;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줄을 바꾸었습니다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.&lt;/p&gt;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7574D-59CE-4812-9239-FB5144177F17}"/>
              </a:ext>
            </a:extLst>
          </p:cNvPr>
          <p:cNvSpPr txBox="1"/>
          <p:nvPr/>
        </p:nvSpPr>
        <p:spPr>
          <a:xfrm>
            <a:off x="495611" y="4237896"/>
            <a:ext cx="6781800" cy="2323578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&lt;pre&gt;</a:t>
            </a:r>
          </a:p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여기는 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br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태그를 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사용하여 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줄을 바꾸었습니다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&lt;/pre&gt;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5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2" y="1370087"/>
            <a:ext cx="8362286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헤딩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(heading)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문서의 목차를 만드는 데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은 한 페이지에 하나만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제목 단계를 건너뛰어서 작성하지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말기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주석 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B5715-B510-4D80-920B-4BFE8D1599FD}"/>
              </a:ext>
            </a:extLst>
          </p:cNvPr>
          <p:cNvSpPr txBox="1"/>
          <p:nvPr/>
        </p:nvSpPr>
        <p:spPr>
          <a:xfrm>
            <a:off x="788096" y="4577062"/>
            <a:ext cx="6781800" cy="597768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&lt;!–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이것은 주석입니다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-- &gt;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EB1050-E2F2-4F69-8F72-EED3D10C8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23" y="1731700"/>
            <a:ext cx="3571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8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1" y="1370087"/>
            <a:ext cx="8405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서식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문자의 형태는 굵기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밑줄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이탤릭 체 등과 같은 문자의 모양을 표현하는 데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62F38FB-FDFE-4B6A-B1A6-6EE8FAE07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131"/>
              </p:ext>
            </p:extLst>
          </p:nvPr>
        </p:nvGraphicFramePr>
        <p:xfrm>
          <a:off x="494350" y="2504210"/>
          <a:ext cx="8079363" cy="296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&lt;b&gt; ….. &lt;/b&gt;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볼드체로 만든다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&lt;i&gt; …… &lt;/i&gt;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이탤릭체로 만든다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&lt;strong&gt; …..  &lt;/strong&gt;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텍스트를 강하게 표시한다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&lt;em&gt; …… &lt;/em&gt;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텍스트를 강조한다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&lt;code&gt;</a:t>
                      </a:r>
                      <a:r>
                        <a:rPr lang="en-US" altLang="ko-KR" sz="16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….  &lt;/code&gt;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텍스트가 코드임을 표시한다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&lt;sup&gt; …… &lt;/sup&gt;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위첨자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(superscript)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&lt;sub&gt; …… &lt;/sub&gt;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아래첨자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(subscript)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9B679A2-D55B-46C5-B875-3C6C39DEA1CB}"/>
              </a:ext>
            </a:extLst>
          </p:cNvPr>
          <p:cNvSpPr txBox="1">
            <a:spLocks/>
          </p:cNvSpPr>
          <p:nvPr/>
        </p:nvSpPr>
        <p:spPr bwMode="auto">
          <a:xfrm>
            <a:off x="364801" y="5607661"/>
            <a:ext cx="8208912" cy="105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HY동녘B" pitchFamily="18" charset="-127"/>
                <a:ea typeface="HY동녘B" pitchFamily="18" charset="-127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HY동녘B" pitchFamily="18" charset="-127"/>
                <a:ea typeface="HY동녘B" pitchFamily="18" charset="-127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HY동녘B" pitchFamily="18" charset="-127"/>
                <a:ea typeface="HY동녘B" pitchFamily="18" charset="-127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HY동녘B" pitchFamily="18" charset="-127"/>
                <a:ea typeface="HY동녘B" pitchFamily="18" charset="-127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HY동녘B" pitchFamily="18" charset="-127"/>
                <a:ea typeface="HY동녘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HTML5 SPEC </a:t>
            </a:r>
            <a:r>
              <a:rPr kumimoji="0" lang="ko-KR" altLang="en-US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따르면 </a:t>
            </a:r>
            <a:r>
              <a:rPr kumimoji="0" lang="en-US" altLang="ko-KR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&lt;b&gt;, &lt;i&gt; </a:t>
            </a:r>
            <a:r>
              <a:rPr kumimoji="0" lang="ko-KR" altLang="en-US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태그는 되도록 사용하지 않도록 권고함</a:t>
            </a:r>
            <a:r>
              <a:rPr kumimoji="0" lang="en-US" altLang="ko-KR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강조해야 하는 텍스트는 </a:t>
            </a:r>
            <a:r>
              <a:rPr kumimoji="0" lang="en-US" altLang="ko-KR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&lt;em&gt;</a:t>
            </a:r>
            <a:r>
              <a:rPr kumimoji="0" lang="ko-KR" altLang="en-US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사용하고</a:t>
            </a:r>
            <a:r>
              <a:rPr kumimoji="0" lang="en-US" altLang="ko-KR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텍스트는 </a:t>
            </a:r>
            <a:r>
              <a:rPr kumimoji="0" lang="en-US" altLang="ko-KR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&lt;strong&gt; </a:t>
            </a:r>
            <a:r>
              <a:rPr kumimoji="0" lang="ko-KR" altLang="en-US" sz="2000" b="0">
                <a:latin typeface="나눔고딕" panose="020D0604000000000000" pitchFamily="50" charset="-127"/>
                <a:ea typeface="나눔고딕" panose="020D0604000000000000" pitchFamily="50" charset="-127"/>
              </a:rPr>
              <a:t>태그 쓰기</a:t>
            </a:r>
            <a:endParaRPr kumimoji="1" lang="en-US" altLang="ko-KR" sz="2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4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1" y="1370087"/>
            <a:ext cx="8405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화면 작성하기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F3E92A-1313-4BCA-A739-0244EFA7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09" y="2003071"/>
            <a:ext cx="7015980" cy="13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텍스트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1" y="1370087"/>
            <a:ext cx="8405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특수문자 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963CD3-5F55-479E-98DB-95ACA987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41108"/>
              </p:ext>
            </p:extLst>
          </p:nvPr>
        </p:nvGraphicFramePr>
        <p:xfrm>
          <a:off x="463232" y="2003071"/>
          <a:ext cx="8165425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특수문자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&amp;nbsp;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Non-breaking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space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약자로 공백 문자 한 개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&amp;lt;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&amp;gt;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&amp;quot;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&amp;amp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1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수평선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1" y="1370087"/>
            <a:ext cx="8405999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&lt;hr&gt;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수평선 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문단의 분리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주제에 의한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위해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경우 수평선으로 표시되나 의미적 관점으로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63AA3-31C9-4E67-8D66-BEA4B1A9A595}"/>
              </a:ext>
            </a:extLst>
          </p:cNvPr>
          <p:cNvSpPr txBox="1"/>
          <p:nvPr/>
        </p:nvSpPr>
        <p:spPr>
          <a:xfrm>
            <a:off x="931546" y="3130116"/>
            <a:ext cx="6781800" cy="597768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&lt;hr /&gt;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2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WEB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(World Wide Web)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7364CA-A82F-41B0-AF00-A8D738FE3465}"/>
              </a:ext>
            </a:extLst>
          </p:cNvPr>
          <p:cNvSpPr/>
          <p:nvPr/>
        </p:nvSpPr>
        <p:spPr>
          <a:xfrm>
            <a:off x="364803" y="1570503"/>
            <a:ext cx="840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 세계의 컴퓨터들을 연결하여 정보 공유가 가능함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E1A04D-0389-42A6-8DD0-6F2D3074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26" y="2303695"/>
            <a:ext cx="4343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4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리스트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41BA86-8A58-4EB7-8BF5-9FCA55E71582}"/>
              </a:ext>
            </a:extLst>
          </p:cNvPr>
          <p:cNvSpPr/>
          <p:nvPr/>
        </p:nvSpPr>
        <p:spPr>
          <a:xfrm>
            <a:off x="364801" y="1370087"/>
            <a:ext cx="8406000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 목록 관련 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 정보가 보기 좋게 목록화되어 있거나 나열되어 있으면 가독성이 좋아짐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700087" lvl="1" indent="-342900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 목록 태그란 특정 단어나 문장을 목록화하여 화면에 뿌려주는 태그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700087" lvl="1" indent="-342900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각각의 문장이나 단어를 숫자로 목록화하거나 글머리 기호로 표시</a:t>
            </a:r>
            <a:endParaRPr kumimoji="1"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BF8EC0-20EB-46B5-B613-0B578FE2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" y="4229132"/>
            <a:ext cx="6755581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리스트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5993D9D-36EA-4E34-AFE5-506630E9B38D}"/>
              </a:ext>
            </a:extLst>
          </p:cNvPr>
          <p:cNvSpPr txBox="1">
            <a:spLocks/>
          </p:cNvSpPr>
          <p:nvPr/>
        </p:nvSpPr>
        <p:spPr>
          <a:xfrm>
            <a:off x="364802" y="1536281"/>
            <a:ext cx="82089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182563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ul </a:t>
            </a:r>
            <a:r>
              <a:rPr lang="ko-KR" altLang="en-US" sz="2000">
                <a:solidFill>
                  <a:schemeClr val="tx1"/>
                </a:solidFill>
              </a:rPr>
              <a:t>태그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52DB9-3A90-4E6D-B456-3E4D57D320FF}"/>
              </a:ext>
            </a:extLst>
          </p:cNvPr>
          <p:cNvSpPr txBox="1"/>
          <p:nvPr/>
        </p:nvSpPr>
        <p:spPr>
          <a:xfrm>
            <a:off x="767511" y="1963865"/>
            <a:ext cx="4320480" cy="1753294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&lt;ul&gt;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&lt;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li&gt;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첫째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&lt;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li&gt;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둘째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&lt;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li&gt;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셋째</a:t>
            </a: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FE130EC-DF32-4D73-93F2-D6B383618B9D}"/>
              </a:ext>
            </a:extLst>
          </p:cNvPr>
          <p:cNvSpPr txBox="1">
            <a:spLocks/>
          </p:cNvSpPr>
          <p:nvPr/>
        </p:nvSpPr>
        <p:spPr bwMode="auto">
          <a:xfrm>
            <a:off x="364802" y="3809551"/>
            <a:ext cx="82089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defTabSz="914400" eaLnBrk="0" hangingPunct="0">
              <a:lnSpc>
                <a:spcPct val="100000"/>
              </a:lnSpc>
              <a:spcBef>
                <a:spcPct val="20000"/>
              </a:spcBef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39750" marR="0" indent="-182563" defTabSz="91440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HY견고딕" pitchFamily="18" charset="-127"/>
                <a:ea typeface="HY견고딕" pitchFamily="18" charset="-127"/>
              </a:defRPr>
            </a:lvl2pPr>
            <a:lvl3pPr marL="809625" marR="0" indent="-182563" defTabSz="914400" ea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latin typeface="HY견고딕" pitchFamily="18" charset="-127"/>
                <a:ea typeface="HY견고딕" pitchFamily="18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>
                <a:latin typeface="나눔고딕" pitchFamily="50" charset="-127"/>
                <a:ea typeface="나눔고딕" pitchFamily="50" charset="-127"/>
              </a:rPr>
              <a:t>ol </a:t>
            </a:r>
            <a:r>
              <a:rPr lang="ko-KR" altLang="en-US" sz="2200">
                <a:latin typeface="나눔고딕" pitchFamily="50" charset="-127"/>
                <a:ea typeface="나눔고딕" pitchFamily="50" charset="-127"/>
              </a:rPr>
              <a:t>태그</a:t>
            </a:r>
            <a:endParaRPr lang="en-US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B57EB-28AC-4708-A472-B935FC7F36F1}"/>
              </a:ext>
            </a:extLst>
          </p:cNvPr>
          <p:cNvSpPr txBox="1"/>
          <p:nvPr/>
        </p:nvSpPr>
        <p:spPr>
          <a:xfrm>
            <a:off x="767511" y="4336949"/>
            <a:ext cx="4320480" cy="1973191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  &lt;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li&gt;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모닝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  &lt;li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런치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  &lt;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li&gt;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이브닝</a:t>
            </a: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36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리스트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4BBF40-C033-45C9-A97D-BA43BE467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42206"/>
              </p:ext>
            </p:extLst>
          </p:nvPr>
        </p:nvGraphicFramePr>
        <p:xfrm>
          <a:off x="524541" y="2003055"/>
          <a:ext cx="820254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3264">
                  <a:extLst>
                    <a:ext uri="{9D8B030D-6E8A-4147-A177-3AD203B41FA5}">
                      <a16:colId xmlns:a16="http://schemas.microsoft.com/office/drawing/2014/main" val="3870481491"/>
                    </a:ext>
                  </a:extLst>
                </a:gridCol>
                <a:gridCol w="4253023">
                  <a:extLst>
                    <a:ext uri="{9D8B030D-6E8A-4147-A177-3AD203B41FA5}">
                      <a16:colId xmlns:a16="http://schemas.microsoft.com/office/drawing/2014/main" val="2802572257"/>
                    </a:ext>
                  </a:extLst>
                </a:gridCol>
                <a:gridCol w="2115879">
                  <a:extLst>
                    <a:ext uri="{9D8B030D-6E8A-4147-A177-3AD203B41FA5}">
                      <a16:colId xmlns:a16="http://schemas.microsoft.com/office/drawing/2014/main" val="307606320"/>
                    </a:ext>
                  </a:extLst>
                </a:gridCol>
                <a:gridCol w="1050382">
                  <a:extLst>
                    <a:ext uri="{9D8B030D-6E8A-4147-A177-3AD203B41FA5}">
                      <a16:colId xmlns:a16="http://schemas.microsoft.com/office/drawing/2014/main" val="1596365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start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항목에 매겨지는 번호의 시작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(Number)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항목에 매겨지는 번호의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A, A, i, I, 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26942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C7A6926-193F-42F0-9C8F-24E8B78E080A}"/>
              </a:ext>
            </a:extLst>
          </p:cNvPr>
          <p:cNvSpPr txBox="1">
            <a:spLocks/>
          </p:cNvSpPr>
          <p:nvPr/>
        </p:nvSpPr>
        <p:spPr>
          <a:xfrm>
            <a:off x="364802" y="1536281"/>
            <a:ext cx="8362286" cy="46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182563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ol </a:t>
            </a:r>
            <a:r>
              <a:rPr lang="ko-KR" altLang="en-US" sz="2000">
                <a:solidFill>
                  <a:schemeClr val="tx1"/>
                </a:solidFill>
              </a:rPr>
              <a:t>태그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0A14773-2B74-4B82-B59D-1DE39828BA94}"/>
              </a:ext>
            </a:extLst>
          </p:cNvPr>
          <p:cNvSpPr txBox="1">
            <a:spLocks/>
          </p:cNvSpPr>
          <p:nvPr/>
        </p:nvSpPr>
        <p:spPr>
          <a:xfrm>
            <a:off x="364802" y="3704399"/>
            <a:ext cx="8362286" cy="46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182563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li </a:t>
            </a:r>
            <a:r>
              <a:rPr lang="ko-KR" altLang="en-US" sz="2000">
                <a:solidFill>
                  <a:schemeClr val="tx1"/>
                </a:solidFill>
              </a:rPr>
              <a:t>태그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B44905B-B0A1-4480-82A0-AFBEE8CA5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03474"/>
              </p:ext>
            </p:extLst>
          </p:nvPr>
        </p:nvGraphicFramePr>
        <p:xfrm>
          <a:off x="524541" y="4171172"/>
          <a:ext cx="820254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3264">
                  <a:extLst>
                    <a:ext uri="{9D8B030D-6E8A-4147-A177-3AD203B41FA5}">
                      <a16:colId xmlns:a16="http://schemas.microsoft.com/office/drawing/2014/main" val="3870481491"/>
                    </a:ext>
                  </a:extLst>
                </a:gridCol>
                <a:gridCol w="2402958">
                  <a:extLst>
                    <a:ext uri="{9D8B030D-6E8A-4147-A177-3AD203B41FA5}">
                      <a16:colId xmlns:a16="http://schemas.microsoft.com/office/drawing/2014/main" val="2802572257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307606320"/>
                    </a:ext>
                  </a:extLst>
                </a:gridCol>
                <a:gridCol w="3283219">
                  <a:extLst>
                    <a:ext uri="{9D8B030D-6E8A-4147-A177-3AD203B41FA5}">
                      <a16:colId xmlns:a16="http://schemas.microsoft.com/office/drawing/2014/main" val="1596365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value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항목의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순서를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(Number)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이하 항목들의 순서가 다시 지정됨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9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17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리스트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5993D9D-36EA-4E34-AFE5-506630E9B38D}"/>
              </a:ext>
            </a:extLst>
          </p:cNvPr>
          <p:cNvSpPr txBox="1">
            <a:spLocks/>
          </p:cNvSpPr>
          <p:nvPr/>
        </p:nvSpPr>
        <p:spPr>
          <a:xfrm>
            <a:off x="364802" y="1392033"/>
            <a:ext cx="8208912" cy="382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/>
                </a:solidFill>
              </a:rPr>
              <a:t>&lt;dl&gt;, &lt;dt&gt;, &lt;dd&gt; </a:t>
            </a:r>
            <a:r>
              <a:rPr lang="ko-KR" altLang="en-US" sz="2000">
                <a:solidFill>
                  <a:schemeClr val="tx1"/>
                </a:solidFill>
              </a:rPr>
              <a:t>태그</a:t>
            </a:r>
            <a:endParaRPr lang="en-US" altLang="ko-KR" sz="2000">
              <a:solidFill>
                <a:schemeClr val="tx1"/>
              </a:solidFill>
            </a:endParaRPr>
          </a:p>
          <a:p>
            <a:pPr marL="871537" lvl="1" indent="-51435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&lt;dl&gt; :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/>
              <a:t>Description List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71537" lvl="1" indent="-51435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&lt;dt&gt; :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/>
              <a:t>Definition Details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71537" lvl="1" indent="-51435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&lt;dd&gt; :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쌍들의 영역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/>
              <a:t>Definition Term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71537" lvl="1" indent="-51435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/>
                </a:solidFill>
              </a:rPr>
              <a:t>&lt;dl&gt;</a:t>
            </a:r>
            <a:r>
              <a:rPr lang="ko-KR" altLang="en-US" sz="2000">
                <a:solidFill>
                  <a:schemeClr val="tx1"/>
                </a:solidFill>
              </a:rPr>
              <a:t>은 </a:t>
            </a:r>
            <a:r>
              <a:rPr lang="en-US" altLang="ko-KR" sz="2000">
                <a:solidFill>
                  <a:schemeClr val="tx1"/>
                </a:solidFill>
              </a:rPr>
              <a:t> &lt;dt&gt;, &lt;dd&gt; </a:t>
            </a:r>
            <a:r>
              <a:rPr lang="ko-KR" altLang="en-US" sz="2000">
                <a:solidFill>
                  <a:schemeClr val="tx1"/>
                </a:solidFill>
              </a:rPr>
              <a:t>만을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포함해야 함</a:t>
            </a:r>
            <a:endParaRPr lang="en-US" altLang="ko-KR" sz="2000">
              <a:solidFill>
                <a:schemeClr val="tx1"/>
              </a:solidFill>
            </a:endParaRPr>
          </a:p>
          <a:p>
            <a:pPr marL="414337" indent="-51435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9DF47-B63A-4F19-866E-DD9B9D16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52" y="1079920"/>
            <a:ext cx="2861175" cy="38215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0BB698-E9E3-4E6B-851B-C1AFD18B0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53" y="5139670"/>
            <a:ext cx="2876550" cy="1400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76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26B191CD-BABD-4589-913D-79C616CC6BC4}"/>
              </a:ext>
            </a:extLst>
          </p:cNvPr>
          <p:cNvSpPr txBox="1">
            <a:spLocks/>
          </p:cNvSpPr>
          <p:nvPr/>
        </p:nvSpPr>
        <p:spPr>
          <a:xfrm>
            <a:off x="386658" y="4630980"/>
            <a:ext cx="8318573" cy="20317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조건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</a:rPr>
              <a:t>브라우저의 제목 표시줄에 </a:t>
            </a:r>
            <a:r>
              <a:rPr lang="en-US" altLang="ko-KR" sz="2000">
                <a:solidFill>
                  <a:schemeClr val="tx1"/>
                </a:solidFill>
              </a:rPr>
              <a:t>‘</a:t>
            </a:r>
            <a:r>
              <a:rPr lang="ko-KR" altLang="en-US" sz="2000">
                <a:solidFill>
                  <a:schemeClr val="tx1"/>
                </a:solidFill>
              </a:rPr>
              <a:t>수습 기자를 모집합니다</a:t>
            </a:r>
            <a:r>
              <a:rPr lang="en-US" altLang="ko-KR" sz="2000">
                <a:solidFill>
                  <a:schemeClr val="tx1"/>
                </a:solidFill>
              </a:rPr>
              <a:t>.’ </a:t>
            </a:r>
            <a:r>
              <a:rPr lang="ko-KR" altLang="en-US" sz="2000">
                <a:solidFill>
                  <a:schemeClr val="tx1"/>
                </a:solidFill>
              </a:rPr>
              <a:t>라고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표시</a:t>
            </a: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</a:rPr>
              <a:t>각 제목은 가장 큰 제목부터 단계별로 작아지는 태그 사용</a:t>
            </a: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</a:rPr>
              <a:t>순서 목록의 숫자는 알파벳 소문자로 지정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810255-8BEA-4DB9-B0AC-0AEAD2D9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8" y="1456344"/>
            <a:ext cx="8362287" cy="30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7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a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D66DE3-CE52-4367-8BA4-1119B98E2FC0}"/>
              </a:ext>
            </a:extLst>
          </p:cNvPr>
          <p:cNvSpPr txBox="1">
            <a:spLocks/>
          </p:cNvSpPr>
          <p:nvPr/>
        </p:nvSpPr>
        <p:spPr>
          <a:xfrm>
            <a:off x="364802" y="1337487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/>
                </a:solidFill>
              </a:rPr>
              <a:t>a</a:t>
            </a:r>
            <a:r>
              <a:rPr lang="ko-KR" altLang="en-US" sz="2000">
                <a:solidFill>
                  <a:schemeClr val="tx1"/>
                </a:solidFill>
              </a:rPr>
              <a:t> 태그</a:t>
            </a:r>
            <a:endParaRPr lang="en-US" altLang="ko-KR" sz="2000">
              <a:solidFill>
                <a:schemeClr val="tx1"/>
              </a:solidFill>
            </a:endParaRPr>
          </a:p>
          <a:p>
            <a:pPr marL="700087" lvl="1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하이퍼텍스트는 사용자의 선택에 따라 관련된 특정 정보로 이동할 수 있도록 조직된 문서를 의미하는 것으로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특정 링크를 클릭하면 해당 사이트로 이동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endParaRPr kumimoji="1"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DBA5A-BD1E-4580-A524-53E758BF5340}"/>
              </a:ext>
            </a:extLst>
          </p:cNvPr>
          <p:cNvSpPr txBox="1"/>
          <p:nvPr/>
        </p:nvSpPr>
        <p:spPr>
          <a:xfrm>
            <a:off x="1323980" y="5519418"/>
            <a:ext cx="1513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링크는 다른 페이지로 링크를 생성할 때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614CF-E80F-4403-9447-0E4A909A85FD}"/>
              </a:ext>
            </a:extLst>
          </p:cNvPr>
          <p:cNvSpPr txBox="1"/>
          <p:nvPr/>
        </p:nvSpPr>
        <p:spPr>
          <a:xfrm>
            <a:off x="3457580" y="5598684"/>
            <a:ext cx="1610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href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링크의 목적지를 나타냄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E2EF9-987D-4C62-A004-F3980D716F04}"/>
              </a:ext>
            </a:extLst>
          </p:cNvPr>
          <p:cNvSpPr txBox="1"/>
          <p:nvPr/>
        </p:nvSpPr>
        <p:spPr>
          <a:xfrm>
            <a:off x="5511080" y="5490962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링크 텍스트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클릭할 수 있다는 것을 나타내기 위해 화면에서 밑줄이 그려짐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AE6099-6077-47CD-B07B-10E24BA5878F}"/>
              </a:ext>
            </a:extLst>
          </p:cNvPr>
          <p:cNvCxnSpPr>
            <a:cxnSpLocks/>
          </p:cNvCxnSpPr>
          <p:nvPr/>
        </p:nvCxnSpPr>
        <p:spPr>
          <a:xfrm>
            <a:off x="3067508" y="5281905"/>
            <a:ext cx="299628" cy="4181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F6EB60-9CE9-482D-B563-3EE0502DC8F2}"/>
              </a:ext>
            </a:extLst>
          </p:cNvPr>
          <p:cNvCxnSpPr/>
          <p:nvPr/>
        </p:nvCxnSpPr>
        <p:spPr>
          <a:xfrm>
            <a:off x="5258816" y="5362914"/>
            <a:ext cx="252264" cy="1565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48344-DC81-4AA2-8FEA-2AB1CF2B49AD}"/>
              </a:ext>
            </a:extLst>
          </p:cNvPr>
          <p:cNvSpPr/>
          <p:nvPr/>
        </p:nvSpPr>
        <p:spPr>
          <a:xfrm>
            <a:off x="2158280" y="5058114"/>
            <a:ext cx="420914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u="sng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u="sng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=“info.html”&gt;</a:t>
            </a:r>
            <a:r>
              <a:rPr lang="ko-KR" altLang="en-US">
                <a:solidFill>
                  <a:srgbClr val="6600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추가정보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&lt;/a&gt;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D7CF42-BCDE-436C-8416-BF02C4A6CE2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080808" y="5281905"/>
            <a:ext cx="650922" cy="237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D3AEDA-862E-409E-8E75-E4BF5BF27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84184"/>
              </p:ext>
            </p:extLst>
          </p:nvPr>
        </p:nvGraphicFramePr>
        <p:xfrm>
          <a:off x="1181410" y="3089118"/>
          <a:ext cx="75893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850">
                  <a:extLst>
                    <a:ext uri="{9D8B030D-6E8A-4147-A177-3AD203B41FA5}">
                      <a16:colId xmlns:a16="http://schemas.microsoft.com/office/drawing/2014/main" val="573291269"/>
                    </a:ext>
                  </a:extLst>
                </a:gridCol>
                <a:gridCol w="6010543">
                  <a:extLst>
                    <a:ext uri="{9D8B030D-6E8A-4147-A177-3AD203B41FA5}">
                      <a16:colId xmlns:a16="http://schemas.microsoft.com/office/drawing/2014/main" val="28242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6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같은 </a:t>
                      </a:r>
                      <a:r>
                        <a:rPr lang="en-US" altLang="ko-KR"/>
                        <a:t>HTML </a:t>
                      </a:r>
                      <a:r>
                        <a:rPr lang="ko-KR" altLang="en-US"/>
                        <a:t>문서 내에서 이동할 곳의 이름을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href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이동할 다른 문서의 이름을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7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target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새롭게 열리는 웹 브라우저의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7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11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a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D66DE3-CE52-4367-8BA4-1119B98E2FC0}"/>
              </a:ext>
            </a:extLst>
          </p:cNvPr>
          <p:cNvSpPr txBox="1">
            <a:spLocks/>
          </p:cNvSpPr>
          <p:nvPr/>
        </p:nvSpPr>
        <p:spPr>
          <a:xfrm>
            <a:off x="364802" y="1337486"/>
            <a:ext cx="8208912" cy="516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하이퍼링크 기본 색상</a:t>
            </a:r>
            <a:endParaRPr kumimoji="1" lang="en-US" altLang="ko-KR" sz="2000">
              <a:solidFill>
                <a:schemeClr val="tx1"/>
              </a:solidFill>
            </a:endParaRPr>
          </a:p>
          <a:p>
            <a:pPr marL="700087" lvl="1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청색 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방문하지 않은 링크는 밑줄이 그어져 있고 청색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보라색 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방문한 링크는 밑줄이 그어져 있고 보라색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빨간색 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active link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밑줄이 그어져 있고 빨간색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하이퍼링크 경로 지정</a:t>
            </a:r>
            <a:endParaRPr kumimoji="1" lang="en-US" altLang="ko-KR" sz="2000">
              <a:solidFill>
                <a:schemeClr val="tx1"/>
              </a:solidFill>
            </a:endParaRPr>
          </a:p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1400"/>
          </a:p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140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9D8B526-6B09-4DFF-8D24-3D94F0BB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82739"/>
              </p:ext>
            </p:extLst>
          </p:nvPr>
        </p:nvGraphicFramePr>
        <p:xfrm>
          <a:off x="518177" y="3709328"/>
          <a:ext cx="8208911" cy="16230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4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8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범위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예제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설명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절대경로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href=“http://www.google.com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다른 웹 사이트의 페이지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상대경로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href=“../doc/info.html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웹 사이트 안에서의 다른 페이지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내부 파일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href=“#anchor1”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현재 페이지 안의 다른 위치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0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a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D66DE3-CE52-4367-8BA4-1119B98E2FC0}"/>
              </a:ext>
            </a:extLst>
          </p:cNvPr>
          <p:cNvSpPr txBox="1">
            <a:spLocks/>
          </p:cNvSpPr>
          <p:nvPr/>
        </p:nvSpPr>
        <p:spPr>
          <a:xfrm>
            <a:off x="453024" y="1337486"/>
            <a:ext cx="8208912" cy="516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하이퍼링크 </a:t>
            </a:r>
            <a:r>
              <a:rPr kumimoji="1" lang="en-US" altLang="ko-KR" sz="2000">
                <a:solidFill>
                  <a:schemeClr val="tx1"/>
                </a:solidFill>
              </a:rPr>
              <a:t>target </a:t>
            </a:r>
            <a:r>
              <a:rPr kumimoji="1" lang="ko-KR" altLang="en-US" sz="2000">
                <a:solidFill>
                  <a:schemeClr val="tx1"/>
                </a:solidFill>
              </a:rPr>
              <a:t>속성</a:t>
            </a: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주요 예제</a:t>
            </a:r>
            <a:endParaRPr kumimoji="1" lang="en-US" altLang="ko-KR" sz="2000">
              <a:solidFill>
                <a:schemeClr val="tx1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C43C4EF-C62D-42D5-BA89-40306C958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92892"/>
              </p:ext>
            </p:extLst>
          </p:nvPr>
        </p:nvGraphicFramePr>
        <p:xfrm>
          <a:off x="453024" y="1861287"/>
          <a:ext cx="8340247" cy="183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Target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예제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_blank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새로운 윈도우에서 새로운 페이지를 연다</a:t>
                      </a:r>
                      <a:r>
                        <a:rPr lang="en-US" altLang="ko-KR" sz="1800"/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_self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현재 윈도우에 새로운 페이지를 적재한다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_parent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부모 프레임에 새로운 페이지를 적재한다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_top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현재 프레임에 새로운 페이지를 적재하고 모든 프레임을 취소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179CDE6-E9EA-4E45-8A8F-E55C18744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4" y="4587092"/>
            <a:ext cx="8134097" cy="4237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093117-6368-44F8-9173-0C0F7B5F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83" y="5238395"/>
            <a:ext cx="7094609" cy="4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7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이미지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D66DE3-CE52-4367-8BA4-1119B98E2FC0}"/>
              </a:ext>
            </a:extLst>
          </p:cNvPr>
          <p:cNvSpPr txBox="1">
            <a:spLocks/>
          </p:cNvSpPr>
          <p:nvPr/>
        </p:nvSpPr>
        <p:spPr>
          <a:xfrm>
            <a:off x="453024" y="1337486"/>
            <a:ext cx="8208912" cy="516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AE335B-7E2C-40D5-8A31-2E0CED507B31}"/>
              </a:ext>
            </a:extLst>
          </p:cNvPr>
          <p:cNvSpPr txBox="1">
            <a:spLocks/>
          </p:cNvSpPr>
          <p:nvPr/>
        </p:nvSpPr>
        <p:spPr>
          <a:xfrm>
            <a:off x="453023" y="1500800"/>
            <a:ext cx="831777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</a:t>
            </a:r>
            <a:r>
              <a:rPr kumimoji="1"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kumimoji="1"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문서에 삽입할 때는 </a:t>
            </a:r>
            <a:r>
              <a:rPr kumimoji="1"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&lt;img&gt; </a:t>
            </a:r>
            <a:r>
              <a:rPr kumimoji="1"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</a:t>
            </a:r>
            <a:r>
              <a:rPr kumimoji="1"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외부파일을 </a:t>
            </a:r>
            <a:r>
              <a:rPr kumimoji="1"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kumimoji="1"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불러들이는 것이므로 사이즈가 큰 이미지의 사용이나 과도한 호출은 </a:t>
            </a:r>
            <a:r>
              <a:rPr kumimoji="1"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kumimoji="1"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실행 속도를 느리게 함</a:t>
            </a:r>
            <a:endParaRPr kumimoji="1"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endParaRPr kumimoji="1"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AC34CF-3CA6-415E-8E48-75006A6D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64405"/>
              </p:ext>
            </p:extLst>
          </p:nvPr>
        </p:nvGraphicFramePr>
        <p:xfrm>
          <a:off x="872646" y="305932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409">
                  <a:extLst>
                    <a:ext uri="{9D8B030D-6E8A-4147-A177-3AD203B41FA5}">
                      <a16:colId xmlns:a16="http://schemas.microsoft.com/office/drawing/2014/main" val="145857533"/>
                    </a:ext>
                  </a:extLst>
                </a:gridCol>
                <a:gridCol w="4776591">
                  <a:extLst>
                    <a:ext uri="{9D8B030D-6E8A-4147-A177-3AD203B41FA5}">
                      <a16:colId xmlns:a16="http://schemas.microsoft.com/office/drawing/2014/main" val="37210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4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src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이미지의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href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이미지 클릭 시 하이퍼링크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7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alt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이미지 캡션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21559"/>
                  </a:ext>
                </a:extLst>
              </a:tr>
            </a:tbl>
          </a:graphicData>
        </a:graphic>
      </p:graphicFrame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4253CAD-0DA9-4089-AC54-A2ABC909CF6A}"/>
              </a:ext>
            </a:extLst>
          </p:cNvPr>
          <p:cNvSpPr txBox="1">
            <a:spLocks/>
          </p:cNvSpPr>
          <p:nvPr/>
        </p:nvSpPr>
        <p:spPr>
          <a:xfrm>
            <a:off x="605424" y="1489887"/>
            <a:ext cx="8208912" cy="147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84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D66DE3-CE52-4367-8BA4-1119B98E2FC0}"/>
              </a:ext>
            </a:extLst>
          </p:cNvPr>
          <p:cNvSpPr txBox="1">
            <a:spLocks/>
          </p:cNvSpPr>
          <p:nvPr/>
        </p:nvSpPr>
        <p:spPr>
          <a:xfrm>
            <a:off x="453024" y="1337486"/>
            <a:ext cx="8208912" cy="516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AE335B-7E2C-40D5-8A31-2E0CED507B31}"/>
              </a:ext>
            </a:extLst>
          </p:cNvPr>
          <p:cNvSpPr txBox="1">
            <a:spLocks/>
          </p:cNvSpPr>
          <p:nvPr/>
        </p:nvSpPr>
        <p:spPr>
          <a:xfrm>
            <a:off x="364801" y="1500807"/>
            <a:ext cx="8362287" cy="226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표 형태의 데이터를 표시하는 데 사용</a:t>
            </a: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행</a:t>
            </a:r>
            <a:r>
              <a:rPr kumimoji="1" lang="en-US" altLang="ko-KR" sz="2000">
                <a:solidFill>
                  <a:schemeClr val="tx1"/>
                </a:solidFill>
              </a:rPr>
              <a:t>(Row)</a:t>
            </a:r>
            <a:r>
              <a:rPr kumimoji="1" lang="ko-KR" altLang="en-US" sz="2000">
                <a:solidFill>
                  <a:schemeClr val="tx1"/>
                </a:solidFill>
              </a:rPr>
              <a:t>은 ‘줄’이라고 하며 글이나 그림이 들어갈 수 있는 위에서 아래로 연결된 사각형 공간을 말함</a:t>
            </a: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열</a:t>
            </a:r>
            <a:r>
              <a:rPr kumimoji="1" lang="en-US" altLang="ko-KR" sz="2000">
                <a:solidFill>
                  <a:schemeClr val="tx1"/>
                </a:solidFill>
              </a:rPr>
              <a:t>(Column)</a:t>
            </a:r>
            <a:r>
              <a:rPr kumimoji="1" lang="ko-KR" altLang="en-US" sz="2000">
                <a:solidFill>
                  <a:schemeClr val="tx1"/>
                </a:solidFill>
              </a:rPr>
              <a:t>은 ‘칸’이라고 하며 왼쪽에서 오른쪽으로 연결되는 공간을 말함</a:t>
            </a:r>
            <a:r>
              <a:rPr kumimoji="1" lang="en-US" altLang="ko-KR" sz="2000">
                <a:solidFill>
                  <a:schemeClr val="tx1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표를 생성하는 태그는 </a:t>
            </a:r>
            <a:r>
              <a:rPr kumimoji="1" lang="en-US" altLang="ko-KR" sz="2000">
                <a:solidFill>
                  <a:schemeClr val="tx1"/>
                </a:solidFill>
              </a:rPr>
              <a:t>&lt;table&gt;</a:t>
            </a:r>
            <a:r>
              <a:rPr kumimoji="1" lang="ko-KR" altLang="en-US" sz="2000">
                <a:solidFill>
                  <a:schemeClr val="tx1"/>
                </a:solidFill>
              </a:rPr>
              <a:t>을 비롯하여 </a:t>
            </a:r>
            <a:r>
              <a:rPr kumimoji="1" lang="en-US" altLang="ko-KR" sz="2000">
                <a:solidFill>
                  <a:schemeClr val="tx1"/>
                </a:solidFill>
              </a:rPr>
              <a:t>&lt;tr&gt;, &lt;td&gt;, &lt;th&gt;</a:t>
            </a:r>
            <a:r>
              <a:rPr kumimoji="1" lang="ko-KR" altLang="en-US" sz="2000">
                <a:solidFill>
                  <a:schemeClr val="tx1"/>
                </a:solidFill>
              </a:rPr>
              <a:t>가 있음</a:t>
            </a:r>
            <a:endParaRPr kumimoji="1"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070577-B458-4402-8985-E169EC76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1" y="3919246"/>
            <a:ext cx="7516689" cy="15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WEB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URL(Uniform Resource Locator)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7364CA-A82F-41B0-AF00-A8D738FE3465}"/>
              </a:ext>
            </a:extLst>
          </p:cNvPr>
          <p:cNvSpPr/>
          <p:nvPr/>
        </p:nvSpPr>
        <p:spPr>
          <a:xfrm>
            <a:off x="364803" y="1570503"/>
            <a:ext cx="8406000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인터넷 상의 자원의 위치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특정 웹 서버의 특정 파일에 접근하기 위한 경로 혹은 주소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(Protocol)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상에서 약속한 통신규약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6850" lvl="1"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   ex) https, http, FTP, SMTP, POP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IP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상에서 컴퓨터를 식별할 수 있는 주소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DNS : IP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주소를 인간이 쉽게 외우도록 맵핑한 문자열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Port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컴퓨터의 구동되고 있는 프로그램을 구분할 수 있는 번호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D29DC1-2C08-4DB5-8A54-5F9BA0DE05BD}"/>
              </a:ext>
            </a:extLst>
          </p:cNvPr>
          <p:cNvGrpSpPr/>
          <p:nvPr/>
        </p:nvGrpSpPr>
        <p:grpSpPr>
          <a:xfrm>
            <a:off x="1215024" y="4840629"/>
            <a:ext cx="7162800" cy="1763112"/>
            <a:chOff x="990600" y="3266088"/>
            <a:chExt cx="7162800" cy="17631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7ED78B-6710-4E6D-B981-5F3A4593D0E1}"/>
                </a:ext>
              </a:extLst>
            </p:cNvPr>
            <p:cNvSpPr/>
            <p:nvPr/>
          </p:nvSpPr>
          <p:spPr>
            <a:xfrm>
              <a:off x="990600" y="3810000"/>
              <a:ext cx="7162800" cy="121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000" u="sng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</a:t>
              </a:r>
              <a:r>
                <a:rPr lang="en-US" altLang="ko-KR" sz="30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://</a:t>
              </a:r>
              <a:r>
                <a:rPr lang="en-US" altLang="ko-KR" sz="3000" u="sng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www.naver.com</a:t>
              </a:r>
              <a:r>
                <a:rPr lang="en-US" altLang="ko-KR" sz="30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  <a:r>
                <a:rPr lang="en-US" altLang="ko-KR" sz="3000" u="sng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80</a:t>
              </a:r>
              <a:r>
                <a:rPr lang="en-US" altLang="ko-KR" sz="30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sz="3000" u="sng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kr/index</a:t>
              </a:r>
              <a:endParaRPr lang="ko-KR" altLang="en-US" sz="3000" u="sng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319711-CAFD-436D-919F-E1D5D84AD0CB}"/>
                </a:ext>
              </a:extLst>
            </p:cNvPr>
            <p:cNvSpPr txBox="1"/>
            <p:nvPr/>
          </p:nvSpPr>
          <p:spPr>
            <a:xfrm>
              <a:off x="1219200" y="443859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프로토콜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CB1548-BEF7-402F-9A6B-00525B717C22}"/>
                </a:ext>
              </a:extLst>
            </p:cNvPr>
            <p:cNvSpPr txBox="1"/>
            <p:nvPr/>
          </p:nvSpPr>
          <p:spPr>
            <a:xfrm>
              <a:off x="2438400" y="4439950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컴퓨터 주소</a:t>
              </a:r>
              <a:r>
                <a: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(DNS</a:t>
              </a:r>
              <a:r>
                <a:rPr lang="ko-KR" altLang="en-US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통한 </a:t>
              </a:r>
              <a:r>
                <a: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IP</a:t>
              </a:r>
              <a:r>
                <a:rPr lang="ko-KR" altLang="en-US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주소로 변경</a:t>
              </a:r>
              <a:r>
                <a: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D1E112-3D23-4476-9E8E-F360898376CA}"/>
                </a:ext>
              </a:extLst>
            </p:cNvPr>
            <p:cNvSpPr txBox="1"/>
            <p:nvPr/>
          </p:nvSpPr>
          <p:spPr>
            <a:xfrm>
              <a:off x="5523230" y="3266088"/>
              <a:ext cx="749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Port</a:t>
              </a:r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415CE98-DBC9-415F-8776-6DD105F6FD1A}"/>
                </a:ext>
              </a:extLst>
            </p:cNvPr>
            <p:cNvCxnSpPr/>
            <p:nvPr/>
          </p:nvCxnSpPr>
          <p:spPr>
            <a:xfrm>
              <a:off x="1752600" y="4267200"/>
              <a:ext cx="0" cy="10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58EF448-FBD8-4D8A-91F0-E13CFC42F515}"/>
                </a:ext>
              </a:extLst>
            </p:cNvPr>
            <p:cNvCxnSpPr/>
            <p:nvPr/>
          </p:nvCxnSpPr>
          <p:spPr>
            <a:xfrm>
              <a:off x="3886200" y="4267200"/>
              <a:ext cx="0" cy="10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2252D4-7108-4256-B535-14007049E431}"/>
                </a:ext>
              </a:extLst>
            </p:cNvPr>
            <p:cNvSpPr txBox="1"/>
            <p:nvPr/>
          </p:nvSpPr>
          <p:spPr>
            <a:xfrm>
              <a:off x="6172201" y="4377034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Information path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6A8A334-D06C-43D7-A319-1C5D8438EC60}"/>
                </a:ext>
              </a:extLst>
            </p:cNvPr>
            <p:cNvCxnSpPr>
              <a:endCxn id="38" idx="2"/>
            </p:cNvCxnSpPr>
            <p:nvPr/>
          </p:nvCxnSpPr>
          <p:spPr>
            <a:xfrm flipV="1">
              <a:off x="5897880" y="3666198"/>
              <a:ext cx="0" cy="18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CE83D87-36A2-46D6-AF5F-62522B6AD802}"/>
                </a:ext>
              </a:extLst>
            </p:cNvPr>
            <p:cNvCxnSpPr/>
            <p:nvPr/>
          </p:nvCxnSpPr>
          <p:spPr>
            <a:xfrm>
              <a:off x="7086601" y="4267200"/>
              <a:ext cx="0" cy="10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150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D66DE3-CE52-4367-8BA4-1119B98E2FC0}"/>
              </a:ext>
            </a:extLst>
          </p:cNvPr>
          <p:cNvSpPr txBox="1">
            <a:spLocks/>
          </p:cNvSpPr>
          <p:nvPr/>
        </p:nvSpPr>
        <p:spPr>
          <a:xfrm>
            <a:off x="453024" y="1337486"/>
            <a:ext cx="8208912" cy="516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AE335B-7E2C-40D5-8A31-2E0CED507B31}"/>
              </a:ext>
            </a:extLst>
          </p:cNvPr>
          <p:cNvSpPr txBox="1">
            <a:spLocks/>
          </p:cNvSpPr>
          <p:nvPr/>
        </p:nvSpPr>
        <p:spPr>
          <a:xfrm>
            <a:off x="453023" y="1500799"/>
            <a:ext cx="8362287" cy="515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tx1"/>
                </a:solidFill>
              </a:rPr>
              <a:t>병합</a:t>
            </a:r>
            <a:r>
              <a:rPr lang="en-US" altLang="ko-KR" sz="2000" b="1">
                <a:solidFill>
                  <a:schemeClr val="tx1"/>
                </a:solidFill>
              </a:rPr>
              <a:t>(Span)</a:t>
            </a: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rowspan :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행 병합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colspan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 병합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tx1"/>
                </a:solidFill>
              </a:rPr>
              <a:t>표 제목</a:t>
            </a:r>
            <a:r>
              <a:rPr lang="en-US" altLang="ko-KR" sz="2000" b="1">
                <a:solidFill>
                  <a:schemeClr val="tx1"/>
                </a:solidFill>
              </a:rPr>
              <a:t>(Caption)</a:t>
            </a:r>
          </a:p>
          <a:p>
            <a:pPr marL="814387" lvl="1" indent="-4572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+mj-ea"/>
              <a:buAutoNum type="circleNumDbPlain"/>
            </a:pP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8F488D-AA2C-4FB4-93FA-0AD3A5A8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011" y="3257110"/>
            <a:ext cx="2060400" cy="1295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C209B2-8A8E-432E-9D88-5AEA6617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11" y="3081348"/>
            <a:ext cx="2962275" cy="25241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55CDAEE-A9C3-415E-A583-09A4626C5A29}"/>
              </a:ext>
            </a:extLst>
          </p:cNvPr>
          <p:cNvCxnSpPr/>
          <p:nvPr/>
        </p:nvCxnSpPr>
        <p:spPr>
          <a:xfrm>
            <a:off x="3693011" y="3409510"/>
            <a:ext cx="1524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CA78F3-0174-468B-AB2C-914B9B98BB21}"/>
              </a:ext>
            </a:extLst>
          </p:cNvPr>
          <p:cNvCxnSpPr/>
          <p:nvPr/>
        </p:nvCxnSpPr>
        <p:spPr>
          <a:xfrm flipV="1">
            <a:off x="3693011" y="4343410"/>
            <a:ext cx="1524000" cy="97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41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2A85CF-7F6E-4F6B-876C-1171D853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1" y="1621077"/>
            <a:ext cx="3657600" cy="13337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D0CCE9-96A4-4734-8457-BD9D8CE8A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1" y="3395066"/>
            <a:ext cx="4924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58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D2A86-F685-460C-802D-04FC8FEF3F32}"/>
              </a:ext>
            </a:extLst>
          </p:cNvPr>
          <p:cNvSpPr/>
          <p:nvPr/>
        </p:nvSpPr>
        <p:spPr>
          <a:xfrm>
            <a:off x="364802" y="1499100"/>
            <a:ext cx="8362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 양식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(Form)</a:t>
            </a:r>
          </a:p>
          <a:p>
            <a:pPr marL="800100" lvl="1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패스워드를 입력하는 화면처럼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사용자에게 무엇인가를 입력하게 하는 것을 입력 양식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혹은 폼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(Form)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이라고 부름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폼 태그는 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&lt;input&gt;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태그를 기본으로 일반 텍스트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체크박스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라디오 버튼 등의 입력 방법을 속성으로 지정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kumimoji="1"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80A717-19E0-452C-BD23-985EE67CC5FF}"/>
              </a:ext>
            </a:extLst>
          </p:cNvPr>
          <p:cNvSpPr/>
          <p:nvPr/>
        </p:nvSpPr>
        <p:spPr>
          <a:xfrm>
            <a:off x="492689" y="3571682"/>
            <a:ext cx="8234399" cy="137160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&lt;form   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action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=“input.jsp”  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=“post”&gt;</a:t>
            </a:r>
          </a:p>
          <a:p>
            <a:pPr lvl="1"/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=“text”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name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=“input”&gt;</a:t>
            </a:r>
          </a:p>
          <a:p>
            <a:pPr lvl="1"/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=“submit”&gt;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&lt;/form&gt;</a:t>
            </a:r>
            <a:endParaRPr lang="ko-KR" altLang="en-US" sz="20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10D6FB-EBAE-4606-B94C-E97D1694DF3A}"/>
              </a:ext>
            </a:extLst>
          </p:cNvPr>
          <p:cNvSpPr/>
          <p:nvPr/>
        </p:nvSpPr>
        <p:spPr>
          <a:xfrm>
            <a:off x="492689" y="5031069"/>
            <a:ext cx="8234399" cy="1509537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 : URL </a:t>
            </a: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주소 뒤에 파라미터를 붙여서 데이터 전달</a:t>
            </a:r>
            <a:endParaRPr lang="en-US" altLang="ko-KR" sz="20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post : </a:t>
            </a: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입력한 데이터를  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 Request </a:t>
            </a: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헤더에 포함시켜서 전송하는 방식</a:t>
            </a:r>
          </a:p>
        </p:txBody>
      </p:sp>
    </p:spTree>
    <p:extLst>
      <p:ext uri="{BB962C8B-B14F-4D97-AF65-F5344CB8AC3E}">
        <p14:creationId xmlns:p14="http://schemas.microsoft.com/office/powerpoint/2010/main" val="128379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D2A86-F685-460C-802D-04FC8FEF3F32}"/>
              </a:ext>
            </a:extLst>
          </p:cNvPr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 양식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(Form) – input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속성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D20304C-D39E-4085-8AA9-087752A7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3" y="2001955"/>
            <a:ext cx="7472358" cy="28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247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D2A86-F685-460C-802D-04FC8FEF3F32}"/>
              </a:ext>
            </a:extLst>
          </p:cNvPr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 양식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(Form) – input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속성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7C11CD-13CB-46E5-A673-3746809BD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9430"/>
              </p:ext>
            </p:extLst>
          </p:nvPr>
        </p:nvGraphicFramePr>
        <p:xfrm>
          <a:off x="498954" y="2100198"/>
          <a:ext cx="8228134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autocomplete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자동으로 입력을 완성한다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autofocus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페이지가 로드되면 자동으로 입력 포커스를 갖는다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placeholder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 값에 대한 힌트를 희미하게 보여준다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읽기 전용 필드임을 나타낼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required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 양식을 제출하기 위해 반드시 채워져 있어야 함을 나타낸다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pattern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허용하는 입력의 형태를 정규식으로 지정한다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08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D2A86-F685-460C-802D-04FC8FEF3F32}"/>
              </a:ext>
            </a:extLst>
          </p:cNvPr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 올 수 있는 속성 값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0F3AC5-A088-4C96-98BF-49FA99A5E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56182"/>
              </p:ext>
            </p:extLst>
          </p:nvPr>
        </p:nvGraphicFramePr>
        <p:xfrm>
          <a:off x="487472" y="2217465"/>
          <a:ext cx="8283331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</a:t>
                      </a:r>
                      <a:r>
                        <a:rPr lang="en-US" altLang="ko-KR" sz="18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텍스트를 입력할 수 있는 한 줄 짜리 필드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password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비밀번호를 입력할 수 있는 한 줄 짜리 필드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radio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라디오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checkbox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박스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이름을 입력하는 필드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reset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초기화 버튼 생성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버튼을 누르면 모든 입력 필드가 초기화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전송 버튼으로 만든다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hidden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사용자에게는 보이지 않지만 서버로 전송된다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submit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54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D2A86-F685-460C-802D-04FC8FEF3F32}"/>
              </a:ext>
            </a:extLst>
          </p:cNvPr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type=“text”&gt;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DAA13-39B1-4A07-AFB7-685BE4CAB335}"/>
              </a:ext>
            </a:extLst>
          </p:cNvPr>
          <p:cNvSpPr/>
          <p:nvPr/>
        </p:nvSpPr>
        <p:spPr>
          <a:xfrm>
            <a:off x="364800" y="2027883"/>
            <a:ext cx="83622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입력할 수 있는 한 줄 짜리 입력 필드를 정의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텍스트의 기본 크기는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글자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AD260-83C5-4024-8018-AF877140D086}"/>
              </a:ext>
            </a:extLst>
          </p:cNvPr>
          <p:cNvSpPr/>
          <p:nvPr/>
        </p:nvSpPr>
        <p:spPr>
          <a:xfrm>
            <a:off x="364802" y="3228945"/>
            <a:ext cx="836228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type=“password”&gt;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4C0ADA-424F-4A03-9400-89351A8E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13" y="5047727"/>
            <a:ext cx="4121859" cy="1262414"/>
          </a:xfrm>
          <a:prstGeom prst="rect">
            <a:avLst/>
          </a:prstGeom>
          <a:ln w="3175" cap="sq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39CEA1-DE59-46FB-B260-BF8B48C05351}"/>
              </a:ext>
            </a:extLst>
          </p:cNvPr>
          <p:cNvSpPr/>
          <p:nvPr/>
        </p:nvSpPr>
        <p:spPr>
          <a:xfrm>
            <a:off x="475989" y="3808752"/>
            <a:ext cx="814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 필드를 정의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1" indent="-342900"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글자는 보이지 않는다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07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D2A86-F685-460C-802D-04FC8FEF3F32}"/>
              </a:ext>
            </a:extLst>
          </p:cNvPr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type=“checkbox”&gt;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DAA13-39B1-4A07-AFB7-685BE4CAB335}"/>
              </a:ext>
            </a:extLst>
          </p:cNvPr>
          <p:cNvSpPr/>
          <p:nvPr/>
        </p:nvSpPr>
        <p:spPr>
          <a:xfrm>
            <a:off x="364801" y="2027883"/>
            <a:ext cx="6090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사용자에게 여러 개의 체크를 입력하는 화면을 제공하는 속성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설정되면 사용자가 체크한 결과가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지정된 변수에 저장되고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변수 값은 프로그램에서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AD260-83C5-4024-8018-AF877140D086}"/>
              </a:ext>
            </a:extLst>
          </p:cNvPr>
          <p:cNvSpPr/>
          <p:nvPr/>
        </p:nvSpPr>
        <p:spPr>
          <a:xfrm>
            <a:off x="364801" y="4287827"/>
            <a:ext cx="836228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type=“radio”&gt;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9CEA1-DE59-46FB-B260-BF8B48C05351}"/>
              </a:ext>
            </a:extLst>
          </p:cNvPr>
          <p:cNvSpPr/>
          <p:nvPr/>
        </p:nvSpPr>
        <p:spPr>
          <a:xfrm>
            <a:off x="364801" y="4687937"/>
            <a:ext cx="814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/>
              <a:t>radio</a:t>
            </a:r>
            <a:r>
              <a:rPr lang="ko-KR" altLang="en-US" sz="2000"/>
              <a:t>는 제공되는 여러 개의 선택 사항 중 오직 </a:t>
            </a:r>
            <a:r>
              <a:rPr lang="en-US" altLang="ko-KR" sz="2000"/>
              <a:t>1</a:t>
            </a:r>
            <a:r>
              <a:rPr lang="ko-KR" altLang="en-US" sz="2000"/>
              <a:t>개의 체크만을 받아들일 때 사용되는 속성</a:t>
            </a:r>
            <a:endParaRPr lang="en-US" altLang="ko-KR" sz="20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DA9338-17D3-4365-955D-5A9EC3CC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7" y="5471989"/>
            <a:ext cx="3056698" cy="64788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ACDB5D-E675-43A4-819F-F822BFC1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100" y="2053313"/>
            <a:ext cx="2324100" cy="15621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797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D2A86-F685-460C-802D-04FC8FEF3F32}"/>
              </a:ext>
            </a:extLst>
          </p:cNvPr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type=“textarea”&gt;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DAA13-39B1-4A07-AFB7-685BE4CAB335}"/>
              </a:ext>
            </a:extLst>
          </p:cNvPr>
          <p:cNvSpPr/>
          <p:nvPr/>
        </p:nvSpPr>
        <p:spPr>
          <a:xfrm>
            <a:off x="364800" y="2027883"/>
            <a:ext cx="8362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여러 줄의 텍스트를 입력 받을 때 사용하는 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초기 공간보다 더 많은 텍스트를 입력하면 자동으로 스크롤바가 생성됨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A62595-02DA-4F7C-AFE7-0C82CF24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31" y="3458113"/>
            <a:ext cx="3705225" cy="11049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338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AD260-83C5-4024-8018-AF877140D086}"/>
              </a:ext>
            </a:extLst>
          </p:cNvPr>
          <p:cNvSpPr/>
          <p:nvPr/>
        </p:nvSpPr>
        <p:spPr>
          <a:xfrm>
            <a:off x="408517" y="1664446"/>
            <a:ext cx="8362286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&lt;select&gt;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&lt;option  value=“BMW”&gt;BMW&lt;/option&gt;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&lt;option  value=“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자동차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”&gt;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자동차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&lt;/option&gt;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&lt;/select&gt;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33C94-59BA-4375-9B4E-22A95982D777}"/>
              </a:ext>
            </a:extLst>
          </p:cNvPr>
          <p:cNvSpPr/>
          <p:nvPr/>
        </p:nvSpPr>
        <p:spPr>
          <a:xfrm>
            <a:off x="408517" y="3429000"/>
            <a:ext cx="83185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메뉴를 표시하고 사용자로 하여금 선택하게 한다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&lt;option&gt;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요소와 함께 사용되며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&lt;option&gt;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value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속성을 가지고 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selected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속성을 사용해 특정 항목을 초기에 선택할 수 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112A91-DE6D-415D-8714-0185C8207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9" t="1" r="10154" b="12852"/>
          <a:stretch/>
        </p:blipFill>
        <p:spPr>
          <a:xfrm>
            <a:off x="2516686" y="4770399"/>
            <a:ext cx="1792267" cy="18222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0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WEB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9671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HTTP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314CFA-27E5-4424-9507-516CB6BE7B32}"/>
              </a:ext>
            </a:extLst>
          </p:cNvPr>
          <p:cNvGrpSpPr/>
          <p:nvPr/>
        </p:nvGrpSpPr>
        <p:grpSpPr>
          <a:xfrm>
            <a:off x="417848" y="1192408"/>
            <a:ext cx="8256196" cy="5571698"/>
            <a:chOff x="371962" y="890331"/>
            <a:chExt cx="8256196" cy="5571698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55306B6B-40AE-4940-BF7C-AB9AFD2AD9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0" t="23684" r="77359" b="26316"/>
            <a:stretch/>
          </p:blipFill>
          <p:spPr bwMode="auto">
            <a:xfrm>
              <a:off x="806633" y="890331"/>
              <a:ext cx="1295400" cy="1172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3283E064-CC1E-4449-85BC-20F967F1E4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47" t="22429" r="25977" b="19368"/>
            <a:stretch/>
          </p:blipFill>
          <p:spPr bwMode="auto">
            <a:xfrm>
              <a:off x="7968872" y="969765"/>
              <a:ext cx="659286" cy="9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05FE847-B70E-4A26-9D8A-512AFEA2513B}"/>
                </a:ext>
              </a:extLst>
            </p:cNvPr>
            <p:cNvCxnSpPr/>
            <p:nvPr/>
          </p:nvCxnSpPr>
          <p:spPr>
            <a:xfrm>
              <a:off x="2100616" y="1524000"/>
              <a:ext cx="55193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801C06-D679-46A9-A34B-5405F83C1B7A}"/>
                </a:ext>
              </a:extLst>
            </p:cNvPr>
            <p:cNvSpPr txBox="1"/>
            <p:nvPr/>
          </p:nvSpPr>
          <p:spPr>
            <a:xfrm>
              <a:off x="2100616" y="1091522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① connect</a:t>
              </a:r>
              <a:endPara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CE3183-EC75-4CF7-9652-C1D712E8DBB3}"/>
                </a:ext>
              </a:extLst>
            </p:cNvPr>
            <p:cNvSpPr txBox="1"/>
            <p:nvPr/>
          </p:nvSpPr>
          <p:spPr>
            <a:xfrm>
              <a:off x="6039896" y="39332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③ response</a:t>
              </a:r>
              <a:endPara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CEFFF00-49E0-4DEB-9375-6C29D46F94AF}"/>
                </a:ext>
              </a:extLst>
            </p:cNvPr>
            <p:cNvCxnSpPr/>
            <p:nvPr/>
          </p:nvCxnSpPr>
          <p:spPr>
            <a:xfrm>
              <a:off x="2100616" y="2091673"/>
              <a:ext cx="55193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F69E07-89A5-49B8-BB1C-0023DC8BD113}"/>
                </a:ext>
              </a:extLst>
            </p:cNvPr>
            <p:cNvSpPr txBox="1"/>
            <p:nvPr/>
          </p:nvSpPr>
          <p:spPr>
            <a:xfrm>
              <a:off x="2100616" y="1676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② request</a:t>
              </a:r>
              <a:endPara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6CB2A39-96D6-4460-99C9-27DD6ED4C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7106" y="2483649"/>
              <a:ext cx="6029325" cy="14763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ACC150-554E-4E16-9630-1579D37BD3FD}"/>
                </a:ext>
              </a:extLst>
            </p:cNvPr>
            <p:cNvSpPr txBox="1"/>
            <p:nvPr/>
          </p:nvSpPr>
          <p:spPr>
            <a:xfrm>
              <a:off x="1833916" y="2109431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HTTP </a:t>
              </a:r>
              <a:r>
                <a:rPr lang="ko-KR" altLang="en-US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 메세지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82FB5474-9397-4DCF-B615-8D97BB81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106" y="4346303"/>
              <a:ext cx="3307917" cy="1054048"/>
            </a:xfrm>
            <a:prstGeom prst="rect">
              <a:avLst/>
            </a:prstGeom>
          </p:spPr>
        </p:pic>
        <p:sp>
          <p:nvSpPr>
            <p:cNvPr id="56" name="왼쪽 중괄호 55">
              <a:extLst>
                <a:ext uri="{FF2B5EF4-FFF2-40B4-BE49-F238E27FC236}">
                  <a16:creationId xmlns:a16="http://schemas.microsoft.com/office/drawing/2014/main" id="{DAF3AC2A-D78A-4407-B1EE-E628C27D6B3C}"/>
                </a:ext>
              </a:extLst>
            </p:cNvPr>
            <p:cNvSpPr/>
            <p:nvPr/>
          </p:nvSpPr>
          <p:spPr>
            <a:xfrm>
              <a:off x="1471500" y="2631948"/>
              <a:ext cx="195615" cy="124622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57EA7E-86E1-442D-8FCF-37E42B859A9F}"/>
                </a:ext>
              </a:extLst>
            </p:cNvPr>
            <p:cNvSpPr txBox="1"/>
            <p:nvPr/>
          </p:nvSpPr>
          <p:spPr>
            <a:xfrm>
              <a:off x="371962" y="2981277"/>
              <a:ext cx="104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요청헤더</a:t>
              </a:r>
            </a:p>
          </p:txBody>
        </p:sp>
        <p:sp>
          <p:nvSpPr>
            <p:cNvPr id="58" name="왼쪽 중괄호 57">
              <a:extLst>
                <a:ext uri="{FF2B5EF4-FFF2-40B4-BE49-F238E27FC236}">
                  <a16:creationId xmlns:a16="http://schemas.microsoft.com/office/drawing/2014/main" id="{BB608FF5-3D3B-49F5-850B-EFFA317AA42E}"/>
                </a:ext>
              </a:extLst>
            </p:cNvPr>
            <p:cNvSpPr/>
            <p:nvPr/>
          </p:nvSpPr>
          <p:spPr>
            <a:xfrm>
              <a:off x="1471499" y="3920629"/>
              <a:ext cx="190707" cy="37494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8E0B52-5967-4507-8EFC-32FC59370CC6}"/>
                </a:ext>
              </a:extLst>
            </p:cNvPr>
            <p:cNvSpPr txBox="1"/>
            <p:nvPr/>
          </p:nvSpPr>
          <p:spPr>
            <a:xfrm>
              <a:off x="408056" y="3828518"/>
              <a:ext cx="104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요청바디</a:t>
              </a:r>
            </a:p>
          </p:txBody>
        </p:sp>
        <p:sp>
          <p:nvSpPr>
            <p:cNvPr id="60" name="왼쪽 중괄호 59">
              <a:extLst>
                <a:ext uri="{FF2B5EF4-FFF2-40B4-BE49-F238E27FC236}">
                  <a16:creationId xmlns:a16="http://schemas.microsoft.com/office/drawing/2014/main" id="{AE0992B5-0C99-4055-B1BC-4D2319B90B8E}"/>
                </a:ext>
              </a:extLst>
            </p:cNvPr>
            <p:cNvSpPr/>
            <p:nvPr/>
          </p:nvSpPr>
          <p:spPr>
            <a:xfrm>
              <a:off x="1471499" y="4619200"/>
              <a:ext cx="190707" cy="77667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D46C-6E62-4244-9E94-F36A774B7375}"/>
                </a:ext>
              </a:extLst>
            </p:cNvPr>
            <p:cNvSpPr txBox="1"/>
            <p:nvPr/>
          </p:nvSpPr>
          <p:spPr>
            <a:xfrm>
              <a:off x="422442" y="4739039"/>
              <a:ext cx="104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응답헤더</a:t>
              </a:r>
            </a:p>
          </p:txBody>
        </p:sp>
        <p:sp>
          <p:nvSpPr>
            <p:cNvPr id="62" name="왼쪽 중괄호 61">
              <a:extLst>
                <a:ext uri="{FF2B5EF4-FFF2-40B4-BE49-F238E27FC236}">
                  <a16:creationId xmlns:a16="http://schemas.microsoft.com/office/drawing/2014/main" id="{17964BE3-2FE7-4792-A02B-77729D1377F4}"/>
                </a:ext>
              </a:extLst>
            </p:cNvPr>
            <p:cNvSpPr/>
            <p:nvPr/>
          </p:nvSpPr>
          <p:spPr>
            <a:xfrm>
              <a:off x="1521980" y="5470997"/>
              <a:ext cx="140226" cy="6169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F06FEE2-C204-4CEB-AF03-5E23BC7DF0C0}"/>
                </a:ext>
              </a:extLst>
            </p:cNvPr>
            <p:cNvSpPr txBox="1"/>
            <p:nvPr/>
          </p:nvSpPr>
          <p:spPr>
            <a:xfrm>
              <a:off x="422442" y="5526505"/>
              <a:ext cx="104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응답바디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01F1E6-96D0-4658-AFBA-4A718610746D}"/>
                </a:ext>
              </a:extLst>
            </p:cNvPr>
            <p:cNvSpPr txBox="1"/>
            <p:nvPr/>
          </p:nvSpPr>
          <p:spPr>
            <a:xfrm>
              <a:off x="2029672" y="5460658"/>
              <a:ext cx="27811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&lt;html&gt;</a:t>
              </a:r>
            </a:p>
            <a:p>
              <a:r>
                <a:rPr lang="en-US" altLang="ko-KR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………</a:t>
              </a:r>
            </a:p>
            <a:p>
              <a:r>
                <a:rPr lang="en-US" altLang="ko-KR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&lt;/html&gt;</a:t>
              </a:r>
              <a:endParaRPr lang="ko-KR" altLang="en-US" sz="11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428DC62-CD64-4874-984D-04C75DA95231}"/>
                </a:ext>
              </a:extLst>
            </p:cNvPr>
            <p:cNvCxnSpPr/>
            <p:nvPr/>
          </p:nvCxnSpPr>
          <p:spPr>
            <a:xfrm>
              <a:off x="1988726" y="6141199"/>
              <a:ext cx="57860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9E718C-2B71-4ABA-B07C-669BCA7E5BB3}"/>
                </a:ext>
              </a:extLst>
            </p:cNvPr>
            <p:cNvSpPr txBox="1"/>
            <p:nvPr/>
          </p:nvSpPr>
          <p:spPr>
            <a:xfrm>
              <a:off x="4320722" y="574607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④ close</a:t>
              </a:r>
              <a:endPara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19AA50-6351-48FE-945B-B184EC4C4E2E}"/>
                </a:ext>
              </a:extLst>
            </p:cNvPr>
            <p:cNvSpPr/>
            <p:nvPr/>
          </p:nvSpPr>
          <p:spPr>
            <a:xfrm>
              <a:off x="1663512" y="1947242"/>
              <a:ext cx="76200" cy="4514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FA59803-E19B-4C10-89BC-3564FB57197A}"/>
                </a:ext>
              </a:extLst>
            </p:cNvPr>
            <p:cNvSpPr/>
            <p:nvPr/>
          </p:nvSpPr>
          <p:spPr>
            <a:xfrm>
              <a:off x="8267700" y="1947242"/>
              <a:ext cx="76200" cy="4514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6BDE6EA-E0DC-493D-A30B-1D9E7702562E}"/>
                </a:ext>
              </a:extLst>
            </p:cNvPr>
            <p:cNvCxnSpPr/>
            <p:nvPr/>
          </p:nvCxnSpPr>
          <p:spPr>
            <a:xfrm flipH="1">
              <a:off x="2013032" y="4322189"/>
              <a:ext cx="5595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AD260-83C5-4024-8018-AF877140D086}"/>
              </a:ext>
            </a:extLst>
          </p:cNvPr>
          <p:cNvSpPr/>
          <p:nvPr/>
        </p:nvSpPr>
        <p:spPr>
          <a:xfrm>
            <a:off x="386659" y="1599065"/>
            <a:ext cx="831857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&lt;form 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enctype="multipart/form-data"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      &lt;input type="file" accept="image/jpg,image/gif"&gt;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&lt;/form&gt;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33C94-59BA-4375-9B4E-22A95982D777}"/>
              </a:ext>
            </a:extLst>
          </p:cNvPr>
          <p:cNvSpPr/>
          <p:nvPr/>
        </p:nvSpPr>
        <p:spPr>
          <a:xfrm>
            <a:off x="364802" y="2743833"/>
            <a:ext cx="8318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파일을 선택해서 서버로 업로드 하는 경우에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A3DEFF-F7A1-4087-A6AB-54280383E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62" y="3611603"/>
            <a:ext cx="2912253" cy="571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7B105F-DC69-4E0D-9869-D35D8FD7F8BD}"/>
              </a:ext>
            </a:extLst>
          </p:cNvPr>
          <p:cNvSpPr/>
          <p:nvPr/>
        </p:nvSpPr>
        <p:spPr>
          <a:xfrm>
            <a:off x="386659" y="4503082"/>
            <a:ext cx="831857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 type=“hidden" 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name=“email”  value=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“funcom@gmail.com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”&gt;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011E2C-5706-4254-8A6C-0C35ECECAAE7}"/>
              </a:ext>
            </a:extLst>
          </p:cNvPr>
          <p:cNvSpPr/>
          <p:nvPr/>
        </p:nvSpPr>
        <p:spPr>
          <a:xfrm>
            <a:off x="386659" y="5069985"/>
            <a:ext cx="83185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창에는 표시되지 않지만 폼 안에는 포함되어 있는 필드를 말함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입력하는 데이터가 아님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컴퓨터가 서버로 특정한 데이터를 전송하고 싶을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42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33C94-59BA-4375-9B4E-22A95982D777}"/>
              </a:ext>
            </a:extLst>
          </p:cNvPr>
          <p:cNvSpPr/>
          <p:nvPr/>
        </p:nvSpPr>
        <p:spPr>
          <a:xfrm>
            <a:off x="364800" y="2236020"/>
            <a:ext cx="83185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설명글과 직접 내용을 연결해야 할 텍스트 필드가 서로 연관되어 있음을 알려줌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08CCF2-A50A-4CF6-9060-2BCCD8A74049}"/>
              </a:ext>
            </a:extLst>
          </p:cNvPr>
          <p:cNvSpPr/>
          <p:nvPr/>
        </p:nvSpPr>
        <p:spPr>
          <a:xfrm>
            <a:off x="321677" y="4894690"/>
            <a:ext cx="8318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&lt;fieldset&gt;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여러 태그들을 하나의 그룹으로 묶어주는 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67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&lt;legend&gt;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그룹에 제목을 붙일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600845-EC1B-4E49-9F07-93A64C740013}"/>
              </a:ext>
            </a:extLst>
          </p:cNvPr>
          <p:cNvSpPr/>
          <p:nvPr/>
        </p:nvSpPr>
        <p:spPr>
          <a:xfrm>
            <a:off x="364800" y="1439747"/>
            <a:ext cx="831857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label for=“username”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&lt;/label&gt;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 type=“text”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id=“username”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84D5CD-9A99-4034-968D-30D983FC454A}"/>
              </a:ext>
            </a:extLst>
          </p:cNvPr>
          <p:cNvSpPr/>
          <p:nvPr/>
        </p:nvSpPr>
        <p:spPr>
          <a:xfrm>
            <a:off x="386659" y="3157732"/>
            <a:ext cx="8318571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&lt;fieldset&gt;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&lt;lengend&gt;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입력양식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&lt;/lengend&gt;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&lt;label for=“username”&gt;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&lt;/label&gt;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&lt;input type=“text” id=“username”&gt;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&lt;/fieldset&gt;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C51813-16CE-4583-8493-0524DA26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83" y="5313159"/>
            <a:ext cx="3711704" cy="109664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164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FORM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D2A86-F685-460C-802D-04FC8FEF3F32}"/>
              </a:ext>
            </a:extLst>
          </p:cNvPr>
          <p:cNvSpPr/>
          <p:nvPr/>
        </p:nvSpPr>
        <p:spPr>
          <a:xfrm>
            <a:off x="364801" y="1499100"/>
            <a:ext cx="8403417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type=“submit”&gt; 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전송 기능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type=“reset”&gt; 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현재 작성된 폼 초기화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 type=“button”&gt;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DD3F12-117C-4F74-9D10-6211AA51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04" y="3110030"/>
            <a:ext cx="2171700" cy="18383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7C23B5-7B4D-4418-A4A3-7C41790B3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335" y="3140510"/>
            <a:ext cx="2819400" cy="11715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641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추가된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FORM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양식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283A5B-2D66-4014-B4B9-B6EE7B66E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22966"/>
              </p:ext>
            </p:extLst>
          </p:nvPr>
        </p:nvGraphicFramePr>
        <p:xfrm>
          <a:off x="364801" y="1370086"/>
          <a:ext cx="84967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type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설명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date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날짜를 입력할 수 있는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datetime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UTC </a:t>
                      </a:r>
                      <a:r>
                        <a:rPr lang="ko-KR" altLang="en-US" sz="1800"/>
                        <a:t>날짜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시간 형식을 이용한 날짜와 시간 표시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datetime-local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현지 날짜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시간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month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월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연도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time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시간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week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주와 연도를 선택할 수 있는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color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색상 코드를 입력할 수 있는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email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표준 이메일 주소를 입력받아서 검증하는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tel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전화번호를 입력받아서 검증하는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search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검색어 입력 양식을 생성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range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r>
                        <a:rPr lang="ko-KR" altLang="en-US" sz="1800"/>
                        <a:t>개의</a:t>
                      </a:r>
                      <a:r>
                        <a:rPr lang="ko-KR" altLang="en-US" sz="1800" baseline="0"/>
                        <a:t> 숫자를 선택할 수 있는 슬라이더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number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숫자만 입력받는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2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url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Url</a:t>
                      </a:r>
                      <a:r>
                        <a:rPr lang="ko-KR" altLang="en-US" sz="1800"/>
                        <a:t>만 입력받는 컨트롤</a:t>
                      </a:r>
                      <a:endParaRPr lang="ko-KR" altLang="en-US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985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멀티미디어 파일 종류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9994E53-91C7-4AE0-9EC9-56522D95A613}"/>
              </a:ext>
            </a:extLst>
          </p:cNvPr>
          <p:cNvSpPr txBox="1">
            <a:spLocks/>
          </p:cNvSpPr>
          <p:nvPr/>
        </p:nvSpPr>
        <p:spPr>
          <a:xfrm>
            <a:off x="364801" y="1500808"/>
            <a:ext cx="8362287" cy="47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비디오 파일</a:t>
            </a: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EA4040-7C24-416F-95D7-6CEC9ED26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87631"/>
              </p:ext>
            </p:extLst>
          </p:nvPr>
        </p:nvGraphicFramePr>
        <p:xfrm>
          <a:off x="364801" y="2100964"/>
          <a:ext cx="836228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43">
                  <a:extLst>
                    <a:ext uri="{9D8B030D-6E8A-4147-A177-3AD203B41FA5}">
                      <a16:colId xmlns:a16="http://schemas.microsoft.com/office/drawing/2014/main" val="1547342474"/>
                    </a:ext>
                  </a:extLst>
                </a:gridCol>
                <a:gridCol w="2323406">
                  <a:extLst>
                    <a:ext uri="{9D8B030D-6E8A-4147-A177-3AD203B41FA5}">
                      <a16:colId xmlns:a16="http://schemas.microsoft.com/office/drawing/2014/main" val="2994439751"/>
                    </a:ext>
                  </a:extLst>
                </a:gridCol>
                <a:gridCol w="4650038">
                  <a:extLst>
                    <a:ext uri="{9D8B030D-6E8A-4147-A177-3AD203B41FA5}">
                      <a16:colId xmlns:a16="http://schemas.microsoft.com/office/drawing/2014/main" val="130609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파일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확장자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2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AVI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.avi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“Audio Video Interleave”</a:t>
                      </a:r>
                      <a:r>
                        <a:rPr lang="ko-KR" altLang="en-US"/>
                        <a:t>의 약자로 </a:t>
                      </a:r>
                      <a:r>
                        <a:rPr lang="en-US" altLang="ko-KR"/>
                        <a:t>MS</a:t>
                      </a:r>
                      <a:r>
                        <a:rPr lang="ko-KR" altLang="en-US"/>
                        <a:t>에서 처음 만든 포맷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윈도 기반 컴퓨터에서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7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WMV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.wmv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“Windows Media Video” </a:t>
                      </a:r>
                      <a:r>
                        <a:rPr lang="ko-KR" altLang="en-US"/>
                        <a:t>실시간 전송 비디오에 적합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5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MPEG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.mpg, .mpeg,(.mp4)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“Moving Picture Experts Group”</a:t>
                      </a:r>
                      <a:r>
                        <a:rPr lang="ko-KR" altLang="en-US"/>
                        <a:t>의 약자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가장 평범하고 호환성이 좋아 사양이 낮은 컴퓨터에서도 원활히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8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Quick Time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.mov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애플에서 개발한 </a:t>
                      </a:r>
                      <a:r>
                        <a:rPr lang="en-US" altLang="ko-KR"/>
                        <a:t>Mac </a:t>
                      </a:r>
                      <a:r>
                        <a:rPr lang="ko-KR" altLang="en-US"/>
                        <a:t>에서 사용</a:t>
                      </a:r>
                      <a:r>
                        <a:rPr lang="en-US" altLang="ko-KR"/>
                        <a:t>. QuickTime Player</a:t>
                      </a:r>
                      <a:r>
                        <a:rPr lang="ko-KR" altLang="en-US"/>
                        <a:t>에서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FLASH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.swf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Adobe</a:t>
                      </a:r>
                      <a:r>
                        <a:rPr lang="ko-KR" altLang="en-US"/>
                        <a:t>에서 개발한 포맷</a:t>
                      </a:r>
                      <a:r>
                        <a:rPr lang="en-US" altLang="ko-KR"/>
                        <a:t>, Flash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Player</a:t>
                      </a:r>
                      <a:r>
                        <a:rPr lang="ko-KR" altLang="en-US"/>
                        <a:t>가 있어야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9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44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멀티미디어 파일 종류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9994E53-91C7-4AE0-9EC9-56522D95A613}"/>
              </a:ext>
            </a:extLst>
          </p:cNvPr>
          <p:cNvSpPr txBox="1">
            <a:spLocks/>
          </p:cNvSpPr>
          <p:nvPr/>
        </p:nvSpPr>
        <p:spPr>
          <a:xfrm>
            <a:off x="364801" y="1500808"/>
            <a:ext cx="8362287" cy="47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2000">
                <a:solidFill>
                  <a:schemeClr val="tx1"/>
                </a:solidFill>
              </a:rPr>
              <a:t>오디오 파일</a:t>
            </a: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EA4040-7C24-416F-95D7-6CEC9ED26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5563"/>
              </p:ext>
            </p:extLst>
          </p:nvPr>
        </p:nvGraphicFramePr>
        <p:xfrm>
          <a:off x="364801" y="2100964"/>
          <a:ext cx="836228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43">
                  <a:extLst>
                    <a:ext uri="{9D8B030D-6E8A-4147-A177-3AD203B41FA5}">
                      <a16:colId xmlns:a16="http://schemas.microsoft.com/office/drawing/2014/main" val="1547342474"/>
                    </a:ext>
                  </a:extLst>
                </a:gridCol>
                <a:gridCol w="1202498">
                  <a:extLst>
                    <a:ext uri="{9D8B030D-6E8A-4147-A177-3AD203B41FA5}">
                      <a16:colId xmlns:a16="http://schemas.microsoft.com/office/drawing/2014/main" val="2994439751"/>
                    </a:ext>
                  </a:extLst>
                </a:gridCol>
                <a:gridCol w="5770946">
                  <a:extLst>
                    <a:ext uri="{9D8B030D-6E8A-4147-A177-3AD203B41FA5}">
                      <a16:colId xmlns:a16="http://schemas.microsoft.com/office/drawing/2014/main" val="130609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파일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확장자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2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MP3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.mp3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“Mpeg Layer 3”</a:t>
                      </a:r>
                      <a:r>
                        <a:rPr lang="ko-KR" altLang="en-US"/>
                        <a:t>의 약자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음량대비 음질이 좋아 대중화된 포맷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7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WAV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.wav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IBM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MS</a:t>
                      </a:r>
                      <a:r>
                        <a:rPr lang="ko-KR" altLang="en-US"/>
                        <a:t>에서 공동개발한 포맷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압축을 하지 않아 음질은 좋으나 용량이 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5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OGG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.ogg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특허가 없어 무료 사용 가능</a:t>
                      </a:r>
                      <a:r>
                        <a:rPr lang="en-US" altLang="ko-KR"/>
                        <a:t>, mp3</a:t>
                      </a:r>
                      <a:r>
                        <a:rPr lang="ko-KR" altLang="en-US"/>
                        <a:t>보다 압축율이 좋고 </a:t>
                      </a:r>
                      <a:r>
                        <a:rPr lang="en-US" altLang="ko-KR"/>
                        <a:t>CD </a:t>
                      </a:r>
                      <a:r>
                        <a:rPr lang="ko-KR" altLang="en-US"/>
                        <a:t>음질에 가깝게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8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881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에서 지원 가능한 비디오 포맷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EA4040-7C24-416F-95D7-6CEC9ED26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0870"/>
              </p:ext>
            </p:extLst>
          </p:nvPr>
        </p:nvGraphicFramePr>
        <p:xfrm>
          <a:off x="408516" y="1487189"/>
          <a:ext cx="83622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43">
                  <a:extLst>
                    <a:ext uri="{9D8B030D-6E8A-4147-A177-3AD203B41FA5}">
                      <a16:colId xmlns:a16="http://schemas.microsoft.com/office/drawing/2014/main" val="1547342474"/>
                    </a:ext>
                  </a:extLst>
                </a:gridCol>
                <a:gridCol w="1346674">
                  <a:extLst>
                    <a:ext uri="{9D8B030D-6E8A-4147-A177-3AD203B41FA5}">
                      <a16:colId xmlns:a16="http://schemas.microsoft.com/office/drawing/2014/main" val="2994439751"/>
                    </a:ext>
                  </a:extLst>
                </a:gridCol>
                <a:gridCol w="5626770">
                  <a:extLst>
                    <a:ext uri="{9D8B030D-6E8A-4147-A177-3AD203B41FA5}">
                      <a16:colId xmlns:a16="http://schemas.microsoft.com/office/drawing/2014/main" val="130609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마임타입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(MIME type)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2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MP4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.mp4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video/mp4, audio/mp4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7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OGG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.ogg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video/ogg, audio/ogg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5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WEBM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.webm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video/webm, audio/webm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8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127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에서 지원 가능한 비디오 포맷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307F5F-F371-46BF-A43B-23191171505F}"/>
              </a:ext>
            </a:extLst>
          </p:cNvPr>
          <p:cNvSpPr/>
          <p:nvPr/>
        </p:nvSpPr>
        <p:spPr>
          <a:xfrm>
            <a:off x="321087" y="5210570"/>
            <a:ext cx="8318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https://developer.mozilla.org/en-US/docs/Web/Media/Formats/Containers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13078-04C0-419B-AFEE-018085A78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2" y="1656063"/>
            <a:ext cx="8362287" cy="34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6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VIDEO / AUDIO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태그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9994E53-91C7-4AE0-9EC9-56522D95A613}"/>
              </a:ext>
            </a:extLst>
          </p:cNvPr>
          <p:cNvSpPr txBox="1">
            <a:spLocks/>
          </p:cNvSpPr>
          <p:nvPr/>
        </p:nvSpPr>
        <p:spPr>
          <a:xfrm>
            <a:off x="364801" y="1500808"/>
            <a:ext cx="8362287" cy="47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887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1"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49245E-3960-43C2-BBD1-02BDA5146C3F}"/>
              </a:ext>
            </a:extLst>
          </p:cNvPr>
          <p:cNvSpPr/>
          <p:nvPr/>
        </p:nvSpPr>
        <p:spPr>
          <a:xfrm>
            <a:off x="364801" y="1739960"/>
            <a:ext cx="831857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&lt;video width=“320” height=“240” autoplay controls&gt;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&lt;source src="movie.mp4" type="video/mp4"&gt;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&lt;source src="movie.ogg" type="video/ogg"&gt;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&lt;/video&gt;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35179D-164C-494B-BE7C-180060659671}"/>
              </a:ext>
            </a:extLst>
          </p:cNvPr>
          <p:cNvSpPr/>
          <p:nvPr/>
        </p:nvSpPr>
        <p:spPr>
          <a:xfrm>
            <a:off x="364801" y="3555450"/>
            <a:ext cx="831857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&lt;audio controls 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&lt;source src="horse.ogg" type="audio/ogg"&gt;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  	&lt;source src="horse.mp3" type="audio/mpeg"&gt; 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966236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Div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태그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64802" y="1255796"/>
            <a:ext cx="8052865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Division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약자로 분할을 의미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문서의 부분이나 섹션을 정의함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명확한 의미를 가지지 않기 때문에 특정 범위를 묶는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(wrap)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용도로 사용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DDFB91-B85E-4917-9D32-73738E0D831F}"/>
              </a:ext>
            </a:extLst>
          </p:cNvPr>
          <p:cNvGrpSpPr/>
          <p:nvPr/>
        </p:nvGrpSpPr>
        <p:grpSpPr>
          <a:xfrm>
            <a:off x="759194" y="3215879"/>
            <a:ext cx="7617217" cy="3247227"/>
            <a:chOff x="800450" y="3215879"/>
            <a:chExt cx="7617217" cy="324722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E6795F-7B12-489E-9AE0-614ABEC93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241" y="3215879"/>
              <a:ext cx="7486426" cy="3247227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AF5D1B-1E86-45D8-9424-827D471D2091}"/>
                </a:ext>
              </a:extLst>
            </p:cNvPr>
            <p:cNvGrpSpPr/>
            <p:nvPr/>
          </p:nvGrpSpPr>
          <p:grpSpPr>
            <a:xfrm>
              <a:off x="800450" y="3316013"/>
              <a:ext cx="2394695" cy="3079877"/>
              <a:chOff x="800450" y="3316013"/>
              <a:chExt cx="2394695" cy="3079877"/>
            </a:xfrm>
          </p:grpSpPr>
          <p:sp>
            <p:nvSpPr>
              <p:cNvPr id="3" name="왼쪽 중괄호 2">
                <a:extLst>
                  <a:ext uri="{FF2B5EF4-FFF2-40B4-BE49-F238E27FC236}">
                    <a16:creationId xmlns:a16="http://schemas.microsoft.com/office/drawing/2014/main" id="{E5955D39-D540-441D-8629-BC9B03832C15}"/>
                  </a:ext>
                </a:extLst>
              </p:cNvPr>
              <p:cNvSpPr/>
              <p:nvPr/>
            </p:nvSpPr>
            <p:spPr>
              <a:xfrm>
                <a:off x="800450" y="3316013"/>
                <a:ext cx="299977" cy="1660635"/>
              </a:xfrm>
              <a:prstGeom prst="leftBrac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왼쪽 중괄호 9">
                <a:extLst>
                  <a:ext uri="{FF2B5EF4-FFF2-40B4-BE49-F238E27FC236}">
                    <a16:creationId xmlns:a16="http://schemas.microsoft.com/office/drawing/2014/main" id="{886153AD-D258-4CAB-84FA-159E05AFFE66}"/>
                  </a:ext>
                </a:extLst>
              </p:cNvPr>
              <p:cNvSpPr/>
              <p:nvPr/>
            </p:nvSpPr>
            <p:spPr>
              <a:xfrm rot="10800000">
                <a:off x="2984938" y="5412826"/>
                <a:ext cx="210207" cy="630621"/>
              </a:xfrm>
              <a:prstGeom prst="leftBrac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왼쪽 중괄호 10">
                <a:extLst>
                  <a:ext uri="{FF2B5EF4-FFF2-40B4-BE49-F238E27FC236}">
                    <a16:creationId xmlns:a16="http://schemas.microsoft.com/office/drawing/2014/main" id="{8D1903E5-79C9-43CC-B11F-84418897B768}"/>
                  </a:ext>
                </a:extLst>
              </p:cNvPr>
              <p:cNvSpPr/>
              <p:nvPr/>
            </p:nvSpPr>
            <p:spPr>
              <a:xfrm>
                <a:off x="845336" y="5151734"/>
                <a:ext cx="210207" cy="1244156"/>
              </a:xfrm>
              <a:prstGeom prst="leftBrac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89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WEB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웹서버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내용 개체 틀 1">
            <a:extLst>
              <a:ext uri="{FF2B5EF4-FFF2-40B4-BE49-F238E27FC236}">
                <a16:creationId xmlns:a16="http://schemas.microsoft.com/office/drawing/2014/main" id="{A023C825-A4F5-44E3-8C76-E189B2D5E317}"/>
              </a:ext>
            </a:extLst>
          </p:cNvPr>
          <p:cNvSpPr txBox="1">
            <a:spLocks/>
          </p:cNvSpPr>
          <p:nvPr/>
        </p:nvSpPr>
        <p:spPr>
          <a:xfrm>
            <a:off x="364802" y="1434229"/>
            <a:ext cx="8362288" cy="2801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/>
                </a:solidFill>
              </a:rPr>
              <a:t>웹 서버는 소프트웨어를 보통 말하지만</a:t>
            </a:r>
            <a:r>
              <a:rPr lang="en-US" altLang="ko-KR" sz="2000">
                <a:solidFill>
                  <a:schemeClr val="tx1"/>
                </a:solidFill>
              </a:rPr>
              <a:t>, </a:t>
            </a:r>
            <a:r>
              <a:rPr lang="ko-KR" altLang="en-US" sz="2000">
                <a:solidFill>
                  <a:schemeClr val="tx1"/>
                </a:solidFill>
              </a:rPr>
              <a:t>웹 서버 소프트웨어가 동작하는 컴퓨터를 말함</a:t>
            </a:r>
            <a:endParaRPr lang="en-US" altLang="ko-KR" sz="200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/>
                </a:solidFill>
              </a:rPr>
              <a:t>웹 서버의 가장 중요한 기능은 </a:t>
            </a:r>
            <a:r>
              <a:rPr lang="ko-KR" altLang="en-US" sz="2000" b="1">
                <a:solidFill>
                  <a:srgbClr val="FF0000"/>
                </a:solidFill>
              </a:rPr>
              <a:t>클라이언트가 요청하는 </a:t>
            </a:r>
            <a:r>
              <a:rPr lang="en-US" altLang="ko-KR" sz="2000" b="1">
                <a:solidFill>
                  <a:srgbClr val="FF0000"/>
                </a:solidFill>
              </a:rPr>
              <a:t>HTML </a:t>
            </a:r>
            <a:r>
              <a:rPr lang="ko-KR" altLang="en-US" sz="2000" b="1">
                <a:solidFill>
                  <a:srgbClr val="FF0000"/>
                </a:solidFill>
              </a:rPr>
              <a:t>문서나 각종 리소스</a:t>
            </a:r>
            <a:r>
              <a:rPr lang="en-US" altLang="ko-KR" sz="2000" b="1">
                <a:solidFill>
                  <a:srgbClr val="FF0000"/>
                </a:solidFill>
              </a:rPr>
              <a:t>(Resource)</a:t>
            </a:r>
            <a:r>
              <a:rPr lang="ko-KR" altLang="en-US" sz="2000">
                <a:solidFill>
                  <a:schemeClr val="tx1"/>
                </a:solidFill>
              </a:rPr>
              <a:t>를 전달</a:t>
            </a:r>
            <a:endParaRPr lang="en-US" altLang="ko-KR" sz="200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/>
                </a:solidFill>
              </a:rPr>
              <a:t>웹브라우저나 웹 크롤러가 요청하는 리소스는 컴퓨터에 저장되어 있는 정적인 데이터이거나 동적인 결과가 될 수 있음</a:t>
            </a:r>
            <a:endParaRPr lang="en-US" altLang="ko-KR" sz="200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0BA44E-A29A-400B-A746-8203CE1E9B97}"/>
              </a:ext>
            </a:extLst>
          </p:cNvPr>
          <p:cNvGrpSpPr/>
          <p:nvPr/>
        </p:nvGrpSpPr>
        <p:grpSpPr>
          <a:xfrm>
            <a:off x="1183710" y="4697261"/>
            <a:ext cx="7010400" cy="1219200"/>
            <a:chOff x="1371600" y="4572000"/>
            <a:chExt cx="7010400" cy="12192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3ABD43-7B44-4A3B-B00E-165FE8510504}"/>
                </a:ext>
              </a:extLst>
            </p:cNvPr>
            <p:cNvSpPr/>
            <p:nvPr/>
          </p:nvSpPr>
          <p:spPr>
            <a:xfrm>
              <a:off x="1371600" y="4572000"/>
              <a:ext cx="2362200" cy="1219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웹브라우저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F1771C3-4CFA-468B-B89A-DBE4411280F5}"/>
                </a:ext>
              </a:extLst>
            </p:cNvPr>
            <p:cNvSpPr/>
            <p:nvPr/>
          </p:nvSpPr>
          <p:spPr>
            <a:xfrm>
              <a:off x="6019800" y="4572000"/>
              <a:ext cx="2362200" cy="1219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웹서버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7D0073C-538A-4987-918C-B4DA3C08D231}"/>
                </a:ext>
              </a:extLst>
            </p:cNvPr>
            <p:cNvCxnSpPr/>
            <p:nvPr/>
          </p:nvCxnSpPr>
          <p:spPr>
            <a:xfrm>
              <a:off x="3810000" y="4987160"/>
              <a:ext cx="2057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AE26CC-B990-4742-ACA6-0AAB77F65E35}"/>
                </a:ext>
              </a:extLst>
            </p:cNvPr>
            <p:cNvSpPr txBox="1"/>
            <p:nvPr/>
          </p:nvSpPr>
          <p:spPr>
            <a:xfrm>
              <a:off x="3768716" y="4587050"/>
              <a:ext cx="2203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(1)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웹 페이지 요청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865853C-810F-47CD-ABD3-540C75B94FE0}"/>
                </a:ext>
              </a:extLst>
            </p:cNvPr>
            <p:cNvCxnSpPr/>
            <p:nvPr/>
          </p:nvCxnSpPr>
          <p:spPr>
            <a:xfrm flipH="1">
              <a:off x="3810000" y="5602011"/>
              <a:ext cx="2057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960499-5864-439B-A9D7-8DC0419D3047}"/>
                </a:ext>
              </a:extLst>
            </p:cNvPr>
            <p:cNvSpPr txBox="1"/>
            <p:nvPr/>
          </p:nvSpPr>
          <p:spPr>
            <a:xfrm>
              <a:off x="3774908" y="5201901"/>
              <a:ext cx="2203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(2)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웹 페이지 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090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 -  Sementic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태그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64802" y="1678838"/>
            <a:ext cx="80528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html5 sementic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&lt;header&gt;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&lt;nav&gt;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&lt;section&gt;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&lt;article&gt;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&lt;aside&gt;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&lt;footer&gt;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&lt;main&gt;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&lt;details&gt;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&lt;figcaption&gt;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&lt;figure&gt;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&lt;mark&gt;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html5 semantics">
            <a:extLst>
              <a:ext uri="{FF2B5EF4-FFF2-40B4-BE49-F238E27FC236}">
                <a16:creationId xmlns:a16="http://schemas.microsoft.com/office/drawing/2014/main" id="{BBB46628-2143-4C7B-A2BC-95E55A01A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3" y="3429000"/>
            <a:ext cx="2755683" cy="20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7DBE4E-32ED-4EFA-9D7C-856C1236B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713" y="2483515"/>
            <a:ext cx="2753874" cy="30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52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Sementic -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header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34838" y="1500162"/>
            <a:ext cx="84359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검색바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버튼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 등이 보여지는 부분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header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 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header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잘못된 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708C75-41D4-4A46-B793-9F4DC6D1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5" y="2300672"/>
            <a:ext cx="7914290" cy="453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466B67-101E-4579-8F1C-26E73E663C53}"/>
              </a:ext>
            </a:extLst>
          </p:cNvPr>
          <p:cNvSpPr txBox="1"/>
          <p:nvPr/>
        </p:nvSpPr>
        <p:spPr>
          <a:xfrm>
            <a:off x="798786" y="3429000"/>
            <a:ext cx="4193628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&lt;header class="page-header"&gt;</a:t>
            </a:r>
          </a:p>
          <a:p>
            <a:r>
              <a:rPr lang="en-US" altLang="ko-KR"/>
              <a:t>    &lt;h1&gt;Cute Puppies Express!&lt;/h1&gt;</a:t>
            </a:r>
          </a:p>
          <a:p>
            <a:r>
              <a:rPr lang="en-US" altLang="ko-KR"/>
              <a:t>&lt;/header&gt;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9D0D5-7645-4E07-979F-F9B4CFAD0207}"/>
              </a:ext>
            </a:extLst>
          </p:cNvPr>
          <p:cNvSpPr txBox="1"/>
          <p:nvPr/>
        </p:nvSpPr>
        <p:spPr>
          <a:xfrm>
            <a:off x="798786" y="4978037"/>
            <a:ext cx="4193628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&lt;header class="page-header"&gt;</a:t>
            </a:r>
          </a:p>
          <a:p>
            <a:r>
              <a:rPr lang="en-US" altLang="ko-KR"/>
              <a:t>    &lt;h1&gt;Cute Puppies Express!&lt;/h1&gt;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&lt;header&gt;</a:t>
            </a:r>
            <a:r>
              <a:rPr lang="ko-KR" altLang="en-US">
                <a:solidFill>
                  <a:srgbClr val="FF0000"/>
                </a:solidFill>
              </a:rPr>
              <a:t>중첩 헤더</a:t>
            </a:r>
            <a:r>
              <a:rPr lang="en-US" altLang="ko-KR">
                <a:solidFill>
                  <a:srgbClr val="FF0000"/>
                </a:solidFill>
              </a:rPr>
              <a:t>&lt;/header&gt;</a:t>
            </a:r>
          </a:p>
          <a:p>
            <a:r>
              <a:rPr lang="en-US" altLang="ko-KR">
                <a:solidFill>
                  <a:srgbClr val="FF0000"/>
                </a:solidFill>
              </a:rPr>
              <a:t>    &lt;footer&gt;</a:t>
            </a:r>
            <a:r>
              <a:rPr lang="ko-KR" altLang="en-US">
                <a:solidFill>
                  <a:srgbClr val="FF0000"/>
                </a:solidFill>
              </a:rPr>
              <a:t>풋터</a:t>
            </a:r>
            <a:r>
              <a:rPr lang="en-US" altLang="ko-KR">
                <a:solidFill>
                  <a:srgbClr val="FF0000"/>
                </a:solidFill>
              </a:rPr>
              <a:t>&lt;/footer&gt;</a:t>
            </a:r>
          </a:p>
          <a:p>
            <a:r>
              <a:rPr lang="en-US" altLang="ko-KR"/>
              <a:t>&lt;/header&gt;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A62A5A-AE46-42BD-B750-6BE71E59361A}"/>
              </a:ext>
            </a:extLst>
          </p:cNvPr>
          <p:cNvSpPr/>
          <p:nvPr/>
        </p:nvSpPr>
        <p:spPr>
          <a:xfrm>
            <a:off x="5119904" y="5132216"/>
            <a:ext cx="3741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4"/>
              </a:rPr>
              <a:t>https://developer.mozilla.org/ko/docs/Web/HTML/Element/header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1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Sementic -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footer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34838" y="1500162"/>
            <a:ext cx="843596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사이트의 하단에 위치</a:t>
            </a:r>
            <a:r>
              <a:rPr lang="en-US" altLang="ko-KR"/>
              <a:t>, </a:t>
            </a:r>
            <a:r>
              <a:rPr lang="ko-KR" altLang="en-US"/>
              <a:t>회사 주소</a:t>
            </a:r>
            <a:r>
              <a:rPr lang="en-US" altLang="ko-KR"/>
              <a:t>,</a:t>
            </a:r>
            <a:r>
              <a:rPr lang="ko-KR" altLang="en-US"/>
              <a:t>저작권 정보</a:t>
            </a:r>
            <a:r>
              <a:rPr lang="en-US" altLang="ko-KR"/>
              <a:t>, </a:t>
            </a:r>
            <a:r>
              <a:rPr lang="ko-KR" altLang="en-US"/>
              <a:t>이메일 주소 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 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잘못된 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66B67-101E-4579-8F1C-26E73E663C53}"/>
              </a:ext>
            </a:extLst>
          </p:cNvPr>
          <p:cNvSpPr txBox="1"/>
          <p:nvPr/>
        </p:nvSpPr>
        <p:spPr>
          <a:xfrm>
            <a:off x="798786" y="3429000"/>
            <a:ext cx="4193628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&lt;footer&gt;</a:t>
            </a:r>
          </a:p>
          <a:p>
            <a:r>
              <a:rPr lang="en-US" altLang="ko-KR"/>
              <a:t>        &lt;p&gt;© 2018 Gandalf&lt;/p&gt;</a:t>
            </a:r>
          </a:p>
          <a:p>
            <a:r>
              <a:rPr lang="en-US" altLang="ko-KR"/>
              <a:t>&lt;/footer&gt;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9D0D5-7645-4E07-979F-F9B4CFAD0207}"/>
              </a:ext>
            </a:extLst>
          </p:cNvPr>
          <p:cNvSpPr txBox="1"/>
          <p:nvPr/>
        </p:nvSpPr>
        <p:spPr>
          <a:xfrm>
            <a:off x="798786" y="4978037"/>
            <a:ext cx="4193628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&lt;footer class="page-footer"&gt;</a:t>
            </a:r>
          </a:p>
          <a:p>
            <a:r>
              <a:rPr lang="en-US" altLang="ko-KR"/>
              <a:t>    &lt;h1&gt;Cute Puppies Express!&lt;/h1&gt;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&lt;header&gt;</a:t>
            </a:r>
            <a:r>
              <a:rPr lang="ko-KR" altLang="en-US">
                <a:solidFill>
                  <a:srgbClr val="FF0000"/>
                </a:solidFill>
              </a:rPr>
              <a:t>헤더</a:t>
            </a:r>
            <a:r>
              <a:rPr lang="en-US" altLang="ko-KR">
                <a:solidFill>
                  <a:srgbClr val="FF0000"/>
                </a:solidFill>
              </a:rPr>
              <a:t>&lt;/header&gt;</a:t>
            </a:r>
          </a:p>
          <a:p>
            <a:r>
              <a:rPr lang="en-US" altLang="ko-KR">
                <a:solidFill>
                  <a:srgbClr val="FF0000"/>
                </a:solidFill>
              </a:rPr>
              <a:t>    &lt;footer&gt;</a:t>
            </a:r>
            <a:r>
              <a:rPr lang="ko-KR" altLang="en-US">
                <a:solidFill>
                  <a:srgbClr val="FF0000"/>
                </a:solidFill>
              </a:rPr>
              <a:t>풋터</a:t>
            </a:r>
            <a:r>
              <a:rPr lang="en-US" altLang="ko-KR">
                <a:solidFill>
                  <a:srgbClr val="FF0000"/>
                </a:solidFill>
              </a:rPr>
              <a:t>&lt;/footer&gt;</a:t>
            </a:r>
          </a:p>
          <a:p>
            <a:r>
              <a:rPr lang="en-US" altLang="ko-KR"/>
              <a:t>&lt;/footer&gt;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A62A5A-AE46-42BD-B750-6BE71E59361A}"/>
              </a:ext>
            </a:extLst>
          </p:cNvPr>
          <p:cNvSpPr/>
          <p:nvPr/>
        </p:nvSpPr>
        <p:spPr>
          <a:xfrm>
            <a:off x="5119904" y="5132216"/>
            <a:ext cx="3741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https://developer.mozilla.org/ko/docs/Web/HTML/Element/footer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D3C9B1-DE59-4135-B9D1-F5D17F886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86" y="1909346"/>
            <a:ext cx="5717628" cy="11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51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Sementic -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main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34838" y="1500162"/>
            <a:ext cx="8435965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 내부의 핵심적인 컨텐츠를 담고 있는 영역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 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IE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지원 불가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66B67-101E-4579-8F1C-26E73E663C53}"/>
              </a:ext>
            </a:extLst>
          </p:cNvPr>
          <p:cNvSpPr txBox="1"/>
          <p:nvPr/>
        </p:nvSpPr>
        <p:spPr>
          <a:xfrm>
            <a:off x="722768" y="2543600"/>
            <a:ext cx="7346731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&lt;header&gt;Gecko facts&lt;/header&gt;</a:t>
            </a:r>
          </a:p>
          <a:p>
            <a:endParaRPr lang="en-US" altLang="ko-KR"/>
          </a:p>
          <a:p>
            <a:r>
              <a:rPr lang="en-US" altLang="ko-KR"/>
              <a:t>&lt;main role="main"&gt;</a:t>
            </a:r>
          </a:p>
          <a:p>
            <a:r>
              <a:rPr lang="en-US" altLang="ko-KR"/>
              <a:t>    &lt;p&gt;Geckos are a group of usually small, usually nocturnal lizards. They are found on every continent except Australia.&lt;/p&gt;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    &lt;p&gt;Many species of gecko have adhesive toe pads which enable them to climb walls and even windows.&lt;/p&gt;</a:t>
            </a:r>
          </a:p>
          <a:p>
            <a:r>
              <a:rPr lang="en-US" altLang="ko-KR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1952554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Sementic -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article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34838" y="1500162"/>
            <a:ext cx="8526749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독립적으로 구분되거나 재사용 가능한 영역을 설정</a:t>
            </a:r>
            <a:r>
              <a:rPr lang="en-US" altLang="ko-KR"/>
              <a:t>.</a:t>
            </a:r>
            <a:br>
              <a:rPr lang="ko-KR" altLang="en-US" sz="2000"/>
            </a:br>
            <a:r>
              <a:rPr lang="en-US" altLang="ko-KR"/>
              <a:t>(</a:t>
            </a:r>
            <a:r>
              <a:rPr lang="ko-KR" altLang="en-US"/>
              <a:t>매거진</a:t>
            </a:r>
            <a:r>
              <a:rPr lang="en-US" altLang="ko-KR"/>
              <a:t>/</a:t>
            </a:r>
            <a:r>
              <a:rPr lang="ko-KR" altLang="en-US"/>
              <a:t>신문 기사</a:t>
            </a:r>
            <a:r>
              <a:rPr lang="en-US" altLang="ko-KR"/>
              <a:t>, </a:t>
            </a:r>
            <a:r>
              <a:rPr lang="ko-KR" altLang="en-US"/>
              <a:t>블로그 등</a:t>
            </a:r>
            <a:r>
              <a:rPr lang="en-US" altLang="ko-KR"/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일반적으로 </a:t>
            </a:r>
            <a:r>
              <a:rPr lang="en-US" altLang="ko-KR"/>
              <a:t>&lt;h1&gt;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&lt;h6&gt;</a:t>
            </a:r>
            <a:r>
              <a:rPr lang="ko-KR" altLang="en-US"/>
              <a:t> 를 포함하여 식별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작성일자와 시간을 </a:t>
            </a:r>
            <a:r>
              <a:rPr lang="en-US" altLang="ko-KR"/>
              <a:t>&lt;time&gt; </a:t>
            </a:r>
            <a:r>
              <a:rPr lang="ko-KR" altLang="en-US"/>
              <a:t>의 </a:t>
            </a:r>
            <a:r>
              <a:rPr lang="en-US" altLang="ko-KR"/>
              <a:t>datetime </a:t>
            </a:r>
            <a:r>
              <a:rPr lang="ko-KR" altLang="en-US"/>
              <a:t>속성으로 작성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article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 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hlinkClick r:id="rId3"/>
              </a:rPr>
              <a:t>https://developer.mozilla.org/ko/docs/Web/HTML/Element/article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150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Sementic –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section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34838" y="1500162"/>
            <a:ext cx="8714569" cy="179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문서의 일반적인 영역을 설정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일반적으로 </a:t>
            </a:r>
            <a:r>
              <a:rPr lang="en-US" altLang="ko-KR"/>
              <a:t>&lt;h1&gt;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&lt;h6&gt;</a:t>
            </a:r>
            <a:r>
              <a:rPr lang="ko-KR" altLang="en-US"/>
              <a:t> 를 포함하여 식별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section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 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hlinkClick r:id="rId3"/>
              </a:rPr>
              <a:t>https://developer.mozilla.org/ko/docs/Web/HTML/Element/section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562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Sementic –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aside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34838" y="1500162"/>
            <a:ext cx="8714569" cy="179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문서의 별도 콘텐츠를 설정</a:t>
            </a:r>
            <a:r>
              <a:rPr lang="en-US" altLang="ko-KR"/>
              <a:t>.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보통 광고나 기타 링크 등의 사이드바</a:t>
            </a:r>
            <a:r>
              <a:rPr lang="en-US" altLang="ko-KR"/>
              <a:t>(Side bar)</a:t>
            </a:r>
            <a:r>
              <a:rPr lang="ko-KR" altLang="en-US"/>
              <a:t>를 설정</a:t>
            </a:r>
            <a:r>
              <a:rPr lang="en-US" altLang="ko-KR"/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aside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 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hlinkClick r:id="rId3"/>
              </a:rPr>
              <a:t>https://developer.mozilla.org/ko/docs/Web/HTML/Element/aside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104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Sementic –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nav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34838" y="1500162"/>
            <a:ext cx="8714569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다른 페이지 링크를 제공하는 영역을 설정</a:t>
            </a:r>
            <a:r>
              <a:rPr lang="en-US" altLang="ko-KR"/>
              <a:t>.</a:t>
            </a:r>
            <a:br>
              <a:rPr lang="ko-KR" altLang="en-US"/>
            </a:br>
            <a:r>
              <a:rPr lang="en-US" altLang="ko-KR"/>
              <a:t>(Navigation, </a:t>
            </a:r>
            <a:r>
              <a:rPr lang="ko-KR" altLang="en-US"/>
              <a:t>보통 메뉴</a:t>
            </a:r>
            <a:r>
              <a:rPr lang="en-US" altLang="ko-KR"/>
              <a:t>(Home, About, Contact), </a:t>
            </a:r>
            <a:r>
              <a:rPr lang="ko-KR" altLang="en-US"/>
              <a:t>목차</a:t>
            </a:r>
            <a:r>
              <a:rPr lang="en-US" altLang="ko-KR"/>
              <a:t>, </a:t>
            </a:r>
            <a:r>
              <a:rPr lang="ko-KR" altLang="en-US"/>
              <a:t>색인 등을 설정</a:t>
            </a:r>
            <a:r>
              <a:rPr lang="en-US" altLang="ko-KR"/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nav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 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hlinkClick r:id="rId3"/>
              </a:rPr>
              <a:t>https://developer.mozilla.org/ko/docs/Web/HTML/Element/nav</a:t>
            </a:r>
            <a:endParaRPr lang="en-US" altLang="ko-KR" sz="20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hlinkClick r:id="rId4"/>
              </a:rPr>
              <a:t>https://www.w3schools.com/tags/tag_nav.asp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404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Sementic –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address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2E35-CAD3-4887-AA28-A9345491A5CD}"/>
              </a:ext>
            </a:extLst>
          </p:cNvPr>
          <p:cNvSpPr txBox="1"/>
          <p:nvPr/>
        </p:nvSpPr>
        <p:spPr>
          <a:xfrm>
            <a:off x="334838" y="1500162"/>
            <a:ext cx="8714569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&lt;body&gt;,</a:t>
            </a:r>
            <a:r>
              <a:rPr lang="ko-KR" altLang="en-US"/>
              <a:t> </a:t>
            </a:r>
            <a:r>
              <a:rPr lang="en-US" altLang="ko-KR"/>
              <a:t>&lt;article&gt;,</a:t>
            </a:r>
            <a:r>
              <a:rPr lang="ko-KR" altLang="en-US"/>
              <a:t> </a:t>
            </a:r>
            <a:r>
              <a:rPr lang="en-US" altLang="ko-KR"/>
              <a:t>&lt;footer&gt;</a:t>
            </a:r>
            <a:r>
              <a:rPr lang="ko-KR" altLang="en-US"/>
              <a:t> 등에서 연락처 정보를 제공하기 위해 포함하여 사용</a:t>
            </a:r>
            <a:r>
              <a:rPr lang="en-US" altLang="ko-KR"/>
              <a:t>.</a:t>
            </a:r>
            <a:br>
              <a:rPr lang="ko-KR" altLang="en-US"/>
            </a:b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nav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 예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hlinkClick r:id="rId3"/>
              </a:rPr>
              <a:t>https://developer.mozilla.org/ko/docs/Web/HTML/Element/address</a:t>
            </a:r>
            <a:endParaRPr lang="en-US" altLang="ko-KR" sz="20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hlinkClick r:id="rId4"/>
              </a:rPr>
              <a:t>https://www.w3schools.com/tags/tag_address.asp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405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Sementic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27961B-D504-401A-856D-F42368E2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75" y="1232902"/>
            <a:ext cx="7128324" cy="54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WEB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웹서버 소프트웨어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내용 개체 틀 1">
            <a:extLst>
              <a:ext uri="{FF2B5EF4-FFF2-40B4-BE49-F238E27FC236}">
                <a16:creationId xmlns:a16="http://schemas.microsoft.com/office/drawing/2014/main" id="{A023C825-A4F5-44E3-8C76-E189B2D5E317}"/>
              </a:ext>
            </a:extLst>
          </p:cNvPr>
          <p:cNvSpPr txBox="1">
            <a:spLocks/>
          </p:cNvSpPr>
          <p:nvPr/>
        </p:nvSpPr>
        <p:spPr>
          <a:xfrm>
            <a:off x="364802" y="1434229"/>
            <a:ext cx="8362288" cy="37515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/>
                </a:solidFill>
              </a:rPr>
              <a:t>가장 많이 사용하는 웹서버는 </a:t>
            </a:r>
            <a:r>
              <a:rPr lang="en-US" altLang="ko-KR" sz="2000">
                <a:solidFill>
                  <a:schemeClr val="tx1"/>
                </a:solidFill>
              </a:rPr>
              <a:t>Apache, Nginx, Microsoft, Google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>
                <a:solidFill>
                  <a:schemeClr val="tx1"/>
                </a:solidFill>
              </a:rPr>
              <a:t>Apache </a:t>
            </a:r>
            <a:r>
              <a:rPr lang="ko-KR" altLang="en-US" sz="2000">
                <a:solidFill>
                  <a:schemeClr val="tx1"/>
                </a:solidFill>
              </a:rPr>
              <a:t>웹 서버</a:t>
            </a:r>
            <a:endParaRPr lang="en-US" altLang="ko-KR" sz="2000">
              <a:solidFill>
                <a:schemeClr val="tx1"/>
              </a:solidFill>
            </a:endParaRPr>
          </a:p>
          <a:p>
            <a:pPr marL="814387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Apache Software Foundation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에서 개발한 웹서버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소프트웨어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indent="-457200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+mj-lt"/>
              <a:buAutoNum type="arabicParenR" startAt="2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Nginx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서버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차세대 웹서버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더 적은 자원으로 더 빠르게 데이터를 서비스 하는 것이 목적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소프트웨어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315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전역 속성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(Global Attributes)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33CDD-C6F9-4E1B-A6E4-724651E9C8ED}"/>
              </a:ext>
            </a:extLst>
          </p:cNvPr>
          <p:cNvSpPr txBox="1"/>
          <p:nvPr/>
        </p:nvSpPr>
        <p:spPr>
          <a:xfrm>
            <a:off x="364802" y="1500162"/>
            <a:ext cx="868460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요소에서 공통적으로 사용 가능한 속성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7FF027-EBD7-4A76-81FA-448BD1018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74934"/>
              </p:ext>
            </p:extLst>
          </p:nvPr>
        </p:nvGraphicFramePr>
        <p:xfrm>
          <a:off x="364802" y="2133146"/>
          <a:ext cx="8362286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24">
                  <a:extLst>
                    <a:ext uri="{9D8B030D-6E8A-4147-A177-3AD203B41FA5}">
                      <a16:colId xmlns:a16="http://schemas.microsoft.com/office/drawing/2014/main" val="4238011981"/>
                    </a:ext>
                  </a:extLst>
                </a:gridCol>
                <a:gridCol w="7249162">
                  <a:extLst>
                    <a:ext uri="{9D8B030D-6E8A-4147-A177-3AD203B41FA5}">
                      <a16:colId xmlns:a16="http://schemas.microsoft.com/office/drawing/2014/main" val="335748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공백으로 구분된 요소의 별칭을 지정</a:t>
                      </a:r>
                      <a:b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CSS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혹은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JavaScript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요소 선택기를 통해서 요소를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선택하거나 접근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3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문서에서 고유한 식별자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(idenifier, ID)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정의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b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CSS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혹은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JavaScript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요소 선택기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CSS </a:t>
                      </a:r>
                      <a:r>
                        <a:rPr lang="ko-KR" alt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선택자</a:t>
                      </a:r>
                      <a:r>
                        <a:rPr lang="ko-KR" alt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 </a:t>
                      </a:r>
                      <a:r>
                        <a:rPr lang="en-US" altLang="ko-K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4"/>
                        </a:rPr>
                        <a:t>GetElementsByClassName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 </a:t>
                      </a:r>
                      <a:r>
                        <a:rPr lang="en-US" altLang="ko-K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5"/>
                        </a:rPr>
                        <a:t>QuerySelectorAll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같은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통해서 요소를 선택하거나 접근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9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style</a:t>
                      </a:r>
                      <a:endParaRPr lang="ko-KR" altLang="en-US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요소에 적용할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CSS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선언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3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title</a:t>
                      </a:r>
                      <a:endParaRPr lang="ko-KR" altLang="en-US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요소의 정보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지정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lang</a:t>
                      </a:r>
                      <a:endParaRPr lang="ko-KR" altLang="en-US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요소의 언어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6"/>
                        </a:rPr>
                        <a:t>ISO 639-1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지정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1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data-*</a:t>
                      </a:r>
                      <a:endParaRPr lang="ko-KR" altLang="en-US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 정의 데이터 속성을 지정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b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HTML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JavaScript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이용할 수 있는 데이터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정보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저장하는 용도로 사용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2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098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HTML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전역 속성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(Global Attributes)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33CDD-C6F9-4E1B-A6E4-724651E9C8ED}"/>
              </a:ext>
            </a:extLst>
          </p:cNvPr>
          <p:cNvSpPr txBox="1"/>
          <p:nvPr/>
        </p:nvSpPr>
        <p:spPr>
          <a:xfrm>
            <a:off x="364802" y="1500162"/>
            <a:ext cx="868460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요소에서 공통적으로 사용 가능한 속성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7FF027-EBD7-4A76-81FA-448BD1018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33324"/>
              </p:ext>
            </p:extLst>
          </p:nvPr>
        </p:nvGraphicFramePr>
        <p:xfrm>
          <a:off x="364802" y="2133146"/>
          <a:ext cx="83622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896">
                  <a:extLst>
                    <a:ext uri="{9D8B030D-6E8A-4147-A177-3AD203B41FA5}">
                      <a16:colId xmlns:a16="http://schemas.microsoft.com/office/drawing/2014/main" val="4238011981"/>
                    </a:ext>
                  </a:extLst>
                </a:gridCol>
                <a:gridCol w="6866390">
                  <a:extLst>
                    <a:ext uri="{9D8B030D-6E8A-4147-A177-3AD203B41FA5}">
                      <a16:colId xmlns:a16="http://schemas.microsoft.com/office/drawing/2014/main" val="335748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draggable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요소가 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Drag and Drop API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사용 가능한지 여부를 지정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3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요소를 숨김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9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tabindex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Tab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키를 이용해 요소를 순차적으로 포커스 탐색할 순서를 지정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37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04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WEB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전 세계 웹 서버 시장 점유율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2320B-6439-4E9C-8E0C-DD21A5FED100}"/>
              </a:ext>
            </a:extLst>
          </p:cNvPr>
          <p:cNvSpPr txBox="1"/>
          <p:nvPr/>
        </p:nvSpPr>
        <p:spPr>
          <a:xfrm>
            <a:off x="583545" y="6310141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hlinkClick r:id="rId3"/>
              </a:rPr>
              <a:t>https://news.netcraft.com/archives/2019/11/27/november-2019-web-server-survey.html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5E2DC6-65D7-4737-8BA5-BCE65ECC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00" y="1370087"/>
            <a:ext cx="7658100" cy="3409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389E9F-0A27-4318-BC52-221A5A9C6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12" y="4816400"/>
            <a:ext cx="8410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WEB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Front - End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와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Back - End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C46083-F9CA-4479-A7AE-E71D6C9B0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1" r="4521" b="2000"/>
          <a:stretch/>
        </p:blipFill>
        <p:spPr>
          <a:xfrm>
            <a:off x="914400" y="1600200"/>
            <a:ext cx="3296816" cy="4038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EF18DD-0D51-4E5F-9849-7B71A9FF3037}"/>
              </a:ext>
            </a:extLst>
          </p:cNvPr>
          <p:cNvSpPr txBox="1"/>
          <p:nvPr/>
        </p:nvSpPr>
        <p:spPr>
          <a:xfrm>
            <a:off x="4673522" y="1726674"/>
            <a:ext cx="4053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Front-End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: HTML, CSS, JavaScript, jQuery, Ajax, AngularJS, React, Vue.js…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: PHP, Ruby, Python, Java,JSP/Servlet, MySql, Oracle, MariaDB,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Spring, MyBatis, Hibernate,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Node.js(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서버 중심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JS)… </a:t>
            </a:r>
          </a:p>
          <a:p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15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WEB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99918"/>
            <a:ext cx="8362287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Front - End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와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Back - End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Full stack">
            <a:extLst>
              <a:ext uri="{FF2B5EF4-FFF2-40B4-BE49-F238E27FC236}">
                <a16:creationId xmlns:a16="http://schemas.microsoft.com/office/drawing/2014/main" id="{47D00C1A-2F75-45AA-A575-C9F793773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0"/>
          <a:stretch/>
        </p:blipFill>
        <p:spPr bwMode="auto">
          <a:xfrm>
            <a:off x="632564" y="1626788"/>
            <a:ext cx="5060950" cy="44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ont end vs back endì ëí ì´ë¯¸ì§ ê²ìê²°ê³¼">
            <a:extLst>
              <a:ext uri="{FF2B5EF4-FFF2-40B4-BE49-F238E27FC236}">
                <a16:creationId xmlns:a16="http://schemas.microsoft.com/office/drawing/2014/main" id="{BDEB2C36-D7AF-4BF0-A8C7-FBA5D3BB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11" y="1385425"/>
            <a:ext cx="2819400" cy="49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5846</TotalTime>
  <Words>3028</Words>
  <Application>Microsoft Office PowerPoint</Application>
  <PresentationFormat>화면 슬라이드 쇼(4:3)</PresentationFormat>
  <Paragraphs>816</Paragraphs>
  <Slides>61</Slides>
  <Notes>61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9" baseType="lpstr">
      <vt:lpstr>나눔고딕</vt:lpstr>
      <vt:lpstr>Wingdings</vt:lpstr>
      <vt:lpstr>나눔스퀘어</vt:lpstr>
      <vt:lpstr>Arial</vt:lpstr>
      <vt:lpstr>Tahoma</vt:lpstr>
      <vt:lpstr>나눔스퀘어 Bold</vt:lpstr>
      <vt:lpstr>맑은 고딕</vt:lpstr>
      <vt:lpstr>Office 테마</vt:lpstr>
      <vt:lpstr>HTML</vt:lpstr>
      <vt:lpstr>WEB (World Wide Web)</vt:lpstr>
      <vt:lpstr>URL(Uniform Resource Locator)</vt:lpstr>
      <vt:lpstr>HTTP</vt:lpstr>
      <vt:lpstr>웹서버</vt:lpstr>
      <vt:lpstr>웹서버 소프트웨어</vt:lpstr>
      <vt:lpstr>전 세계 웹 서버 시장 점유율</vt:lpstr>
      <vt:lpstr>Front - End 와 Back - End</vt:lpstr>
      <vt:lpstr>Front - End 와 Back - End</vt:lpstr>
      <vt:lpstr>HTML</vt:lpstr>
      <vt:lpstr>HTML</vt:lpstr>
      <vt:lpstr>HTML – 개발환경 구축</vt:lpstr>
      <vt:lpstr>HTML</vt:lpstr>
      <vt:lpstr>HTML </vt:lpstr>
      <vt:lpstr>HTML </vt:lpstr>
      <vt:lpstr>HTML </vt:lpstr>
      <vt:lpstr>HTML  - 실습</vt:lpstr>
      <vt:lpstr>HTML  -  텍스트</vt:lpstr>
      <vt:lpstr>HTML  -  수평선</vt:lpstr>
      <vt:lpstr>HTML  -  리스트</vt:lpstr>
      <vt:lpstr>HTML  -  리스트</vt:lpstr>
      <vt:lpstr>HTML  -  리스트</vt:lpstr>
      <vt:lpstr>HTML  - 리스트</vt:lpstr>
      <vt:lpstr>HTML  -  실습</vt:lpstr>
      <vt:lpstr>HTML  -  a</vt:lpstr>
      <vt:lpstr>HTML  - a</vt:lpstr>
      <vt:lpstr>HTML  - a</vt:lpstr>
      <vt:lpstr>HTML  -  이미지</vt:lpstr>
      <vt:lpstr>HTML  -  테이블</vt:lpstr>
      <vt:lpstr>HTML  -  테이블</vt:lpstr>
      <vt:lpstr>실습  -  테이블</vt:lpstr>
      <vt:lpstr>HTML  -  FORM</vt:lpstr>
      <vt:lpstr>HTML  -  FORM</vt:lpstr>
      <vt:lpstr>HTML  -  FORM</vt:lpstr>
      <vt:lpstr>HTML  -  FORM</vt:lpstr>
      <vt:lpstr>HTML  -  FORM</vt:lpstr>
      <vt:lpstr>HTML  -  FORM</vt:lpstr>
      <vt:lpstr>HTML  -  FORM</vt:lpstr>
      <vt:lpstr>HTML  -  FORM</vt:lpstr>
      <vt:lpstr>HTML  -  FORM</vt:lpstr>
      <vt:lpstr>HTML  -  FORM</vt:lpstr>
      <vt:lpstr>HTML  -  FORM</vt:lpstr>
      <vt:lpstr>HTML  -  추가된 FORM 양식</vt:lpstr>
      <vt:lpstr>멀티미디어 파일 종류</vt:lpstr>
      <vt:lpstr>멀티미디어 파일 종류</vt:lpstr>
      <vt:lpstr>HTML에서 지원 가능한 비디오 포맷</vt:lpstr>
      <vt:lpstr>HTML에서 지원 가능한 비디오 포맷</vt:lpstr>
      <vt:lpstr>HTML  -  VIDEO / AUDIO 태그</vt:lpstr>
      <vt:lpstr>HTML  -  Div 태그</vt:lpstr>
      <vt:lpstr>HTML  -  Sementic 태그</vt:lpstr>
      <vt:lpstr>Sementic - header</vt:lpstr>
      <vt:lpstr>Sementic - footer</vt:lpstr>
      <vt:lpstr>Sementic - main</vt:lpstr>
      <vt:lpstr>Sementic - article</vt:lpstr>
      <vt:lpstr>Sementic – section</vt:lpstr>
      <vt:lpstr>Sementic – aside</vt:lpstr>
      <vt:lpstr>Sementic – nav</vt:lpstr>
      <vt:lpstr>Sementic – address</vt:lpstr>
      <vt:lpstr>[실습] Sementic </vt:lpstr>
      <vt:lpstr>전역 속성(Global Attributes)</vt:lpstr>
      <vt:lpstr>전역 속성(Global Attributes)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128</cp:revision>
  <cp:lastPrinted>2011-08-28T13:13:29Z</cp:lastPrinted>
  <dcterms:created xsi:type="dcterms:W3CDTF">2011-08-24T01:05:33Z</dcterms:created>
  <dcterms:modified xsi:type="dcterms:W3CDTF">2020-01-05T14:06:50Z</dcterms:modified>
</cp:coreProperties>
</file>