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4" r:id="rId1"/>
    <p:sldMasterId id="2147483665" r:id="rId2"/>
    <p:sldMasterId id="2147483666" r:id="rId3"/>
  </p:sldMasterIdLst>
  <p:notesMasterIdLst>
    <p:notesMasterId r:id="rId58"/>
  </p:notesMasterIdLst>
  <p:sldIdLst>
    <p:sldId id="256" r:id="rId4"/>
    <p:sldId id="257" r:id="rId5"/>
    <p:sldId id="258" r:id="rId6"/>
    <p:sldId id="259" r:id="rId7"/>
    <p:sldId id="260" r:id="rId8"/>
    <p:sldId id="318" r:id="rId9"/>
    <p:sldId id="293" r:id="rId10"/>
    <p:sldId id="317" r:id="rId11"/>
    <p:sldId id="295" r:id="rId12"/>
    <p:sldId id="297" r:id="rId13"/>
    <p:sldId id="307" r:id="rId14"/>
    <p:sldId id="308" r:id="rId15"/>
    <p:sldId id="298" r:id="rId16"/>
    <p:sldId id="299" r:id="rId17"/>
    <p:sldId id="300" r:id="rId18"/>
    <p:sldId id="301" r:id="rId19"/>
    <p:sldId id="302" r:id="rId20"/>
    <p:sldId id="261" r:id="rId21"/>
    <p:sldId id="262" r:id="rId22"/>
    <p:sldId id="263" r:id="rId23"/>
    <p:sldId id="30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82" r:id="rId34"/>
    <p:sldId id="294" r:id="rId35"/>
    <p:sldId id="283" r:id="rId36"/>
    <p:sldId id="310" r:id="rId37"/>
    <p:sldId id="311" r:id="rId38"/>
    <p:sldId id="312" r:id="rId39"/>
    <p:sldId id="313" r:id="rId40"/>
    <p:sldId id="314" r:id="rId41"/>
    <p:sldId id="309" r:id="rId42"/>
    <p:sldId id="315" r:id="rId43"/>
    <p:sldId id="319" r:id="rId44"/>
    <p:sldId id="316" r:id="rId45"/>
    <p:sldId id="284" r:id="rId46"/>
    <p:sldId id="285" r:id="rId47"/>
    <p:sldId id="304" r:id="rId48"/>
    <p:sldId id="286" r:id="rId49"/>
    <p:sldId id="287" r:id="rId50"/>
    <p:sldId id="288" r:id="rId51"/>
    <p:sldId id="305" r:id="rId52"/>
    <p:sldId id="289" r:id="rId53"/>
    <p:sldId id="290" r:id="rId54"/>
    <p:sldId id="291" r:id="rId55"/>
    <p:sldId id="306" r:id="rId56"/>
    <p:sldId id="292" r:id="rId57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C92"/>
    <a:srgbClr val="11889C"/>
    <a:srgbClr val="8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65"/>
    <p:restoredTop sz="94674"/>
  </p:normalViewPr>
  <p:slideViewPr>
    <p:cSldViewPr snapToGrid="0" snapToObjects="1">
      <p:cViewPr varScale="1">
        <p:scale>
          <a:sx n="58" d="100"/>
          <a:sy n="58" d="100"/>
        </p:scale>
        <p:origin x="34" y="5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68158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Open Sans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8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383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234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370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1846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893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159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673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9295162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181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sz="1466"/>
          </a:p>
        </p:txBody>
      </p:sp>
    </p:spTree>
    <p:extLst>
      <p:ext uri="{BB962C8B-B14F-4D97-AF65-F5344CB8AC3E}">
        <p14:creationId xmlns:p14="http://schemas.microsoft.com/office/powerpoint/2010/main" val="1173545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5211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8674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916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13986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0260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245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99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50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4954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91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2675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7533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69287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79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53652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466" dirty="0" smtClean="0"/>
              <a:t>Different</a:t>
            </a:r>
            <a:r>
              <a:rPr lang="en-US" sz="1466" baseline="0" dirty="0" smtClean="0"/>
              <a:t> variable types only activate in certain parts of a code. Remember the do block with |fruit|? Fruit cease to exist outside that do block. We can organize the access of information in our code. Organization is your best defense against bugs.</a:t>
            </a:r>
            <a:endParaRPr sz="1466" dirty="0"/>
          </a:p>
        </p:txBody>
      </p:sp>
    </p:spTree>
    <p:extLst>
      <p:ext uri="{BB962C8B-B14F-4D97-AF65-F5344CB8AC3E}">
        <p14:creationId xmlns:p14="http://schemas.microsoft.com/office/powerpoint/2010/main" val="1358397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165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03380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5028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0089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60726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4401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3852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418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53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</a:t>
            </a:r>
            <a:r>
              <a:rPr lang="en-US" baseline="0" dirty="0" smtClean="0"/>
              <a:t> parentheses are implied but unnecessary around fruit</a:t>
            </a:r>
          </a:p>
          <a:p>
            <a:pPr>
              <a:spcBef>
                <a:spcPts val="0"/>
              </a:spcBef>
              <a:buNone/>
            </a:pPr>
            <a:endParaRPr lang="en-US" baseline="0" dirty="0" smtClean="0"/>
          </a:p>
          <a:p>
            <a:pPr>
              <a:spcBef>
                <a:spcPts val="0"/>
              </a:spcBef>
              <a:buNone/>
            </a:pPr>
            <a:r>
              <a:rPr lang="en-US" baseline="0" dirty="0" smtClean="0"/>
              <a:t>Explain what |fruit| does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3507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507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These</a:t>
            </a:r>
            <a:r>
              <a:rPr lang="en-US" baseline="0" dirty="0" smtClean="0"/>
              <a:t> should all output the same thing.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09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4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846319" y="1645919"/>
            <a:ext cx="4023360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274319" y="6035039"/>
            <a:ext cx="8595359" cy="54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25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>
                <a:latin typeface="Open Sans"/>
                <a:ea typeface="Open Sans"/>
                <a:cs typeface="Open Sans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6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1pPr>
            <a:lvl2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822959" y="2743200"/>
            <a:ext cx="749808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48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1645919" y="4114800"/>
            <a:ext cx="58521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SzPct val="100000"/>
              <a:defRPr sz="3200">
                <a:latin typeface="Open Sans"/>
                <a:ea typeface="Open Sans"/>
                <a:cs typeface="Open Sans"/>
              </a:defRPr>
            </a:lvl1pPr>
            <a:lvl2pPr algn="ctr">
              <a:spcBef>
                <a:spcPts val="0"/>
              </a:spcBef>
              <a:buSzPct val="100000"/>
              <a:defRPr sz="3200"/>
            </a:lvl2pPr>
            <a:lvl3pPr algn="ctr">
              <a:spcBef>
                <a:spcPts val="0"/>
              </a:spcBef>
              <a:buSzPct val="100000"/>
              <a:defRPr sz="3200"/>
            </a:lvl3pPr>
            <a:lvl4pPr algn="ctr">
              <a:spcBef>
                <a:spcPts val="0"/>
              </a:spcBef>
              <a:buSzPct val="100000"/>
              <a:defRPr sz="3200"/>
            </a:lvl4pPr>
            <a:lvl5pPr algn="ctr">
              <a:spcBef>
                <a:spcPts val="0"/>
              </a:spcBef>
              <a:buSzPct val="100000"/>
              <a:defRPr sz="3200"/>
            </a:lvl5pPr>
            <a:lvl6pPr algn="ctr">
              <a:spcBef>
                <a:spcPts val="0"/>
              </a:spcBef>
              <a:buSzPct val="100000"/>
              <a:defRPr sz="3200"/>
            </a:lvl6pPr>
            <a:lvl7pPr algn="ctr">
              <a:spcBef>
                <a:spcPts val="0"/>
              </a:spcBef>
              <a:buSzPct val="100000"/>
              <a:defRPr sz="3200"/>
            </a:lvl7pPr>
            <a:lvl8pPr algn="ctr">
              <a:spcBef>
                <a:spcPts val="0"/>
              </a:spcBef>
              <a:buSzPct val="100000"/>
              <a:defRPr sz="3200"/>
            </a:lvl8pPr>
            <a:lvl9pPr algn="ctr">
              <a:spcBef>
                <a:spcPts val="0"/>
              </a:spcBef>
              <a:buSzPct val="100000"/>
              <a:defRPr sz="3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595359" cy="822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9224"/>
              <a:defRPr sz="42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9224"/>
              <a:defRPr sz="4266"/>
            </a:lvl2pPr>
            <a:lvl3pPr>
              <a:spcBef>
                <a:spcPts val="0"/>
              </a:spcBef>
              <a:buSzPct val="99224"/>
              <a:defRPr sz="4266"/>
            </a:lvl3pPr>
            <a:lvl4pPr>
              <a:spcBef>
                <a:spcPts val="0"/>
              </a:spcBef>
              <a:buSzPct val="99224"/>
              <a:defRPr sz="4266"/>
            </a:lvl4pPr>
            <a:lvl5pPr>
              <a:spcBef>
                <a:spcPts val="0"/>
              </a:spcBef>
              <a:buSzPct val="99224"/>
              <a:defRPr sz="4266"/>
            </a:lvl5pPr>
            <a:lvl6pPr>
              <a:spcBef>
                <a:spcPts val="0"/>
              </a:spcBef>
              <a:buSzPct val="99224"/>
              <a:defRPr sz="4266"/>
            </a:lvl6pPr>
            <a:lvl7pPr>
              <a:spcBef>
                <a:spcPts val="0"/>
              </a:spcBef>
              <a:buSzPct val="99224"/>
              <a:defRPr sz="4266"/>
            </a:lvl7pPr>
            <a:lvl8pPr>
              <a:spcBef>
                <a:spcPts val="0"/>
              </a:spcBef>
              <a:buSzPct val="99224"/>
              <a:defRPr sz="4266"/>
            </a:lvl8pPr>
            <a:lvl9pPr>
              <a:spcBef>
                <a:spcPts val="0"/>
              </a:spcBef>
              <a:buSzPct val="99224"/>
              <a:defRPr sz="4266"/>
            </a:lvl9pPr>
          </a:lstStyle>
          <a:p>
            <a:endParaRPr dirty="0"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595359" cy="49377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98765"/>
              <a:defRPr sz="2666">
                <a:latin typeface="Open Sans"/>
                <a:ea typeface="Open Sans"/>
                <a:cs typeface="Open Sans"/>
              </a:defRPr>
            </a:lvl1pPr>
            <a:lvl2pPr>
              <a:spcBef>
                <a:spcPts val="0"/>
              </a:spcBef>
              <a:buSzPct val="98765"/>
              <a:defRPr sz="2666"/>
            </a:lvl2pPr>
            <a:lvl3pPr>
              <a:spcBef>
                <a:spcPts val="0"/>
              </a:spcBef>
              <a:buSzPct val="98765"/>
              <a:defRPr sz="2666"/>
            </a:lvl3pPr>
            <a:lvl4pPr>
              <a:spcBef>
                <a:spcPts val="0"/>
              </a:spcBef>
              <a:buSzPct val="98765"/>
              <a:defRPr sz="2666"/>
            </a:lvl4pPr>
            <a:lvl5pPr>
              <a:spcBef>
                <a:spcPts val="0"/>
              </a:spcBef>
              <a:buSzPct val="98765"/>
              <a:defRPr sz="2666"/>
            </a:lvl5pPr>
            <a:lvl6pPr>
              <a:spcBef>
                <a:spcPts val="0"/>
              </a:spcBef>
              <a:buSzPct val="98765"/>
              <a:defRPr sz="2666"/>
            </a:lvl6pPr>
            <a:lvl7pPr>
              <a:spcBef>
                <a:spcPts val="0"/>
              </a:spcBef>
              <a:buSzPct val="98765"/>
              <a:defRPr sz="2666"/>
            </a:lvl7pPr>
            <a:lvl8pPr>
              <a:spcBef>
                <a:spcPts val="0"/>
              </a:spcBef>
              <a:buSzPct val="98765"/>
              <a:defRPr sz="2666"/>
            </a:lvl8pPr>
            <a:lvl9pPr>
              <a:spcBef>
                <a:spcPts val="0"/>
              </a:spcBef>
              <a:buSzPct val="98765"/>
              <a:defRPr sz="2666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600"/>
              </a:spcBef>
              <a:buClr>
                <a:schemeClr val="dk1"/>
              </a:buClr>
              <a:buSzPct val="100000"/>
              <a:buFont typeface="Arial"/>
              <a:buChar char="●"/>
              <a:defRPr sz="3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●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Open Sans"/>
          <a:ea typeface="Open Sans"/>
          <a:cs typeface="Open Sans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edu/python/list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#string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essages Image(608439154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" name="Shape 51"/>
          <p:cNvSpPr txBox="1">
            <a:spLocks noGrp="1"/>
          </p:cNvSpPr>
          <p:nvPr>
            <p:ph type="ctrTitle"/>
          </p:nvPr>
        </p:nvSpPr>
        <p:spPr>
          <a:xfrm>
            <a:off x="1789953" y="-504296"/>
            <a:ext cx="7772400" cy="154647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Programming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Concepts</a:t>
            </a:r>
            <a:r>
              <a:rPr lang="en" sz="4000" dirty="0"/>
              <a:t> </a:t>
            </a:r>
            <a:r>
              <a:rPr lang="en" sz="4000" dirty="0">
                <a:solidFill>
                  <a:srgbClr val="FF0000"/>
                </a:solidFill>
                <a:latin typeface="Yanone Kaffeesatz Regular"/>
                <a:cs typeface="Yanone Kaffeesatz Regular"/>
              </a:rPr>
              <a:t>II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604000" y="1096536"/>
            <a:ext cx="2540000" cy="104631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HILT </a:t>
            </a:r>
            <a:r>
              <a:rPr lang="en" dirty="0" smtClean="0"/>
              <a:t>201</a:t>
            </a:r>
            <a:r>
              <a:rPr lang="en-US" dirty="0"/>
              <a:t>8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each number in the first list, with some changes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596264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results.append(item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We can shorten this! 3 lines in 1: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4047810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Keep in mind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that we can call the current point in the loop anything we want: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[nugget for nugget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1907956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 = [1,2,3,4,5]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item + 5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[item + 5 for item in numbers]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Quick! Easy! but confusing!</a:t>
            </a:r>
          </a:p>
        </p:txBody>
      </p:sp>
    </p:spTree>
    <p:extLst>
      <p:ext uri="{BB962C8B-B14F-4D97-AF65-F5344CB8AC3E}">
        <p14:creationId xmlns:p14="http://schemas.microsoft.com/office/powerpoint/2010/main" val="16657112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32473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43475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Use a list comprehension to simplify this: 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['Brandon', 'Ethan', 'Tony']</a:t>
            </a: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'Hi my name is' + name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Answer: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item for item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['Hi my name is ' + name for name in names]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128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1. Given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 list of 5 numbers, use a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loop to create a new list named "data" that consists of the original numbers but with 10 subtracted from each of them.</a:t>
            </a:r>
          </a:p>
          <a:p>
            <a:pPr lvl="0">
              <a:buNone/>
            </a:pP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2. Do the same thing, but simplify your code so that it uses a list comprehension.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894409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199" y="1632473"/>
            <a:ext cx="8482405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1. Given a list of 5 numbers, use a for loop to create a new list named "data" that consists of the original numbers but with 10 subtracted from each of them.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2. Do the same thing, but simplify your code so that it uses a list comprehension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[1,2,3,4,5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= []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nugget in </a:t>
            </a: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my_list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0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data.append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(nugget - 10)</a:t>
            </a:r>
          </a:p>
          <a:p>
            <a:pPr lvl="0">
              <a:buNone/>
            </a:pP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or</a:t>
            </a:r>
            <a:endParaRPr lang="en-US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0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data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[number + </a:t>
            </a:r>
            <a:r>
              <a:rPr lang="en-US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10 </a:t>
            </a: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number in my_list]</a:t>
            </a:r>
          </a:p>
        </p:txBody>
      </p:sp>
    </p:spTree>
    <p:extLst>
      <p:ext uri="{BB962C8B-B14F-4D97-AF65-F5344CB8AC3E}">
        <p14:creationId xmlns:p14="http://schemas.microsoft.com/office/powerpoint/2010/main" val="146735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of </a:t>
            </a:r>
            <a:r>
              <a:rPr lang="en" dirty="0"/>
              <a:t>four places you would like to visit</a:t>
            </a: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Print out each of those places </a:t>
            </a:r>
            <a:r>
              <a:rPr lang="en" b="1" dirty="0">
                <a:solidFill>
                  <a:srgbClr val="4D4D4D"/>
                </a:solidFill>
              </a:rPr>
              <a:t>using a </a:t>
            </a:r>
            <a:r>
              <a:rPr lang="en" b="1" dirty="0" smtClean="0">
                <a:solidFill>
                  <a:srgbClr val="4D4D4D"/>
                </a:solidFill>
              </a:rPr>
              <a:t>loop</a:t>
            </a:r>
            <a:endParaRPr lang="en-US" b="1" dirty="0" smtClean="0">
              <a:solidFill>
                <a:srgbClr val="4D4D4D"/>
              </a:solidFill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b="1" dirty="0">
              <a:solidFill>
                <a:srgbClr val="4D4D4D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Example:</a:t>
            </a:r>
            <a:endParaRPr b="1" dirty="0"/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Paris"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Barcelona"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Lima"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>
                <a:solidFill>
                  <a:srgbClr val="4D4D4D"/>
                </a:solidFill>
                <a:latin typeface="Menlo Regular"/>
                <a:ea typeface="Menlo Regular"/>
                <a:cs typeface="Menlo Regular"/>
                <a:sym typeface="Courier New"/>
              </a:rPr>
              <a:t>"I would like to visit Havana"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Conditional</a:t>
            </a:r>
            <a:r>
              <a:rPr lang="en-US" sz="6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endParaRPr lang="en" sz="32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80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if a condition is true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8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 in fruits:</a:t>
            </a:r>
          </a:p>
          <a:p>
            <a:pPr lvl="0">
              <a:buNone/>
            </a:pPr>
            <a:r>
              <a:rPr lang="en-US" sz="2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fruit ==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 </a:t>
            </a:r>
            <a:endParaRPr lang="en-US" sz="2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8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69347" y="269775"/>
            <a:ext cx="8659664" cy="101087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Collections</a:t>
            </a:r>
            <a:r>
              <a:rPr lang="en" sz="4266" dirty="0">
                <a:solidFill>
                  <a:srgbClr val="000000"/>
                </a:solidFill>
                <a:sym typeface="trebuchet ms"/>
              </a:rPr>
              <a:t> 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sz="2666" dirty="0">
              <a:solidFill>
                <a:srgbClr val="000000"/>
              </a:solidFill>
              <a:sym typeface="Arial"/>
            </a:endParaRPr>
          </a:p>
        </p:txBody>
      </p:sp>
      <p:pic>
        <p:nvPicPr>
          <p:cNvPr id="58" name="Shape 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508759"/>
            <a:ext cx="5486400" cy="384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Create </a:t>
            </a:r>
            <a:r>
              <a:rPr lang="en" dirty="0" smtClean="0"/>
              <a:t>a list named </a:t>
            </a:r>
            <a:r>
              <a:rPr lang="en-US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 smtClean="0"/>
              <a:t> </a:t>
            </a:r>
            <a:r>
              <a:rPr lang="en" dirty="0"/>
              <a:t>that contains the name of the people next to you. Be sure to include your own name.</a:t>
            </a:r>
          </a:p>
          <a:p>
            <a:pPr marL="457200" lvl="0" indent="-4191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Using your </a:t>
            </a:r>
            <a:r>
              <a:rPr lang="en-US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hilt</a:t>
            </a:r>
            <a:r>
              <a:rPr lang="en" sz="2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_class</a:t>
            </a:r>
            <a:r>
              <a:rPr lang="en" dirty="0">
                <a:ea typeface="Menlo Regular"/>
                <a:cs typeface="Menlo Regular"/>
              </a:rPr>
              <a:t> </a:t>
            </a:r>
            <a:r>
              <a:rPr lang="en" dirty="0" smtClean="0"/>
              <a:t>list, </a:t>
            </a:r>
            <a:r>
              <a:rPr lang="en" dirty="0"/>
              <a:t>create a conditional that prints "</a:t>
            </a:r>
            <a:r>
              <a:rPr lang="en" dirty="0">
                <a:latin typeface="Menlo Regular"/>
                <a:cs typeface="Menlo Regular"/>
              </a:rPr>
              <a:t>My name is (your name)</a:t>
            </a:r>
            <a:r>
              <a:rPr lang="en" dirty="0"/>
              <a:t>" for your name only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19" y="666119"/>
            <a:ext cx="5525763" cy="552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815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269775" y="270314"/>
            <a:ext cx="8658810" cy="996794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f</a:t>
            </a:r>
            <a:r>
              <a:rPr lang="en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or loops</a:t>
            </a:r>
            <a:r>
              <a:rPr lang="en-US" sz="7200" b="1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trebuchet ms"/>
              </a:rPr>
              <a:t>: </a:t>
            </a:r>
            <a:r>
              <a:rPr lang="en" sz="3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Ubuntu"/>
                <a:ea typeface="arial"/>
                <a:cs typeface="Ubuntu"/>
                <a:sym typeface="arial"/>
              </a:rPr>
              <a:t>for dictionaries</a:t>
            </a:r>
            <a:endParaRPr lang="en" sz="3000" dirty="0">
              <a:solidFill>
                <a:schemeClr val="tx1">
                  <a:lumMod val="50000"/>
                  <a:lumOff val="50000"/>
                </a:schemeClr>
              </a:solidFill>
              <a:latin typeface="Ubuntu"/>
              <a:ea typeface="arial"/>
              <a:cs typeface="Ubuntu"/>
              <a:sym typeface="arial"/>
            </a:endParaRP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274319" y="1645919"/>
            <a:ext cx="8663939" cy="50063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marL="38100"/>
            <a:endParaRPr lang="en" sz="2400" dirty="0" smtClean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endParaRPr lang="en" sz="2400" dirty="0">
              <a:solidFill>
                <a:schemeClr val="tx1"/>
              </a:solidFill>
              <a:latin typeface="Menlo Regular"/>
              <a:cs typeface="Menlo Regular"/>
              <a:sym typeface="Courier New"/>
            </a:endParaRPr>
          </a:p>
          <a:p>
            <a:pPr marL="38100"/>
            <a:r>
              <a:rPr lang="en" sz="2400" dirty="0" smtClean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&gt;&gt;&gt; states </a:t>
            </a:r>
            <a:r>
              <a:rPr lang="en" sz="2400" dirty="0">
                <a:solidFill>
                  <a:schemeClr val="tx1"/>
                </a:solidFill>
                <a:latin typeface="Menlo Regular"/>
                <a:cs typeface="Menlo Regular"/>
                <a:sym typeface="Courier New"/>
              </a:rPr>
              <a:t>= {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cs typeface="Menlo Regular"/>
                <a:sym typeface="Courier New"/>
              </a:rPr>
              <a:t>: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rgbClr val="0E72A4"/>
                </a:solidFill>
                <a:latin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20035"/>
                </a:solidFill>
                <a:latin typeface="Menlo Regular"/>
                <a:cs typeface="Menlo Regular"/>
                <a:sym typeface="Courier New"/>
              </a:rPr>
              <a:t>"Maryland"</a:t>
            </a:r>
            <a:r>
              <a:rPr lang="en" sz="2400" dirty="0">
                <a:latin typeface="Menlo Regular"/>
                <a:cs typeface="Menlo Regular"/>
                <a:sym typeface="Courier New"/>
              </a:rPr>
              <a:t>}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code, state in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states.items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print(code + " is the code for " + state)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range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at number " 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5, 10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 lvl="0">
              <a:buNone/>
            </a:pPr>
            <a:endParaRPr lang="en-US" sz="2400" dirty="0" smtClean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range(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0, 10, 2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-US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I'm 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at number 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2400" dirty="0" err="1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str</a:t>
            </a: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r>
              <a:rPr lang="en-US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Fun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with Lists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list.append(item)	</a:t>
            </a:r>
            <a:r>
              <a:rPr lang="en" sz="2400" dirty="0" smtClean="0">
                <a:solidFill>
                  <a:srgbClr val="000000"/>
                </a:solidFill>
              </a:rPr>
              <a:t># add item to end of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list.index(item)	</a:t>
            </a:r>
            <a:r>
              <a:rPr lang="en" sz="2400" dirty="0" smtClean="0">
                <a:solidFill>
                  <a:srgbClr val="000000"/>
                </a:solidFill>
              </a:rPr>
              <a:t># searches for item and gives its index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list.remove(item)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00000"/>
                </a:solidFill>
              </a:rPr>
              <a:t># removes first item of that name</a:t>
            </a:r>
            <a:endParaRPr lang="en" sz="2400" dirty="0">
              <a:solidFill>
                <a:srgbClr val="000000"/>
              </a:solidFill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ist.reverse</a:t>
            </a:r>
            <a:r>
              <a:rPr lang="en" sz="2400" dirty="0">
                <a:solidFill>
                  <a:srgbClr val="000000"/>
                </a:solidFill>
                <a:ea typeface="Menlo Regular"/>
                <a:cs typeface="Menlo Regular"/>
              </a:rPr>
              <a:t>()</a:t>
            </a:r>
            <a:r>
              <a:rPr lang="en" sz="2400" dirty="0">
                <a:solidFill>
                  <a:srgbClr val="000000"/>
                </a:solidFill>
              </a:rPr>
              <a:t> 		# reverses the order of a list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len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list)	</a:t>
            </a:r>
            <a:r>
              <a:rPr lang="en" sz="2400" dirty="0" smtClean="0">
                <a:solidFill>
                  <a:srgbClr val="000000"/>
                </a:solidFill>
              </a:rPr>
              <a:t>    	# gives number of items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</a:rPr>
              <a:t>count(item)		# counts number of that item in list</a:t>
            </a:r>
            <a:endParaRPr lang="en" sz="2400" dirty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There are </a:t>
            </a:r>
            <a:r>
              <a:rPr lang="en-US" b="1" dirty="0" smtClean="0">
                <a:latin typeface="Open Sans"/>
                <a:ea typeface="Open Sans"/>
                <a:cs typeface="Open Sans"/>
                <a:sym typeface="Open Sans"/>
              </a:rPr>
              <a:t>many</a:t>
            </a:r>
            <a:r>
              <a:rPr lang="en-US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dirty="0" smtClean="0">
                <a:latin typeface="Open Sans"/>
                <a:ea typeface="Open Sans"/>
                <a:cs typeface="Open Sans"/>
                <a:sym typeface="Open Sans"/>
              </a:rPr>
              <a:t>more methods and things to do with list! </a:t>
            </a: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See the </a:t>
            </a:r>
            <a:r>
              <a:rPr lang="en" dirty="0" smtClean="0">
                <a:sym typeface="Open Sans"/>
              </a:rPr>
              <a:t>List documentation </a:t>
            </a:r>
            <a:r>
              <a:rPr lang="en" dirty="0" smtClean="0">
                <a:sym typeface="Open Sans"/>
                <a:hlinkClick r:id="rId3"/>
              </a:rPr>
              <a:t>here</a:t>
            </a:r>
            <a:r>
              <a:rPr lang="en" dirty="0" smtClean="0">
                <a:sym typeface="Open Sans"/>
              </a:rPr>
              <a:t> and </a:t>
            </a:r>
            <a:r>
              <a:rPr lang="en-US" dirty="0" smtClean="0">
                <a:sym typeface="Open Sans"/>
                <a:hlinkClick r:id="rId4"/>
              </a:rPr>
              <a:t>here</a:t>
            </a:r>
            <a:r>
              <a:rPr lang="en-US" dirty="0" smtClean="0">
                <a:sym typeface="Open Sans"/>
              </a:rPr>
              <a:t>.</a:t>
            </a:r>
            <a:endParaRPr lang="en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spcBef>
                <a:spcPts val="0"/>
              </a:spcBef>
              <a:buNone/>
            </a:pPr>
            <a:endParaRPr dirty="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4447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something only under certain circumstances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457200" y="1913086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assignment, </a:t>
            </a:r>
            <a:r>
              <a:rPr lang="en" sz="2400" dirty="0">
                <a:solidFill>
                  <a:srgbClr val="0B5C92"/>
                </a:solidFill>
                <a:latin typeface="Open Sans"/>
                <a:ea typeface="Open Sans"/>
                <a:cs typeface="Open Sans"/>
                <a:sym typeface="Open Sans"/>
              </a:rPr>
              <a:t>==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equivalence</a:t>
            </a:r>
            <a:r>
              <a:rPr lang="en" dirty="0">
                <a:solidFill>
                  <a:srgbClr val="000000"/>
                </a:solidFill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latin typeface="Open Sans"/>
                <a:ea typeface="Open Sans"/>
                <a:cs typeface="Open Sans"/>
                <a:sym typeface="Open Sans"/>
              </a:rPr>
              <a:t>Python one-liner:</a:t>
            </a:r>
            <a:endParaRPr lang="en" sz="2400"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if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]==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])</a:t>
            </a:r>
          </a:p>
          <a:p>
            <a:pPr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6448" y="358456"/>
            <a:ext cx="8071104" cy="1263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Clr>
                <a:srgbClr val="000000"/>
              </a:buClr>
              <a:buSzPct val="30555"/>
            </a:pPr>
            <a:r>
              <a:rPr lang="en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r>
              <a:rPr lang="en-US" sz="6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4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Do something only under certain circumstances</a:t>
            </a:r>
            <a:endParaRPr lang="en" sz="1600" b="0"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457200" y="2201232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else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b="1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</a:t>
            </a:r>
            <a:r>
              <a:rPr lang="en" sz="2400" dirty="0" smtClean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compound conditions.  Remember the "and"</a:t>
            </a:r>
            <a:r>
              <a:rPr lang="en" sz="2400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 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"or"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operators</a:t>
            </a:r>
            <a:r>
              <a:rPr lang="en" sz="24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apple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"Yum!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"cardboard" 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or 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18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==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sand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"Yuck!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8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"Not </a:t>
            </a:r>
            <a:r>
              <a:rPr lang="en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bad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18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Branching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if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"apple"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not in 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fruits[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]: </a:t>
            </a:r>
          </a:p>
          <a:p>
            <a:pPr>
              <a:buNone/>
            </a:pP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	print(</a:t>
            </a:r>
            <a:r>
              <a:rPr lang="en-US" sz="2400" dirty="0" smtClean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Yuck</a:t>
            </a:r>
            <a:r>
              <a:rPr lang="en-US" sz="2400" dirty="0"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latin typeface="Menlo Regular"/>
                <a:ea typeface="Menlo Regular"/>
                <a:cs typeface="Menlo Regular"/>
                <a:sym typeface="Courier New"/>
              </a:rPr>
              <a:t>)</a:t>
            </a:r>
          </a:p>
          <a:p>
            <a:pPr>
              <a:buNone/>
            </a:pPr>
            <a:endParaRPr sz="2400" dirty="0"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age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 &lt;=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"baby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age &gt;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age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"child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adult</a:t>
            </a:r>
            <a:r>
              <a:rPr lang="en-US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while</a:t>
            </a:r>
            <a:r>
              <a:rPr lang="en" sz="3800" b="0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continues while a condition is true</a:t>
            </a:r>
          </a:p>
          <a:p>
            <a:pPr lvl="0">
              <a:buNone/>
            </a:pP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like an </a:t>
            </a:r>
            <a:r>
              <a:rPr lang="en" sz="2400" i="1" dirty="0" smtClean="0">
                <a:solidFill>
                  <a:schemeClr val="bg2"/>
                </a:solidFill>
                <a:ea typeface="Ubuntu"/>
                <a:sym typeface="Ubuntu"/>
              </a:rPr>
              <a:t>for </a:t>
            </a:r>
            <a:r>
              <a:rPr lang="en" sz="2400" dirty="0" smtClean="0">
                <a:solidFill>
                  <a:srgbClr val="000000"/>
                </a:solidFill>
                <a:ea typeface="Ubuntu"/>
                <a:sym typeface="Ubuntu"/>
              </a:rPr>
              <a:t>loop </a:t>
            </a:r>
            <a:r>
              <a:rPr lang="en" sz="2400" dirty="0">
                <a:solidFill>
                  <a:srgbClr val="000000"/>
                </a:solidFill>
                <a:ea typeface="Ubuntu"/>
                <a:sym typeface="Ubuntu"/>
              </a:rPr>
              <a:t>with an </a:t>
            </a:r>
            <a:r>
              <a:rPr lang="en" sz="2400" i="1" dirty="0">
                <a:solidFill>
                  <a:srgbClr val="666666"/>
                </a:solidFill>
                <a:ea typeface="Ubuntu"/>
                <a:sym typeface="Ubuntu"/>
              </a:rPr>
              <a:t>if</a:t>
            </a:r>
            <a:endParaRPr lang="en-US" sz="2400" dirty="0" smtClean="0">
              <a:solidFill>
                <a:srgbClr val="666666"/>
              </a:solidFill>
              <a:ea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4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endParaRPr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&lt;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5:</a:t>
            </a:r>
            <a:endParaRPr lang="en" sz="24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+= </a:t>
            </a:r>
            <a:r>
              <a:rPr lang="en" sz="24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Remember: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+=</a:t>
            </a:r>
            <a:r>
              <a:rPr lang="en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 shorthand for 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Open Sans"/>
                <a:cs typeface="Menlo Regular"/>
                <a:sym typeface="Open Sans"/>
              </a:rPr>
              <a:t>counter = counter +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Open Sans"/>
                <a:cs typeface="Menlo Regular"/>
                <a:sym typeface="Open Sans"/>
              </a:rPr>
              <a:t>1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“until”</a:t>
            </a:r>
            <a:r>
              <a:rPr lang="en" sz="3800" b="0" dirty="0" smtClea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80416" y="1600199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There is no “do x until y” loop in Python, but </a:t>
            </a:r>
            <a:r>
              <a:rPr lang="en" sz="2200" i="1" dirty="0" smtClean="0">
                <a:solidFill>
                  <a:schemeClr val="bg2"/>
                </a:solidFill>
                <a:ea typeface="Ubuntu"/>
                <a:sym typeface="Ubuntu"/>
              </a:rPr>
              <a:t>while </a:t>
            </a:r>
            <a:r>
              <a:rPr lang="en" sz="2200" dirty="0" smtClean="0">
                <a:solidFill>
                  <a:srgbClr val="000000"/>
                </a:solidFill>
                <a:ea typeface="Ubuntu"/>
                <a:sym typeface="Ubuntu"/>
              </a:rPr>
              <a:t>loops can be modified to continue until a condition is met:</a:t>
            </a:r>
            <a:endParaRPr lang="en-US" sz="2200" i="1" dirty="0" smtClean="0">
              <a:solidFill>
                <a:srgbClr val="666666"/>
              </a:solidFill>
              <a:ea typeface="Ubuntu"/>
              <a:sym typeface="Ubuntu"/>
            </a:endParaRPr>
          </a:p>
          <a:p>
            <a:pPr lvl="0">
              <a:buNone/>
            </a:pPr>
            <a:endParaRPr lang="en-US" sz="2200" b="1" dirty="0" smtClean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counter 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		</a:t>
            </a:r>
          </a:p>
          <a:p>
            <a:pPr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while True:	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</a:p>
          <a:p>
            <a:pPr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</a:t>
            </a: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5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print(counter)						counter+= 1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counter &gt; 5: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break</a:t>
            </a:r>
            <a:endParaRPr sz="2200" dirty="0"/>
          </a:p>
          <a:p>
            <a:pPr lvl="0" rtl="0">
              <a:spcBef>
                <a:spcPts val="0"/>
              </a:spcBef>
              <a:buNone/>
            </a:pPr>
            <a:endParaRPr sz="2200" dirty="0"/>
          </a:p>
          <a:p>
            <a:pPr>
              <a:spcBef>
                <a:spcPts val="0"/>
              </a:spcBef>
              <a:buNone/>
            </a:pPr>
            <a:r>
              <a:rPr lang="en" sz="2200" b="1" dirty="0" smtClean="0">
                <a:solidFill>
                  <a:srgbClr val="000000"/>
                </a:solidFill>
                <a:sym typeface="Open Sans"/>
              </a:rPr>
              <a:t>Remember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: </a:t>
            </a:r>
            <a:r>
              <a:rPr lang="en" sz="2200" dirty="0">
                <a:solidFill>
                  <a:srgbClr val="FF0000"/>
                </a:solidFill>
                <a:latin typeface="Menlo Regular"/>
                <a:cs typeface="Menlo Regular"/>
                <a:sym typeface="Open Sans"/>
              </a:rPr>
              <a:t>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assignment, </a:t>
            </a:r>
            <a:r>
              <a:rPr lang="en" sz="2200" dirty="0">
                <a:solidFill>
                  <a:srgbClr val="FF0000"/>
                </a:solidFill>
                <a:sym typeface="Open Sans"/>
              </a:rPr>
              <a:t>==</a:t>
            </a:r>
            <a:r>
              <a:rPr lang="en" sz="2200" b="1" dirty="0">
                <a:solidFill>
                  <a:srgbClr val="000000"/>
                </a:solidFill>
                <a:sym typeface="Open Sans"/>
              </a:rPr>
              <a:t> is equivalence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Collections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 =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"kiwi"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"strawberry"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0E72A4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"plum</a:t>
            </a:r>
            <a:r>
              <a:rPr lang="en" sz="2400" dirty="0" smtClean="0">
                <a:solidFill>
                  <a:srgbClr val="D80035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fruits[0</a:t>
            </a: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] = "kiwi", fruits[1] = "strawberry", etc. 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Dictionary </a:t>
            </a:r>
            <a:r>
              <a:rPr lang="en" sz="24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(associative array)</a:t>
            </a:r>
            <a:r>
              <a:rPr lang="en" sz="24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4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 =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VA":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"Virginia"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,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states</a:t>
            </a:r>
            <a:endParaRPr lang="en" sz="2400" dirty="0">
              <a:solidFill>
                <a:srgbClr val="0B5394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Virginia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MD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Maryland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  <a:endParaRPr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states["VA"] = "Virginia", states["MD"] = "Maryland"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88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slice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lphabet =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abcdefghijklmnopqrstuvwxyz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alphabet[1]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alphabet[2:7]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cdefg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alphabet[-2:]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yz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 = 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list[:-1]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[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c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more see the </a:t>
            </a:r>
            <a:r>
              <a:rPr lang="en" sz="27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  <a:hlinkClick r:id="rId3"/>
              </a:rPr>
              <a:t>documentation!</a:t>
            </a:r>
            <a:endParaRPr lang="en" sz="27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Packages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Useful behavior beyond the "basics"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</a:t>
            </a:r>
            <a:r>
              <a:rPr lang="en" dirty="0"/>
              <a:t>Standard Library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Math functions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Everything we've done so far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US" dirty="0"/>
              <a:t>Python packages</a:t>
            </a:r>
            <a:endParaRPr lang="en" dirty="0"/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Just about everything else</a:t>
            </a:r>
            <a:endParaRPr lang="en-US" dirty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>
                <a:latin typeface="Open Sans"/>
                <a:ea typeface="Open Sans"/>
                <a:cs typeface="Open Sans"/>
              </a:rPr>
              <a:t>Anythin you might not need to use everytime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5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Installing Packages</a:t>
            </a:r>
            <a:endParaRPr lang="en" sz="5500" dirty="0">
              <a:solidFill>
                <a:srgbClr val="FF0000"/>
              </a:solidFill>
              <a:latin typeface="Yanone Kaffeesatz Bold"/>
              <a:cs typeface="Yanone Kaffeesatz Bold"/>
              <a:sym typeface="Ubuntu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How do you get them on your computer?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/>
              <a:t>p</a:t>
            </a:r>
            <a:r>
              <a:rPr lang="en-US" sz="2000" dirty="0" smtClean="0"/>
              <a:t>ip </a:t>
            </a:r>
            <a:r>
              <a:rPr lang="mr-IN" sz="2000" dirty="0" smtClean="0"/>
              <a:t>–</a:t>
            </a:r>
            <a:r>
              <a:rPr lang="en-US" sz="2000" dirty="0" smtClean="0"/>
              <a:t> stands for “Pip installs packages.” Does what it says</a:t>
            </a: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 install </a:t>
            </a:r>
            <a:r>
              <a:rPr lang="en-US" sz="2000" dirty="0" err="1" smtClean="0"/>
              <a:t>a_package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Or</a:t>
            </a:r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$ pip3 install </a:t>
            </a:r>
            <a:r>
              <a:rPr lang="en-US" sz="2000" dirty="0" err="1" smtClean="0"/>
              <a:t>a_different_package</a:t>
            </a:r>
            <a:endParaRPr lang="en-US" sz="2000" dirty="0" smtClean="0"/>
          </a:p>
          <a:p>
            <a:pPr lvl="0" rtl="0">
              <a:spcBef>
                <a:spcPts val="0"/>
              </a:spcBef>
              <a:buNone/>
            </a:pPr>
            <a:endParaRPr lang="en-US" sz="2000" dirty="0"/>
          </a:p>
          <a:p>
            <a:pPr lvl="0" rtl="0">
              <a:spcBef>
                <a:spcPts val="0"/>
              </a:spcBef>
              <a:buNone/>
            </a:pPr>
            <a:r>
              <a:rPr lang="en-US" sz="2000" dirty="0" smtClean="0"/>
              <a:t>Remember that we have different Python versions! Installing to one won’t install to the other.</a:t>
            </a:r>
            <a:endParaRPr lang="en" sz="2000" dirty="0"/>
          </a:p>
          <a:p>
            <a:pPr>
              <a:spcBef>
                <a:spcPts val="0"/>
              </a:spcBef>
              <a:buNone/>
            </a:pPr>
            <a:endParaRPr lang="en-US" sz="2000" dirty="0" smtClean="0"/>
          </a:p>
          <a:p>
            <a:pPr>
              <a:spcBef>
                <a:spcPts val="0"/>
              </a:spcBef>
              <a:buNone/>
            </a:pPr>
            <a:r>
              <a:rPr lang="en-US" sz="2000" dirty="0" smtClean="0"/>
              <a:t>Then import them in your code with:</a:t>
            </a:r>
          </a:p>
          <a:p>
            <a:pPr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0"/>
              </a:spcBef>
              <a:buNone/>
            </a:pPr>
            <a:r>
              <a:rPr lang="en-US" sz="2000" dirty="0"/>
              <a:t>i</a:t>
            </a:r>
            <a:r>
              <a:rPr lang="en-US" sz="2000" dirty="0" smtClean="0"/>
              <a:t>mport </a:t>
            </a:r>
            <a:r>
              <a:rPr lang="en-US" sz="2000" dirty="0" err="1" smtClean="0"/>
              <a:t>a_package_name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42266333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Organization</a:t>
            </a: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5000" dirty="0" smtClean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code </a:t>
            </a:r>
            <a:r>
              <a:rPr lang="en" sz="5000" dirty="0">
                <a:solidFill>
                  <a:schemeClr val="bg2"/>
                </a:solidFill>
                <a:latin typeface="Ubuntu"/>
                <a:ea typeface="Ubuntu"/>
                <a:cs typeface="Ubuntu"/>
                <a:sym typeface="Ubuntu"/>
              </a:rPr>
              <a:t>reuse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Methods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Name code (like variables that name strings and numbers)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Take arguments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"Mini-scripts" || "Tiny commands"</a:t>
            </a: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" dirty="0">
                <a:latin typeface="Open Sans"/>
                <a:ea typeface="Open Sans"/>
                <a:cs typeface="Open Sans"/>
              </a:rPr>
              <a:t>Allows for code </a:t>
            </a:r>
            <a:r>
              <a:rPr lang="en" dirty="0" smtClean="0">
                <a:latin typeface="Open Sans"/>
                <a:ea typeface="Open Sans"/>
                <a:cs typeface="Open Sans"/>
              </a:rPr>
              <a:t>reuse</a:t>
            </a:r>
            <a:endParaRPr lang="en-US" dirty="0" smtClean="0">
              <a:latin typeface="Open Sans"/>
              <a:ea typeface="Open Sans"/>
              <a:cs typeface="Open Sans"/>
            </a:endParaRPr>
          </a:p>
          <a:p>
            <a:pPr marL="914400" lvl="1" indent="-381000" rtl="0">
              <a:spcBef>
                <a:spcPts val="0"/>
              </a:spcBef>
              <a:buClr>
                <a:schemeClr val="dk1"/>
              </a:buClr>
              <a:buSzPct val="80000"/>
              <a:buFont typeface="Courier New"/>
              <a:buChar char="o"/>
            </a:pPr>
            <a:r>
              <a:rPr lang="en-US" dirty="0" smtClean="0">
                <a:latin typeface="Open Sans"/>
                <a:ea typeface="Open Sans"/>
                <a:cs typeface="Open Sans"/>
              </a:rPr>
              <a:t>Make it easier to debug</a:t>
            </a:r>
            <a:endParaRPr lang="en" dirty="0">
              <a:latin typeface="Open Sans"/>
              <a:ea typeface="Open Sans"/>
              <a:cs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400" b="1" dirty="0">
              <a:solidFill>
                <a:srgbClr val="4A86E8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4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add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(x, y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print(x </a:t>
            </a:r>
            <a:r>
              <a:rPr lang="en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y)</a:t>
            </a: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number = 4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add(3, number)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# what the method does!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All methods start with a def.</a:t>
            </a:r>
          </a:p>
        </p:txBody>
      </p:sp>
    </p:spTree>
    <p:extLst>
      <p:ext uri="{BB962C8B-B14F-4D97-AF65-F5344CB8AC3E}">
        <p14:creationId xmlns:p14="http://schemas.microsoft.com/office/powerpoint/2010/main" val="6953896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method_name</a:t>
            </a:r>
            <a:r>
              <a:rPr lang="en-US" dirty="0" smtClean="0"/>
              <a:t>():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…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/>
              <a:t>m</a:t>
            </a:r>
            <a:r>
              <a:rPr lang="en-US" dirty="0" err="1" smtClean="0"/>
              <a:t>ethod_name</a:t>
            </a:r>
            <a:r>
              <a:rPr lang="en-US" dirty="0" smtClean="0"/>
              <a:t>()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-nothing happens when you declare a method.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sz="2400" dirty="0" smtClean="0"/>
              <a:t>- you have to call it later to execute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9989689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30000"/>
              </a:lnSpc>
              <a:buNone/>
            </a:pPr>
            <a:r>
              <a:rPr lang="en-US" sz="3200" dirty="0"/>
              <a:t>A method is a way of reusing the same bit of code.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print("Hi my name is Tony")</a:t>
            </a:r>
          </a:p>
          <a:p>
            <a:pPr marL="38100" lvl="0">
              <a:lnSpc>
                <a:spcPct val="130000"/>
              </a:lnSpc>
              <a:buNone/>
            </a:pPr>
            <a:r>
              <a:rPr lang="en-US" dirty="0"/>
              <a:t>print("Hi my name is </a:t>
            </a:r>
            <a:r>
              <a:rPr lang="en-US" dirty="0" smtClean="0"/>
              <a:t>Brandon"</a:t>
            </a:r>
            <a:r>
              <a:rPr lang="en-US" dirty="0"/>
              <a:t>)</a:t>
            </a:r>
          </a:p>
          <a:p>
            <a:pPr marL="38100">
              <a:lnSpc>
                <a:spcPct val="130000"/>
              </a:lnSpc>
              <a:buNone/>
            </a:pPr>
            <a:r>
              <a:rPr lang="en-US" dirty="0"/>
              <a:t>print("Hi my name is </a:t>
            </a:r>
            <a:r>
              <a:rPr lang="en-US" dirty="0" smtClean="0"/>
              <a:t>Ethan"</a:t>
            </a:r>
            <a:r>
              <a:rPr lang="en-US" dirty="0"/>
              <a:t>)</a:t>
            </a:r>
          </a:p>
          <a:p>
            <a:pPr marL="38100">
              <a:lnSpc>
                <a:spcPct val="130000"/>
              </a:lnSpc>
              <a:buNone/>
            </a:pPr>
            <a:r>
              <a:rPr lang="en-US" dirty="0"/>
              <a:t>print("Hi my name is </a:t>
            </a:r>
            <a:r>
              <a:rPr lang="en-US" dirty="0" smtClean="0"/>
              <a:t>Maple"</a:t>
            </a:r>
            <a:r>
              <a:rPr lang="en-US" dirty="0"/>
              <a:t>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4853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30000"/>
              </a:lnSpc>
              <a:buNone/>
            </a:pPr>
            <a:r>
              <a:rPr lang="en-US" sz="3200" dirty="0"/>
              <a:t>A method is a way of reusing the same bit of code.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say_hello</a:t>
            </a:r>
            <a:r>
              <a:rPr lang="en-US" dirty="0" smtClean="0"/>
              <a:t>(name):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print("Hi my name is " + name)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say_hello</a:t>
            </a:r>
            <a:r>
              <a:rPr lang="en-US" dirty="0" smtClean="0"/>
              <a:t>("Brandon")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165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Methods</a:t>
            </a:r>
            <a:endParaRPr lang="en" sz="72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>
              <a:lnSpc>
                <a:spcPct val="130000"/>
              </a:lnSpc>
              <a:buNone/>
            </a:pPr>
            <a:r>
              <a:rPr lang="en-US" sz="3200" dirty="0"/>
              <a:t>A method is a way of reusing the same bit of code. 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 smtClean="0"/>
              <a:t>say_hello</a:t>
            </a:r>
            <a:r>
              <a:rPr lang="en-US" dirty="0" smtClean="0"/>
              <a:t>(name):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smtClean="0"/>
              <a:t>	print("Hi my name is " + name)</a:t>
            </a:r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endParaRPr lang="en-US" dirty="0" smtClean="0"/>
          </a:p>
          <a:p>
            <a:pPr marL="38100" lvl="0" indent="0">
              <a:lnSpc>
                <a:spcPct val="130000"/>
              </a:lnSpc>
              <a:buClr>
                <a:schemeClr val="dk1"/>
              </a:buClr>
              <a:buSzPct val="100000"/>
              <a:buNone/>
            </a:pPr>
            <a:r>
              <a:rPr lang="en-US" dirty="0" err="1" smtClean="0"/>
              <a:t>say_hello</a:t>
            </a:r>
            <a:r>
              <a:rPr lang="en-US" dirty="0" smtClean="0"/>
              <a:t>("Brandon")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57502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  <a:endParaRPr lang="en" sz="5000" dirty="0">
              <a:solidFill>
                <a:schemeClr val="bg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4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("Brandon")</a:t>
            </a:r>
          </a:p>
          <a:p>
            <a:pPr marL="38100">
              <a:buNone/>
            </a:pPr>
            <a:r>
              <a:rPr lang="en-US" sz="24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"Tony")</a:t>
            </a:r>
          </a:p>
          <a:p>
            <a:pPr marL="38100" lvl="0">
              <a:buNone/>
            </a:pPr>
            <a:r>
              <a:rPr lang="en-US" sz="24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"Ethan")</a:t>
            </a:r>
          </a:p>
          <a:p>
            <a:pPr marL="38100" lvl="0">
              <a:buNone/>
            </a:pPr>
            <a:r>
              <a:rPr lang="en-US" sz="24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"Maple"</a:t>
            </a: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endParaRPr lang="en-US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-US" sz="24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More DRY, but we could do even better! remember our loops?</a:t>
            </a: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4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147720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Loops &amp; Iterators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</a:t>
            </a:r>
            <a:endParaRPr lang="en" sz="2800" b="0" dirty="0">
              <a:solidFill>
                <a:schemeClr val="bg2">
                  <a:lumMod val="75000"/>
                </a:schemeClr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000" dirty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repeating </a:t>
            </a:r>
            <a:r>
              <a:rPr lang="en" sz="200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yourself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</a:p>
          <a:p>
            <a:pPr lvl="0">
              <a:buNone/>
            </a:pPr>
            <a:endParaRPr lang="en-US" sz="20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fruits[0</a:t>
            </a:r>
            <a:r>
              <a:rPr lang="en-US" sz="2000" dirty="0" smtClean="0">
                <a:solidFill>
                  <a:srgbClr val="0E72A4"/>
                </a:solidFill>
                <a:latin typeface="Menlo Regular"/>
                <a:ea typeface="Courier New"/>
                <a:cs typeface="Menlo Regular"/>
                <a:sym typeface="Courier New"/>
              </a:rPr>
              <a:t>]</a:t>
            </a:r>
          </a:p>
          <a:p>
            <a:pPr lvl="0"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iwi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fruits[1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&gt;&gt;&gt; </a:t>
            </a:r>
            <a:r>
              <a:rPr lang="en" sz="2000" dirty="0" smtClean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fruits[2</a:t>
            </a:r>
            <a:r>
              <a:rPr lang="en" sz="2000" dirty="0">
                <a:solidFill>
                  <a:srgbClr val="0B5394"/>
                </a:solidFill>
                <a:latin typeface="Menlo Regular"/>
                <a:ea typeface="Menlo Regular"/>
                <a:cs typeface="Menlo Regular"/>
                <a:sym typeface="Courier New"/>
              </a:rPr>
              <a:t>]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plum</a:t>
            </a:r>
            <a:r>
              <a:rPr lang="en-US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-US" sz="2400" dirty="0" smtClean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en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this </a:t>
            </a:r>
            <a:r>
              <a:rPr lang="e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isn't fun or efficient!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Methods</a:t>
            </a:r>
            <a:endParaRPr lang="en" sz="5000" dirty="0">
              <a:solidFill>
                <a:schemeClr val="bg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8100" lvl="0">
              <a:lnSpc>
                <a:spcPct val="130000"/>
              </a:lnSpc>
              <a:buNone/>
            </a:pPr>
            <a:r>
              <a:rPr lang="en-US" sz="2200" dirty="0" err="1"/>
              <a:t>def</a:t>
            </a:r>
            <a:r>
              <a:rPr lang="en-US" sz="2200" dirty="0"/>
              <a:t> </a:t>
            </a:r>
            <a:r>
              <a:rPr lang="en-US" sz="2200" dirty="0" err="1"/>
              <a:t>say_hello</a:t>
            </a:r>
            <a:r>
              <a:rPr lang="en-US" sz="2200" dirty="0"/>
              <a:t>(name):</a:t>
            </a:r>
          </a:p>
          <a:p>
            <a:pPr marL="38100" lvl="0">
              <a:lnSpc>
                <a:spcPct val="130000"/>
              </a:lnSpc>
              <a:buNone/>
            </a:pPr>
            <a:r>
              <a:rPr lang="en-US" sz="2200" dirty="0"/>
              <a:t>	print("Hi my name is " + name)</a:t>
            </a: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-US" sz="22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names = ["Brandon", "Tony", "Ethan", "Maple"]</a:t>
            </a:r>
          </a:p>
          <a:p>
            <a:pPr marL="38100">
              <a:buNone/>
            </a:pPr>
            <a:endParaRPr lang="en-US" sz="22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name in names:</a:t>
            </a:r>
          </a:p>
          <a:p>
            <a:pPr marL="38100">
              <a:buNone/>
            </a:pPr>
            <a:r>
              <a:rPr lang="en-US" sz="2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2200" dirty="0" err="1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say_hello</a:t>
            </a: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(name)</a:t>
            </a:r>
          </a:p>
          <a:p>
            <a:pPr marL="38100">
              <a:buNone/>
            </a:pPr>
            <a:endParaRPr lang="en-US" sz="22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>
              <a:buNone/>
            </a:pPr>
            <a:r>
              <a:rPr lang="en-US" sz="2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Pretty clearly separating the data from the use of it. Nice! SO DRY</a:t>
            </a:r>
            <a:endParaRPr lang="en" sz="2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marL="38100" lvl="0" rtl="0">
              <a:spcBef>
                <a:spcPts val="0"/>
              </a:spcBef>
              <a:buClr>
                <a:schemeClr val="dk1"/>
              </a:buClr>
              <a:buSzPct val="100000"/>
              <a:buNone/>
            </a:pPr>
            <a:endParaRPr lang="en" sz="2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62250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74319" y="274319"/>
            <a:ext cx="8663939" cy="1086508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7200" b="1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Variable Scope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74319" y="1360827"/>
            <a:ext cx="8668822" cy="5058939"/>
          </a:xfrm>
          <a:prstGeom prst="rect">
            <a:avLst/>
          </a:prstGeom>
        </p:spPr>
        <p:txBody>
          <a:bodyPr lIns="38100" tIns="38100" rIns="38100" bIns="38100" anchor="t" anchorCtr="0">
            <a:noAutofit/>
          </a:bodyPr>
          <a:lstStyle/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a = 0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if a == 0: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still a global variable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   </a:t>
            </a:r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b = 1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def my_function(c):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this is a local variable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d = 3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    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Now we call the function, passing the value 7 as the first and only parameter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my_function(7)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a and b still exist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print(b)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# c and d don't exist anymore -- these statements will give us name errors!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print(c)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print(d)</a:t>
            </a:r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endParaRPr lang="en-US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/>
            <a:r>
              <a:rPr lang="en-US" sz="1200" dirty="0">
                <a:solidFill>
                  <a:srgbClr val="0E6E6D"/>
                </a:solidFill>
                <a:latin typeface="Menlo Regular"/>
                <a:ea typeface="Menlo Regular"/>
                <a:cs typeface="Menlo Regular"/>
                <a:sym typeface="courier new"/>
              </a:rPr>
              <a:t>Taken from http://python-textbok.readthedocs.io/en/1.0/Variables_and_Scope.html</a:t>
            </a:r>
            <a:endParaRPr lang="en" sz="1200" dirty="0">
              <a:solidFill>
                <a:srgbClr val="0E6E6D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6279482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Write your own method!</a:t>
            </a:r>
          </a:p>
          <a:p>
            <a:pPr>
              <a:buNone/>
            </a:pPr>
            <a:endParaRPr lang="en-US" sz="2400" dirty="0" smtClean="0">
              <a:solidFill>
                <a:srgbClr val="000000"/>
              </a:solidFill>
              <a:sym typeface="Open Sans"/>
            </a:endParaRP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Try to write another method that calls the first method.</a:t>
            </a:r>
          </a:p>
          <a:p>
            <a:pPr marL="342900" indent="-342900"/>
            <a:endParaRPr lang="en-US" sz="2400" dirty="0">
              <a:solidFill>
                <a:srgbClr val="000000"/>
              </a:solidFill>
              <a:sym typeface="Open Sans"/>
            </a:endParaRP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Why might you want to do this?</a:t>
            </a:r>
          </a:p>
          <a:p>
            <a:pPr marL="342900" indent="-342900"/>
            <a:endParaRPr lang="en-US" sz="2400" dirty="0">
              <a:solidFill>
                <a:srgbClr val="000000"/>
              </a:solidFill>
              <a:sym typeface="Open Sans"/>
            </a:endParaRPr>
          </a:p>
          <a:p>
            <a:pPr marL="342900" indent="-342900"/>
            <a:r>
              <a:rPr lang="en-US" sz="2400" dirty="0" smtClean="0">
                <a:solidFill>
                  <a:srgbClr val="000000"/>
                </a:solidFill>
                <a:sym typeface="Open Sans"/>
              </a:rPr>
              <a:t>Share with </a:t>
            </a:r>
            <a:r>
              <a:rPr lang="en-US" sz="2400" smtClean="0">
                <a:solidFill>
                  <a:srgbClr val="000000"/>
                </a:solidFill>
                <a:sym typeface="Open Sans"/>
              </a:rPr>
              <a:t>your neighbor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6819014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  <a:r>
              <a:rPr lang="en" b="0" dirty="0">
                <a:latin typeface="Ubuntu"/>
                <a:ea typeface="Ubuntu"/>
                <a:cs typeface="Ubuntu"/>
                <a:sym typeface="Ubuntu"/>
              </a:rPr>
              <a:t> 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</a:t>
            </a:r>
            <a:r>
              <a:rPr lang="en" sz="2200" b="1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collection</a:t>
            </a:r>
            <a:r>
              <a:rPr lang="en" sz="2200" dirty="0">
                <a:solidFill>
                  <a:schemeClr val="bg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 these authors and the year they kicked the bucket; print the collection in the following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format</a:t>
            </a:r>
            <a:r>
              <a:rPr lang="en-US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Use a method to do so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en"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Charles Dickens kicked the bucket in 1870.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Charles Dickens, 1870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William Thackeray, 1863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Anthony Trollope, 1882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Gerard Manley Hopkins, 1889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4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 = 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Charles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Dickens"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"1870"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William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Thackeray"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"1863"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Anthony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Trollope"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"1882"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   </a:t>
            </a:r>
            <a:endParaRPr lang="en-US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Gerard Manley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Hopkins"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1889"</a:t>
            </a: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>
              <a:buNone/>
            </a:pPr>
            <a:endParaRPr lang="en-US" sz="18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author, date in </a:t>
            </a:r>
            <a:r>
              <a:rPr lang="en-US" sz="1800" dirty="0" err="1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authors.items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</a:p>
          <a:p>
            <a:pPr lvl="0">
              <a:buNone/>
            </a:pP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print(author </a:t>
            </a:r>
            <a:r>
              <a:rPr lang="en-US" sz="18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-US" sz="18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</a:t>
            </a:r>
            <a:r>
              <a:rPr lang="en-US" sz="18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kicked the bucket in "</a:t>
            </a:r>
            <a:r>
              <a:rPr lang="en-US" sz="18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+ date)</a:t>
            </a:r>
            <a:endParaRPr lang="en" sz="18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0"/>
            <a:ext cx="4834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99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Exercise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time </a:t>
            </a:r>
            <a:r>
              <a:rPr lang="en" sz="22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traveler 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has suddenly appeared in the classroom!</a:t>
            </a:r>
          </a:p>
          <a:p>
            <a:pPr lvl="0" rtl="0">
              <a:spcBef>
                <a:spcPts val="0"/>
              </a:spcBef>
              <a:buNone/>
            </a:pPr>
            <a:endParaRPr sz="22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variable representing the traveller's year of origin (e.g., </a:t>
            </a:r>
            <a:r>
              <a:rPr lang="en" sz="22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2000</a:t>
            </a:r>
            <a:r>
              <a:rPr lang="en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and greet our strange visitor with a different message if he is from the distant past (before 1900), the present era (1900-2020) or from the far future (beyond 2020).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An Answer</a:t>
            </a:r>
            <a:endParaRPr lang="en" b="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2000</a:t>
            </a: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if year &lt;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year 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&lt;= </a:t>
            </a:r>
            <a:r>
              <a:rPr lang="en" sz="20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0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</a:t>
            </a: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lse:</a:t>
            </a: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0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</a:t>
            </a:r>
            <a:r>
              <a:rPr lang="en" sz="20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0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Rewrite (refactor) as a method to test different years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449078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</a:t>
            </a:r>
            <a:r>
              <a:rPr lang="en" sz="5000" dirty="0" smtClean="0"/>
              <a:t> </a:t>
            </a:r>
            <a:r>
              <a:rPr lang="en" sz="5000" dirty="0" smtClean="0">
                <a:solidFill>
                  <a:schemeClr val="bg2"/>
                </a:solidFill>
                <a:latin typeface="Ubuntu"/>
                <a:cs typeface="Ubuntu"/>
              </a:rPr>
              <a:t>improved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def </a:t>
            </a:r>
            <a:r>
              <a:rPr lang="en" sz="2100" dirty="0">
                <a:solidFill>
                  <a:srgbClr val="84000C"/>
                </a:solidFill>
                <a:latin typeface="Menlo Regular"/>
                <a:ea typeface="Menlo Regular"/>
                <a:cs typeface="Menlo Regular"/>
                <a:sym typeface="Courier New"/>
              </a:rPr>
              <a:t>greeting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(year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year &lt;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"Tell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me of the past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!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elif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&gt;=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and 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year &lt;= </a:t>
            </a:r>
            <a:r>
              <a:rPr lang="en" sz="21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2020:</a:t>
            </a:r>
            <a:endParaRPr lang="en" sz="21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"I 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wish you were from a cooler era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"Hello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, future traveller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1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lang="en" sz="21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reeting(1878)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reeting(2013)</a:t>
            </a:r>
            <a:endParaRPr lang="en" sz="2200" dirty="0"/>
          </a:p>
          <a:p>
            <a:pPr lvl="0" rtl="0">
              <a:spcBef>
                <a:spcPts val="0"/>
              </a:spcBef>
              <a:buNone/>
            </a:pPr>
            <a:r>
              <a:rPr lang="en-US" sz="2200" dirty="0"/>
              <a:t>g</a:t>
            </a:r>
            <a:r>
              <a:rPr lang="en" sz="2200" dirty="0" smtClean="0"/>
              <a:t>reeting(3000)</a:t>
            </a:r>
            <a:endParaRPr lang="en" sz="22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7620000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0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kiwi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strawberry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p</a:t>
            </a:r>
            <a:r>
              <a:rPr lang="en" sz="32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lum</a:t>
            </a:r>
          </a:p>
          <a:p>
            <a:pPr lvl="0" rtl="0">
              <a:spcBef>
                <a:spcPts val="0"/>
              </a:spcBef>
              <a:buNone/>
            </a:pPr>
            <a:endParaRPr lang="en-US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Note: indentation matters! Keeps things organized. 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Tabs vs Spaces</a:t>
            </a:r>
            <a:endParaRPr lang="en" sz="32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96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Exercise</a:t>
            </a:r>
            <a:endParaRPr lang="en" dirty="0"/>
          </a:p>
        </p:txBody>
      </p:sp>
      <p:sp>
        <p:nvSpPr>
          <p:cNvPr id="250" name="Shape 2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Create a collection of 19th- and 20th-century authors (or historical/political figures if that's your bag!) and their birth dates (historical accuracy doesn't matter).  An example: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</a:t>
            </a:r>
            <a:r>
              <a:rPr lang="en" sz="20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{"Wallace 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0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000" dirty="0" smtClean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0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1879</a:t>
            </a: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Count the number of 19th-century birth dates and the number of 20th-century birth dates, then print the results like: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There are 3 19th-c. births and 2 20th-c. births in my collection.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None/>
            </a:pPr>
            <a:endParaRPr sz="20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</a:t>
            </a:r>
            <a:endParaRPr lang="en" sz="9600" dirty="0">
              <a:solidFill>
                <a:srgbClr val="FF0000"/>
              </a:solidFill>
              <a:latin typeface="Yanone Kaffeesatz Bold"/>
              <a:cs typeface="Yanone Kaffeesatz Bo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 = {</a:t>
            </a:r>
            <a:r>
              <a:rPr lang="en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'Wallace 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Stevens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r>
              <a:rPr lang="en" sz="21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" sz="21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1897</a:t>
            </a:r>
            <a:r>
              <a:rPr lang="en" sz="21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, </a:t>
            </a:r>
            <a:r>
              <a:rPr lang="en-US" sz="21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Brandon</a:t>
            </a:r>
            <a:r>
              <a:rPr lang="en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r>
              <a:rPr lang="en-US" sz="21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Walsh</a:t>
            </a:r>
            <a:r>
              <a:rPr lang="en-US" sz="22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'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1977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0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nineteenth_count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twentieth_count 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0</a:t>
            </a: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</a:t>
            </a:r>
            <a:endParaRPr lang="en" sz="22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person,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b_date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in </a:t>
            </a:r>
            <a:r>
              <a:rPr lang="en-US" sz="2200" dirty="0" err="1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birth_dates.items</a:t>
            </a:r>
            <a:r>
              <a:rPr lang="en-US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():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if b_date &lt;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1900:</a:t>
            </a:r>
            <a:endParaRPr lang="en" sz="2200" dirty="0">
              <a:solidFill>
                <a:srgbClr val="11889C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nineteenth_count += </a:t>
            </a:r>
            <a:r>
              <a:rPr lang="en" sz="2200" dirty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</a:t>
            </a:r>
            <a:r>
              <a:rPr lang="en" sz="22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else: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    twentieth_count += </a:t>
            </a:r>
            <a:r>
              <a:rPr lang="en" sz="2200" dirty="0" smtClean="0">
                <a:solidFill>
                  <a:srgbClr val="11889C"/>
                </a:solidFill>
                <a:latin typeface="Menlo Regular"/>
                <a:ea typeface="Menlo Regular"/>
                <a:cs typeface="Menlo Regular"/>
                <a:sym typeface="Courier New"/>
              </a:rPr>
              <a:t>1</a:t>
            </a:r>
            <a:endParaRPr lang="en" sz="2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1800" b="1" dirty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 txBox="1">
            <a:spLocks noGrp="1"/>
          </p:cNvSpPr>
          <p:nvPr>
            <p:ph type="title"/>
          </p:nvPr>
        </p:nvSpPr>
        <p:spPr>
          <a:xfrm>
            <a:off x="457200" y="274636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r>
              <a:rPr lang="en-US" sz="5000" dirty="0" smtClean="0">
                <a:solidFill>
                  <a:srgbClr val="FF0000"/>
                </a:solidFill>
                <a:latin typeface="Yanone Kaffeesatz Bold"/>
                <a:cs typeface="Yanone Kaffeesatz Bold"/>
              </a:rPr>
              <a:t>An Answer: </a:t>
            </a:r>
            <a:r>
              <a:rPr lang="en-US" sz="5000" dirty="0" smtClean="0">
                <a:solidFill>
                  <a:schemeClr val="bg2"/>
                </a:solidFill>
                <a:latin typeface="Ubuntu"/>
                <a:cs typeface="Ubuntu"/>
              </a:rPr>
              <a:t>continued</a:t>
            </a:r>
            <a:endParaRPr lang="en" sz="5000" dirty="0">
              <a:solidFill>
                <a:schemeClr val="bg2"/>
              </a:solidFill>
              <a:latin typeface="Ubuntu"/>
              <a:cs typeface="Ubuntu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"There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are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str(nineteenth_count)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19th-c. births and "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str(twentieth_count) </a:t>
            </a: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+ </a:t>
            </a:r>
            <a:r>
              <a:rPr lang="en" sz="2400" dirty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 20th-c. births in my collection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.</a:t>
            </a:r>
            <a:r>
              <a:rPr lang="en-US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"</a:t>
            </a:r>
            <a:r>
              <a:rPr lang="en" sz="2400" dirty="0" smtClean="0">
                <a:solidFill>
                  <a:srgbClr val="FF0000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FF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endParaRPr sz="2400" dirty="0"/>
          </a:p>
          <a:p>
            <a:pPr>
              <a:spcBef>
                <a:spcPts val="0"/>
              </a:spcBef>
              <a:buNone/>
            </a:pPr>
            <a:r>
              <a:rPr lang="en" sz="2000" dirty="0">
                <a:solidFill>
                  <a:srgbClr val="000000"/>
                </a:solidFill>
              </a:rPr>
              <a:t>How might you expand this to capture additional centuries?  Decades?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37" y="87673"/>
            <a:ext cx="3842526" cy="668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2025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title"/>
          </p:nvPr>
        </p:nvSpPr>
        <p:spPr>
          <a:xfrm>
            <a:off x="457200" y="2576701"/>
            <a:ext cx="8229600" cy="1325563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9600" dirty="0">
                <a:solidFill>
                  <a:srgbClr val="FF0000"/>
                </a:solidFill>
                <a:latin typeface="Yanone Kaffeesatz Bold"/>
                <a:cs typeface="Yanone Kaffeesatz Bold"/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32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  <a:endParaRPr lang="en" sz="32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2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endParaRPr lang="en" sz="32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for X in Y: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dirty="0"/>
              <a:t>	</a:t>
            </a:r>
            <a:r>
              <a:rPr lang="en-US" sz="3600" dirty="0" err="1" smtClean="0"/>
              <a:t>do_a_thing</a:t>
            </a:r>
            <a:endParaRPr lang="en-US" sz="3600" dirty="0" smtClean="0"/>
          </a:p>
          <a:p>
            <a:pPr lvl="0" rtl="0">
              <a:spcBef>
                <a:spcPts val="0"/>
              </a:spcBef>
              <a:buNone/>
            </a:pPr>
            <a:endParaRPr lang="en-US" sz="3600" dirty="0"/>
          </a:p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Y is the collection you're working with.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3600" dirty="0" smtClean="0"/>
              <a:t>X is our name we will give for each individual item as we step over them.</a:t>
            </a:r>
            <a:endParaRPr sz="3600" dirty="0"/>
          </a:p>
          <a:p>
            <a:pPr>
              <a:spcBef>
                <a:spcPts val="0"/>
              </a:spcBef>
              <a:buNone/>
            </a:pP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3020238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fruit in 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print(fruit)</a:t>
            </a: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5042147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f</a:t>
            </a:r>
            <a:r>
              <a:rPr lang="en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or loop</a:t>
            </a:r>
            <a:r>
              <a:rPr lang="en-US" sz="7200" dirty="0" smtClean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: </a:t>
            </a:r>
            <a:r>
              <a:rPr lang="en" sz="2800" b="0" dirty="0" smtClean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Do </a:t>
            </a:r>
            <a:r>
              <a:rPr lang="en" sz="2800" b="0" dirty="0">
                <a:solidFill>
                  <a:srgbClr val="4D4D4D"/>
                </a:solidFill>
                <a:latin typeface="Ubuntu"/>
                <a:ea typeface="Ubuntu"/>
                <a:cs typeface="Ubuntu"/>
                <a:sym typeface="Ubuntu"/>
              </a:rPr>
              <a:t>something repeatedly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thing in </a:t>
            </a: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fruits: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print(thing)</a:t>
            </a:r>
            <a:endParaRPr lang="en-US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" sz="2400" dirty="0" smtClean="0">
              <a:solidFill>
                <a:srgbClr val="000000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for 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this_one in </a:t>
            </a:r>
            <a:r>
              <a:rPr lang="en-US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nuggets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: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rgbClr val="0B5C92"/>
                </a:solidFill>
                <a:latin typeface="Menlo Regular"/>
                <a:ea typeface="Menlo Regular"/>
                <a:cs typeface="Menlo Regular"/>
                <a:sym typeface="Courier New"/>
              </a:rPr>
              <a:t>print(this_one)</a:t>
            </a:r>
            <a:endParaRPr lang="en" sz="2400" dirty="0">
              <a:solidFill>
                <a:srgbClr val="0B5C92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Error! Why is that?</a:t>
            </a:r>
            <a:endParaRPr lang="en" sz="2400" dirty="0" smtClean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5575191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7200" dirty="0">
                <a:solidFill>
                  <a:srgbClr val="FF0000"/>
                </a:solidFill>
                <a:latin typeface="Yanone Kaffeesatz Bold"/>
                <a:cs typeface="Yanone Kaffeesatz Bold"/>
                <a:sym typeface="Ubuntu"/>
              </a:rPr>
              <a:t>Comprehensions</a:t>
            </a:r>
            <a:endParaRPr lang="en" sz="2800" b="0" dirty="0">
              <a:solidFill>
                <a:srgbClr val="4D4D4D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= []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for item in 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fruits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:     </a:t>
            </a: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	</a:t>
            </a:r>
            <a:r>
              <a:rPr lang="en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results.append(item</a:t>
            </a:r>
            <a:r>
              <a:rPr lang="en-US" sz="2400" dirty="0" smtClean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)</a:t>
            </a: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  <a:p>
            <a:pPr lvl="0">
              <a:buNone/>
            </a:pPr>
            <a:r>
              <a:rPr lang="en-US" sz="2400" dirty="0">
                <a:solidFill>
                  <a:schemeClr val="tx1"/>
                </a:solidFill>
                <a:latin typeface="Menlo Regular"/>
                <a:ea typeface="Menlo Regular"/>
                <a:cs typeface="Menlo Regular"/>
                <a:sym typeface="Courier New"/>
              </a:rPr>
              <a:t>results now is a list consisting of some changes made to the first list. </a:t>
            </a:r>
          </a:p>
          <a:p>
            <a:pPr lvl="0">
              <a:buNone/>
            </a:pPr>
            <a:endParaRPr lang="en-US" sz="2400" dirty="0">
              <a:solidFill>
                <a:schemeClr val="tx1"/>
              </a:solidFill>
              <a:latin typeface="Menlo Regular"/>
              <a:ea typeface="Menlo Regular"/>
              <a:cs typeface="Menlo Regular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559555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Them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B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0000"/>
    </a:dk1>
    <a:lt1>
      <a:srgbClr val="FFFFFF"/>
    </a:lt1>
    <a:dk2>
      <a:srgbClr val="666666"/>
    </a:dk2>
    <a:lt2>
      <a:srgbClr val="CCCCCC"/>
    </a:lt2>
    <a:accent1>
      <a:srgbClr val="3A81BA"/>
    </a:accent1>
    <a:accent2>
      <a:srgbClr val="D89F39"/>
    </a:accent2>
    <a:accent3>
      <a:srgbClr val="8BAB42"/>
    </a:accent3>
    <a:accent4>
      <a:srgbClr val="57A7B5"/>
    </a:accent4>
    <a:accent5>
      <a:srgbClr val="8B81D2"/>
    </a:accent5>
    <a:accent6>
      <a:srgbClr val="963334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1712</Words>
  <Application>Microsoft Office PowerPoint</Application>
  <PresentationFormat>On-screen Show (4:3)</PresentationFormat>
  <Paragraphs>500</Paragraphs>
  <Slides>54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54</vt:i4>
      </vt:variant>
    </vt:vector>
  </HeadingPairs>
  <TitlesOfParts>
    <vt:vector size="70" baseType="lpstr">
      <vt:lpstr>Arial</vt:lpstr>
      <vt:lpstr>Arial</vt:lpstr>
      <vt:lpstr>Calibri</vt:lpstr>
      <vt:lpstr>Courier New</vt:lpstr>
      <vt:lpstr>Courier New</vt:lpstr>
      <vt:lpstr>Menlo Regular</vt:lpstr>
      <vt:lpstr>Open Sans</vt:lpstr>
      <vt:lpstr>trebuchet ms</vt:lpstr>
      <vt:lpstr>trebuchet ms</vt:lpstr>
      <vt:lpstr>Ubuntu</vt:lpstr>
      <vt:lpstr>Wingdings</vt:lpstr>
      <vt:lpstr>Yanone Kaffeesatz Bold</vt:lpstr>
      <vt:lpstr>Yanone Kaffeesatz Regular</vt:lpstr>
      <vt:lpstr>Custom Theme</vt:lpstr>
      <vt:lpstr>Custom Theme</vt:lpstr>
      <vt:lpstr>Custom Theme</vt:lpstr>
      <vt:lpstr>Programming Concepts II</vt:lpstr>
      <vt:lpstr>Collections  </vt:lpstr>
      <vt:lpstr>Collections</vt:lpstr>
      <vt:lpstr>Loops &amp; Iterators:</vt:lpstr>
      <vt:lpstr>for loop: Do something repeatedly</vt:lpstr>
      <vt:lpstr>for loop: Do something repeatedly</vt:lpstr>
      <vt:lpstr>for loop: Do something repeatedly</vt:lpstr>
      <vt:lpstr>for loop: Do something repeatedly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Comprehensions</vt:lpstr>
      <vt:lpstr>Exercise</vt:lpstr>
      <vt:lpstr>Comprehensions</vt:lpstr>
      <vt:lpstr>Exercise</vt:lpstr>
      <vt:lpstr>Conditional:</vt:lpstr>
      <vt:lpstr>Exercise</vt:lpstr>
      <vt:lpstr>PowerPoint Presentation</vt:lpstr>
      <vt:lpstr>for loops: for dictionaries</vt:lpstr>
      <vt:lpstr>range</vt:lpstr>
      <vt:lpstr>Fun with Lists</vt:lpstr>
      <vt:lpstr>Branching: Do something only under certain circumstances</vt:lpstr>
      <vt:lpstr>Branching: Do something only under certain circumstances</vt:lpstr>
      <vt:lpstr>Branching</vt:lpstr>
      <vt:lpstr>while loop</vt:lpstr>
      <vt:lpstr>“until” loop</vt:lpstr>
      <vt:lpstr>slice</vt:lpstr>
      <vt:lpstr>Packages</vt:lpstr>
      <vt:lpstr>Installing Packages</vt:lpstr>
      <vt:lpstr>Organization: code reuse</vt:lpstr>
      <vt:lpstr>Methods</vt:lpstr>
      <vt:lpstr>Methods</vt:lpstr>
      <vt:lpstr>Methods</vt:lpstr>
      <vt:lpstr>Methods</vt:lpstr>
      <vt:lpstr>Methods</vt:lpstr>
      <vt:lpstr>Methods</vt:lpstr>
      <vt:lpstr>Methods</vt:lpstr>
      <vt:lpstr>Variable Scope</vt:lpstr>
      <vt:lpstr>Exercise </vt:lpstr>
      <vt:lpstr>Exercise </vt:lpstr>
      <vt:lpstr>An Answer</vt:lpstr>
      <vt:lpstr>PowerPoint Presentation</vt:lpstr>
      <vt:lpstr>Exercise</vt:lpstr>
      <vt:lpstr>An Answer</vt:lpstr>
      <vt:lpstr>An Answer: improved</vt:lpstr>
      <vt:lpstr>PowerPoint Presentation</vt:lpstr>
      <vt:lpstr>Exercise</vt:lpstr>
      <vt:lpstr>An Answer</vt:lpstr>
      <vt:lpstr>An Answer: continued</vt:lpstr>
      <vt:lpstr>PowerPoint Presentation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Concepts II</dc:title>
  <cp:lastModifiedBy>Ethan Reed</cp:lastModifiedBy>
  <cp:revision>185</cp:revision>
  <dcterms:modified xsi:type="dcterms:W3CDTF">2018-06-01T17:12:45Z</dcterms:modified>
</cp:coreProperties>
</file>