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6" r:id="rId4"/>
    <p:sldId id="271" r:id="rId5"/>
    <p:sldId id="259" r:id="rId6"/>
    <p:sldId id="274" r:id="rId7"/>
    <p:sldId id="260" r:id="rId8"/>
    <p:sldId id="264" r:id="rId9"/>
    <p:sldId id="261" r:id="rId10"/>
    <p:sldId id="267" r:id="rId11"/>
    <p:sldId id="269" r:id="rId12"/>
    <p:sldId id="263" r:id="rId13"/>
    <p:sldId id="265" r:id="rId14"/>
    <p:sldId id="262" r:id="rId15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-1096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895869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0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 frank the course title is a pedagogical intervention </a:t>
            </a:r>
            <a:r>
              <a:rPr lang="mr-IN" dirty="0" smtClean="0"/>
              <a:t>–</a:t>
            </a:r>
            <a:r>
              <a:rPr lang="en-US" dirty="0" smtClean="0"/>
              <a:t> trying to get a particular audience in the room.</a:t>
            </a:r>
          </a:p>
          <a:p>
            <a:pPr marL="0" marR="0" lvl="1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Hope is that the course will</a:t>
            </a:r>
            <a:r>
              <a:rPr lang="en-US" baseline="0" dirty="0" smtClean="0"/>
              <a:t> give you a way in, help you get started and help you apply these things to your </a:t>
            </a:r>
            <a:r>
              <a:rPr lang="en-US" baseline="0" smtClean="0"/>
              <a:t>real life.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847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</p:sldLayoutIdLst>
  <p:transition xmlns:p14="http://schemas.microsoft.com/office/powerpoint/2010/main" spd="med"/>
  <p:txStyles>
    <p:titleStyle>
      <a:lvl1pPr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Digital humanities </a:t>
            </a:r>
            <a:r>
              <a:rPr sz="7200" cap="all" dirty="0" smtClean="0">
                <a:solidFill>
                  <a:srgbClr val="535353"/>
                </a:solidFill>
              </a:rPr>
              <a:t>programming</a:t>
            </a:r>
            <a:r>
              <a:rPr lang="en-US" sz="7200" cap="all" dirty="0" smtClean="0">
                <a:solidFill>
                  <a:srgbClr val="535353"/>
                </a:solidFill>
              </a:rPr>
              <a:t>  -</a:t>
            </a:r>
            <a:br>
              <a:rPr lang="en-US" sz="7200" cap="all" dirty="0" smtClean="0">
                <a:solidFill>
                  <a:srgbClr val="535353"/>
                </a:solidFill>
              </a:rPr>
            </a:br>
            <a:r>
              <a:rPr lang="en-US" sz="3500" cap="none" dirty="0" smtClean="0">
                <a:solidFill>
                  <a:srgbClr val="000000"/>
                </a:solidFill>
              </a:rPr>
              <a:t>Now with Python!</a:t>
            </a:r>
            <a:endParaRPr sz="3500" cap="all" dirty="0">
              <a:solidFill>
                <a:srgbClr val="535353"/>
              </a:solidFill>
            </a:endParaRP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355600" y="5700231"/>
            <a:ext cx="12293600" cy="85946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HILT </a:t>
            </a:r>
            <a:r>
              <a:rPr sz="3800" smtClean="0">
                <a:solidFill>
                  <a:srgbClr val="535353"/>
                </a:solidFill>
              </a:rPr>
              <a:t>20</a:t>
            </a:r>
            <a:r>
              <a:rPr lang="en-US" sz="3800" smtClean="0">
                <a:solidFill>
                  <a:srgbClr val="535353"/>
                </a:solidFill>
              </a:rPr>
              <a:t>18</a:t>
            </a:r>
            <a:endParaRPr sz="38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sz="7200" cap="all" dirty="0" smtClean="0">
                <a:solidFill>
                  <a:srgbClr val="535353"/>
                </a:solidFill>
              </a:rPr>
              <a:t>Post-it Notes</a:t>
            </a:r>
            <a:endParaRPr sz="7200" cap="all" dirty="0">
              <a:solidFill>
                <a:srgbClr val="535353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All have three colors: Green, Red, White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Green: things are good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Red: need help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White: Done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Green and (especially) white offer help to red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Credit to Miriam Posner and Deb </a:t>
            </a:r>
            <a:r>
              <a:rPr lang="en-US" sz="3600" dirty="0" err="1" smtClean="0">
                <a:solidFill>
                  <a:schemeClr val="tx1">
                    <a:lumMod val="50000"/>
                  </a:schemeClr>
                </a:solidFill>
              </a:rPr>
              <a:t>Verhoeven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442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hilt-</a:t>
            </a:r>
            <a:r>
              <a:rPr lang="en-US" dirty="0" err="1" smtClean="0"/>
              <a:t>institute.slack.com</a:t>
            </a:r>
            <a:endParaRPr lang="en-US" dirty="0" smtClean="0"/>
          </a:p>
          <a:p>
            <a:r>
              <a:rPr lang="en-US" dirty="0" smtClean="0"/>
              <a:t>Another avenue for asking for help and sharing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giphy</a:t>
            </a:r>
            <a:r>
              <a:rPr lang="en-US" dirty="0" smtClean="0"/>
              <a:t>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416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dedicated to creating a safe, respectful, and collegial learning environment for the benefit of everyone who attends.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21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Important Stuff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Coffee</a:t>
            </a:r>
          </a:p>
          <a:p>
            <a:r>
              <a:rPr lang="en-US" dirty="0" smtClean="0"/>
              <a:t>Lunch</a:t>
            </a:r>
          </a:p>
          <a:p>
            <a:r>
              <a:rPr lang="en-US" dirty="0" smtClean="0"/>
              <a:t>Supper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879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Introductions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 dirty="0">
                <a:solidFill>
                  <a:srgbClr val="535353"/>
                </a:solidFill>
              </a:rPr>
              <a:t>What is your name?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 dirty="0">
                <a:solidFill>
                  <a:srgbClr val="535353"/>
                </a:solidFill>
              </a:rPr>
              <a:t>What institution are you from</a:t>
            </a:r>
            <a:r>
              <a:rPr sz="4300" dirty="0" smtClean="0">
                <a:solidFill>
                  <a:srgbClr val="535353"/>
                </a:solidFill>
              </a:rPr>
              <a:t>?</a:t>
            </a:r>
            <a:endParaRPr sz="43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300" dirty="0" smtClean="0">
                <a:solidFill>
                  <a:srgbClr val="535353"/>
                </a:solidFill>
              </a:rPr>
              <a:t>What is your background with programming/tech/DH?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300" dirty="0" smtClean="0">
                <a:solidFill>
                  <a:srgbClr val="535353"/>
                </a:solidFill>
              </a:rPr>
              <a:t>What is o</a:t>
            </a:r>
            <a:r>
              <a:rPr sz="4300" dirty="0" smtClean="0">
                <a:solidFill>
                  <a:srgbClr val="535353"/>
                </a:solidFill>
              </a:rPr>
              <a:t>ne </a:t>
            </a:r>
            <a:r>
              <a:rPr sz="4300" dirty="0">
                <a:solidFill>
                  <a:srgbClr val="535353"/>
                </a:solidFill>
              </a:rPr>
              <a:t>thing you want to learn this </a:t>
            </a:r>
            <a:r>
              <a:rPr sz="4300" dirty="0" smtClean="0">
                <a:solidFill>
                  <a:srgbClr val="535353"/>
                </a:solidFill>
              </a:rPr>
              <a:t>week</a:t>
            </a:r>
            <a:r>
              <a:rPr lang="en-US" sz="4300" dirty="0" smtClean="0">
                <a:solidFill>
                  <a:srgbClr val="535353"/>
                </a:solidFill>
              </a:rPr>
              <a:t>?</a:t>
            </a:r>
            <a:endParaRPr sz="43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and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2" y="0"/>
            <a:ext cx="14630399" cy="9753600"/>
          </a:xfrm>
          <a:prstGeom prst="rect">
            <a:avLst/>
          </a:prstGeom>
        </p:spPr>
      </p:pic>
      <p:sp>
        <p:nvSpPr>
          <p:cNvPr id="42" name="Shape 42"/>
          <p:cNvSpPr/>
          <p:nvPr/>
        </p:nvSpPr>
        <p:spPr>
          <a:xfrm>
            <a:off x="0" y="4415910"/>
            <a:ext cx="5950347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6500" dirty="0" err="1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6500" dirty="0" err="1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walshbr</a:t>
            </a:r>
            <a:endParaRPr sz="6500" dirty="0">
              <a:solidFill>
                <a:srgbClr val="340053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walshbr</a:t>
            </a:r>
            <a:endParaRPr sz="6500" dirty="0">
              <a:solidFill>
                <a:srgbClr val="340053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463"/>
            <a:ext cx="14664095" cy="9776063"/>
          </a:xfrm>
          <a:prstGeom prst="rect">
            <a:avLst/>
          </a:prstGeom>
        </p:spPr>
      </p:pic>
      <p:sp>
        <p:nvSpPr>
          <p:cNvPr id="3" name="Shape 42"/>
          <p:cNvSpPr/>
          <p:nvPr/>
        </p:nvSpPr>
        <p:spPr>
          <a:xfrm>
            <a:off x="7363639" y="3496084"/>
            <a:ext cx="6567790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7200" dirty="0" err="1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reedeth</a:t>
            </a:r>
            <a:endParaRPr sz="7200" dirty="0">
              <a:solidFill>
                <a:schemeClr val="bg1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reedeth</a:t>
            </a:r>
            <a:endParaRPr sz="7200" dirty="0">
              <a:solidFill>
                <a:schemeClr val="bg1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248884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522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67466" y="-2570436"/>
            <a:ext cx="17339733" cy="13004800"/>
          </a:xfrm>
          <a:prstGeom prst="rect">
            <a:avLst/>
          </a:prstGeom>
        </p:spPr>
      </p:pic>
      <p:sp>
        <p:nvSpPr>
          <p:cNvPr id="3" name="Shape 42"/>
          <p:cNvSpPr/>
          <p:nvPr/>
        </p:nvSpPr>
        <p:spPr>
          <a:xfrm>
            <a:off x="6437011" y="52560"/>
            <a:ext cx="6567790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72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@tony</a:t>
            </a:r>
            <a:endParaRPr sz="7200" dirty="0">
              <a:solidFill>
                <a:schemeClr val="bg2">
                  <a:lumMod val="20000"/>
                  <a:lumOff val="80000"/>
                </a:schemeClr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thecat</a:t>
            </a:r>
            <a:endParaRPr sz="7200" dirty="0">
              <a:solidFill>
                <a:schemeClr val="bg2">
                  <a:lumMod val="20000"/>
                  <a:lumOff val="80000"/>
                </a:schemeClr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526089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Week’s Trajectory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Introduce the command line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Introduce source code management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 smtClean="0">
                <a:solidFill>
                  <a:srgbClr val="535353"/>
                </a:solidFill>
              </a:rPr>
              <a:t>Introduce </a:t>
            </a:r>
            <a:r>
              <a:rPr sz="4600" dirty="0">
                <a:solidFill>
                  <a:srgbClr val="535353"/>
                </a:solidFill>
              </a:rPr>
              <a:t>programming </a:t>
            </a:r>
            <a:r>
              <a:rPr sz="4600" dirty="0" smtClean="0">
                <a:solidFill>
                  <a:srgbClr val="535353"/>
                </a:solidFill>
              </a:rPr>
              <a:t>concepts</a:t>
            </a:r>
            <a:r>
              <a:rPr lang="en-US" sz="4600" dirty="0" smtClean="0">
                <a:solidFill>
                  <a:srgbClr val="535353"/>
                </a:solidFill>
              </a:rPr>
              <a:t> w/ Python</a:t>
            </a:r>
            <a:endParaRPr sz="46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 smtClean="0">
                <a:solidFill>
                  <a:srgbClr val="535353"/>
                </a:solidFill>
              </a:rPr>
              <a:t>Apply Python to real-life DH situations</a:t>
            </a:r>
            <a:endParaRPr sz="46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Pedagogical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mix!</a:t>
            </a:r>
          </a:p>
          <a:p>
            <a:r>
              <a:rPr lang="en-US" dirty="0" smtClean="0"/>
              <a:t>Some programming together</a:t>
            </a:r>
          </a:p>
          <a:p>
            <a:r>
              <a:rPr lang="en-US" dirty="0" smtClean="0"/>
              <a:t>Some talking over slides</a:t>
            </a:r>
          </a:p>
          <a:p>
            <a:r>
              <a:rPr lang="en-US" dirty="0" smtClean="0"/>
              <a:t>Some independent work</a:t>
            </a:r>
          </a:p>
          <a:p>
            <a:r>
              <a:rPr lang="en-US" dirty="0" smtClean="0"/>
              <a:t>Collaboration is encouraged!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675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What to expect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Lots of hands-on activities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Lots of new concepts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Humorous pictures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Your brain </a:t>
            </a:r>
            <a:r>
              <a:rPr lang="en-US" sz="4600" b="1" i="1" dirty="0" smtClean="0">
                <a:solidFill>
                  <a:srgbClr val="535353"/>
                </a:solidFill>
              </a:rPr>
              <a:t>will </a:t>
            </a:r>
            <a:r>
              <a:rPr sz="4600" dirty="0" smtClean="0">
                <a:solidFill>
                  <a:srgbClr val="535353"/>
                </a:solidFill>
              </a:rPr>
              <a:t>hurt </a:t>
            </a:r>
            <a:r>
              <a:rPr sz="4600" dirty="0">
                <a:solidFill>
                  <a:srgbClr val="535353"/>
                </a:solidFill>
              </a:rPr>
              <a:t>at some point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Seriously…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a walk</a:t>
            </a:r>
          </a:p>
          <a:p>
            <a:r>
              <a:rPr lang="en-US" dirty="0" smtClean="0"/>
              <a:t>Browse </a:t>
            </a:r>
            <a:r>
              <a:rPr lang="en-US" dirty="0" err="1" smtClean="0"/>
              <a:t>reddit</a:t>
            </a:r>
            <a:r>
              <a:rPr lang="en-US" dirty="0"/>
              <a:t> </a:t>
            </a:r>
            <a:r>
              <a:rPr lang="en-US" dirty="0" smtClean="0"/>
              <a:t>(/r/</a:t>
            </a:r>
            <a:r>
              <a:rPr lang="en-US" dirty="0" err="1" smtClean="0"/>
              <a:t>aww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Play a game…Brandon loves icebreakers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401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Ground Rules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Asking questions is a “super power”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If you need a mental (or other break), take one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 smtClean="0">
                <a:solidFill>
                  <a:srgbClr val="535353"/>
                </a:solidFill>
              </a:rPr>
              <a:t>Writing software </a:t>
            </a:r>
            <a:r>
              <a:rPr sz="4600" dirty="0" smtClean="0">
                <a:solidFill>
                  <a:srgbClr val="535353"/>
                </a:solidFill>
              </a:rPr>
              <a:t>is </a:t>
            </a:r>
            <a:r>
              <a:rPr sz="4600" dirty="0">
                <a:solidFill>
                  <a:srgbClr val="535353"/>
                </a:solidFill>
              </a:rPr>
              <a:t>a </a:t>
            </a:r>
            <a:r>
              <a:rPr lang="en-US" sz="4600" dirty="0" smtClean="0">
                <a:solidFill>
                  <a:srgbClr val="535353"/>
                </a:solidFill>
              </a:rPr>
              <a:t>collaborative endeavor</a:t>
            </a:r>
            <a:endParaRPr sz="46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308</Words>
  <Application>Microsoft Macintosh PowerPoint</Application>
  <PresentationFormat>Custom</PresentationFormat>
  <Paragraphs>56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Showroom</vt:lpstr>
      <vt:lpstr>Digital humanities programming  - Now with Python!</vt:lpstr>
      <vt:lpstr>PowerPoint Presentation</vt:lpstr>
      <vt:lpstr>PowerPoint Presentation</vt:lpstr>
      <vt:lpstr>PowerPoint Presentation</vt:lpstr>
      <vt:lpstr>Week’s Trajectory</vt:lpstr>
      <vt:lpstr>Pedagogical Approach</vt:lpstr>
      <vt:lpstr>What to expect</vt:lpstr>
      <vt:lpstr>No Seriously…</vt:lpstr>
      <vt:lpstr>Ground Rules</vt:lpstr>
      <vt:lpstr>Post-it Notes</vt:lpstr>
      <vt:lpstr>slack</vt:lpstr>
      <vt:lpstr>Code of conduct</vt:lpstr>
      <vt:lpstr>Other Important Stuff</vt:lpstr>
      <vt:lpstr>Introductions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humanities programming</dc:title>
  <cp:lastModifiedBy>Brandon Walsh</cp:lastModifiedBy>
  <cp:revision>26</cp:revision>
  <dcterms:modified xsi:type="dcterms:W3CDTF">2018-06-04T14:28:39Z</dcterms:modified>
</cp:coreProperties>
</file>