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9" r:id="rId1"/>
    <p:sldMasterId id="2147483660" r:id="rId2"/>
  </p:sldMasterIdLst>
  <p:notesMasterIdLst>
    <p:notesMasterId r:id="rId2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84" r:id="rId24"/>
    <p:sldId id="279" r:id="rId25"/>
    <p:sldId id="281" r:id="rId26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000C"/>
    <a:srgbClr val="0E6E6D"/>
    <a:srgbClr val="344175"/>
    <a:srgbClr val="0B5C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7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208095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Open Sans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Coffee</a:t>
            </a:r>
            <a:r>
              <a:rPr lang="en-US" baseline="0" dirty="0" smtClean="0"/>
              <a:t> class with nothing in it.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Initialize class is</a:t>
            </a:r>
            <a:r>
              <a:rPr lang="en-US" baseline="0" dirty="0" smtClean="0"/>
              <a:t> what happens when something new is made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66" dirty="0" smtClean="0"/>
              <a:t>Different</a:t>
            </a:r>
            <a:r>
              <a:rPr lang="en-US" sz="1466" baseline="0" dirty="0" smtClean="0"/>
              <a:t> variable types only activate in certain parts of a code. Remember the do block with |fruit|? Fruit cease to exist outside that do block. We can organize the access of information in our code. Organization is your best defense against bugs.</a:t>
            </a:r>
            <a:endParaRPr sz="1466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66" dirty="0" smtClean="0"/>
              <a:t>Ethan</a:t>
            </a:r>
            <a:r>
              <a:rPr lang="en-US" sz="1466" baseline="0" dirty="0" smtClean="0"/>
              <a:t> and Brandon are both instances of class Human.</a:t>
            </a:r>
          </a:p>
          <a:p>
            <a:pPr>
              <a:spcBef>
                <a:spcPts val="0"/>
              </a:spcBef>
              <a:buNone/>
            </a:pPr>
            <a:endParaRPr lang="en-US" sz="1466" baseline="0" dirty="0" smtClean="0"/>
          </a:p>
          <a:p>
            <a:pPr>
              <a:spcBef>
                <a:spcPts val="0"/>
              </a:spcBef>
              <a:buNone/>
            </a:pPr>
            <a:r>
              <a:rPr lang="en-US" sz="1466" baseline="0" dirty="0" smtClean="0"/>
              <a:t>It’s a way of organizing and understanding the relationships among groups of things.</a:t>
            </a:r>
            <a:endParaRPr sz="1466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Classes are the abstract</a:t>
            </a:r>
            <a:r>
              <a:rPr lang="en-US" baseline="0" dirty="0" smtClean="0"/>
              <a:t> template.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Instances are single units. Have all the behaviors of a class.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46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274319" y="6035039"/>
            <a:ext cx="8595359" cy="54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822959" y="2743200"/>
            <a:ext cx="749808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48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 dirty="0"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1645919" y="4114800"/>
            <a:ext cx="58521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595359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Open Sans"/>
          <a:ea typeface="Open Sans"/>
          <a:cs typeface="Open Sans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Open Sans"/>
          <a:ea typeface="Open Sans"/>
          <a:cs typeface="Open Sans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Regular"/>
                <a:ea typeface="Open Sans"/>
                <a:cs typeface="Yanone Kaffeesatz Regular"/>
              </a:rPr>
              <a:t>Programming Concepts III</a:t>
            </a:r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600" dirty="0" smtClean="0">
                <a:latin typeface="Open Sans"/>
                <a:cs typeface="Open Sans"/>
              </a:rPr>
              <a:t>HILT </a:t>
            </a:r>
            <a:r>
              <a:rPr lang="en" sz="3600" dirty="0" smtClean="0">
                <a:latin typeface="Open Sans"/>
                <a:cs typeface="Open Sans"/>
              </a:rPr>
              <a:t>201</a:t>
            </a:r>
            <a:r>
              <a:rPr lang="en-US" sz="3600" dirty="0"/>
              <a:t>6</a:t>
            </a:r>
            <a:endParaRPr lang="en" sz="3600" dirty="0">
              <a:latin typeface="Open Sans"/>
              <a:cs typeface="Open Sans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Variable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Defines </a:t>
            </a:r>
            <a:r>
              <a:rPr lang="en" b="1" i="1" dirty="0">
                <a:solidFill>
                  <a:schemeClr val="bg2"/>
                </a:solidFill>
              </a:rPr>
              <a:t>attribute</a:t>
            </a:r>
            <a:r>
              <a:rPr lang="en" dirty="0">
                <a:solidFill>
                  <a:schemeClr val="bg2"/>
                </a:solidFill>
              </a:rPr>
              <a:t> </a:t>
            </a:r>
            <a:r>
              <a:rPr lang="en" dirty="0"/>
              <a:t>characteristics</a:t>
            </a:r>
          </a:p>
          <a:p>
            <a:pPr marL="4572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What things of the </a:t>
            </a:r>
            <a:r>
              <a:rPr lang="en" dirty="0" smtClean="0"/>
              <a:t>class’ </a:t>
            </a:r>
            <a:r>
              <a:rPr lang="en" dirty="0"/>
              <a:t>type </a:t>
            </a:r>
            <a:r>
              <a:rPr lang="en" b="1" i="1" dirty="0">
                <a:solidFill>
                  <a:srgbClr val="666666"/>
                </a:solidFill>
              </a:rPr>
              <a:t>have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Breed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Model Year</a:t>
            </a:r>
          </a:p>
          <a:p>
            <a:pPr marL="914400" lvl="1" indent="-38100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Favorite Ice Cream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Instance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A specific incarnation of a class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Rin Tin Tin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garbage truck</a:t>
            </a:r>
          </a:p>
          <a:p>
            <a:pPr marL="914400" lvl="1" indent="-38100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the neighbor's kid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24495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Coffee Class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class </a:t>
            </a:r>
            <a:r>
              <a:rPr lang="en" sz="2400" dirty="0">
                <a:solidFill>
                  <a:srgbClr val="344175"/>
                </a:solidFill>
                <a:latin typeface="Menlo Regular"/>
                <a:ea typeface="Menlo Regular"/>
                <a:cs typeface="Menlo Regular"/>
                <a:sym typeface="Courier New"/>
              </a:rPr>
              <a:t>Coffee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c = </a:t>
            </a:r>
            <a:r>
              <a:rPr lang="en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Coffee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.new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puts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c</a:t>
            </a:r>
          </a:p>
          <a:p>
            <a:pPr lvl="0" rtl="0">
              <a:spcBef>
                <a:spcPts val="0"/>
              </a:spcBef>
              <a:buNone/>
            </a:pPr>
            <a:endParaRPr b="1" dirty="0">
              <a:solidFill>
                <a:srgbClr val="4A86E8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#&lt;Coffee:0x007ffb1d0b6290&gt;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=&gt; nil</a:t>
            </a:r>
          </a:p>
          <a:p>
            <a:pPr>
              <a:spcBef>
                <a:spcPts val="0"/>
              </a:spcBef>
              <a:buNone/>
            </a:pPr>
            <a:endParaRPr b="1" dirty="0">
              <a:solidFill>
                <a:srgbClr val="4A86E8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24495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Coffee Class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class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Coffee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def </a:t>
            </a:r>
            <a:r>
              <a:rPr lang="en" sz="2400" dirty="0">
                <a:solidFill>
                  <a:srgbClr val="84000C"/>
                </a:solidFill>
                <a:latin typeface="Menlo Regular"/>
                <a:ea typeface="Menlo Regular"/>
                <a:cs typeface="Menlo Regular"/>
                <a:sym typeface="Courier New"/>
              </a:rPr>
              <a:t>initialize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    </a:t>
            </a:r>
            <a:r>
              <a:rPr lang="en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puts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"Coffee is created"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end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c = </a:t>
            </a:r>
            <a:r>
              <a:rPr lang="en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Coffee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.new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Coffee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is created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=&gt; #&lt;Coffee:0x007ffb1d09ba08&gt;</a:t>
            </a:r>
          </a:p>
          <a:p>
            <a:pPr>
              <a:spcBef>
                <a:spcPts val="0"/>
              </a:spcBef>
              <a:buNone/>
            </a:pPr>
            <a:endParaRPr b="1" dirty="0">
              <a:solidFill>
                <a:srgbClr val="4A86E8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Coffee Class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class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Coffee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def </a:t>
            </a:r>
            <a:r>
              <a:rPr lang="en" sz="2400" dirty="0">
                <a:solidFill>
                  <a:srgbClr val="84000C"/>
                </a:solidFill>
                <a:latin typeface="Menlo Regular"/>
                <a:ea typeface="Menlo Regular"/>
                <a:cs typeface="Menlo Regular"/>
                <a:sym typeface="Courier New"/>
              </a:rPr>
              <a:t>initialize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 smtClean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@</a:t>
            </a:r>
            <a:r>
              <a:rPr lang="en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temperature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0</a:t>
            </a: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" sz="2400" dirty="0" smtClean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@</a:t>
            </a:r>
            <a:r>
              <a:rPr lang="en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flavor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=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'sweet, smoky, 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Sumatran’</a:t>
            </a:r>
            <a:endParaRPr lang="en-US" sz="2400" dirty="0" smtClean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  <a:endParaRPr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myCoffee = Coffee.new</a:t>
            </a:r>
          </a:p>
          <a:p>
            <a:pPr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=&gt; #&lt;Coffee:0x007ffb1d025cb8 @temperature=0, @flavor="sweet, smoky, Sumatran"&gt;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Coffee Class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61111"/>
              <a:buNone/>
            </a:pP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class </a:t>
            </a:r>
            <a:r>
              <a:rPr lang="en" sz="1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Coffee</a:t>
            </a:r>
            <a:endParaRPr lang="en" sz="18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buClr>
                <a:srgbClr val="000000"/>
              </a:buClr>
              <a:buSzPct val="61111"/>
              <a:buNone/>
            </a:pPr>
            <a:r>
              <a:rPr lang="en-US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def </a:t>
            </a:r>
            <a:r>
              <a:rPr lang="en" sz="1800" dirty="0" smtClean="0">
                <a:solidFill>
                  <a:srgbClr val="84000C"/>
                </a:solidFill>
                <a:latin typeface="Menlo Regular"/>
                <a:ea typeface="Menlo Regular"/>
                <a:cs typeface="Menlo Regular"/>
                <a:sym typeface="Courier New"/>
              </a:rPr>
              <a:t>initialize</a:t>
            </a:r>
            <a:r>
              <a:rPr lang="en-US" sz="1800" dirty="0" smtClean="0">
                <a:solidFill>
                  <a:srgbClr val="84000C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" sz="18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temp 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</a:t>
            </a:r>
            <a:r>
              <a:rPr lang="en" sz="18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flavor =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'bland'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</a:p>
          <a:p>
            <a:pPr lvl="0">
              <a:buClr>
                <a:srgbClr val="000000"/>
              </a:buClr>
              <a:buSzPct val="61111"/>
              <a:buNone/>
            </a:pP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" sz="1800" dirty="0" smtClean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@</a:t>
            </a:r>
            <a:r>
              <a:rPr lang="en" sz="18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temperature </a:t>
            </a:r>
            <a:r>
              <a:rPr lang="en" sz="18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temp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" sz="1800" dirty="0" smtClean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@</a:t>
            </a:r>
            <a:r>
              <a:rPr lang="en" sz="18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flavor 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flavor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18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  <a:endParaRPr lang="en" sz="18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</a:p>
          <a:p>
            <a:pPr lvl="0" rtl="0">
              <a:spcBef>
                <a:spcPts val="0"/>
              </a:spcBef>
              <a:buNone/>
            </a:pPr>
            <a:endParaRPr sz="1000" dirty="0">
              <a:solidFill>
                <a:schemeClr val="tx1"/>
              </a:solidFill>
              <a:latin typeface="Menlo Regular"/>
              <a:cs typeface="Menlo Regular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ethan</a:t>
            </a: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s_coffee 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Coffee.new(</a:t>
            </a:r>
            <a:r>
              <a:rPr lang="en" sz="20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80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" sz="20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'spicy'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=&gt; #&lt;Coffee:0x007ffb1b8219c8 @temperature=80, @flavor="spicy"&gt;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brandons</a:t>
            </a: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_coffee 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Coffee.new(</a:t>
            </a:r>
            <a:r>
              <a:rPr lang="en" sz="20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90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=&gt; #&lt;Coffee:0x007ffb1d0f0030 @temperature=90, @flavor="bland"&gt;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1086508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Variable Scope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274319" y="1360827"/>
            <a:ext cx="8668822" cy="50589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local variable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temperature</a:t>
            </a:r>
            <a:r>
              <a:rPr lang="en" sz="2400" dirty="0">
                <a:solidFill>
                  <a:srgbClr val="0E6E6D"/>
                </a:solidFill>
                <a:sym typeface="Arial"/>
              </a:rPr>
              <a:t>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1600" dirty="0" smtClean="0">
              <a:solidFill>
                <a:srgbClr val="000000"/>
              </a:solidFill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b="1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instance </a:t>
            </a:r>
            <a:r>
              <a:rPr lang="en" sz="24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variable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@temperature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b="1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class </a:t>
            </a:r>
            <a:r>
              <a:rPr lang="en" sz="24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variable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@@temperature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1800" dirty="0">
              <a:solidFill>
                <a:srgbClr val="000000"/>
              </a:solidFill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global variable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$temperature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b="1" dirty="0" smtClean="0">
                <a:sym typeface="Open Sans"/>
              </a:rPr>
              <a:t>constant</a:t>
            </a:r>
            <a:r>
              <a:rPr lang="en" sz="2400" b="1" dirty="0" smtClean="0">
                <a:solidFill>
                  <a:srgbClr val="000000"/>
                </a:solidFill>
                <a:sym typeface="Arial"/>
              </a:rPr>
              <a:t> </a:t>
            </a:r>
            <a:endParaRPr lang="en" sz="2400" b="1" dirty="0">
              <a:solidFill>
                <a:srgbClr val="000000"/>
              </a:solidFill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TEMPERATURE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Manipulating Values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7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Use the "</a:t>
            </a:r>
            <a:r>
              <a:rPr lang="en" sz="2700" dirty="0">
                <a:solidFill>
                  <a:srgbClr val="0B5C92"/>
                </a:solidFill>
                <a:latin typeface="Menlo Regular"/>
                <a:ea typeface="Open Sans"/>
                <a:cs typeface="Menlo Regular"/>
                <a:sym typeface="Open Sans"/>
              </a:rPr>
              <a:t>!</a:t>
            </a:r>
            <a:r>
              <a:rPr lang="en" sz="27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" operator</a:t>
            </a:r>
          </a:p>
          <a:p>
            <a:pPr lvl="0" rtl="0">
              <a:spcBef>
                <a:spcPts val="0"/>
              </a:spcBef>
              <a:buNone/>
            </a:pPr>
            <a:endParaRPr lang="en-US" sz="2400" dirty="0" smtClean="0">
              <a:solidFill>
                <a:srgbClr val="4A86E8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def </a:t>
            </a:r>
            <a:r>
              <a:rPr lang="en" sz="2400" dirty="0">
                <a:solidFill>
                  <a:srgbClr val="84000C"/>
                </a:solidFill>
                <a:latin typeface="Menlo Regular"/>
                <a:ea typeface="Menlo Regular"/>
                <a:cs typeface="Menlo Regular"/>
                <a:sym typeface="Courier New"/>
              </a:rPr>
              <a:t>temp!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(temp)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@temperature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temp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myCoffee.temp!(120)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puts myCoffee.temp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yourCoffee = Coffee.new</a:t>
            </a:r>
          </a:p>
          <a:p>
            <a:pPr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puts yourCoffee.temp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Existential Operator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def </a:t>
            </a:r>
            <a:r>
              <a:rPr lang="en" sz="2000" dirty="0">
                <a:solidFill>
                  <a:srgbClr val="8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hot?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(temp)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if 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temp &gt; </a:t>
            </a:r>
            <a:r>
              <a:rPr lang="en" sz="20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160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return true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  <a:endParaRPr lang="en-US" sz="20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false</a:t>
            </a:r>
            <a:endParaRPr lang="en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Method Chaining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Do a series of tasks in order (left-to-right)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task.try.tryAgain.success?</a:t>
            </a:r>
          </a:p>
          <a:p>
            <a:pPr lvl="0" rtl="0">
              <a:spcBef>
                <a:spcPts val="0"/>
              </a:spcBef>
              <a:buNone/>
            </a:pPr>
            <a:endParaRPr lang="en-US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First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" sz="2400" dirty="0">
                <a:latin typeface="Menlo Regular"/>
                <a:ea typeface="Menlo Regular"/>
                <a:cs typeface="Menlo Regular"/>
                <a:sym typeface="Courier New"/>
              </a:rPr>
              <a:t>task.try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executes, then </a:t>
            </a:r>
            <a:r>
              <a:rPr lang="en" sz="2400" dirty="0">
                <a:latin typeface="Menlo Regular"/>
                <a:ea typeface="Menlo Regular"/>
                <a:cs typeface="Menlo Regular"/>
                <a:sym typeface="Courier New"/>
              </a:rPr>
              <a:t>result.tryAgain</a:t>
            </a:r>
          </a:p>
          <a:p>
            <a:pPr lvl="0" rtl="0">
              <a:spcBef>
                <a:spcPts val="0"/>
              </a:spcBef>
              <a:buNone/>
            </a:pPr>
            <a:endParaRPr sz="1100" dirty="0"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task.try</a:t>
            </a:r>
            <a:r>
              <a:rPr lang="en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.tryAgain.success?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</a:t>
            </a:r>
            <a:r>
              <a:rPr lang="en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.tryAgain.success?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</a:t>
            </a:r>
            <a:r>
              <a:rPr lang="en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.success?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1188721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b="1" dirty="0">
                <a:solidFill>
                  <a:srgbClr val="FF0000"/>
                </a:solidFill>
                <a:latin typeface="Yanone Kaffeesatz Bold"/>
                <a:ea typeface="Open Sans"/>
                <a:cs typeface="Yanone Kaffeesatz Bold"/>
                <a:sym typeface="Ubuntu"/>
              </a:rPr>
              <a:t>What is OOP?</a:t>
            </a:r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274319" y="1463040"/>
            <a:ext cx="7134210" cy="4991827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20133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Objects are complex entities (which we sometimes call "data structures") with qualities and abilities.</a:t>
            </a:r>
          </a:p>
          <a:p>
            <a:pPr marL="381000" marR="0" lvl="0" indent="-220133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In an object-oriented programming language, we work with complex objects rather than simple "primitives" like numbers and </a:t>
            </a:r>
            <a:r>
              <a:rPr lang="en-US" sz="2666" smtClean="0">
                <a:solidFill>
                  <a:srgbClr val="000000"/>
                </a:solidFill>
                <a:sym typeface="Arial"/>
              </a:rPr>
              <a:t>strings</a:t>
            </a:r>
            <a:r>
              <a:rPr lang="en" sz="2666" smtClean="0">
                <a:solidFill>
                  <a:srgbClr val="000000"/>
                </a:solidFill>
                <a:sym typeface="Arial"/>
              </a:rPr>
              <a:t>.</a:t>
            </a:r>
            <a:endParaRPr lang="en" sz="2666" dirty="0">
              <a:solidFill>
                <a:srgbClr val="000000"/>
              </a:solidFill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Inheritance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A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relation between two classes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Cats are mammals, all mammals are animals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Classes lower in the hierarchy 'inherit' features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If all mammals can breathe, then all cats can breath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Only </a:t>
            </a:r>
            <a:r>
              <a:rPr lang="en" b="1" i="1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one</a:t>
            </a:r>
            <a:r>
              <a:rPr lang="en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level of inheritance!!!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spcBef>
                <a:spcPts val="0"/>
              </a:spcBef>
              <a:buNone/>
            </a:pPr>
            <a:r>
              <a:rPr lang="en" b="1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class &lt; parent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Inheritance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457200" y="1127616"/>
            <a:ext cx="39225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b="1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class</a:t>
            </a:r>
            <a:r>
              <a:rPr lang="en" sz="1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1400" b="1" dirty="0">
                <a:solidFill>
                  <a:srgbClr val="445588"/>
                </a:solidFill>
                <a:latin typeface="Menlo Regular"/>
                <a:ea typeface="Menlo Regular"/>
                <a:cs typeface="Menlo Regular"/>
                <a:sym typeface="Courier New"/>
              </a:rPr>
              <a:t>Drink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1400" b="1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def</a:t>
            </a:r>
            <a:r>
              <a:rPr lang="en" sz="1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1400" b="1" dirty="0">
                <a:solidFill>
                  <a:srgbClr val="990000"/>
                </a:solidFill>
                <a:latin typeface="Menlo Regular"/>
                <a:ea typeface="Menlo Regular"/>
                <a:cs typeface="Menlo Regular"/>
                <a:sym typeface="Courier New"/>
              </a:rPr>
              <a:t>initialize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" sz="1400" dirty="0">
                <a:solidFill>
                  <a:srgbClr val="008080"/>
                </a:solidFill>
                <a:latin typeface="Menlo Regular"/>
                <a:ea typeface="Menlo Regular"/>
                <a:cs typeface="Menlo Regular"/>
                <a:sym typeface="Courier New"/>
              </a:rPr>
              <a:t>@container</a:t>
            </a:r>
            <a:r>
              <a:rPr lang="en" sz="1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1400" b="1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=</a:t>
            </a:r>
            <a:r>
              <a:rPr lang="en" sz="1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1400" dirty="0">
                <a:solidFill>
                  <a:srgbClr val="DD1144"/>
                </a:solidFill>
                <a:latin typeface="Menlo Regular"/>
                <a:ea typeface="Menlo Regular"/>
                <a:cs typeface="Menlo Regular"/>
                <a:sym typeface="Courier New"/>
              </a:rPr>
              <a:t>'can'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" sz="1400" dirty="0">
                <a:solidFill>
                  <a:srgbClr val="008080"/>
                </a:solidFill>
                <a:latin typeface="Menlo Regular"/>
                <a:ea typeface="Menlo Regular"/>
                <a:cs typeface="Menlo Regular"/>
                <a:sym typeface="Courier New"/>
              </a:rPr>
              <a:t>@material</a:t>
            </a:r>
            <a:r>
              <a:rPr lang="en" sz="1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1400" b="1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=</a:t>
            </a:r>
            <a:r>
              <a:rPr lang="en" sz="1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1400" dirty="0">
                <a:solidFill>
                  <a:srgbClr val="DD1144"/>
                </a:solidFill>
                <a:latin typeface="Menlo Regular"/>
                <a:ea typeface="Menlo Regular"/>
                <a:cs typeface="Menlo Regular"/>
                <a:sym typeface="Courier New"/>
              </a:rPr>
              <a:t>'aluminum'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1400" b="1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1400" b="1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def</a:t>
            </a:r>
            <a:r>
              <a:rPr lang="en" sz="1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1400" b="1" dirty="0">
                <a:solidFill>
                  <a:srgbClr val="990000"/>
                </a:solidFill>
                <a:latin typeface="Menlo Regular"/>
                <a:ea typeface="Menlo Regular"/>
                <a:cs typeface="Menlo Regular"/>
                <a:sym typeface="Courier New"/>
              </a:rPr>
              <a:t>get_container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" sz="1400" dirty="0">
                <a:solidFill>
                  <a:srgbClr val="008080"/>
                </a:solidFill>
                <a:latin typeface="Menlo Regular"/>
                <a:ea typeface="Menlo Regular"/>
                <a:cs typeface="Menlo Regular"/>
                <a:sym typeface="Courier New"/>
              </a:rPr>
              <a:t>@container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1400" b="1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1400" b="1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def</a:t>
            </a:r>
            <a:r>
              <a:rPr lang="en" sz="1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1400" b="1" dirty="0">
                <a:solidFill>
                  <a:srgbClr val="990000"/>
                </a:solidFill>
                <a:latin typeface="Menlo Regular"/>
                <a:ea typeface="Menlo Regular"/>
                <a:cs typeface="Menlo Regular"/>
                <a:sym typeface="Courier New"/>
              </a:rPr>
              <a:t>get_material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" sz="1400" dirty="0">
                <a:solidFill>
                  <a:srgbClr val="008080"/>
                </a:solidFill>
                <a:latin typeface="Menlo Regular"/>
                <a:ea typeface="Menlo Regular"/>
                <a:cs typeface="Menlo Regular"/>
                <a:sym typeface="Courier New"/>
              </a:rPr>
              <a:t>@material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1400" b="1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b="1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5" name="Shape 165"/>
          <p:cNvSpPr txBox="1">
            <a:spLocks noGrp="1"/>
          </p:cNvSpPr>
          <p:nvPr>
            <p:ph type="body" idx="2"/>
          </p:nvPr>
        </p:nvSpPr>
        <p:spPr>
          <a:xfrm>
            <a:off x="4764300" y="1147615"/>
            <a:ext cx="39225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b="1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class</a:t>
            </a:r>
            <a:r>
              <a:rPr lang="en" sz="1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1400" b="1" dirty="0">
                <a:solidFill>
                  <a:srgbClr val="445588"/>
                </a:solidFill>
                <a:latin typeface="Menlo Regular"/>
                <a:ea typeface="Menlo Regular"/>
                <a:cs typeface="Menlo Regular"/>
                <a:sym typeface="Courier New"/>
              </a:rPr>
              <a:t>Coffee &lt; Drink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1400" b="1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def</a:t>
            </a:r>
            <a:r>
              <a:rPr lang="en" sz="1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1400" b="1" dirty="0">
                <a:solidFill>
                  <a:srgbClr val="990000"/>
                </a:solidFill>
                <a:latin typeface="Menlo Regular"/>
                <a:ea typeface="Menlo Regular"/>
                <a:cs typeface="Menlo Regular"/>
                <a:sym typeface="Courier New"/>
              </a:rPr>
              <a:t>initialize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" sz="1400" dirty="0">
                <a:solidFill>
                  <a:srgbClr val="008080"/>
                </a:solidFill>
                <a:latin typeface="Menlo Regular"/>
                <a:ea typeface="Menlo Regular"/>
                <a:cs typeface="Menlo Regular"/>
                <a:sym typeface="Courier New"/>
              </a:rPr>
              <a:t>@container</a:t>
            </a:r>
            <a:r>
              <a:rPr lang="en" sz="1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1400" b="1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=</a:t>
            </a:r>
            <a:r>
              <a:rPr lang="en" sz="1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1400" dirty="0">
                <a:solidFill>
                  <a:srgbClr val="DD1144"/>
                </a:solidFill>
                <a:latin typeface="Menlo Regular"/>
                <a:ea typeface="Menlo Regular"/>
                <a:cs typeface="Menlo Regular"/>
                <a:sym typeface="Courier New"/>
              </a:rPr>
              <a:t>'mug'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" sz="1400" dirty="0">
                <a:solidFill>
                  <a:srgbClr val="008080"/>
                </a:solidFill>
                <a:latin typeface="Menlo Regular"/>
                <a:ea typeface="Menlo Regular"/>
                <a:cs typeface="Menlo Regular"/>
                <a:sym typeface="Courier New"/>
              </a:rPr>
              <a:t>@material</a:t>
            </a:r>
            <a:r>
              <a:rPr lang="en" sz="1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1400" b="1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=</a:t>
            </a:r>
            <a:r>
              <a:rPr lang="en" sz="1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1400" dirty="0">
                <a:solidFill>
                  <a:srgbClr val="DD1144"/>
                </a:solidFill>
                <a:latin typeface="Menlo Regular"/>
                <a:ea typeface="Menlo Regular"/>
                <a:cs typeface="Menlo Regular"/>
                <a:sym typeface="Courier New"/>
              </a:rPr>
              <a:t>'ceramic'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009999"/>
                </a:solidFill>
                <a:latin typeface="Menlo Regular"/>
                <a:ea typeface="Menlo Regular"/>
                <a:cs typeface="Menlo Regular"/>
                <a:sym typeface="Courier New"/>
              </a:rPr>
              <a:t>    @flavor </a:t>
            </a:r>
            <a:r>
              <a:rPr lang="en" sz="1400" b="1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=</a:t>
            </a:r>
            <a:r>
              <a:rPr lang="en" sz="1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1400" dirty="0">
                <a:solidFill>
                  <a:srgbClr val="DD1144"/>
                </a:solidFill>
                <a:latin typeface="Menlo Regular"/>
                <a:ea typeface="Menlo Regular"/>
                <a:cs typeface="Menlo Regular"/>
                <a:sym typeface="Courier New"/>
              </a:rPr>
              <a:t>'sumatran'</a:t>
            </a:r>
            <a:r>
              <a:rPr lang="en" sz="1400" dirty="0">
                <a:solidFill>
                  <a:srgbClr val="009999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1400" b="1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1400" b="1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def</a:t>
            </a:r>
            <a:r>
              <a:rPr lang="en" sz="1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1400" b="1" dirty="0">
                <a:solidFill>
                  <a:srgbClr val="990000"/>
                </a:solidFill>
                <a:latin typeface="Menlo Regular"/>
                <a:ea typeface="Menlo Regular"/>
                <a:cs typeface="Menlo Regular"/>
                <a:sym typeface="Courier New"/>
              </a:rPr>
              <a:t>get_flavor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" sz="1400" dirty="0">
                <a:solidFill>
                  <a:srgbClr val="008080"/>
                </a:solidFill>
                <a:latin typeface="Menlo Regular"/>
                <a:ea typeface="Menlo Regular"/>
                <a:cs typeface="Menlo Regular"/>
                <a:sym typeface="Courier New"/>
              </a:rPr>
              <a:t>@flavor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1400" b="1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b="1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6" name="Shape 166"/>
          <p:cNvSpPr txBox="1"/>
          <p:nvPr/>
        </p:nvSpPr>
        <p:spPr>
          <a:xfrm>
            <a:off x="457200" y="5453213"/>
            <a:ext cx="8387717" cy="96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latin typeface="Menlo Regular"/>
                <a:ea typeface="Menlo Regular"/>
                <a:cs typeface="Menlo Regular"/>
                <a:sym typeface="Courier New"/>
              </a:rPr>
              <a:t>myCoffee </a:t>
            </a:r>
            <a:r>
              <a:rPr lang="en" sz="1800" b="1" dirty="0">
                <a:latin typeface="Menlo Regular"/>
                <a:ea typeface="Menlo Regular"/>
                <a:cs typeface="Menlo Regular"/>
                <a:sym typeface="Courier New"/>
              </a:rPr>
              <a:t>=</a:t>
            </a:r>
            <a:r>
              <a:rPr lang="en" sz="1800" dirty="0"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1800" dirty="0">
                <a:solidFill>
                  <a:srgbClr val="008080"/>
                </a:solidFill>
                <a:latin typeface="Menlo Regular"/>
                <a:ea typeface="Menlo Regular"/>
                <a:cs typeface="Menlo Regular"/>
                <a:sym typeface="Courier New"/>
              </a:rPr>
              <a:t>Coffee</a:t>
            </a:r>
            <a:r>
              <a:rPr lang="en" sz="1800" b="1" dirty="0">
                <a:latin typeface="Menlo Regular"/>
                <a:ea typeface="Menlo Regular"/>
                <a:cs typeface="Menlo Regular"/>
                <a:sym typeface="Courier New"/>
              </a:rPr>
              <a:t>.</a:t>
            </a:r>
            <a:r>
              <a:rPr lang="en" sz="1800" dirty="0">
                <a:latin typeface="Menlo Regular"/>
                <a:ea typeface="Menlo Regular"/>
                <a:cs typeface="Menlo Regular"/>
                <a:sym typeface="Courier New"/>
              </a:rPr>
              <a:t>new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dirty="0">
                <a:solidFill>
                  <a:srgbClr val="0086B3"/>
                </a:solidFill>
                <a:latin typeface="Menlo Regular"/>
                <a:ea typeface="Menlo Regular"/>
                <a:cs typeface="Menlo Regular"/>
                <a:sym typeface="Courier New"/>
              </a:rPr>
              <a:t>puts</a:t>
            </a:r>
            <a:r>
              <a:rPr lang="en" sz="1800" dirty="0"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1800" dirty="0">
                <a:solidFill>
                  <a:srgbClr val="DD1144"/>
                </a:solidFill>
                <a:latin typeface="Menlo Regular"/>
                <a:ea typeface="Menlo Regular"/>
                <a:cs typeface="Menlo Regular"/>
                <a:sym typeface="Courier New"/>
              </a:rPr>
              <a:t>"The #{</a:t>
            </a:r>
            <a:r>
              <a:rPr lang="en" sz="1800" dirty="0">
                <a:latin typeface="Menlo Regular"/>
                <a:ea typeface="Menlo Regular"/>
                <a:cs typeface="Menlo Regular"/>
                <a:sym typeface="Courier New"/>
              </a:rPr>
              <a:t>myCoffee</a:t>
            </a:r>
            <a:r>
              <a:rPr lang="en" sz="1800" b="1" dirty="0">
                <a:latin typeface="Menlo Regular"/>
                <a:ea typeface="Menlo Regular"/>
                <a:cs typeface="Menlo Regular"/>
                <a:sym typeface="Courier New"/>
              </a:rPr>
              <a:t>.</a:t>
            </a:r>
            <a:r>
              <a:rPr lang="en" sz="1800" dirty="0">
                <a:latin typeface="Menlo Regular"/>
                <a:ea typeface="Menlo Regular"/>
                <a:cs typeface="Menlo Regular"/>
                <a:sym typeface="Courier New"/>
              </a:rPr>
              <a:t>get_material</a:t>
            </a:r>
            <a:r>
              <a:rPr lang="en" sz="1800" dirty="0">
                <a:solidFill>
                  <a:srgbClr val="DD1144"/>
                </a:solidFill>
                <a:latin typeface="Menlo Regular"/>
                <a:ea typeface="Menlo Regular"/>
                <a:cs typeface="Menlo Regular"/>
                <a:sym typeface="Courier New"/>
              </a:rPr>
              <a:t>} #{</a:t>
            </a:r>
            <a:r>
              <a:rPr lang="en" sz="1800" dirty="0">
                <a:latin typeface="Menlo Regular"/>
                <a:ea typeface="Menlo Regular"/>
                <a:cs typeface="Menlo Regular"/>
                <a:sym typeface="Courier New"/>
              </a:rPr>
              <a:t>myCoffee</a:t>
            </a:r>
            <a:r>
              <a:rPr lang="en" sz="1800" b="1" dirty="0">
                <a:latin typeface="Menlo Regular"/>
                <a:ea typeface="Menlo Regular"/>
                <a:cs typeface="Menlo Regular"/>
                <a:sym typeface="Courier New"/>
              </a:rPr>
              <a:t>.</a:t>
            </a:r>
            <a:r>
              <a:rPr lang="en" sz="1800" dirty="0">
                <a:latin typeface="Menlo Regular"/>
                <a:ea typeface="Menlo Regular"/>
                <a:cs typeface="Menlo Regular"/>
                <a:sym typeface="Courier New"/>
              </a:rPr>
              <a:t>get_container</a:t>
            </a:r>
            <a:r>
              <a:rPr lang="en" sz="1800" dirty="0">
                <a:solidFill>
                  <a:srgbClr val="DD1144"/>
                </a:solidFill>
                <a:latin typeface="Menlo Regular"/>
                <a:ea typeface="Menlo Regular"/>
                <a:cs typeface="Menlo Regular"/>
                <a:sym typeface="Courier New"/>
              </a:rPr>
              <a:t>} has #{</a:t>
            </a:r>
            <a:r>
              <a:rPr lang="en" sz="1800" dirty="0">
                <a:latin typeface="Menlo Regular"/>
                <a:ea typeface="Menlo Regular"/>
                <a:cs typeface="Menlo Regular"/>
                <a:sym typeface="Courier New"/>
              </a:rPr>
              <a:t>myCoffee</a:t>
            </a:r>
            <a:r>
              <a:rPr lang="en" sz="1800" b="1" dirty="0">
                <a:latin typeface="Menlo Regular"/>
                <a:ea typeface="Menlo Regular"/>
                <a:cs typeface="Menlo Regular"/>
                <a:sym typeface="Courier New"/>
              </a:rPr>
              <a:t>.</a:t>
            </a:r>
            <a:r>
              <a:rPr lang="en" sz="1800" dirty="0">
                <a:latin typeface="Menlo Regular"/>
                <a:ea typeface="Menlo Regular"/>
                <a:cs typeface="Menlo Regular"/>
                <a:sym typeface="Courier New"/>
              </a:rPr>
              <a:t>get_flavor</a:t>
            </a:r>
            <a:r>
              <a:rPr lang="en" sz="1800" dirty="0">
                <a:solidFill>
                  <a:srgbClr val="DD1144"/>
                </a:solidFill>
                <a:latin typeface="Menlo Regular"/>
                <a:ea typeface="Menlo Regular"/>
                <a:cs typeface="Menlo Regular"/>
                <a:sym typeface="Courier New"/>
              </a:rPr>
              <a:t>} coffee in it."</a:t>
            </a:r>
          </a:p>
          <a:p>
            <a:pPr>
              <a:spcBef>
                <a:spcPts val="0"/>
              </a:spcBef>
              <a:buNone/>
            </a:pPr>
            <a:endParaRPr sz="1800" dirty="0"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Inheritance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299083" y="2173125"/>
            <a:ext cx="8387717" cy="15804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latin typeface="Menlo Regular"/>
                <a:ea typeface="Menlo Regular"/>
                <a:cs typeface="Menlo Regular"/>
                <a:sym typeface="Courier New"/>
              </a:rPr>
              <a:t>myCoffee </a:t>
            </a:r>
            <a:r>
              <a:rPr lang="en" sz="1800" b="1" dirty="0">
                <a:latin typeface="Menlo Regular"/>
                <a:ea typeface="Menlo Regular"/>
                <a:cs typeface="Menlo Regular"/>
                <a:sym typeface="Courier New"/>
              </a:rPr>
              <a:t>=</a:t>
            </a:r>
            <a:r>
              <a:rPr lang="en" sz="1800" dirty="0"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1800" dirty="0">
                <a:solidFill>
                  <a:srgbClr val="008080"/>
                </a:solidFill>
                <a:latin typeface="Menlo Regular"/>
                <a:ea typeface="Menlo Regular"/>
                <a:cs typeface="Menlo Regular"/>
                <a:sym typeface="Courier New"/>
              </a:rPr>
              <a:t>Coffee</a:t>
            </a:r>
            <a:r>
              <a:rPr lang="en" sz="1800" b="1" dirty="0">
                <a:latin typeface="Menlo Regular"/>
                <a:ea typeface="Menlo Regular"/>
                <a:cs typeface="Menlo Regular"/>
                <a:sym typeface="Courier New"/>
              </a:rPr>
              <a:t>.</a:t>
            </a:r>
            <a:r>
              <a:rPr lang="en" sz="1800" dirty="0">
                <a:latin typeface="Menlo Regular"/>
                <a:ea typeface="Menlo Regular"/>
                <a:cs typeface="Menlo Regular"/>
                <a:sym typeface="Courier New"/>
              </a:rPr>
              <a:t>new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dirty="0">
                <a:solidFill>
                  <a:srgbClr val="0086B3"/>
                </a:solidFill>
                <a:latin typeface="Menlo Regular"/>
                <a:ea typeface="Menlo Regular"/>
                <a:cs typeface="Menlo Regular"/>
                <a:sym typeface="Courier New"/>
              </a:rPr>
              <a:t>puts</a:t>
            </a:r>
            <a:r>
              <a:rPr lang="en" sz="1800" dirty="0"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1800" dirty="0">
                <a:solidFill>
                  <a:srgbClr val="DD1144"/>
                </a:solidFill>
                <a:latin typeface="Menlo Regular"/>
                <a:ea typeface="Menlo Regular"/>
                <a:cs typeface="Menlo Regular"/>
                <a:sym typeface="Courier New"/>
              </a:rPr>
              <a:t>"The #{</a:t>
            </a:r>
            <a:r>
              <a:rPr lang="en" sz="1800" dirty="0">
                <a:latin typeface="Menlo Regular"/>
                <a:ea typeface="Menlo Regular"/>
                <a:cs typeface="Menlo Regular"/>
                <a:sym typeface="Courier New"/>
              </a:rPr>
              <a:t>myCoffee</a:t>
            </a:r>
            <a:r>
              <a:rPr lang="en" sz="1800" b="1" dirty="0">
                <a:latin typeface="Menlo Regular"/>
                <a:ea typeface="Menlo Regular"/>
                <a:cs typeface="Menlo Regular"/>
                <a:sym typeface="Courier New"/>
              </a:rPr>
              <a:t>.</a:t>
            </a:r>
            <a:r>
              <a:rPr lang="en" sz="1800" dirty="0">
                <a:latin typeface="Menlo Regular"/>
                <a:ea typeface="Menlo Regular"/>
                <a:cs typeface="Menlo Regular"/>
                <a:sym typeface="Courier New"/>
              </a:rPr>
              <a:t>get_material</a:t>
            </a:r>
            <a:r>
              <a:rPr lang="en" sz="1800" dirty="0">
                <a:solidFill>
                  <a:srgbClr val="DD1144"/>
                </a:solidFill>
                <a:latin typeface="Menlo Regular"/>
                <a:ea typeface="Menlo Regular"/>
                <a:cs typeface="Menlo Regular"/>
                <a:sym typeface="Courier New"/>
              </a:rPr>
              <a:t>} #{</a:t>
            </a:r>
            <a:r>
              <a:rPr lang="en" sz="1800" dirty="0">
                <a:latin typeface="Menlo Regular"/>
                <a:ea typeface="Menlo Regular"/>
                <a:cs typeface="Menlo Regular"/>
                <a:sym typeface="Courier New"/>
              </a:rPr>
              <a:t>myCoffee</a:t>
            </a:r>
            <a:r>
              <a:rPr lang="en" sz="1800" b="1" dirty="0">
                <a:latin typeface="Menlo Regular"/>
                <a:ea typeface="Menlo Regular"/>
                <a:cs typeface="Menlo Regular"/>
                <a:sym typeface="Courier New"/>
              </a:rPr>
              <a:t>.</a:t>
            </a:r>
            <a:r>
              <a:rPr lang="en" sz="1800" dirty="0">
                <a:latin typeface="Menlo Regular"/>
                <a:ea typeface="Menlo Regular"/>
                <a:cs typeface="Menlo Regular"/>
                <a:sym typeface="Courier New"/>
              </a:rPr>
              <a:t>get_container</a:t>
            </a:r>
            <a:r>
              <a:rPr lang="en" sz="1800" dirty="0">
                <a:solidFill>
                  <a:srgbClr val="DD1144"/>
                </a:solidFill>
                <a:latin typeface="Menlo Regular"/>
                <a:ea typeface="Menlo Regular"/>
                <a:cs typeface="Menlo Regular"/>
                <a:sym typeface="Courier New"/>
              </a:rPr>
              <a:t>} has #{</a:t>
            </a:r>
            <a:r>
              <a:rPr lang="en" sz="1800" dirty="0">
                <a:latin typeface="Menlo Regular"/>
                <a:ea typeface="Menlo Regular"/>
                <a:cs typeface="Menlo Regular"/>
                <a:sym typeface="Courier New"/>
              </a:rPr>
              <a:t>myCoffee</a:t>
            </a:r>
            <a:r>
              <a:rPr lang="en" sz="1800" b="1" dirty="0">
                <a:latin typeface="Menlo Regular"/>
                <a:ea typeface="Menlo Regular"/>
                <a:cs typeface="Menlo Regular"/>
                <a:sym typeface="Courier New"/>
              </a:rPr>
              <a:t>.</a:t>
            </a:r>
            <a:r>
              <a:rPr lang="en" sz="1800" dirty="0">
                <a:latin typeface="Menlo Regular"/>
                <a:ea typeface="Menlo Regular"/>
                <a:cs typeface="Menlo Regular"/>
                <a:sym typeface="Courier New"/>
              </a:rPr>
              <a:t>get_flavor</a:t>
            </a:r>
            <a:r>
              <a:rPr lang="en" sz="1800" dirty="0">
                <a:solidFill>
                  <a:srgbClr val="DD1144"/>
                </a:solidFill>
                <a:latin typeface="Menlo Regular"/>
                <a:ea typeface="Menlo Regular"/>
                <a:cs typeface="Menlo Regular"/>
                <a:sym typeface="Courier New"/>
              </a:rPr>
              <a:t>} coffee in it."</a:t>
            </a:r>
          </a:p>
          <a:p>
            <a:pPr>
              <a:spcBef>
                <a:spcPts val="0"/>
              </a:spcBef>
              <a:buNone/>
            </a:pPr>
            <a:endParaRPr sz="1800" dirty="0"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5619406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1086508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Documentation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663939" cy="50063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2013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666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Explain what the code is intended to do</a:t>
            </a:r>
          </a:p>
          <a:p>
            <a:pPr marL="381000" marR="0" lvl="0" indent="-22013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666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Reminders to yourself on what it does</a:t>
            </a:r>
          </a:p>
          <a:p>
            <a:pPr marL="381000" marR="0" lvl="0" indent="-22013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666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 you can't explain it easily, rewrite the code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457200" y="2771960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Questions?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Object</a:t>
            </a:r>
            <a:r>
              <a:rPr lang="en" b="0" dirty="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Orientation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6305399" cy="492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(Nearly) Everything is an Object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Objects "communicate" by sending and receiving messages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Objects have their own memory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Every object is an instance of a class</a:t>
            </a:r>
          </a:p>
        </p:txBody>
      </p:sp>
      <p:pic>
        <p:nvPicPr>
          <p:cNvPr id="51" name="Shape 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2600" y="1557462"/>
            <a:ext cx="2095500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/>
          <p:nvPr/>
        </p:nvSpPr>
        <p:spPr>
          <a:xfrm>
            <a:off x="7389775" y="4233987"/>
            <a:ext cx="938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latin typeface="Ubuntu"/>
                <a:ea typeface="Open Sans"/>
                <a:cs typeface="Ubuntu"/>
              </a:rPr>
              <a:t>Alan Kay</a:t>
            </a:r>
          </a:p>
        </p:txBody>
      </p:sp>
      <p:sp>
        <p:nvSpPr>
          <p:cNvPr id="53" name="Shape 53"/>
          <p:cNvSpPr txBox="1"/>
          <p:nvPr/>
        </p:nvSpPr>
        <p:spPr>
          <a:xfrm>
            <a:off x="6427577" y="4674225"/>
            <a:ext cx="2913373" cy="145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Ubuntu"/>
                <a:ea typeface="Open Sans"/>
                <a:cs typeface="Ubuntu"/>
              </a:rPr>
              <a:t>Object-oriented Programming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Ubuntu"/>
                <a:ea typeface="Open Sans"/>
                <a:cs typeface="Ubuntu"/>
              </a:rPr>
              <a:t>Graphical User Interface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Ubuntu"/>
                <a:ea typeface="Open Sans"/>
                <a:cs typeface="Ubuntu"/>
              </a:rPr>
              <a:t>3D Graphics</a:t>
            </a:r>
          </a:p>
          <a:p>
            <a:pPr>
              <a:spcBef>
                <a:spcPts val="0"/>
              </a:spcBef>
              <a:buNone/>
            </a:pPr>
            <a:r>
              <a:rPr lang="en" dirty="0">
                <a:latin typeface="Ubuntu"/>
                <a:ea typeface="Open Sans"/>
                <a:cs typeface="Ubuntu"/>
              </a:rPr>
              <a:t>ARPANET (what became the Internet)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12034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Classes</a:t>
            </a:r>
            <a:r>
              <a:rPr lang="en" sz="4266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and instances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274319" y="1280137"/>
            <a:ext cx="8668822" cy="5003662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b="1" dirty="0">
                <a:solidFill>
                  <a:srgbClr val="7F7F7F"/>
                </a:solidFill>
                <a:sym typeface="Arial"/>
              </a:rPr>
              <a:t>Classes</a:t>
            </a:r>
            <a:r>
              <a:rPr lang="en" sz="2666" b="0" dirty="0">
                <a:solidFill>
                  <a:srgbClr val="7F7F7F"/>
                </a:solidFill>
                <a:sym typeface="Arial"/>
              </a:rPr>
              <a:t> </a:t>
            </a:r>
            <a:r>
              <a:rPr lang="en" sz="2666" b="0" dirty="0">
                <a:solidFill>
                  <a:srgbClr val="000000"/>
                </a:solidFill>
                <a:sym typeface="Arial"/>
              </a:rPr>
              <a:t>are </a:t>
            </a:r>
            <a:r>
              <a:rPr lang="en" sz="2666" b="1" dirty="0">
                <a:solidFill>
                  <a:srgbClr val="000000"/>
                </a:solidFill>
                <a:sym typeface="Arial"/>
              </a:rPr>
              <a:t>archetypes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b="1" dirty="0">
                <a:solidFill>
                  <a:schemeClr val="tx1">
                    <a:lumMod val="50000"/>
                    <a:lumOff val="50000"/>
                  </a:schemeClr>
                </a:solidFill>
                <a:sym typeface="Arial"/>
              </a:rPr>
              <a:t>Instances</a:t>
            </a:r>
            <a:r>
              <a:rPr lang="en" sz="2666" b="0" dirty="0">
                <a:solidFill>
                  <a:schemeClr val="tx1">
                    <a:lumMod val="50000"/>
                    <a:lumOff val="50000"/>
                  </a:schemeClr>
                </a:solidFill>
                <a:sym typeface="Arial"/>
              </a:rPr>
              <a:t> </a:t>
            </a:r>
            <a:r>
              <a:rPr lang="en" sz="2666" b="0" dirty="0">
                <a:solidFill>
                  <a:srgbClr val="000000"/>
                </a:solidFill>
                <a:sym typeface="Arial"/>
              </a:rPr>
              <a:t>are particular </a:t>
            </a:r>
            <a:r>
              <a:rPr lang="en" sz="2666" b="1" dirty="0">
                <a:solidFill>
                  <a:srgbClr val="000000"/>
                </a:solidFill>
                <a:sym typeface="Arial"/>
              </a:rPr>
              <a:t>objects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0800" y="2011680"/>
            <a:ext cx="2286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Class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dirty="0"/>
              <a:t>Describes the generic characteristics of a single </a:t>
            </a:r>
            <a:r>
              <a:rPr lang="en" b="1" i="1" dirty="0">
                <a:solidFill>
                  <a:srgbClr val="7F7F7F"/>
                </a:solidFill>
              </a:rPr>
              <a:t>type</a:t>
            </a:r>
            <a:r>
              <a:rPr lang="en" dirty="0">
                <a:solidFill>
                  <a:srgbClr val="7F7F7F"/>
                </a:solidFill>
              </a:rPr>
              <a:t> </a:t>
            </a:r>
            <a:r>
              <a:rPr lang="en" dirty="0"/>
              <a:t>of an object</a:t>
            </a:r>
          </a:p>
          <a:p>
            <a:pPr marL="38100" lvl="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dirty="0"/>
              <a:t>What things are of this type </a:t>
            </a:r>
            <a:r>
              <a:rPr lang="en" b="1" i="1" dirty="0">
                <a:solidFill>
                  <a:srgbClr val="7F7F7F"/>
                </a:solidFill>
              </a:rPr>
              <a:t>are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Dog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Vehicle</a:t>
            </a:r>
          </a:p>
          <a:p>
            <a:pPr marL="914400" lvl="1" indent="-38100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Baby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23361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Classes and Instances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5979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Classes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Template for an object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Describes state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Describes behavior</a:t>
            </a:r>
          </a:p>
          <a:p>
            <a:pPr marL="457200" lvl="0" indent="-3810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Used to create many instances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4294967295"/>
          </p:nvPr>
        </p:nvSpPr>
        <p:spPr>
          <a:xfrm>
            <a:off x="4696890" y="1600200"/>
            <a:ext cx="3989910" cy="496728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Instances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Discreet instantiation of a class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Shares behavior with other instances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Object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344150"/>
            <a:ext cx="5212499" cy="531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Take this </a:t>
            </a:r>
            <a:r>
              <a:rPr lang="en" sz="240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cat…</a:t>
            </a:r>
            <a:endParaRPr lang="en-US" sz="2400" dirty="0" smtClean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lang="en" sz="2400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It has qualities (</a:t>
            </a:r>
            <a:r>
              <a:rPr lang="en" sz="2400" b="1" i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attributes</a:t>
            </a: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latin typeface="Open Sans"/>
                <a:ea typeface="Open Sans"/>
                <a:cs typeface="Open Sans"/>
                <a:sym typeface="Open Sans"/>
              </a:rPr>
              <a:t>white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latin typeface="Open Sans"/>
                <a:ea typeface="Open Sans"/>
                <a:cs typeface="Open Sans"/>
                <a:sym typeface="Open Sans"/>
              </a:rPr>
              <a:t>long-haired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latin typeface="Open Sans"/>
                <a:ea typeface="Open Sans"/>
                <a:cs typeface="Open Sans"/>
                <a:sym typeface="Open Sans"/>
              </a:rPr>
              <a:t>4 years old</a:t>
            </a:r>
          </a:p>
          <a:p>
            <a:pPr lvl="0" rtl="0">
              <a:spcBef>
                <a:spcPts val="0"/>
              </a:spcBef>
              <a:buNone/>
            </a:pPr>
            <a:endParaRPr sz="1400" dirty="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And can do things (</a:t>
            </a:r>
            <a:r>
              <a:rPr lang="en" sz="2400" b="1" i="1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methods</a:t>
            </a: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latin typeface="Open Sans"/>
                <a:ea typeface="Open Sans"/>
                <a:cs typeface="Open Sans"/>
                <a:sym typeface="Open Sans"/>
              </a:rPr>
              <a:t>walk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latin typeface="Open Sans"/>
                <a:ea typeface="Open Sans"/>
                <a:cs typeface="Open Sans"/>
                <a:sym typeface="Open Sans"/>
              </a:rPr>
              <a:t>eat</a:t>
            </a: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latin typeface="Open Sans"/>
                <a:ea typeface="Open Sans"/>
                <a:cs typeface="Open Sans"/>
                <a:sym typeface="Open Sans"/>
              </a:rPr>
              <a:t>meow</a:t>
            </a:r>
          </a:p>
          <a:p>
            <a:pPr>
              <a:spcBef>
                <a:spcPts val="0"/>
              </a:spcBef>
              <a:buNone/>
            </a:pPr>
            <a:r>
              <a:rPr lang="en" sz="2400" b="1" dirty="0">
                <a:latin typeface="Open Sans"/>
                <a:ea typeface="Open Sans"/>
                <a:cs typeface="Open Sans"/>
                <a:sym typeface="Open Sans"/>
              </a:rPr>
              <a:t>nap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9700" y="2401800"/>
            <a:ext cx="3154566" cy="2691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Methods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Defines a behavioral characteristic</a:t>
            </a:r>
          </a:p>
          <a:p>
            <a:pPr marL="4572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What the things of the class's type </a:t>
            </a:r>
            <a:r>
              <a:rPr lang="en" b="1" i="1" dirty="0">
                <a:solidFill>
                  <a:srgbClr val="666666"/>
                </a:solidFill>
              </a:rPr>
              <a:t>do</a:t>
            </a:r>
            <a:r>
              <a:rPr lang="en" dirty="0"/>
              <a:t>.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Chase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Drive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Talk</a:t>
            </a:r>
          </a:p>
          <a:p>
            <a:pPr marL="457200" lvl="0" indent="-41910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The "verbs"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Methods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Defined within a </a:t>
            </a:r>
            <a:r>
              <a:rPr lang="en" sz="2400" b="1" i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class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Store instructions to execute on </a:t>
            </a:r>
            <a:r>
              <a:rPr lang="en" sz="2400" b="1" i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attributes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keywords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def</a:t>
            </a:r>
            <a:r>
              <a:rPr lang="en" sz="2400" dirty="0">
                <a:solidFill>
                  <a:srgbClr val="0B5C9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  <a:r>
              <a:rPr lang="en" sz="2400" dirty="0">
                <a:solidFill>
                  <a:srgbClr val="0B5C9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start and end a </a:t>
            </a:r>
            <a:r>
              <a:rPr lang="en" sz="2400" b="1" i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method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Every method evaluates to something</a:t>
            </a: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return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keyword not required</a:t>
            </a: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last statement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use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#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at the beginning of a line to write a </a:t>
            </a:r>
            <a:r>
              <a:rPr lang="en" sz="2400" b="1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comment</a:t>
            </a:r>
            <a:r>
              <a:rPr lang="en" sz="2400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(Ruby will ignore everything on the line after the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#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latin typeface="Open Sans"/>
                <a:ea typeface="Open Sans"/>
                <a:cs typeface="Open Sans"/>
                <a:sym typeface="Open Sans"/>
              </a:rPr>
              <a:t>Exception?</a:t>
            </a:r>
          </a:p>
          <a:p>
            <a:pPr>
              <a:spcBef>
                <a:spcPts val="0"/>
              </a:spcBef>
              <a:buNone/>
            </a:pP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"#{variable}"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807</Words>
  <Application>Microsoft Macintosh PowerPoint</Application>
  <PresentationFormat>On-screen Show (4:3)</PresentationFormat>
  <Paragraphs>220</Paragraphs>
  <Slides>24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Custom Theme</vt:lpstr>
      <vt:lpstr>Custom Theme</vt:lpstr>
      <vt:lpstr>Programming Concepts III</vt:lpstr>
      <vt:lpstr>What is OOP?</vt:lpstr>
      <vt:lpstr>Object Orientation</vt:lpstr>
      <vt:lpstr>Classes and instances</vt:lpstr>
      <vt:lpstr>Class</vt:lpstr>
      <vt:lpstr>Classes and Instances</vt:lpstr>
      <vt:lpstr>Object</vt:lpstr>
      <vt:lpstr>Methods</vt:lpstr>
      <vt:lpstr>Methods</vt:lpstr>
      <vt:lpstr>Variable</vt:lpstr>
      <vt:lpstr>Instance</vt:lpstr>
      <vt:lpstr>Coffee Class</vt:lpstr>
      <vt:lpstr>Coffee Class</vt:lpstr>
      <vt:lpstr>Coffee Class</vt:lpstr>
      <vt:lpstr>Coffee Class</vt:lpstr>
      <vt:lpstr>Variable Scope</vt:lpstr>
      <vt:lpstr>Manipulating Values</vt:lpstr>
      <vt:lpstr>Existential Operator</vt:lpstr>
      <vt:lpstr>Method Chaining</vt:lpstr>
      <vt:lpstr>Inheritance</vt:lpstr>
      <vt:lpstr>Inheritance</vt:lpstr>
      <vt:lpstr>Inheritance</vt:lpstr>
      <vt:lpstr>Documentation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Concepts III</dc:title>
  <cp:lastModifiedBy>Brandon</cp:lastModifiedBy>
  <cp:revision>54</cp:revision>
  <dcterms:modified xsi:type="dcterms:W3CDTF">2016-06-15T00:26:18Z</dcterms:modified>
</cp:coreProperties>
</file>