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6" r:id="rId4"/>
    <p:sldId id="271" r:id="rId5"/>
    <p:sldId id="259" r:id="rId6"/>
    <p:sldId id="260" r:id="rId7"/>
    <p:sldId id="264" r:id="rId8"/>
    <p:sldId id="261" r:id="rId9"/>
    <p:sldId id="267" r:id="rId10"/>
    <p:sldId id="269" r:id="rId11"/>
    <p:sldId id="263" r:id="rId12"/>
    <p:sldId id="265" r:id="rId13"/>
    <p:sldId id="262" r:id="rId14"/>
    <p:sldId id="270" r:id="rId15"/>
    <p:sldId id="272" r:id="rId16"/>
  </p:sldIdLst>
  <p:sldSz cx="13004800" cy="9753600"/>
  <p:notesSz cx="6858000" cy="9144000"/>
  <p:defaultTextStyle>
    <a:lvl1pPr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1pPr>
    <a:lvl2pPr indent="228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2pPr>
    <a:lvl3pPr indent="457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3pPr>
    <a:lvl4pPr indent="685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4pPr>
    <a:lvl5pPr indent="9144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5pPr>
    <a:lvl6pPr indent="11430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6pPr>
    <a:lvl7pPr indent="13716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7pPr>
    <a:lvl8pPr indent="16002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8pPr>
    <a:lvl9pPr indent="1828800" algn="ctr" defTabSz="584200">
      <a:defRPr sz="3600">
        <a:solidFill>
          <a:srgbClr val="535353"/>
        </a:solidFill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D4553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D455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06B7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232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8895869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2pPr>
            <a:lvl3pPr marL="0" indent="4572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3pPr>
            <a:lvl4pPr marL="0" indent="6858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4pPr>
            <a:lvl5pPr marL="0" indent="914400" algn="ctr">
              <a:lnSpc>
                <a:spcPct val="100000"/>
              </a:lnSpc>
              <a:spcBef>
                <a:spcPts val="0"/>
              </a:spcBef>
              <a:buSzTx/>
              <a:buNone/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lnSpc>
                <a:spcPct val="100000"/>
              </a:lnSpc>
              <a:spcBef>
                <a:spcPts val="3800"/>
              </a:spcBef>
              <a:defRPr sz="3800"/>
            </a:lvl1pPr>
            <a:lvl2pPr marL="863600" indent="-431800">
              <a:lnSpc>
                <a:spcPct val="100000"/>
              </a:lnSpc>
              <a:spcBef>
                <a:spcPts val="3800"/>
              </a:spcBef>
              <a:defRPr sz="3800"/>
            </a:lvl2pPr>
            <a:lvl3pPr marL="1295400" indent="-431800">
              <a:lnSpc>
                <a:spcPct val="100000"/>
              </a:lnSpc>
              <a:spcBef>
                <a:spcPts val="3800"/>
              </a:spcBef>
              <a:defRPr sz="3800"/>
            </a:lvl3pPr>
            <a:lvl4pPr marL="1727200" indent="-431800">
              <a:lnSpc>
                <a:spcPct val="100000"/>
              </a:lnSpc>
              <a:spcBef>
                <a:spcPts val="3800"/>
              </a:spcBef>
              <a:defRPr sz="3800"/>
            </a:lvl4pPr>
            <a:lvl5pPr marL="2159000" indent="-431800">
              <a:lnSpc>
                <a:spcPct val="100000"/>
              </a:lnSpc>
              <a:spcBef>
                <a:spcPts val="3800"/>
              </a:spcBef>
              <a:defRPr sz="3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600">
                <a:solidFill>
                  <a:srgbClr val="535353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transition xmlns:p14="http://schemas.microsoft.com/office/powerpoint/2010/main" spd="med"/>
  <p:txStyles>
    <p:titleStyle>
      <a:lvl1pPr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 sz="7200" cap="all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5207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1pPr>
      <a:lvl2pPr marL="10414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2pPr>
      <a:lvl3pPr marL="15621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3pPr>
      <a:lvl4pPr marL="20828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4pPr>
      <a:lvl5pPr marL="26035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5pPr>
      <a:lvl6pPr marL="31242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6pPr>
      <a:lvl7pPr marL="36449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7pPr>
      <a:lvl8pPr marL="41656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8pPr>
      <a:lvl9pPr marL="4686300" indent="-520700" defTabSz="584200">
        <a:lnSpc>
          <a:spcPct val="120000"/>
        </a:lnSpc>
        <a:spcBef>
          <a:spcPts val="4600"/>
        </a:spcBef>
        <a:buSzPct val="82000"/>
        <a:buChar char="•"/>
        <a:defRPr sz="4600">
          <a:solidFill>
            <a:srgbClr val="535353"/>
          </a:solidFill>
          <a:latin typeface="+mn-lt"/>
          <a:ea typeface="+mn-ea"/>
          <a:cs typeface="+mn-cs"/>
          <a:sym typeface="Gill Sans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 dirty="0">
                <a:solidFill>
                  <a:srgbClr val="535353"/>
                </a:solidFill>
              </a:rPr>
              <a:t>Digital humanities </a:t>
            </a:r>
            <a:r>
              <a:rPr sz="7200" cap="all" dirty="0" smtClean="0">
                <a:solidFill>
                  <a:srgbClr val="535353"/>
                </a:solidFill>
              </a:rPr>
              <a:t>programming</a:t>
            </a:r>
            <a:r>
              <a:rPr lang="en-US" sz="7200" cap="all" dirty="0" smtClean="0">
                <a:solidFill>
                  <a:srgbClr val="535353"/>
                </a:solidFill>
              </a:rPr>
              <a:t>  -</a:t>
            </a:r>
            <a:br>
              <a:rPr lang="en-US" sz="7200" cap="all" dirty="0" smtClean="0">
                <a:solidFill>
                  <a:srgbClr val="535353"/>
                </a:solidFill>
              </a:rPr>
            </a:br>
            <a:r>
              <a:rPr lang="en-US" sz="3500" cap="none" dirty="0" smtClean="0">
                <a:solidFill>
                  <a:srgbClr val="000000"/>
                </a:solidFill>
              </a:rPr>
              <a:t>Now with Python!</a:t>
            </a:r>
            <a:endParaRPr sz="3500" cap="all" dirty="0">
              <a:solidFill>
                <a:srgbClr val="535353"/>
              </a:solidFill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55600" y="5700231"/>
            <a:ext cx="12293600" cy="85946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535353"/>
                </a:solidFill>
              </a:rPr>
              <a:t>HILT </a:t>
            </a:r>
            <a:r>
              <a:rPr sz="3800" dirty="0" smtClean="0">
                <a:solidFill>
                  <a:srgbClr val="535353"/>
                </a:solidFill>
              </a:rPr>
              <a:t>201</a:t>
            </a:r>
            <a:r>
              <a:rPr lang="en-US" sz="3800" dirty="0" smtClean="0">
                <a:solidFill>
                  <a:srgbClr val="535353"/>
                </a:solidFill>
              </a:rPr>
              <a:t>7</a:t>
            </a:r>
            <a:endParaRPr sz="38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hilt-</a:t>
            </a:r>
            <a:r>
              <a:rPr lang="en-US" dirty="0" err="1" smtClean="0"/>
              <a:t>institute.slack.com</a:t>
            </a:r>
            <a:endParaRPr lang="en-US" dirty="0" smtClean="0"/>
          </a:p>
          <a:p>
            <a:r>
              <a:rPr lang="en-US" dirty="0" smtClean="0"/>
              <a:t>Another avenue for asking for help and sharing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giphy</a:t>
            </a:r>
            <a:r>
              <a:rPr lang="en-US" dirty="0" smtClean="0"/>
              <a:t>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41670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of conduct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dedicated to creating a safe, respectful, and collegial learning environment for the benefit of everyone who attends.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1658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Coffee</a:t>
            </a:r>
          </a:p>
          <a:p>
            <a:r>
              <a:rPr lang="en-US" dirty="0" smtClean="0"/>
              <a:t>Lunch</a:t>
            </a:r>
          </a:p>
          <a:p>
            <a:r>
              <a:rPr lang="en-US" dirty="0" smtClean="0"/>
              <a:t>Supper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87900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Introductions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is your name?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300" dirty="0">
                <a:solidFill>
                  <a:srgbClr val="535353"/>
                </a:solidFill>
              </a:rPr>
              <a:t>What institution are you from</a:t>
            </a:r>
            <a:r>
              <a:rPr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your background with programming/tech/DH?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300" dirty="0" smtClean="0">
                <a:solidFill>
                  <a:srgbClr val="535353"/>
                </a:solidFill>
              </a:rPr>
              <a:t>What is o</a:t>
            </a:r>
            <a:r>
              <a:rPr sz="4300" dirty="0" smtClean="0">
                <a:solidFill>
                  <a:srgbClr val="535353"/>
                </a:solidFill>
              </a:rPr>
              <a:t>ne </a:t>
            </a:r>
            <a:r>
              <a:rPr sz="4300" dirty="0">
                <a:solidFill>
                  <a:srgbClr val="535353"/>
                </a:solidFill>
              </a:rPr>
              <a:t>thing you want to learn this </a:t>
            </a:r>
            <a:r>
              <a:rPr sz="4300" dirty="0" smtClean="0">
                <a:solidFill>
                  <a:srgbClr val="535353"/>
                </a:solidFill>
              </a:rPr>
              <a:t>week</a:t>
            </a:r>
            <a:r>
              <a:rPr lang="en-US" sz="4300" dirty="0" smtClean="0">
                <a:solidFill>
                  <a:srgbClr val="535353"/>
                </a:solidFill>
              </a:rPr>
              <a:t>?</a:t>
            </a:r>
            <a:endParaRPr sz="43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the course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Ruby swapped for Python</a:t>
            </a:r>
          </a:p>
          <a:p>
            <a:pPr lvl="1"/>
            <a:r>
              <a:rPr lang="en-US" dirty="0" smtClean="0"/>
              <a:t>Enforces good style and practices</a:t>
            </a:r>
          </a:p>
          <a:p>
            <a:r>
              <a:rPr lang="en-US" dirty="0" smtClean="0"/>
              <a:t>Rails swapped for working with data</a:t>
            </a:r>
          </a:p>
          <a:p>
            <a:pPr lvl="1"/>
            <a:r>
              <a:rPr lang="en-US" dirty="0" smtClean="0"/>
              <a:t>More likely to be immediately useful for you</a:t>
            </a:r>
          </a:p>
          <a:p>
            <a:pPr lvl="1"/>
            <a:r>
              <a:rPr lang="en-US" dirty="0" smtClean="0"/>
              <a:t>Targeted towards clearer audience (hopefully)</a:t>
            </a:r>
          </a:p>
        </p:txBody>
      </p:sp>
    </p:spTree>
    <p:extLst>
      <p:ext uri="{BB962C8B-B14F-4D97-AF65-F5344CB8AC3E}">
        <p14:creationId xmlns:p14="http://schemas.microsoft.com/office/powerpoint/2010/main" val="2261228573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Box </a:t>
            </a:r>
            <a:r>
              <a:rPr lang="mr-IN" dirty="0" smtClean="0"/>
              <a:t>–</a:t>
            </a:r>
            <a:r>
              <a:rPr lang="en-US" dirty="0" smtClean="0"/>
              <a:t> Linux/Mint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300" dirty="0" smtClean="0"/>
              <a:t>UT is a Windows campus</a:t>
            </a:r>
          </a:p>
          <a:p>
            <a:r>
              <a:rPr lang="en-US" sz="3300" dirty="0" smtClean="0"/>
              <a:t>We're running a virtual box so everyone has the same OS.</a:t>
            </a:r>
          </a:p>
          <a:p>
            <a:r>
              <a:rPr lang="en-US" sz="3300" dirty="0" smtClean="0"/>
              <a:t>Functionally, your computer is pretending to be a different computer. Just need to know how to get to it.</a:t>
            </a:r>
          </a:p>
          <a:p>
            <a:r>
              <a:rPr lang="en-US" sz="3300" dirty="0" smtClean="0"/>
              <a:t>Will be </a:t>
            </a:r>
            <a:r>
              <a:rPr lang="en-US" sz="3300" u="sng" dirty="0" smtClean="0"/>
              <a:t>very</a:t>
            </a:r>
            <a:r>
              <a:rPr lang="en-US" sz="3300" dirty="0" smtClean="0"/>
              <a:t> similar to a Mac. Windows would be different.</a:t>
            </a:r>
          </a:p>
          <a:p>
            <a:r>
              <a:rPr lang="en-US" sz="3300" dirty="0" smtClean="0"/>
              <a:t>We can get things running on your computer throughout the week if you reach out to Brandon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47635032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and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12" y="0"/>
            <a:ext cx="14630399" cy="9753600"/>
          </a:xfrm>
          <a:prstGeom prst="rect">
            <a:avLst/>
          </a:prstGeom>
        </p:spPr>
      </p:pic>
      <p:sp>
        <p:nvSpPr>
          <p:cNvPr id="42" name="Shape 42"/>
          <p:cNvSpPr/>
          <p:nvPr/>
        </p:nvSpPr>
        <p:spPr>
          <a:xfrm>
            <a:off x="0" y="4415910"/>
            <a:ext cx="5950347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6500" dirty="0" err="1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6500" dirty="0" smtClean="0">
                <a:solidFill>
                  <a:srgbClr val="340053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walshbr</a:t>
            </a:r>
            <a:endParaRPr sz="650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463"/>
            <a:ext cx="14664095" cy="9776063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7363639" y="3496084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err="1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1"/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reedeth</a:t>
            </a:r>
            <a:endParaRPr sz="7200" dirty="0">
              <a:solidFill>
                <a:schemeClr val="bg1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248884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522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67466" y="-2570436"/>
            <a:ext cx="17339733" cy="13004800"/>
          </a:xfrm>
          <a:prstGeom prst="rect">
            <a:avLst/>
          </a:prstGeom>
        </p:spPr>
      </p:pic>
      <p:sp>
        <p:nvSpPr>
          <p:cNvPr id="3" name="Shape 42"/>
          <p:cNvSpPr/>
          <p:nvPr/>
        </p:nvSpPr>
        <p:spPr>
          <a:xfrm>
            <a:off x="6437011" y="52560"/>
            <a:ext cx="6567790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7200" dirty="0" err="1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GitHub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:</a:t>
            </a: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 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@tony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@</a:t>
            </a:r>
            <a:r>
              <a:rPr lang="en-US" sz="72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Yanone Kaffeesatz Regular"/>
                <a:ea typeface="Yanone Kaffeesatz Regular"/>
                <a:cs typeface="Yanone Kaffeesatz Regular"/>
                <a:sym typeface="Yanone Kaffeesatz Regular"/>
              </a:rPr>
              <a:t>thecat</a:t>
            </a:r>
            <a:endParaRPr sz="7200" dirty="0">
              <a:solidFill>
                <a:schemeClr val="bg2">
                  <a:lumMod val="20000"/>
                  <a:lumOff val="80000"/>
                </a:schemeClr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52608907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Week’s Trajectory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the command line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source code management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Review basics of HTML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Introduce programming </a:t>
            </a:r>
            <a:r>
              <a:rPr sz="4600" dirty="0" smtClean="0">
                <a:solidFill>
                  <a:srgbClr val="535353"/>
                </a:solidFill>
              </a:rPr>
              <a:t>concepts</a:t>
            </a:r>
            <a:r>
              <a:rPr lang="en-US" sz="4600" dirty="0" smtClean="0">
                <a:solidFill>
                  <a:srgbClr val="535353"/>
                </a:solidFill>
              </a:rPr>
              <a:t> w/ Python</a:t>
            </a:r>
            <a:endParaRPr sz="4600" dirty="0">
              <a:solidFill>
                <a:srgbClr val="535353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Apply Python to real-life DH situations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What to expect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hands-on activities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Lots of new concepts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Humorous pictures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Your brain </a:t>
            </a:r>
            <a:r>
              <a:rPr lang="en-US" sz="4600" b="1" i="1" dirty="0" smtClean="0">
                <a:solidFill>
                  <a:srgbClr val="535353"/>
                </a:solidFill>
              </a:rPr>
              <a:t>will </a:t>
            </a:r>
            <a:r>
              <a:rPr sz="4600" dirty="0" smtClean="0">
                <a:solidFill>
                  <a:srgbClr val="535353"/>
                </a:solidFill>
              </a:rPr>
              <a:t>hurt </a:t>
            </a:r>
            <a:r>
              <a:rPr sz="4600" dirty="0">
                <a:solidFill>
                  <a:srgbClr val="535353"/>
                </a:solidFill>
              </a:rPr>
              <a:t>at some point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Seriously…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a walk</a:t>
            </a:r>
          </a:p>
          <a:p>
            <a:r>
              <a:rPr lang="en-US" dirty="0" smtClean="0"/>
              <a:t>Browse </a:t>
            </a:r>
            <a:r>
              <a:rPr lang="en-US" dirty="0" err="1" smtClean="0"/>
              <a:t>reddit</a:t>
            </a:r>
            <a:r>
              <a:rPr lang="en-US" dirty="0"/>
              <a:t> </a:t>
            </a:r>
            <a:r>
              <a:rPr lang="en-US" dirty="0" smtClean="0"/>
              <a:t>(/r/</a:t>
            </a:r>
            <a:r>
              <a:rPr lang="en-US" dirty="0" err="1" smtClean="0"/>
              <a:t>aww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Play a game…Brandon loves icebreakers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401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7200" cap="all">
                <a:solidFill>
                  <a:srgbClr val="535353"/>
                </a:solidFill>
              </a:rPr>
              <a:t>Ground Rules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Asking questions is a “super power”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>
                <a:solidFill>
                  <a:srgbClr val="535353"/>
                </a:solidFill>
              </a:rPr>
              <a:t>If you need a mental (or other break), take one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 smtClean="0">
                <a:solidFill>
                  <a:srgbClr val="535353"/>
                </a:solidFill>
              </a:rPr>
              <a:t>Writing software </a:t>
            </a:r>
            <a:r>
              <a:rPr sz="4600" dirty="0" smtClean="0">
                <a:solidFill>
                  <a:srgbClr val="535353"/>
                </a:solidFill>
              </a:rPr>
              <a:t>is </a:t>
            </a:r>
            <a:r>
              <a:rPr sz="4600" dirty="0">
                <a:solidFill>
                  <a:srgbClr val="535353"/>
                </a:solidFill>
              </a:rPr>
              <a:t>a </a:t>
            </a:r>
            <a:r>
              <a:rPr lang="en-US" sz="4600" dirty="0" smtClean="0">
                <a:solidFill>
                  <a:srgbClr val="535353"/>
                </a:solidFill>
              </a:rPr>
              <a:t>collaborative endeavor</a:t>
            </a:r>
            <a:endParaRPr sz="4600" dirty="0">
              <a:solidFill>
                <a:srgbClr val="535353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en-US" sz="7200" cap="all" dirty="0" smtClean="0">
                <a:solidFill>
                  <a:srgbClr val="535353"/>
                </a:solidFill>
              </a:rPr>
              <a:t>Post-it Notes</a:t>
            </a:r>
            <a:endParaRPr sz="7200" cap="all" dirty="0">
              <a:solidFill>
                <a:srgbClr val="535353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All have three colors: Green, Red, White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Green: things are good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Red: need help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White: Done</a:t>
            </a: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Green and (especially) white offer help to red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lnSpc>
                <a:spcPct val="90000"/>
              </a:lnSpc>
              <a:defRPr sz="1800">
                <a:solidFill>
                  <a:srgbClr val="000000"/>
                </a:solidFill>
              </a:defRPr>
            </a:pP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Credit to Miriam Posner and Deb </a:t>
            </a:r>
            <a:r>
              <a:rPr lang="en-US" sz="3600" dirty="0" err="1" smtClean="0">
                <a:solidFill>
                  <a:schemeClr val="tx1">
                    <a:lumMod val="50000"/>
                  </a:schemeClr>
                </a:solidFill>
              </a:rPr>
              <a:t>Verhoeven</a:t>
            </a:r>
            <a:endParaRPr sz="3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4420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354</Words>
  <Application>Microsoft Macintosh PowerPoint</Application>
  <PresentationFormat>Custom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Showroom</vt:lpstr>
      <vt:lpstr>Digital humanities programming  - Now with Python!</vt:lpstr>
      <vt:lpstr>PowerPoint Presentation</vt:lpstr>
      <vt:lpstr>PowerPoint Presentation</vt:lpstr>
      <vt:lpstr>PowerPoint Presentation</vt:lpstr>
      <vt:lpstr>Week’s Trajectory</vt:lpstr>
      <vt:lpstr>What to expect</vt:lpstr>
      <vt:lpstr>No Seriously…</vt:lpstr>
      <vt:lpstr>Ground Rules</vt:lpstr>
      <vt:lpstr>Post-it Notes</vt:lpstr>
      <vt:lpstr>slack</vt:lpstr>
      <vt:lpstr>Code of conduct</vt:lpstr>
      <vt:lpstr>Other Important Stuff</vt:lpstr>
      <vt:lpstr>Introductions</vt:lpstr>
      <vt:lpstr>Changes to the course</vt:lpstr>
      <vt:lpstr>Virtual Box – Linux/Mint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humanities programming</dc:title>
  <cp:lastModifiedBy>Brandon Walsh</cp:lastModifiedBy>
  <cp:revision>20</cp:revision>
  <dcterms:modified xsi:type="dcterms:W3CDTF">2017-06-05T02:26:10Z</dcterms:modified>
</cp:coreProperties>
</file>