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9" r:id="rId1"/>
    <p:sldMasterId id="2147483660" r:id="rId2"/>
  </p:sldMasterIdLst>
  <p:notesMasterIdLst>
    <p:notesMasterId r:id="rId78"/>
  </p:notesMasterIdLst>
  <p:sldIdLst>
    <p:sldId id="256" r:id="rId3"/>
    <p:sldId id="257" r:id="rId4"/>
    <p:sldId id="258" r:id="rId5"/>
    <p:sldId id="321" r:id="rId6"/>
    <p:sldId id="267" r:id="rId7"/>
    <p:sldId id="268" r:id="rId8"/>
    <p:sldId id="324" r:id="rId9"/>
    <p:sldId id="259" r:id="rId10"/>
    <p:sldId id="261" r:id="rId11"/>
    <p:sldId id="319" r:id="rId12"/>
    <p:sldId id="262" r:id="rId13"/>
    <p:sldId id="264" r:id="rId14"/>
    <p:sldId id="322" r:id="rId15"/>
    <p:sldId id="341" r:id="rId16"/>
    <p:sldId id="323" r:id="rId17"/>
    <p:sldId id="266" r:id="rId18"/>
    <p:sldId id="327" r:id="rId19"/>
    <p:sldId id="344" r:id="rId20"/>
    <p:sldId id="345" r:id="rId21"/>
    <p:sldId id="342" r:id="rId22"/>
    <p:sldId id="343" r:id="rId23"/>
    <p:sldId id="272" r:id="rId24"/>
    <p:sldId id="273" r:id="rId25"/>
    <p:sldId id="274" r:id="rId26"/>
    <p:sldId id="275" r:id="rId27"/>
    <p:sldId id="276" r:id="rId28"/>
    <p:sldId id="328" r:id="rId29"/>
    <p:sldId id="277" r:id="rId30"/>
    <p:sldId id="278" r:id="rId31"/>
    <p:sldId id="329" r:id="rId32"/>
    <p:sldId id="279" r:id="rId33"/>
    <p:sldId id="280" r:id="rId34"/>
    <p:sldId id="330" r:id="rId35"/>
    <p:sldId id="334" r:id="rId36"/>
    <p:sldId id="281" r:id="rId37"/>
    <p:sldId id="282" r:id="rId38"/>
    <p:sldId id="346" r:id="rId39"/>
    <p:sldId id="283" r:id="rId40"/>
    <p:sldId id="331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00" r:id="rId58"/>
    <p:sldId id="336" r:id="rId59"/>
    <p:sldId id="301" r:id="rId60"/>
    <p:sldId id="302" r:id="rId61"/>
    <p:sldId id="303" r:id="rId62"/>
    <p:sldId id="304" r:id="rId63"/>
    <p:sldId id="305" r:id="rId64"/>
    <p:sldId id="306" r:id="rId65"/>
    <p:sldId id="307" r:id="rId66"/>
    <p:sldId id="308" r:id="rId67"/>
    <p:sldId id="309" r:id="rId68"/>
    <p:sldId id="337" r:id="rId69"/>
    <p:sldId id="310" r:id="rId70"/>
    <p:sldId id="311" r:id="rId71"/>
    <p:sldId id="312" r:id="rId72"/>
    <p:sldId id="313" r:id="rId73"/>
    <p:sldId id="314" r:id="rId74"/>
    <p:sldId id="315" r:id="rId75"/>
    <p:sldId id="316" r:id="rId76"/>
    <p:sldId id="317" r:id="rId7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72A4"/>
    <a:srgbClr val="118987"/>
    <a:srgbClr val="D80035"/>
    <a:srgbClr val="D20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0506"/>
  </p:normalViewPr>
  <p:slideViewPr>
    <p:cSldViewPr snapToGrid="0" snapToObjects="1">
      <p:cViewPr varScale="1">
        <p:scale>
          <a:sx n="59" d="100"/>
          <a:sy n="59" d="100"/>
        </p:scale>
        <p:origin x="-16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80" Type="http://schemas.openxmlformats.org/officeDocument/2006/relationships/presProps" Target="presProps.xml"/><Relationship Id="rId81" Type="http://schemas.openxmlformats.org/officeDocument/2006/relationships/viewProps" Target="viewProps.xml"/><Relationship Id="rId82" Type="http://schemas.openxmlformats.org/officeDocument/2006/relationships/theme" Target="theme/theme1.xml"/><Relationship Id="rId83" Type="http://schemas.openxmlformats.org/officeDocument/2006/relationships/tableStyles" Target="tableStyles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notesMaster" Target="notesMasters/notesMaster1.xml"/><Relationship Id="rId79" Type="http://schemas.openxmlformats.org/officeDocument/2006/relationships/printerSettings" Target="printerSettings/printerSettings1.bin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73543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941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5967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429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Other things to add</a:t>
            </a:r>
            <a:r>
              <a:rPr lang="en-US" baseline="0" dirty="0" smtClean="0"/>
              <a:t> about it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100" dirty="0" smtClean="0"/>
              <a:t>Syntax enforces good practices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Syntax matters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Good for doing things yourself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Flexible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legible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Difficult to manage installations sometimes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2382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675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28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0673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141039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Other things to add</a:t>
            </a:r>
            <a:r>
              <a:rPr lang="en-US" baseline="0" dirty="0" smtClean="0"/>
              <a:t> about it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100" dirty="0" smtClean="0"/>
              <a:t>Syntax enforces good practices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Syntax matters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Good for doing things yourself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Flexible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legible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Difficult to manage installations sometimes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5616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Other things to add</a:t>
            </a:r>
            <a:r>
              <a:rPr lang="en-US" baseline="0" dirty="0" smtClean="0"/>
              <a:t> about it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100" dirty="0" smtClean="0"/>
              <a:t>Syntax enforces good practices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Syntax matters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Good for doing things yourself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Flexible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legible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Difficult to manage installations sometimes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0360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When</a:t>
            </a:r>
            <a:r>
              <a:rPr lang="en-US" baseline="0" dirty="0" smtClean="0"/>
              <a:t> programming, it’s not as easy as saying “oh we’ll just upgrade to the most recent version.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7040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561697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When</a:t>
            </a:r>
            <a:r>
              <a:rPr lang="en-US" baseline="0" dirty="0" smtClean="0"/>
              <a:t> programming, it’s not as easy as saying “oh we’ll just upgrade to the most recent version.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4550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1624421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23872372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4587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0396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10441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22768680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What happened here?</a:t>
            </a:r>
            <a:endParaRPr sz="1466" dirty="0"/>
          </a:p>
        </p:txBody>
      </p:sp>
    </p:spTree>
    <p:extLst>
      <p:ext uri="{BB962C8B-B14F-4D97-AF65-F5344CB8AC3E}">
        <p14:creationId xmlns:p14="http://schemas.microsoft.com/office/powerpoint/2010/main" val="34823123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2022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383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62844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5592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Alternates</a:t>
            </a:r>
            <a:r>
              <a:rPr lang="en-US" baseline="0" dirty="0" smtClean="0"/>
              <a:t> good and bad possibilities.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Why do we think that is?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58943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Words generally are better. Someone reading your code should be able to tell what you’re talking about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2193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tries</a:t>
            </a:r>
            <a:r>
              <a:rPr lang="en-US" baseline="0" dirty="0" smtClean="0"/>
              <a:t> to help you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82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4738491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Means that the data</a:t>
            </a:r>
            <a:r>
              <a:rPr lang="en-US" sz="1466" baseline="0" dirty="0" smtClean="0"/>
              <a:t> types are not explicitly declared as such. We simply assume them to behave properly. And if they don’t they cause errors. So it’s a way of handling the declaration of variables.</a:t>
            </a:r>
            <a:endParaRPr sz="1466" dirty="0"/>
          </a:p>
        </p:txBody>
      </p:sp>
    </p:spTree>
    <p:extLst>
      <p:ext uri="{BB962C8B-B14F-4D97-AF65-F5344CB8AC3E}">
        <p14:creationId xmlns:p14="http://schemas.microsoft.com/office/powerpoint/2010/main" val="35500459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Means that the data</a:t>
            </a:r>
            <a:r>
              <a:rPr lang="en-US" sz="1466" baseline="0" dirty="0" smtClean="0"/>
              <a:t> types are not explicitly declared as such. We simply assume them to behave properly. And if they don’t they cause errors. So it’s a way of handling the declaration of variables.</a:t>
            </a:r>
            <a:endParaRPr sz="1466" dirty="0"/>
          </a:p>
        </p:txBody>
      </p:sp>
    </p:spTree>
    <p:extLst>
      <p:ext uri="{BB962C8B-B14F-4D97-AF65-F5344CB8AC3E}">
        <p14:creationId xmlns:p14="http://schemas.microsoft.com/office/powerpoint/2010/main" val="35500459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characters and words (strings) sometimes two different things, depending on language</a:t>
            </a:r>
          </a:p>
        </p:txBody>
      </p:sp>
    </p:spTree>
    <p:extLst>
      <p:ext uri="{BB962C8B-B14F-4D97-AF65-F5344CB8AC3E}">
        <p14:creationId xmlns:p14="http://schemas.microsoft.com/office/powerpoint/2010/main" val="36914973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characters and words (strings) sometimes two different things, depending on language</a:t>
            </a:r>
          </a:p>
        </p:txBody>
      </p:sp>
    </p:spTree>
    <p:extLst>
      <p:ext uri="{BB962C8B-B14F-4D97-AF65-F5344CB8AC3E}">
        <p14:creationId xmlns:p14="http://schemas.microsoft.com/office/powerpoint/2010/main" val="9445493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7853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it? How would they define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323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96824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93012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4501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0184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0046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0798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Ways of organizing related</a:t>
            </a:r>
            <a:r>
              <a:rPr lang="en-US" sz="1466" baseline="0" dirty="0" smtClean="0"/>
              <a:t> groups of information to perform actions on them.</a:t>
            </a:r>
            <a:endParaRPr sz="1466" dirty="0"/>
          </a:p>
        </p:txBody>
      </p:sp>
    </p:spTree>
    <p:extLst>
      <p:ext uri="{BB962C8B-B14F-4D97-AF65-F5344CB8AC3E}">
        <p14:creationId xmlns:p14="http://schemas.microsoft.com/office/powerpoint/2010/main" val="19424272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1123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68265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628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8672347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Why zero?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How</a:t>
            </a:r>
            <a:r>
              <a:rPr lang="en-US" baseline="0" dirty="0" smtClean="0"/>
              <a:t> many moves does it take to get to the next one.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798339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8056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54065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68406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91059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81166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62535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Keys are overwritten if you use</a:t>
            </a:r>
            <a:r>
              <a:rPr lang="en-US" baseline="0" dirty="0" smtClean="0"/>
              <a:t> a new one. They have to be unique.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Values on the other hand don’t have to be unique. Multiple keys can have the same value.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223311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020904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095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82729562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88132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555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With duck typed languages we assume that the</a:t>
            </a:r>
            <a:r>
              <a:rPr lang="en-US" sz="1466" baseline="0" dirty="0" smtClean="0"/>
              <a:t> variables we are using in particular places can do the things we want. Not always the case. Sometimes we need to change data types.</a:t>
            </a:r>
            <a:endParaRPr sz="1466" dirty="0"/>
          </a:p>
        </p:txBody>
      </p:sp>
    </p:spTree>
    <p:extLst>
      <p:ext uri="{BB962C8B-B14F-4D97-AF65-F5344CB8AC3E}">
        <p14:creationId xmlns:p14="http://schemas.microsoft.com/office/powerpoint/2010/main" val="112940896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39706855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"Doing stuff" usually doesn't change the variables used.  You'd need to use write things like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new_variable = my_variable + 2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or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my_variable = my_variable + 2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to use this value later. </a:t>
            </a:r>
          </a:p>
        </p:txBody>
      </p:sp>
    </p:spTree>
    <p:extLst>
      <p:ext uri="{BB962C8B-B14F-4D97-AF65-F5344CB8AC3E}">
        <p14:creationId xmlns:p14="http://schemas.microsoft.com/office/powerpoint/2010/main" val="183197776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Extra – </a:t>
            </a:r>
            <a:r>
              <a:rPr lang="en-US" dirty="0" err="1" smtClean="0"/>
              <a:t>your_vegetables</a:t>
            </a:r>
            <a:r>
              <a:rPr lang="en-US" dirty="0" smtClean="0"/>
              <a:t> = vegetables – </a:t>
            </a:r>
            <a:r>
              <a:rPr lang="en-US" dirty="0" err="1" smtClean="0"/>
              <a:t>my_vegetables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631358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215698172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92875627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56270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Other options?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3268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9471821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68622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22151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30187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2746122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Translation </a:t>
            </a:r>
            <a:r>
              <a:rPr lang="mr-IN" sz="1466" dirty="0" smtClean="0"/>
              <a:t>–</a:t>
            </a:r>
            <a:r>
              <a:rPr lang="en-US" sz="1466" dirty="0" smtClean="0"/>
              <a:t> get out there and try some stuff!</a:t>
            </a:r>
            <a:endParaRPr sz="1466" dirty="0"/>
          </a:p>
        </p:txBody>
      </p:sp>
    </p:spTree>
    <p:extLst>
      <p:ext uri="{BB962C8B-B14F-4D97-AF65-F5344CB8AC3E}">
        <p14:creationId xmlns:p14="http://schemas.microsoft.com/office/powerpoint/2010/main" val="1840043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42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image" Target="../media/image7.jp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2.jp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docs.python.org/3/library/stdtypes.html%23string-method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3.jp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6.xml"/><Relationship Id="rId3" Type="http://schemas.openxmlformats.org/officeDocument/2006/relationships/hyperlink" Target="https://www.tutorialspoint.com/python/python_basic_operators.htm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7200" dirty="0">
                <a:solidFill>
                  <a:srgbClr val="FF0000"/>
                </a:solidFill>
                <a:latin typeface="Yanone Kaffeesatz Regular"/>
                <a:cs typeface="Yanone Kaffeesatz Regular"/>
              </a:rPr>
              <a:t>Introduction to Humanities Programming</a:t>
            </a:r>
            <a:endParaRPr lang="en" sz="7200" dirty="0">
              <a:solidFill>
                <a:srgbClr val="FF0000"/>
              </a:solidFill>
              <a:latin typeface="Yanone Kaffeesatz Regular"/>
              <a:cs typeface="Yanone Kaffeesatz Regular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Open Sans"/>
                <a:cs typeface="Open Sans"/>
              </a:rPr>
              <a:t>Programming Concepts</a:t>
            </a:r>
            <a:endParaRPr lang="en" dirty="0">
              <a:latin typeface="Open Sans"/>
              <a:cs typeface="Open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88440" y="4468048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Language</a:t>
            </a: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 Choice</a:t>
            </a:r>
            <a:endParaRPr lang="en" sz="7200" b="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Is it “easy” to maintain?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Is the standard library good enough?</a:t>
            </a:r>
          </a:p>
          <a:p>
            <a:pPr marL="38100" lvl="2">
              <a:lnSpc>
                <a:spcPct val="120000"/>
              </a:lnSpc>
              <a:buNone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	What is it generally good for?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Can your team learn it?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Is </a:t>
            </a:r>
            <a:r>
              <a:rPr lang="en-US" i="1" dirty="0" smtClean="0"/>
              <a:t>your</a:t>
            </a:r>
            <a:r>
              <a:rPr lang="en-US" dirty="0" smtClean="0"/>
              <a:t> team using it?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Can you live with the syntax?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Do you hate it? Are you comfortable with it?</a:t>
            </a:r>
            <a:endParaRPr lang="en" dirty="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9808688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Library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2500" dirty="0"/>
              <a:t>A collection of reusable code to accomplish a generic </a:t>
            </a:r>
            <a:r>
              <a:rPr lang="en" sz="2500" dirty="0" smtClean="0"/>
              <a:t>activity</a:t>
            </a:r>
            <a:endParaRPr lang="en-US" sz="2500" dirty="0" smtClean="0"/>
          </a:p>
          <a:p>
            <a:pPr marL="38100"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-US" sz="2500" dirty="0"/>
          </a:p>
          <a:p>
            <a:pPr marL="457200" indent="-419100">
              <a:lnSpc>
                <a:spcPct val="120000"/>
              </a:lnSpc>
            </a:pPr>
            <a:r>
              <a:rPr lang="en-US" sz="2500" dirty="0" smtClean="0"/>
              <a:t>Date math (three months from today)</a:t>
            </a:r>
          </a:p>
          <a:p>
            <a:pPr marL="457200" indent="-419100">
              <a:lnSpc>
                <a:spcPct val="120000"/>
              </a:lnSpc>
            </a:pPr>
            <a:r>
              <a:rPr lang="en-US" sz="2500" dirty="0" smtClean="0"/>
              <a:t>Logging</a:t>
            </a:r>
          </a:p>
          <a:p>
            <a:pPr marL="457200" indent="-419100">
              <a:lnSpc>
                <a:spcPct val="120000"/>
              </a:lnSpc>
            </a:pPr>
            <a:r>
              <a:rPr lang="en-US" sz="2500" dirty="0" smtClean="0"/>
              <a:t>Working with file systems</a:t>
            </a:r>
          </a:p>
          <a:p>
            <a:pPr marL="457200" indent="-419100">
              <a:lnSpc>
                <a:spcPct val="120000"/>
              </a:lnSpc>
            </a:pPr>
            <a:r>
              <a:rPr lang="en-US" sz="2500" dirty="0" smtClean="0"/>
              <a:t>Compressing files</a:t>
            </a:r>
            <a:endParaRPr lang="en-US" sz="2500" dirty="0"/>
          </a:p>
          <a:p>
            <a:pPr marL="457200" indent="-419100">
              <a:lnSpc>
                <a:spcPct val="120000"/>
              </a:lnSpc>
            </a:pPr>
            <a:r>
              <a:rPr lang="en-US" sz="2500" dirty="0" smtClean="0"/>
              <a:t>Ex. - You don’t have to rewrite code to save a file to your drive each time because someone else did it for you!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b="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3600" dirty="0" smtClean="0"/>
              <a:t>Python </a:t>
            </a:r>
            <a:r>
              <a:rPr lang="en" sz="3600" dirty="0" smtClean="0"/>
              <a:t>is </a:t>
            </a:r>
            <a:r>
              <a:rPr lang="en" sz="3600" dirty="0"/>
              <a:t>a language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3600" dirty="0" smtClean="0"/>
              <a:t>L</a:t>
            </a:r>
            <a:r>
              <a:rPr lang="en" sz="3600" dirty="0" err="1" smtClean="0"/>
              <a:t>ibraries</a:t>
            </a:r>
            <a:r>
              <a:rPr lang="en-US" sz="3600" dirty="0" smtClean="0"/>
              <a:t> are called packages</a:t>
            </a:r>
            <a:endParaRPr lang="en" sz="3600" dirty="0"/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3600" dirty="0" smtClean="0">
                <a:latin typeface="Open Sans"/>
                <a:ea typeface="Open Sans"/>
                <a:cs typeface="Open Sans"/>
              </a:rPr>
              <a:t>Name is not a snake </a:t>
            </a:r>
            <a:r>
              <a:rPr lang="mr-IN" sz="3600" dirty="0" smtClean="0">
                <a:latin typeface="Open Sans"/>
                <a:ea typeface="Open Sans"/>
                <a:cs typeface="Open Sans"/>
              </a:rPr>
              <a:t>–</a:t>
            </a:r>
            <a:r>
              <a:rPr lang="en-US" sz="3600" dirty="0" smtClean="0">
                <a:latin typeface="Open Sans"/>
                <a:ea typeface="Open Sans"/>
                <a:cs typeface="Open Sans"/>
              </a:rPr>
              <a:t> it’s a Monty Python reference.</a:t>
            </a:r>
            <a:endParaRPr lang="en" sz="3200" dirty="0"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 Philosophy:</a:t>
            </a:r>
            <a:endParaRPr lang="en" sz="60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3200" dirty="0" smtClean="0">
                <a:latin typeface="Open Sans"/>
                <a:ea typeface="Open Sans"/>
                <a:cs typeface="Open Sans"/>
              </a:rPr>
              <a:t>Loaded into every Python installation as an </a:t>
            </a:r>
            <a:r>
              <a:rPr lang="en-US" sz="3200" dirty="0" err="1" smtClean="0">
                <a:latin typeface="Open Sans"/>
                <a:ea typeface="Open Sans"/>
                <a:cs typeface="Open Sans"/>
              </a:rPr>
              <a:t>easter</a:t>
            </a:r>
            <a:r>
              <a:rPr lang="en-US" sz="3200" dirty="0" smtClean="0">
                <a:latin typeface="Open Sans"/>
                <a:ea typeface="Open Sans"/>
                <a:cs typeface="Open Sans"/>
              </a:rPr>
              <a:t> egg:</a:t>
            </a:r>
          </a:p>
          <a:p>
            <a:pPr marL="38100"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-US" sz="3200" dirty="0"/>
          </a:p>
          <a:p>
            <a:pPr marL="38100"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3200" dirty="0" smtClean="0">
                <a:latin typeface="Open Sans"/>
                <a:ea typeface="Open Sans"/>
                <a:cs typeface="Open Sans"/>
              </a:rPr>
              <a:t>&gt;&gt;&gt; import this</a:t>
            </a:r>
            <a:endParaRPr lang="en" sz="3200" dirty="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9037023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 Philosophy:</a:t>
            </a:r>
            <a:endParaRPr lang="en" sz="60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417637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>
              <a:lnSpc>
                <a:spcPct val="120000"/>
              </a:lnSpc>
              <a:buNone/>
            </a:pPr>
            <a:r>
              <a:rPr lang="en-US" sz="3200" dirty="0"/>
              <a:t>Beautiful is better than ugly</a:t>
            </a:r>
            <a:r>
              <a:rPr lang="en-US" sz="3200" dirty="0" smtClean="0"/>
              <a:t>.</a:t>
            </a:r>
          </a:p>
          <a:p>
            <a:pPr marL="38100" lvl="0">
              <a:lnSpc>
                <a:spcPct val="120000"/>
              </a:lnSpc>
              <a:buNone/>
            </a:pPr>
            <a:r>
              <a:rPr lang="en-US" sz="3200" dirty="0"/>
              <a:t>Readability counts</a:t>
            </a:r>
            <a:r>
              <a:rPr lang="en-US" sz="3200" dirty="0" smtClean="0"/>
              <a:t>.</a:t>
            </a:r>
          </a:p>
          <a:p>
            <a:pPr marL="38100" lvl="0">
              <a:lnSpc>
                <a:spcPct val="120000"/>
              </a:lnSpc>
              <a:buNone/>
            </a:pPr>
            <a:r>
              <a:rPr lang="en-US" sz="3200" dirty="0"/>
              <a:t>Errors should never pass silently</a:t>
            </a:r>
            <a:r>
              <a:rPr lang="en-US" sz="3200" dirty="0" smtClean="0"/>
              <a:t>. (JavaScript)</a:t>
            </a:r>
          </a:p>
          <a:p>
            <a:pPr marL="38100" lvl="0">
              <a:lnSpc>
                <a:spcPct val="120000"/>
              </a:lnSpc>
              <a:buNone/>
            </a:pPr>
            <a:r>
              <a:rPr lang="en-US" sz="3200" dirty="0"/>
              <a:t>In the face of ambiguity, refuse the temptation to guess</a:t>
            </a:r>
            <a:r>
              <a:rPr lang="en-US" sz="3200" dirty="0" smtClean="0"/>
              <a:t>.</a:t>
            </a:r>
          </a:p>
          <a:p>
            <a:pPr marL="38100" lvl="0">
              <a:lnSpc>
                <a:spcPct val="120000"/>
              </a:lnSpc>
              <a:buNone/>
            </a:pPr>
            <a:r>
              <a:rPr lang="en-US" sz="3200" dirty="0" smtClean="0"/>
              <a:t>There </a:t>
            </a:r>
            <a:r>
              <a:rPr lang="en-US" sz="3200" dirty="0"/>
              <a:t>should be one-- and preferably only one --obvious way to do it</a:t>
            </a:r>
            <a:r>
              <a:rPr lang="en-US" sz="3200" dirty="0" smtClean="0"/>
              <a:t>.</a:t>
            </a:r>
          </a:p>
          <a:p>
            <a:pPr marL="38100" lvl="0">
              <a:lnSpc>
                <a:spcPct val="120000"/>
              </a:lnSpc>
              <a:buNone/>
            </a:pPr>
            <a:r>
              <a:rPr lang="en-US" sz="3200" dirty="0"/>
              <a:t>Now is better than never.</a:t>
            </a:r>
            <a:endParaRPr lang="en" sz="3200" dirty="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7969199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583556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 Philosophy: </a:t>
            </a:r>
            <a:r>
              <a:rPr lang="en-US" sz="5500" b="0" dirty="0" smtClean="0">
                <a:solidFill>
                  <a:schemeClr val="bg1">
                    <a:lumMod val="65000"/>
                  </a:schemeClr>
                </a:solidFill>
              </a:rPr>
              <a:t>applied</a:t>
            </a:r>
            <a:endParaRPr lang="en" sz="55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726556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Python is a </a:t>
            </a:r>
            <a:r>
              <a:rPr lang="en-US" sz="2800" i="1" dirty="0" smtClean="0">
                <a:solidFill>
                  <a:srgbClr val="A6A6A6"/>
                </a:solidFill>
              </a:rPr>
              <a:t>humane interface </a:t>
            </a:r>
            <a:r>
              <a:rPr lang="en-US" sz="2800" dirty="0" smtClean="0"/>
              <a:t>(many ways to do things)</a:t>
            </a:r>
          </a:p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Favors readability and variety over concision and perfection</a:t>
            </a:r>
          </a:p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But it still has clear rules for what good style is</a:t>
            </a:r>
          </a:p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Sometimes this makes code harder to understand, but usually it’s easier</a:t>
            </a:r>
          </a:p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Contrasts with a </a:t>
            </a:r>
            <a:r>
              <a:rPr lang="en-US" sz="2800" i="1" dirty="0" smtClean="0">
                <a:solidFill>
                  <a:srgbClr val="A6A6A6"/>
                </a:solidFill>
              </a:rPr>
              <a:t>minimal interface</a:t>
            </a:r>
            <a:r>
              <a:rPr lang="en-US" sz="2800" dirty="0" smtClean="0"/>
              <a:t> with one (or very few) “correct” ways to do things  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61335739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Dogma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5632200" cy="50063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Language x is not web-scale</a:t>
            </a:r>
          </a:p>
          <a:p>
            <a:pPr marL="381000" marR="0" lvl="0" indent="-22013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Language x is not enterprise </a:t>
            </a:r>
          </a:p>
          <a:p>
            <a:pPr marL="381000" marR="0" lvl="0" indent="-22013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Language x does not scale</a:t>
            </a:r>
          </a:p>
          <a:p>
            <a:pPr marL="381000" marR="0" lvl="0" indent="-22013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The x framework doesn't handle this weird edge case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6414" y="1685936"/>
            <a:ext cx="2971800" cy="3486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62" y="968328"/>
            <a:ext cx="6643271" cy="498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90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Why Python</a:t>
            </a:r>
            <a:endParaRPr lang="en" sz="7200" b="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0" lvl="0" indent="-254000">
              <a:lnSpc>
                <a:spcPct val="120000"/>
              </a:lnSpc>
              <a:buClr>
                <a:srgbClr val="000000"/>
              </a:buClr>
            </a:pPr>
            <a:r>
              <a:rPr lang="en" sz="2500" dirty="0">
                <a:solidFill>
                  <a:srgbClr val="000000"/>
                </a:solidFill>
                <a:sym typeface="Open Sans"/>
              </a:rPr>
              <a:t>General purpose</a:t>
            </a:r>
          </a:p>
          <a:p>
            <a:pPr marL="381000" lvl="0" indent="-254000">
              <a:lnSpc>
                <a:spcPct val="120000"/>
              </a:lnSpc>
              <a:buClr>
                <a:srgbClr val="000000"/>
              </a:buClr>
            </a:pPr>
            <a:r>
              <a:rPr lang="en" sz="2500" dirty="0">
                <a:solidFill>
                  <a:srgbClr val="000000"/>
                </a:solidFill>
                <a:sym typeface="Open Sans"/>
              </a:rPr>
              <a:t>Usable </a:t>
            </a:r>
            <a:r>
              <a:rPr lang="en" sz="2500" dirty="0">
                <a:sym typeface="Open Sans"/>
              </a:rPr>
              <a:t>on your computer</a:t>
            </a:r>
            <a:r>
              <a:rPr lang="en" sz="2500" dirty="0">
                <a:solidFill>
                  <a:srgbClr val="000000"/>
                </a:solidFill>
                <a:sym typeface="Open Sans"/>
              </a:rPr>
              <a:t> or over the web</a:t>
            </a:r>
          </a:p>
          <a:p>
            <a:pPr marL="381000" lvl="0" indent="-254000">
              <a:lnSpc>
                <a:spcPct val="120000"/>
              </a:lnSpc>
              <a:buClr>
                <a:srgbClr val="000000"/>
              </a:buClr>
            </a:pPr>
            <a:r>
              <a:rPr lang="en" sz="2500" dirty="0">
                <a:solidFill>
                  <a:srgbClr val="000000"/>
                </a:solidFill>
                <a:sym typeface="Open Sans"/>
              </a:rPr>
              <a:t>English-like syntax and useful built-in features</a:t>
            </a:r>
          </a:p>
          <a:p>
            <a:pPr marL="381000" lvl="0" indent="-254000">
              <a:lnSpc>
                <a:spcPct val="120000"/>
              </a:lnSpc>
              <a:buClr>
                <a:srgbClr val="000000"/>
              </a:buClr>
            </a:pPr>
            <a:r>
              <a:rPr lang="en" sz="2500" dirty="0">
                <a:solidFill>
                  <a:srgbClr val="000000"/>
                </a:solidFill>
                <a:sym typeface="Open Sans"/>
              </a:rPr>
              <a:t>"Fun" to </a:t>
            </a:r>
            <a:r>
              <a:rPr lang="en" sz="2500" dirty="0" smtClean="0">
                <a:solidFill>
                  <a:srgbClr val="000000"/>
                </a:solidFill>
                <a:sym typeface="Open Sans"/>
              </a:rPr>
              <a:t>write</a:t>
            </a:r>
            <a:endParaRPr lang="en-US" sz="2500" dirty="0" smtClean="0"/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500" dirty="0" smtClean="0"/>
              <a:t>Syntax makes tabbing matter</a:t>
            </a:r>
          </a:p>
          <a:p>
            <a:pPr marL="457200" indent="-419100">
              <a:lnSpc>
                <a:spcPct val="120000"/>
              </a:lnSpc>
            </a:pPr>
            <a:r>
              <a:rPr lang="en-US" sz="2500" dirty="0" smtClean="0"/>
              <a:t>Enforces good behaviors</a:t>
            </a:r>
          </a:p>
          <a:p>
            <a:pPr marL="457200" indent="-419100">
              <a:lnSpc>
                <a:spcPct val="120000"/>
              </a:lnSpc>
            </a:pPr>
            <a:r>
              <a:rPr lang="en-US" sz="2500" dirty="0" smtClean="0"/>
              <a:t>Makes code very legible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500" dirty="0" smtClean="0"/>
              <a:t>Flexible</a:t>
            </a:r>
            <a:endParaRPr lang="en-US" sz="2500" dirty="0"/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500" dirty="0" smtClean="0"/>
              <a:t>Implement things yourself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500" dirty="0" smtClean="0"/>
              <a:t>Good support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00389787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Why Not Python</a:t>
            </a:r>
            <a:endParaRPr lang="en" sz="7200" b="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Other languages can do some things better</a:t>
            </a:r>
          </a:p>
          <a:p>
            <a:pPr marL="914400" lvl="1" indent="-487363">
              <a:lnSpc>
                <a:spcPct val="12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 </a:t>
            </a:r>
            <a:r>
              <a:rPr lang="mr-IN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better at stats and text analysis</a:t>
            </a:r>
          </a:p>
          <a:p>
            <a:pPr marL="914400" lvl="1" indent="-487363">
              <a:lnSpc>
                <a:spcPct val="12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Can do those things in Python, but might be slower or implementing from scratch</a:t>
            </a:r>
          </a:p>
          <a:p>
            <a:pPr marL="457200" indent="-419100">
              <a:lnSpc>
                <a:spcPct val="120000"/>
              </a:lnSpc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Difficult to manage package installations</a:t>
            </a:r>
          </a:p>
          <a:p>
            <a:pPr marL="457200" indent="-419100">
              <a:lnSpc>
                <a:spcPct val="120000"/>
              </a:lnSpc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Syntax matters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Forces you to have good behavior </a:t>
            </a:r>
            <a:r>
              <a:rPr 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</a:t>
            </a:r>
          </a:p>
          <a:p>
            <a:pPr marL="381000" lvl="0" indent="-254000">
              <a:buClr>
                <a:srgbClr val="000000"/>
              </a:buClr>
            </a:pPr>
            <a:r>
              <a:rPr lang="en" sz="2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/>
              </a:rPr>
              <a:t>Not as easy to run on the web as PHP </a:t>
            </a:r>
          </a:p>
          <a:p>
            <a:pPr marL="381000" lvl="0" indent="-254000">
              <a:buClr>
                <a:srgbClr val="000000"/>
              </a:buClr>
            </a:pPr>
            <a:r>
              <a:rPr lang="en" sz="2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/>
              </a:rPr>
              <a:t>Used less often than PHP, and major platforms (WordPress, Drupal, </a:t>
            </a:r>
            <a:r>
              <a:rPr lang="en" sz="2400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/>
              </a:rPr>
              <a:t>Omeka</a:t>
            </a:r>
            <a:r>
              <a:rPr lang="en" sz="2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/>
              </a:rPr>
              <a:t>) use PHP</a:t>
            </a:r>
          </a:p>
          <a:p>
            <a:pPr marL="914400" lvl="1" indent="-457200">
              <a:lnSpc>
                <a:spcPct val="120000"/>
              </a:lnSpc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3546865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ctrTitle"/>
          </p:nvPr>
        </p:nvSpPr>
        <p:spPr>
          <a:xfrm>
            <a:off x="724475" y="324850"/>
            <a:ext cx="7566600" cy="11657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What does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it</a:t>
            </a:r>
            <a:r>
              <a:rPr lang="en" sz="4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mean?</a:t>
            </a:r>
          </a:p>
        </p:txBody>
      </p:sp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952" y="113597"/>
            <a:ext cx="6646878" cy="664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Two Pythons</a:t>
            </a:r>
            <a:endParaRPr lang="en" sz="60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423815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>
              <a:lnSpc>
                <a:spcPct val="120000"/>
              </a:lnSpc>
              <a:buNone/>
            </a:pPr>
            <a:r>
              <a:rPr lang="en-US" sz="2200" dirty="0" smtClean="0"/>
              <a:t>Python 2.7 </a:t>
            </a:r>
          </a:p>
          <a:p>
            <a:pPr marL="38100">
              <a:lnSpc>
                <a:spcPct val="120000"/>
              </a:lnSpc>
              <a:buNone/>
            </a:pPr>
            <a:r>
              <a:rPr lang="en-US" sz="2200" dirty="0" smtClean="0"/>
              <a:t>Python 3.3</a:t>
            </a:r>
          </a:p>
          <a:p>
            <a:pPr marL="38100">
              <a:lnSpc>
                <a:spcPct val="120000"/>
              </a:lnSpc>
              <a:buNone/>
            </a:pPr>
            <a:endParaRPr lang="en-US" sz="2200" dirty="0"/>
          </a:p>
          <a:p>
            <a:pPr marL="38100">
              <a:lnSpc>
                <a:spcPct val="120000"/>
              </a:lnSpc>
              <a:buNone/>
            </a:pPr>
            <a:r>
              <a:rPr lang="en-US" sz="2200" dirty="0" smtClean="0"/>
              <a:t>Which to use? Complicated:</a:t>
            </a:r>
            <a:br>
              <a:rPr lang="en-US" sz="2200" dirty="0" smtClean="0"/>
            </a:br>
            <a:r>
              <a:rPr lang="en-US" sz="2200" dirty="0" smtClean="0"/>
              <a:t>2 is more widely used, more third-party packages and not all port to 3.</a:t>
            </a:r>
          </a:p>
          <a:p>
            <a:pPr marL="38100">
              <a:lnSpc>
                <a:spcPct val="120000"/>
              </a:lnSpc>
              <a:buNone/>
            </a:pPr>
            <a:endParaRPr lang="en-US" sz="2200" dirty="0" smtClean="0"/>
          </a:p>
          <a:p>
            <a:pPr marL="38100">
              <a:lnSpc>
                <a:spcPct val="120000"/>
              </a:lnSpc>
              <a:buNone/>
            </a:pPr>
            <a:r>
              <a:rPr lang="en-US" sz="2200" dirty="0" smtClean="0"/>
              <a:t>3 is the present and future. Has better support for internationalization.</a:t>
            </a:r>
          </a:p>
          <a:p>
            <a:pPr marL="38100">
              <a:lnSpc>
                <a:spcPct val="120000"/>
              </a:lnSpc>
              <a:buNone/>
            </a:pPr>
            <a:endParaRPr lang="en-US" sz="2200" dirty="0"/>
          </a:p>
          <a:p>
            <a:pPr marL="38100">
              <a:lnSpc>
                <a:spcPct val="120000"/>
              </a:lnSpc>
              <a:buNone/>
            </a:pPr>
            <a:r>
              <a:rPr lang="en-US" sz="2200" dirty="0" smtClean="0"/>
              <a:t>Mostly just need to know one the packages you’re using require. We’re using 3, but important to have both installed and know how to get between them.</a:t>
            </a:r>
          </a:p>
        </p:txBody>
      </p:sp>
    </p:spTree>
    <p:extLst>
      <p:ext uri="{BB962C8B-B14F-4D97-AF65-F5344CB8AC3E}">
        <p14:creationId xmlns:p14="http://schemas.microsoft.com/office/powerpoint/2010/main" val="199131208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Two Pythons</a:t>
            </a:r>
            <a:endParaRPr lang="en" sz="60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>
              <a:lnSpc>
                <a:spcPct val="120000"/>
              </a:lnSpc>
              <a:buNone/>
            </a:pPr>
            <a:r>
              <a:rPr lang="en-US" sz="2200" dirty="0" smtClean="0"/>
              <a:t>Starting Python 2</a:t>
            </a:r>
          </a:p>
          <a:p>
            <a:pPr marL="38100">
              <a:lnSpc>
                <a:spcPct val="120000"/>
              </a:lnSpc>
              <a:buNone/>
            </a:pPr>
            <a:r>
              <a:rPr lang="en-US" sz="2200" dirty="0" smtClean="0"/>
              <a:t>$ python</a:t>
            </a:r>
          </a:p>
          <a:p>
            <a:pPr marL="38100">
              <a:lnSpc>
                <a:spcPct val="120000"/>
              </a:lnSpc>
              <a:buNone/>
            </a:pPr>
            <a:endParaRPr lang="en-US" sz="2200" dirty="0"/>
          </a:p>
          <a:p>
            <a:pPr marL="38100">
              <a:lnSpc>
                <a:spcPct val="120000"/>
              </a:lnSpc>
              <a:buNone/>
            </a:pPr>
            <a:r>
              <a:rPr lang="en-US" sz="2200" dirty="0" smtClean="0"/>
              <a:t>Starting Python 3</a:t>
            </a:r>
          </a:p>
          <a:p>
            <a:pPr marL="38100">
              <a:lnSpc>
                <a:spcPct val="120000"/>
              </a:lnSpc>
              <a:buNone/>
            </a:pPr>
            <a:r>
              <a:rPr lang="en-US" sz="2200" dirty="0" smtClean="0"/>
              <a:t>$ python3</a:t>
            </a:r>
          </a:p>
          <a:p>
            <a:pPr marL="38100">
              <a:lnSpc>
                <a:spcPct val="120000"/>
              </a:lnSpc>
              <a:buNone/>
            </a:pPr>
            <a:endParaRPr lang="en-US" sz="2200" dirty="0"/>
          </a:p>
          <a:p>
            <a:pPr marL="38100">
              <a:lnSpc>
                <a:spcPct val="120000"/>
              </a:lnSpc>
              <a:buNone/>
            </a:pPr>
            <a:r>
              <a:rPr lang="en-US" sz="2200" dirty="0" smtClean="0"/>
              <a:t>You can change this behavior </a:t>
            </a:r>
            <a:r>
              <a:rPr lang="mr-IN" sz="2200" dirty="0" smtClean="0"/>
              <a:t>–</a:t>
            </a:r>
            <a:r>
              <a:rPr lang="en-US" sz="2200" dirty="0" smtClean="0"/>
              <a:t> on my laptop I have those switched because I tend to use Python3 more.</a:t>
            </a:r>
          </a:p>
        </p:txBody>
      </p:sp>
    </p:spTree>
    <p:extLst>
      <p:ext uri="{BB962C8B-B14F-4D97-AF65-F5344CB8AC3E}">
        <p14:creationId xmlns:p14="http://schemas.microsoft.com/office/powerpoint/2010/main" val="6897472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What we will cover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274319" y="1758495"/>
            <a:ext cx="8664000" cy="50063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160867" marR="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</a:pPr>
            <a:r>
              <a:rPr lang="en" sz="3600" dirty="0">
                <a:solidFill>
                  <a:srgbClr val="000000"/>
                </a:solidFill>
                <a:sym typeface="Open Sans"/>
              </a:rPr>
              <a:t>What is a</a:t>
            </a:r>
            <a:r>
              <a:rPr lang="en" sz="3600" dirty="0">
                <a:solidFill>
                  <a:srgbClr val="000000"/>
                </a:solidFill>
                <a:sym typeface="Arial"/>
              </a:rPr>
              <a:t> </a:t>
            </a:r>
            <a:r>
              <a:rPr lang="en" sz="36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data type</a:t>
            </a:r>
            <a:r>
              <a:rPr lang="en" sz="3600" dirty="0">
                <a:solidFill>
                  <a:srgbClr val="000000"/>
                </a:solidFill>
                <a:sym typeface="Arial"/>
              </a:rPr>
              <a:t>?</a:t>
            </a:r>
          </a:p>
          <a:p>
            <a:pPr marL="160867" marR="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</a:pPr>
            <a:r>
              <a:rPr lang="en" sz="3600" dirty="0">
                <a:solidFill>
                  <a:srgbClr val="000000"/>
                </a:solidFill>
                <a:sym typeface="Open Sans"/>
              </a:rPr>
              <a:t>What is a</a:t>
            </a:r>
            <a:r>
              <a:rPr lang="en" sz="3600" dirty="0">
                <a:solidFill>
                  <a:srgbClr val="000000"/>
                </a:solidFill>
                <a:sym typeface="Arial"/>
              </a:rPr>
              <a:t> </a:t>
            </a:r>
            <a:r>
              <a:rPr lang="en" sz="36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variable</a:t>
            </a:r>
            <a:r>
              <a:rPr lang="en" sz="3600" dirty="0" smtClean="0">
                <a:solidFill>
                  <a:srgbClr val="000000"/>
                </a:solidFill>
                <a:sym typeface="Arial"/>
              </a:rPr>
              <a:t>?</a:t>
            </a:r>
          </a:p>
          <a:p>
            <a:pPr marL="160867" marR="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</a:pPr>
            <a:r>
              <a:rPr lang="en" sz="3600" dirty="0" smtClean="0">
                <a:solidFill>
                  <a:srgbClr val="000000"/>
                </a:solidFill>
                <a:sym typeface="Open Sans"/>
              </a:rPr>
              <a:t>What is an </a:t>
            </a:r>
            <a:r>
              <a:rPr lang="en" sz="3600" b="1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operator</a:t>
            </a:r>
            <a:r>
              <a:rPr lang="en" sz="3600" dirty="0" smtClean="0">
                <a:solidFill>
                  <a:srgbClr val="000000"/>
                </a:solidFill>
                <a:sym typeface="Arial"/>
              </a:rPr>
              <a:t>?</a:t>
            </a:r>
            <a:endParaRPr lang="en" sz="3600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3179" y="1758495"/>
            <a:ext cx="3325140" cy="3363593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075168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What</a:t>
            </a:r>
            <a:r>
              <a:rPr lang="en" sz="4266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you will be able to do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274318" y="26365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160867" marR="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</a:pPr>
            <a:r>
              <a:rPr lang="en" sz="3600" dirty="0">
                <a:sym typeface="Open Sans"/>
              </a:rPr>
              <a:t>create numeric and text information</a:t>
            </a:r>
          </a:p>
          <a:p>
            <a:pPr marL="160867" marR="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</a:pPr>
            <a:r>
              <a:rPr lang="en" sz="3600" dirty="0">
                <a:sym typeface="Open Sans"/>
              </a:rPr>
              <a:t>store information in variables</a:t>
            </a:r>
          </a:p>
          <a:p>
            <a:pPr marL="160867" marR="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</a:pPr>
            <a:r>
              <a:rPr lang="en" sz="3600" dirty="0">
                <a:sym typeface="Open Sans"/>
              </a:rPr>
              <a:t>print information to the screen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Open the Terminal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dirty="0" smtClean="0"/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 smtClean="0"/>
              <a:t>For us right now on VirtualBox:</a:t>
            </a: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dirty="0" smtClean="0"/>
          </a:p>
          <a:p>
            <a:pPr marL="495300" indent="-457200"/>
            <a:r>
              <a:rPr lang="en" dirty="0" smtClean="0"/>
              <a:t>Mint (Ubuntu):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Terminal</a:t>
            </a:r>
          </a:p>
          <a:p>
            <a:pPr marL="495300" indent="-457200"/>
            <a:endParaRPr lang="en" dirty="0">
              <a:latin typeface="Courier New"/>
              <a:cs typeface="Courier New"/>
              <a:sym typeface="Courier New"/>
            </a:endParaRPr>
          </a:p>
          <a:p>
            <a:pPr marL="38100">
              <a:buNone/>
            </a:pPr>
            <a:r>
              <a:rPr lang="en" dirty="0" smtClean="0"/>
              <a:t>Elsewhere:</a:t>
            </a:r>
          </a:p>
          <a:p>
            <a:pPr marL="38100">
              <a:buNone/>
            </a:pPr>
            <a:endParaRPr lang="en" dirty="0" smtClean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Windows</a:t>
            </a:r>
            <a:r>
              <a:rPr lang="en" dirty="0"/>
              <a:t>: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bash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OS X: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iTerm2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Prompt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Terminals show a line of text after a command finishes</a:t>
            </a:r>
          </a:p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Whenever instructions start with "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dirty="0"/>
              <a:t> ", type the rest of the line into the terminal</a:t>
            </a:r>
          </a:p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Let's give the terminal a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" dirty="0"/>
              <a:t> to open </a:t>
            </a:r>
            <a:r>
              <a:rPr lang="en" dirty="0" smtClean="0"/>
              <a:t>Python 3.3 (python3)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sz="3600" b="1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3600" b="1" dirty="0" smtClean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python3</a:t>
            </a:r>
            <a:endParaRPr lang="en" sz="3600" b="1" dirty="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python3</a:t>
            </a:r>
            <a:endParaRPr lang="en" sz="6000" b="0" dirty="0">
              <a:solidFill>
                <a:schemeClr val="bg1">
                  <a:lumMod val="50000"/>
                </a:schemeClr>
              </a:solidFill>
              <a:ea typeface="Ubuntu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Python has </a:t>
            </a:r>
            <a:r>
              <a:rPr lang="en" dirty="0"/>
              <a:t>its own prompt </a:t>
            </a:r>
            <a:r>
              <a:rPr lang="en" dirty="0" smtClean="0"/>
              <a:t>that ends </a:t>
            </a:r>
            <a:r>
              <a:rPr lang="en" dirty="0"/>
              <a:t>with </a:t>
            </a:r>
            <a:r>
              <a:rPr lang="en" dirty="0" smtClean="0">
                <a:solidFill>
                  <a:srgbClr val="0E72A4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 lang="en" dirty="0">
              <a:solidFill>
                <a:srgbClr val="0E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buNone/>
            </a:pPr>
            <a:r>
              <a:rPr lang="en" dirty="0">
                <a:latin typeface="Menlo Regular"/>
                <a:cs typeface="Menlo Regular"/>
              </a:rPr>
              <a:t>$ </a:t>
            </a:r>
            <a:r>
              <a:rPr lang="en" dirty="0" smtClean="0">
                <a:latin typeface="Menlo Regular"/>
                <a:cs typeface="Menlo Regular"/>
              </a:rPr>
              <a:t>python3</a:t>
            </a:r>
            <a:endParaRPr lang="en" dirty="0">
              <a:latin typeface="Menlo Regular"/>
              <a:cs typeface="Menlo Regula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Menlo Regular"/>
                <a:cs typeface="Menlo Regular"/>
              </a:rPr>
              <a:t>&gt;&gt;&gt;</a:t>
            </a:r>
            <a:endParaRPr lang="en" dirty="0">
              <a:latin typeface="Menlo Regular"/>
              <a:cs typeface="Menlo Regular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dirty="0"/>
              <a:t>You can use 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Control + D</a:t>
            </a:r>
            <a:r>
              <a:rPr lang="en" sz="2400" dirty="0">
                <a:solidFill>
                  <a:srgbClr val="7F7F7F"/>
                </a:solidFill>
                <a:latin typeface="Menlo Regular"/>
                <a:cs typeface="Menlo Regular"/>
              </a:rPr>
              <a:t> </a:t>
            </a:r>
            <a:r>
              <a:rPr lang="en" dirty="0"/>
              <a:t>to exit </a:t>
            </a:r>
            <a:r>
              <a:rPr lang="en" dirty="0" smtClean="0"/>
              <a:t>Python at </a:t>
            </a:r>
            <a:r>
              <a:rPr lang="en" dirty="0"/>
              <a:t>any time or type 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exit()</a:t>
            </a:r>
            <a:r>
              <a:rPr lang="en" dirty="0" smtClean="0">
                <a:solidFill>
                  <a:srgbClr val="0E72A4"/>
                </a:solidFill>
              </a:rPr>
              <a:t> </a:t>
            </a:r>
            <a:r>
              <a:rPr lang="en" dirty="0"/>
              <a:t>on its own </a:t>
            </a:r>
            <a:r>
              <a:rPr lang="en" dirty="0" smtClean="0"/>
              <a:t>line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When running Python in terminal, terminal commands won’t work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280169" y="280417"/>
            <a:ext cx="8664952" cy="101186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Variables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280169" y="2789695"/>
            <a:ext cx="8658089" cy="3862563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r>
              <a:rPr lang="en" sz="7000" dirty="0" smtClean="0">
                <a:latin typeface="Yanone Kaffeesatz Regular"/>
                <a:ea typeface="Ubuntu"/>
                <a:cs typeface="Yanone Kaffeesatz Regular"/>
                <a:sym typeface="Ubuntu"/>
              </a:rPr>
              <a:t>"</a:t>
            </a:r>
            <a:r>
              <a:rPr lang="en" sz="7000" dirty="0">
                <a:solidFill>
                  <a:srgbClr val="0E72A4"/>
                </a:solidFill>
                <a:latin typeface="Yanone Kaffeesatz Regular"/>
                <a:ea typeface="Ubuntu"/>
                <a:cs typeface="Yanone Kaffeesatz Regular"/>
                <a:sym typeface="Ubuntu"/>
              </a:rPr>
              <a:t>words</a:t>
            </a:r>
            <a:r>
              <a:rPr lang="en" sz="7000" dirty="0">
                <a:latin typeface="Yanone Kaffeesatz Regular"/>
                <a:ea typeface="Ubuntu"/>
                <a:cs typeface="Yanone Kaffeesatz Regular"/>
                <a:sym typeface="Ubuntu"/>
              </a:rPr>
              <a:t>" that </a:t>
            </a:r>
            <a:r>
              <a:rPr lang="en-US" sz="7000" dirty="0" smtClean="0">
                <a:latin typeface="Yanone Kaffeesatz Regular"/>
                <a:ea typeface="Ubuntu"/>
                <a:cs typeface="Yanone Kaffeesatz Regular"/>
                <a:sym typeface="Ubuntu"/>
              </a:rPr>
              <a:t>refer to </a:t>
            </a:r>
            <a:r>
              <a:rPr lang="en" sz="7000" dirty="0" smtClean="0">
                <a:latin typeface="Yanone Kaffeesatz Regular"/>
                <a:ea typeface="Ubuntu"/>
                <a:cs typeface="Yanone Kaffeesatz Regular"/>
                <a:sym typeface="Ubuntu"/>
              </a:rPr>
              <a:t>information</a:t>
            </a:r>
            <a:endParaRPr sz="7000" dirty="0">
              <a:solidFill>
                <a:srgbClr val="000000"/>
              </a:solidFill>
              <a:latin typeface="Yanone Kaffeesatz Regular"/>
              <a:cs typeface="Yanone Kaffeesatz Regular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112883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280169" y="280417"/>
            <a:ext cx="8664952" cy="101186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Variables</a:t>
            </a:r>
            <a:endParaRPr lang="en" sz="720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  <a:sym typeface="Ubuntu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281182" y="1424247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Give it a name so we can refer to it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It's information can be changed</a:t>
            </a: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latin typeface="Menlo Regular"/>
                <a:ea typeface="Courier New"/>
                <a:cs typeface="Menlo Regular"/>
                <a:sym typeface="Courier New"/>
              </a:rPr>
              <a:t>$ </a:t>
            </a:r>
            <a:r>
              <a:rPr lang="en" dirty="0" smtClean="0">
                <a:latin typeface="Menlo Regular"/>
                <a:ea typeface="Courier New"/>
                <a:cs typeface="Menlo Regular"/>
                <a:sym typeface="Courier New"/>
              </a:rPr>
              <a:t>python3</a:t>
            </a:r>
            <a:endParaRPr lang="en" dirty="0">
              <a:latin typeface="Menlo Regular"/>
              <a:ea typeface="Courier New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</a:t>
            </a:r>
            <a:r>
              <a:rPr lang="en" sz="2666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 </a:t>
            </a:r>
            <a:r>
              <a:rPr lang="en" sz="2666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my_variable = 5</a:t>
            </a:r>
          </a:p>
          <a:p>
            <a:r>
              <a:rPr lang="en" dirty="0" smtClean="0">
                <a:latin typeface="Menlo Regular"/>
                <a:ea typeface="Menlo Regular"/>
                <a:cs typeface="Menlo Regular"/>
                <a:sym typeface="courier new"/>
              </a:rPr>
              <a:t>&gt;&gt;&gt;  </a:t>
            </a:r>
            <a:r>
              <a:rPr lang="en" dirty="0" smtClean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print(my_variable)</a:t>
            </a:r>
          </a:p>
          <a:p>
            <a:r>
              <a:rPr lang="en" dirty="0">
                <a:latin typeface="Menlo Regular"/>
                <a:ea typeface="Menlo Regular"/>
                <a:cs typeface="Menlo Regular"/>
                <a:sym typeface="courier new"/>
              </a:rPr>
              <a:t>5</a:t>
            </a:r>
            <a:endParaRPr lang="en" sz="2666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 smtClean="0">
                <a:latin typeface="Menlo Regular"/>
                <a:ea typeface="Menlo Regular"/>
                <a:cs typeface="Menlo Regular"/>
                <a:sym typeface="courier new"/>
              </a:rPr>
              <a:t>&gt;&gt;&gt;</a:t>
            </a:r>
            <a:r>
              <a:rPr lang="en" sz="2666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666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my_other_variable = "</a:t>
            </a:r>
            <a:r>
              <a:rPr lang="en" sz="2666" dirty="0" smtClean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Hi</a:t>
            </a:r>
            <a:r>
              <a:rPr lang="en-US" sz="2666" dirty="0" smtClean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endParaRPr lang="en" sz="2666" dirty="0">
              <a:solidFill>
                <a:srgbClr val="0E72A4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r>
              <a:rPr lang="en" dirty="0"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my_variable = 10</a:t>
            </a:r>
          </a:p>
          <a:p>
            <a:pPr lvl="0"/>
            <a:r>
              <a:rPr lang="en" sz="2666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dirty="0" smtClean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my_other_variable</a:t>
            </a:r>
            <a:endParaRPr lang="en" sz="2666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Hi</a:t>
            </a:r>
            <a:endParaRPr lang="en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dirty="0" smtClean="0"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dirty="0" smtClean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my_variable</a:t>
            </a:r>
          </a:p>
          <a:p>
            <a:pPr lvl="0"/>
            <a:r>
              <a:rPr lang="en" dirty="0" smtClean="0">
                <a:latin typeface="Menlo Regular"/>
                <a:ea typeface="Menlo Regular"/>
                <a:cs typeface="Menlo Regular"/>
                <a:sym typeface="courier new"/>
              </a:rPr>
              <a:t>10</a:t>
            </a:r>
            <a:endParaRPr lang="en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What's with </a:t>
            </a:r>
            <a:r>
              <a:rPr lang="en" sz="7200" b="0" dirty="0" smtClean="0">
                <a:solidFill>
                  <a:srgbClr val="0E72A4"/>
                </a:solidFill>
                <a:latin typeface="Menlo Regular"/>
                <a:ea typeface="Ubuntu"/>
                <a:cs typeface="Menlo Regular"/>
                <a:sym typeface="Courier New"/>
              </a:rPr>
              <a:t>=</a:t>
            </a:r>
            <a:r>
              <a:rPr lang="en" sz="72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 </a:t>
            </a: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?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Setting a variable to a value is called "</a:t>
            </a:r>
            <a:r>
              <a:rPr lang="en" sz="3600" b="1" dirty="0"/>
              <a:t>assignment</a:t>
            </a:r>
            <a:r>
              <a:rPr lang="en" sz="3600" dirty="0"/>
              <a:t>"</a:t>
            </a:r>
          </a:p>
          <a:p>
            <a:pPr marL="457200" lvl="0" indent="-4191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What types of information can we hold in a variable?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Why Program?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737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445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</a:rPr>
              <a:t>Applications come from the needs of the present: </a:t>
            </a:r>
            <a:r>
              <a:rPr lang="en" sz="2400" i="1" dirty="0">
                <a:solidFill>
                  <a:srgbClr val="000000"/>
                </a:solidFill>
              </a:rPr>
              <a:t>your needs</a:t>
            </a:r>
          </a:p>
          <a:p>
            <a:pPr marL="4445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</a:rPr>
              <a:t>﻿Effectively articulating needs is the first step</a:t>
            </a:r>
          </a:p>
          <a:p>
            <a:pPr marL="4445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</a:rPr>
              <a:t>Express complex logic and perform computation</a:t>
            </a:r>
          </a:p>
          <a:p>
            <a:pPr marL="4445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</a:rPr>
              <a:t>Do things that would take a human a long time to do 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counting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comparing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repeating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4132" y="1600200"/>
            <a:ext cx="3132668" cy="3130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50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Variable Assignment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Variables are assigned using a single equals sign (</a:t>
            </a:r>
            <a:r>
              <a:rPr lang="en" sz="36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=</a:t>
            </a:r>
            <a:r>
              <a:rPr lang="en" sz="3600" dirty="0"/>
              <a:t>)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The </a:t>
            </a:r>
            <a:r>
              <a:rPr lang="en" sz="3600" b="1" i="1" dirty="0"/>
              <a:t>right</a:t>
            </a:r>
            <a:r>
              <a:rPr lang="en" sz="3600" dirty="0"/>
              <a:t> side of the equals sign is </a:t>
            </a:r>
            <a:r>
              <a:rPr lang="en" sz="3600" b="1" dirty="0"/>
              <a:t>evaluated first</a:t>
            </a:r>
            <a:r>
              <a:rPr lang="en" sz="3600" dirty="0"/>
              <a:t>, then assigned to the variable name on the </a:t>
            </a:r>
            <a:r>
              <a:rPr lang="en" sz="3600" b="1" i="1" dirty="0"/>
              <a:t>left</a:t>
            </a:r>
            <a:r>
              <a:rPr lang="en" sz="3600" dirty="0"/>
              <a:t> side of the </a:t>
            </a:r>
            <a:r>
              <a:rPr lang="en" sz="3600" dirty="0" smtClean="0"/>
              <a:t>equals</a:t>
            </a:r>
            <a:endParaRPr lang="en" sz="3600" dirty="0"/>
          </a:p>
        </p:txBody>
      </p:sp>
    </p:spTree>
    <p:extLst>
      <p:ext uri="{BB962C8B-B14F-4D97-AF65-F5344CB8AC3E}">
        <p14:creationId xmlns:p14="http://schemas.microsoft.com/office/powerpoint/2010/main" val="50987331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50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Variable Assignment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apples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=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5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bananas =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10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+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5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 =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2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+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apples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+ </a:t>
            </a:r>
            <a:r>
              <a:rPr lang="en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bananas</a:t>
            </a:r>
            <a:endParaRPr lang="en" dirty="0">
              <a:solidFill>
                <a:srgbClr val="D20035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bananas =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fruits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– </a:t>
            </a:r>
            <a:r>
              <a:rPr lang="en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apples</a:t>
            </a:r>
          </a:p>
          <a:p>
            <a:pPr lvl="0">
              <a:spcBef>
                <a:spcPts val="0"/>
              </a:spcBef>
              <a:buNone/>
            </a:pPr>
            <a:endParaRPr lang="en" dirty="0">
              <a:solidFill>
                <a:srgbClr val="D20035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Try printing </a:t>
            </a:r>
            <a:r>
              <a:rPr lang="en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bananas</a:t>
            </a:r>
            <a:r>
              <a:rPr lang="en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, </a:t>
            </a:r>
            <a:r>
              <a:rPr lang="en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apples</a:t>
            </a:r>
            <a:r>
              <a:rPr lang="en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, and</a:t>
            </a:r>
            <a:r>
              <a:rPr lang="en" dirty="0" smtClean="0">
                <a:solidFill>
                  <a:srgbClr val="FF0000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to the terminal before and after!</a:t>
            </a:r>
            <a:endParaRPr lang="en" dirty="0">
              <a:solidFill>
                <a:srgbClr val="D20035"/>
              </a:solidFill>
              <a:latin typeface="Menlo Regular"/>
              <a:ea typeface="Courier New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Variable Naming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all letters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folders</a:t>
            </a:r>
            <a:r>
              <a:rPr lang="en" sz="3200" dirty="0"/>
              <a:t>)</a:t>
            </a:r>
          </a:p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all numbers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2000</a:t>
            </a:r>
            <a:r>
              <a:rPr lang="en" sz="3200" dirty="0"/>
              <a:t>)</a:t>
            </a:r>
          </a:p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with an underscore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first_name</a:t>
            </a:r>
            <a:r>
              <a:rPr lang="en" sz="3200" dirty="0"/>
              <a:t>)</a:t>
            </a:r>
          </a:p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with a dash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last-name</a:t>
            </a:r>
            <a:r>
              <a:rPr lang="en" sz="3200" dirty="0"/>
              <a:t>)</a:t>
            </a:r>
          </a:p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a number anywhere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l33t</a:t>
            </a:r>
            <a:r>
              <a:rPr lang="en" sz="3200" dirty="0"/>
              <a:t>)</a:t>
            </a:r>
          </a:p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a number at the start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101dalmations</a:t>
            </a:r>
            <a:r>
              <a:rPr lang="en" sz="3200" dirty="0"/>
              <a:t>)</a:t>
            </a:r>
          </a:p>
          <a:p>
            <a:pPr marL="38100" lv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a number at the end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starwars2</a:t>
            </a:r>
            <a:r>
              <a:rPr lang="en" sz="3200" dirty="0"/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Variable Naming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6000" dirty="0" smtClean="0">
                <a:latin typeface="Yanone Kaffeesatz Bold"/>
                <a:cs typeface="Yanone Kaffeesatz Bold"/>
              </a:rPr>
              <a:t>Be descriptive of the “</a:t>
            </a:r>
            <a:r>
              <a:rPr lang="en-US" sz="6000" dirty="0" smtClean="0">
                <a:solidFill>
                  <a:srgbClr val="0E72A4"/>
                </a:solidFill>
                <a:latin typeface="Yanone Kaffeesatz Bold"/>
                <a:cs typeface="Yanone Kaffeesatz Bold"/>
              </a:rPr>
              <a:t>thing</a:t>
            </a:r>
            <a:r>
              <a:rPr lang="en-US" sz="6000" dirty="0" smtClean="0">
                <a:latin typeface="Yanone Kaffeesatz Bold"/>
                <a:cs typeface="Yanone Kaffeesatz Bold"/>
              </a:rPr>
              <a:t>” </a:t>
            </a:r>
            <a:endParaRPr lang="en" sz="6000" dirty="0">
              <a:latin typeface="Yanone Kaffeesatz Bold"/>
              <a:cs typeface="Yanone Kaffeesatz Bold"/>
            </a:endParaRPr>
          </a:p>
        </p:txBody>
      </p:sp>
    </p:spTree>
    <p:extLst>
      <p:ext uri="{BB962C8B-B14F-4D97-AF65-F5344CB8AC3E}">
        <p14:creationId xmlns:p14="http://schemas.microsoft.com/office/powerpoint/2010/main" val="360157300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Errors</a:t>
            </a:r>
            <a:endParaRPr lang="en-US" sz="6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28" y="1417637"/>
            <a:ext cx="7644144" cy="234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22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Ruby is a "duck-typed" language</a:t>
            </a: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trebuchet ms"/>
              </a:rPr>
              <a:t> 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840" y="1463040"/>
            <a:ext cx="6929594" cy="397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Duck-typing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4379226" y="1586704"/>
            <a:ext cx="4106115" cy="4996867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it looks like a duck and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 </a:t>
            </a: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quacks like a duck,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chances are it's a duck.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544" y="1609004"/>
            <a:ext cx="3310267" cy="4965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Duck-typing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4379226" y="1586704"/>
            <a:ext cx="4106115" cy="4996867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ym typeface="Open Sans"/>
              </a:rPr>
              <a:t>C: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sym typeface="Open San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>
                <a:sym typeface="Open Sans"/>
              </a:rPr>
              <a:t>int</a:t>
            </a:r>
            <a:r>
              <a:rPr lang="en-US" dirty="0" smtClean="0">
                <a:sym typeface="Open Sans"/>
              </a:rPr>
              <a:t> </a:t>
            </a:r>
            <a:r>
              <a:rPr lang="en-US" dirty="0" err="1" smtClean="0">
                <a:sym typeface="Open Sans"/>
              </a:rPr>
              <a:t>my_number</a:t>
            </a:r>
            <a:r>
              <a:rPr lang="en-US" dirty="0" smtClean="0">
                <a:sym typeface="Open Sans"/>
              </a:rPr>
              <a:t> = 3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666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sym typeface="Open Sans"/>
              </a:rPr>
              <a:t>v</a:t>
            </a:r>
            <a:r>
              <a:rPr lang="en-US" dirty="0" err="1" smtClean="0">
                <a:sym typeface="Open Sans"/>
              </a:rPr>
              <a:t>s</a:t>
            </a:r>
            <a:endParaRPr lang="en-US" dirty="0" smtClean="0">
              <a:sym typeface="Open San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666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Python: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ym typeface="Open San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>
                <a:sym typeface="Open Sans"/>
              </a:rPr>
              <a:t>my_number</a:t>
            </a:r>
            <a:r>
              <a:rPr lang="en-US" dirty="0" smtClean="0">
                <a:sym typeface="Open Sans"/>
              </a:rPr>
              <a:t> = 3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666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sym typeface="Open Sans"/>
            </a:endParaRP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544" y="1609004"/>
            <a:ext cx="3310267" cy="49654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610949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280169" y="280417"/>
            <a:ext cx="8664952" cy="99679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Types of ducks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274319" y="2801035"/>
            <a:ext cx="8663939" cy="3851223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r>
              <a:rPr lang="en" sz="6000" dirty="0">
                <a:solidFill>
                  <a:srgbClr val="0E72A4"/>
                </a:solidFill>
                <a:latin typeface="Ubuntu"/>
                <a:ea typeface="Ubuntu"/>
                <a:cs typeface="Ubuntu"/>
                <a:sym typeface="Ubuntu"/>
              </a:rPr>
              <a:t>standard types: </a:t>
            </a:r>
            <a:endParaRPr lang="en-US" sz="6000" dirty="0" smtClean="0">
              <a:solidFill>
                <a:srgbClr val="0E72A4"/>
              </a:solidFill>
              <a:latin typeface="Ubuntu"/>
              <a:ea typeface="Ubuntu"/>
              <a:cs typeface="Ubuntu"/>
              <a:sym typeface="Ubuntu"/>
            </a:endParaRPr>
          </a:p>
          <a:p>
            <a:pPr algn="r"/>
            <a:r>
              <a:rPr lang="en" sz="6000" dirty="0" smtClean="0">
                <a:solidFill>
                  <a:srgbClr val="D20035"/>
                </a:solidFill>
                <a:latin typeface="Ubuntu"/>
                <a:ea typeface="Ubuntu"/>
                <a:cs typeface="Ubuntu"/>
                <a:sym typeface="Ubuntu"/>
              </a:rPr>
              <a:t>numbers </a:t>
            </a:r>
            <a:r>
              <a:rPr lang="en" sz="6000" dirty="0">
                <a:solidFill>
                  <a:srgbClr val="D20035"/>
                </a:solidFill>
                <a:latin typeface="Ubuntu"/>
                <a:ea typeface="Ubuntu"/>
                <a:cs typeface="Ubuntu"/>
                <a:sym typeface="Ubuntu"/>
              </a:rPr>
              <a:t>&amp; letters</a:t>
            </a:r>
            <a:endParaRPr lang="en" sz="6000" dirty="0">
              <a:solidFill>
                <a:srgbClr val="D20035"/>
              </a:solidFill>
              <a:sym typeface="Open San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280169" y="280417"/>
            <a:ext cx="8664952" cy="99679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80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Numbers &amp; Letters</a:t>
            </a:r>
            <a:endParaRPr lang="en" sz="680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  <a:sym typeface="Ubuntu"/>
            </a:endParaRP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integers: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E72A4"/>
                </a:solidFill>
                <a:latin typeface="Menlo Regular"/>
                <a:ea typeface="Open Sans"/>
                <a:cs typeface="Menlo Regular"/>
                <a:sym typeface="Open Sans"/>
              </a:rPr>
              <a:t>4, 1040, -55, 9999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floating-point numbers: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1.1, 0.444, 9999.0001, -3.33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text (strings):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"a", 'cat', "The quick brown fox jumped over the lazy dogs.", '8 keys', '7'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boolean (yes or no?):</a:t>
            </a:r>
          </a:p>
          <a:p>
            <a:r>
              <a:rPr lang="en" sz="22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T</a:t>
            </a:r>
            <a:r>
              <a:rPr lang="en" sz="2200" dirty="0" smtClean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rue</a:t>
            </a:r>
            <a:r>
              <a:rPr lang="en" sz="22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, </a:t>
            </a:r>
            <a:r>
              <a:rPr lang="en" sz="2200" dirty="0" smtClean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False</a:t>
            </a:r>
            <a:r>
              <a:rPr lang="en" sz="22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, 0, 1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1316" y="4892669"/>
            <a:ext cx="1440700" cy="1844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969215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0638"/>
            <a:ext cx="8229600" cy="1799340"/>
          </a:xfrm>
        </p:spPr>
        <p:txBody>
          <a:bodyPr/>
          <a:lstStyle/>
          <a:p>
            <a:r>
              <a:rPr lang="en-US" sz="6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Digital Humanities Programming</a:t>
            </a:r>
            <a:r>
              <a:rPr lang="en" sz="6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5261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99578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Strings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274319" y="1493519"/>
            <a:ext cx="8595359" cy="49377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300" dirty="0"/>
              <a:t>Strings are text; it must be wrapped in a </a:t>
            </a:r>
            <a:r>
              <a:rPr lang="en" sz="2300" b="1" dirty="0"/>
              <a:t>matched pair of quotation</a:t>
            </a:r>
            <a:r>
              <a:rPr lang="en" sz="2300" dirty="0"/>
              <a:t> marks.</a:t>
            </a:r>
          </a:p>
          <a:p>
            <a:pPr lvl="0" rtl="0">
              <a:spcBef>
                <a:spcPts val="0"/>
              </a:spcBef>
              <a:buNone/>
            </a:pPr>
            <a:endParaRPr sz="2300" dirty="0"/>
          </a:p>
          <a:p>
            <a:pPr lvl="0" rtl="0">
              <a:spcBef>
                <a:spcPts val="0"/>
              </a:spcBef>
              <a:buNone/>
            </a:pPr>
            <a:r>
              <a:rPr lang="en" sz="2300" dirty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$ </a:t>
            </a:r>
            <a:r>
              <a:rPr lang="en" sz="2300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python3</a:t>
            </a:r>
            <a:endParaRPr lang="en" sz="2300" dirty="0">
              <a:solidFill>
                <a:schemeClr val="tx1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300" dirty="0" smtClean="0">
                <a:latin typeface="Menlo Regular"/>
                <a:ea typeface="Courier New"/>
                <a:cs typeface="Menlo Regular"/>
                <a:sym typeface="Courier New"/>
              </a:rPr>
              <a:t>&gt;&gt;&gt;</a:t>
            </a:r>
            <a:r>
              <a:rPr lang="en" sz="2300" dirty="0" smtClean="0">
                <a:solidFill>
                  <a:srgbClr val="4A86E8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sz="23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'Single quotes work'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300" dirty="0"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r>
              <a:rPr lang="en" sz="2300" dirty="0" smtClean="0">
                <a:latin typeface="Menlo Regular"/>
                <a:ea typeface="Courier New"/>
                <a:cs typeface="Menlo Regular"/>
                <a:sym typeface="Courier New"/>
              </a:rPr>
              <a:t>Single </a:t>
            </a:r>
            <a:r>
              <a:rPr lang="en" sz="2300" dirty="0">
                <a:latin typeface="Menlo Regular"/>
                <a:ea typeface="Courier New"/>
                <a:cs typeface="Menlo Regular"/>
                <a:sym typeface="Courier New"/>
              </a:rPr>
              <a:t>quotes </a:t>
            </a:r>
            <a:r>
              <a:rPr lang="en" sz="2300" dirty="0" smtClean="0">
                <a:latin typeface="Menlo Regular"/>
                <a:ea typeface="Courier New"/>
                <a:cs typeface="Menlo Regular"/>
                <a:sym typeface="Courier New"/>
              </a:rPr>
              <a:t>work</a:t>
            </a:r>
            <a:r>
              <a:rPr lang="en-US" sz="2300" dirty="0" smtClean="0"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endParaRPr lang="en" sz="2300" dirty="0"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300" dirty="0" smtClean="0">
                <a:latin typeface="Menlo Regular"/>
                <a:ea typeface="Courier New"/>
                <a:cs typeface="Menlo Regular"/>
                <a:sym typeface="Courier New"/>
              </a:rPr>
              <a:t>&gt;&gt;&gt;</a:t>
            </a:r>
            <a:r>
              <a:rPr lang="en" sz="2300" dirty="0" smtClean="0">
                <a:solidFill>
                  <a:srgbClr val="4A86E8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sz="23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"Double quotes work"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300" dirty="0"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r>
              <a:rPr lang="en" sz="2300" dirty="0" smtClean="0">
                <a:latin typeface="Menlo Regular"/>
                <a:ea typeface="Courier New"/>
                <a:cs typeface="Menlo Regular"/>
                <a:sym typeface="Courier New"/>
              </a:rPr>
              <a:t>Double </a:t>
            </a:r>
            <a:r>
              <a:rPr lang="en" sz="2300" dirty="0">
                <a:latin typeface="Menlo Regular"/>
                <a:ea typeface="Courier New"/>
                <a:cs typeface="Menlo Regular"/>
                <a:sym typeface="Courier New"/>
              </a:rPr>
              <a:t>quotes </a:t>
            </a:r>
            <a:r>
              <a:rPr lang="en" sz="2300" dirty="0" smtClean="0">
                <a:latin typeface="Menlo Regular"/>
                <a:ea typeface="Courier New"/>
                <a:cs typeface="Menlo Regular"/>
                <a:sym typeface="Courier New"/>
              </a:rPr>
              <a:t>work</a:t>
            </a:r>
            <a:r>
              <a:rPr lang="en-US" sz="2300" dirty="0" smtClean="0"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endParaRPr lang="en" sz="2300" dirty="0"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300" dirty="0" smtClean="0">
                <a:latin typeface="Menlo Regular"/>
                <a:ea typeface="Courier New"/>
                <a:cs typeface="Menlo Regular"/>
                <a:sym typeface="Courier New"/>
              </a:rPr>
              <a:t>&gt;&gt;&gt;</a:t>
            </a:r>
            <a:r>
              <a:rPr lang="en" sz="2300" dirty="0" smtClean="0">
                <a:solidFill>
                  <a:srgbClr val="4A86E8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sz="23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"Start and end have to match'</a:t>
            </a:r>
          </a:p>
          <a:p>
            <a:pPr>
              <a:spcBef>
                <a:spcPts val="0"/>
              </a:spcBef>
              <a:buNone/>
            </a:pPr>
            <a:r>
              <a:rPr lang="en" sz="2300" dirty="0" smtClean="0">
                <a:latin typeface="Menlo Regular"/>
                <a:ea typeface="Courier New"/>
                <a:cs typeface="Menlo Regular"/>
                <a:sym typeface="Courier New"/>
              </a:rPr>
              <a:t>   File </a:t>
            </a:r>
            <a:r>
              <a:rPr lang="en-US" sz="2300" dirty="0" smtClean="0">
                <a:latin typeface="Menlo Regular"/>
                <a:ea typeface="Courier New"/>
                <a:cs typeface="Menlo Regular"/>
                <a:sym typeface="Courier New"/>
              </a:rPr>
              <a:t>"</a:t>
            </a:r>
            <a:r>
              <a:rPr lang="en" sz="2300" dirty="0" smtClean="0">
                <a:latin typeface="Menlo Regular"/>
                <a:ea typeface="Courier New"/>
                <a:cs typeface="Menlo Regular"/>
                <a:sym typeface="Courier New"/>
              </a:rPr>
              <a:t>&lt;stdin&gt;”, line 1</a:t>
            </a:r>
          </a:p>
          <a:p>
            <a:pPr>
              <a:spcBef>
                <a:spcPts val="0"/>
              </a:spcBef>
              <a:buNone/>
            </a:pPr>
            <a:r>
              <a:rPr lang="en" sz="2300" dirty="0" smtClean="0">
                <a:latin typeface="Menlo Regular"/>
                <a:ea typeface="Courier New"/>
                <a:cs typeface="Menlo Regular"/>
                <a:sym typeface="Courier New"/>
              </a:rPr>
              <a:t>      </a:t>
            </a:r>
            <a:r>
              <a:rPr lang="en-US" sz="2300" dirty="0" smtClean="0">
                <a:latin typeface="Menlo Regular"/>
                <a:ea typeface="Courier New"/>
                <a:cs typeface="Menlo Regular"/>
                <a:sym typeface="Courier New"/>
              </a:rPr>
              <a:t>"</a:t>
            </a:r>
            <a:r>
              <a:rPr lang="en" sz="2300" dirty="0" smtClean="0">
                <a:latin typeface="Menlo Regular"/>
                <a:ea typeface="Courier New"/>
                <a:cs typeface="Menlo Regular"/>
                <a:sym typeface="Courier New"/>
              </a:rPr>
              <a:t>Start and end have to match</a:t>
            </a:r>
            <a:r>
              <a:rPr lang="en-US" sz="2300" dirty="0" smtClean="0"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endParaRPr lang="en" sz="2300" dirty="0" smtClean="0">
              <a:latin typeface="Menlo Regular"/>
              <a:ea typeface="Courier New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sz="2300" dirty="0">
                <a:latin typeface="Menlo Regular"/>
                <a:ea typeface="Courier New"/>
                <a:cs typeface="Menlo Regular"/>
                <a:sym typeface="Courier New"/>
              </a:rPr>
              <a:t>	</a:t>
            </a:r>
            <a:r>
              <a:rPr lang="en" sz="2300" dirty="0" smtClean="0">
                <a:latin typeface="Menlo Regular"/>
                <a:ea typeface="Courier New"/>
                <a:cs typeface="Menlo Regular"/>
                <a:sym typeface="Courier New"/>
              </a:rPr>
              <a:t>				   ^</a:t>
            </a:r>
          </a:p>
          <a:p>
            <a:pPr>
              <a:spcBef>
                <a:spcPts val="0"/>
              </a:spcBef>
              <a:buNone/>
            </a:pPr>
            <a:r>
              <a:rPr lang="en" sz="2300" dirty="0" smtClean="0">
                <a:latin typeface="Menlo Regular"/>
                <a:ea typeface="Courier New"/>
                <a:cs typeface="Menlo Regular"/>
                <a:sym typeface="Courier New"/>
              </a:rPr>
              <a:t>SyntaxError: EOL while scanning string literal</a:t>
            </a:r>
            <a:endParaRPr lang="en" sz="2300" dirty="0">
              <a:latin typeface="Menlo Regular"/>
              <a:ea typeface="Courier New"/>
              <a:cs typeface="Menlo Regular"/>
              <a:sym typeface="Courier New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600" dirty="0"/>
              <a:t>Create variables named </a:t>
            </a:r>
            <a:r>
              <a:rPr lang="en" sz="36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first_name</a:t>
            </a:r>
            <a:r>
              <a:rPr lang="en" sz="3600" dirty="0"/>
              <a:t>, </a:t>
            </a:r>
            <a:r>
              <a:rPr lang="en" sz="36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last_name</a:t>
            </a:r>
            <a:r>
              <a:rPr lang="en" sz="3600" dirty="0"/>
              <a:t>, and </a:t>
            </a:r>
            <a:r>
              <a:rPr lang="en" sz="36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favorite_color</a:t>
            </a:r>
            <a:endParaRPr lang="en" sz="3600" dirty="0">
              <a:solidFill>
                <a:srgbClr val="0E72A4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marL="38100"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600" dirty="0"/>
              <a:t>Assign </a:t>
            </a:r>
            <a:r>
              <a:rPr lang="en-US" sz="3600" dirty="0" smtClean="0"/>
              <a:t>string values to </a:t>
            </a:r>
            <a:r>
              <a:rPr lang="en" sz="3600" dirty="0" smtClean="0"/>
              <a:t>the variables</a:t>
            </a:r>
            <a:endParaRPr lang="en" sz="36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Numbers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Numbers </a:t>
            </a:r>
            <a:r>
              <a:rPr lang="en" i="1" dirty="0"/>
              <a:t>without a decimal </a:t>
            </a:r>
            <a:r>
              <a:rPr lang="en" dirty="0"/>
              <a:t>point are </a:t>
            </a:r>
            <a:r>
              <a:rPr lang="en" b="1" dirty="0" smtClean="0"/>
              <a:t>integers</a:t>
            </a:r>
            <a:endParaRPr lang="en" b="1" dirty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</a:rPr>
              <a:t>0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</a:rPr>
              <a:t>-105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</a:rPr>
              <a:t>898989898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</a:rPr>
              <a:t>2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</a:rPr>
              <a:t>-898989898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Numbers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Numbers </a:t>
            </a:r>
            <a:r>
              <a:rPr lang="en" i="1" dirty="0"/>
              <a:t>with decimal points</a:t>
            </a:r>
            <a:r>
              <a:rPr lang="en" dirty="0"/>
              <a:t> are floating point numbers (</a:t>
            </a:r>
            <a:r>
              <a:rPr lang="en" b="1" dirty="0"/>
              <a:t>floats</a:t>
            </a:r>
            <a:r>
              <a:rPr lang="en" dirty="0" smtClean="0"/>
              <a:t>)</a:t>
            </a:r>
            <a:endParaRPr lang="en-US" dirty="0" smtClean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0.0</a:t>
            </a:r>
            <a:endParaRPr lang="en" dirty="0">
              <a:solidFill>
                <a:srgbClr val="0E72A4"/>
              </a:solidFill>
              <a:latin typeface="Menlo Regular"/>
              <a:ea typeface="Open Sans"/>
              <a:cs typeface="Menlo Regular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-105.56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.33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.000004</a:t>
            </a: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3.14159265359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Numbers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You can perform operations on both types of numbers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+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-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/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*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Try dividing an integer by an integer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Try dividing an integer by a </a:t>
            </a:r>
            <a:r>
              <a:rPr lang="en" dirty="0" smtClean="0"/>
              <a:t>float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Now do the same in Python 2.7</a:t>
            </a: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How are the results </a:t>
            </a:r>
            <a:r>
              <a:rPr lang="en" dirty="0" smtClean="0"/>
              <a:t>different?</a:t>
            </a: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Create </a:t>
            </a:r>
            <a:r>
              <a:rPr lang="en" dirty="0"/>
              <a:t>two integer variables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num1</a:t>
            </a:r>
            <a:r>
              <a:rPr lang="en" dirty="0"/>
              <a:t> and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num2</a:t>
            </a:r>
            <a:r>
              <a:rPr lang="en" dirty="0"/>
              <a:t> and assign your favorite numbers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Compute the sum, difference, quotient, and product of these two numbers and assign these values to variables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sum</a:t>
            </a:r>
            <a:r>
              <a:rPr lang="en" dirty="0"/>
              <a:t>,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difference</a:t>
            </a:r>
            <a:r>
              <a:rPr lang="en" dirty="0"/>
              <a:t>,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quotient</a:t>
            </a:r>
            <a:r>
              <a:rPr lang="en" dirty="0"/>
              <a:t>, and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product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An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answer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num1 = 4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num2 = 5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sum = num1 + num2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difference = num1 - num2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quotient = num1 / num2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product = num1 * num2</a:t>
            </a: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-US" sz="3600" dirty="0" smtClean="0">
                <a:solidFill>
                  <a:schemeClr val="bg2"/>
                </a:solidFill>
              </a:rPr>
              <a:t>If you try these in Python 2.7, why does </a:t>
            </a:r>
            <a:r>
              <a:rPr lang="en" sz="3600" dirty="0" smtClean="0">
                <a:solidFill>
                  <a:schemeClr val="bg2"/>
                </a:solidFill>
              </a:rPr>
              <a:t>quotient </a:t>
            </a:r>
            <a:r>
              <a:rPr lang="en" sz="3600" dirty="0">
                <a:solidFill>
                  <a:schemeClr val="bg2"/>
                </a:solidFill>
              </a:rPr>
              <a:t>= 0 ?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269347" y="269775"/>
            <a:ext cx="8659664" cy="101087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trebuchet ms"/>
              </a:rPr>
              <a:t>Collections</a:t>
            </a:r>
            <a:r>
              <a:rPr lang="en" sz="4266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508759"/>
            <a:ext cx="5486400" cy="384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Collections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Collection Types: </a:t>
            </a:r>
            <a:r>
              <a:rPr lang="en" b="1" dirty="0" smtClean="0"/>
              <a:t>List</a:t>
            </a:r>
            <a:r>
              <a:rPr lang="en" dirty="0" smtClean="0"/>
              <a:t>, </a:t>
            </a:r>
            <a:r>
              <a:rPr lang="en" b="1" dirty="0" smtClean="0"/>
              <a:t>Dictionary</a:t>
            </a:r>
            <a:endParaRPr lang="en" b="1" dirty="0"/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>
                <a:latin typeface="Open Sans"/>
                <a:ea typeface="Open Sans"/>
                <a:cs typeface="Open Sans"/>
              </a:rPr>
              <a:t>Define a list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>
                <a:latin typeface="Open Sans"/>
                <a:ea typeface="Open Sans"/>
                <a:cs typeface="Open Sans"/>
              </a:rPr>
              <a:t>List syntax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>
                <a:latin typeface="Open Sans"/>
                <a:ea typeface="Open Sans"/>
                <a:cs typeface="Open Sans"/>
              </a:rPr>
              <a:t>List indexing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>
                <a:latin typeface="Open Sans"/>
                <a:ea typeface="Open Sans"/>
                <a:cs typeface="Open Sans"/>
              </a:rPr>
              <a:t>L</a:t>
            </a:r>
            <a:r>
              <a:rPr lang="en-US" dirty="0" err="1">
                <a:latin typeface="Open Sans"/>
                <a:ea typeface="Open Sans"/>
                <a:cs typeface="Open Sans"/>
              </a:rPr>
              <a:t>i</a:t>
            </a:r>
            <a:r>
              <a:rPr lang="en" dirty="0" smtClean="0">
                <a:latin typeface="Open Sans"/>
                <a:ea typeface="Open Sans"/>
                <a:cs typeface="Open Sans"/>
              </a:rPr>
              <a:t>st methods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>
                <a:latin typeface="Open Sans"/>
                <a:ea typeface="Open Sans"/>
                <a:cs typeface="Open Sans"/>
              </a:rPr>
              <a:t>Define a dict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>
                <a:latin typeface="Open Sans"/>
                <a:ea typeface="Open Sans"/>
                <a:cs typeface="Open Sans"/>
              </a:rPr>
              <a:t>Dict syntax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>
                <a:latin typeface="Open Sans"/>
                <a:ea typeface="Open Sans"/>
                <a:cs typeface="Open Sans"/>
              </a:rPr>
              <a:t>Dict indexing</a:t>
            </a:r>
            <a:endParaRPr lang="en" dirty="0"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List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  <a:sym typeface="Ubuntu"/>
            </a:endParaRP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A list is a collection of things</a:t>
            </a: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Each </a:t>
            </a:r>
            <a:r>
              <a:rPr lang="en" dirty="0" smtClean="0"/>
              <a:t>list is </a:t>
            </a:r>
            <a:r>
              <a:rPr lang="en" dirty="0"/>
              <a:t>surrounded by </a:t>
            </a:r>
            <a:r>
              <a:rPr lang="en" dirty="0">
                <a:solidFill>
                  <a:schemeClr val="bg2"/>
                </a:solidFill>
                <a:latin typeface="Menlo Regular"/>
                <a:ea typeface="Courier New"/>
                <a:cs typeface="Menlo Regular"/>
                <a:sym typeface="Courier New"/>
              </a:rPr>
              <a:t>square braces</a:t>
            </a:r>
            <a:r>
              <a:rPr lang="en" dirty="0">
                <a:solidFill>
                  <a:schemeClr val="bg2"/>
                </a:solidFill>
                <a:latin typeface="Menlo Regular"/>
                <a:cs typeface="Menlo Regular"/>
              </a:rPr>
              <a:t> </a:t>
            </a:r>
            <a:r>
              <a:rPr lang="en" dirty="0"/>
              <a:t>(aka </a:t>
            </a:r>
            <a:r>
              <a:rPr lang="en" dirty="0">
                <a:solidFill>
                  <a:schemeClr val="bg2"/>
                </a:solidFill>
                <a:latin typeface="Menlo Regular"/>
                <a:ea typeface="Courier New"/>
                <a:cs typeface="Menlo Regular"/>
                <a:sym typeface="Courier New"/>
              </a:rPr>
              <a:t>square brackets</a:t>
            </a:r>
            <a:r>
              <a:rPr lang="en" dirty="0" smtClean="0"/>
              <a:t>)</a:t>
            </a:r>
            <a:r>
              <a:rPr lang="en-US" dirty="0" smtClean="0"/>
              <a:t> </a:t>
            </a:r>
            <a:r>
              <a:rPr lang="en-US" dirty="0" smtClean="0">
                <a:latin typeface="Menlo Regular"/>
                <a:cs typeface="Menlo Regular"/>
              </a:rPr>
              <a:t>[ ]</a:t>
            </a:r>
            <a:endParaRPr lang="en" dirty="0">
              <a:latin typeface="Menlo Regular"/>
              <a:cs typeface="Menlo Regular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Each </a:t>
            </a:r>
            <a:r>
              <a:rPr lang="en" dirty="0" smtClean="0"/>
              <a:t>item </a:t>
            </a:r>
            <a:r>
              <a:rPr lang="en" dirty="0"/>
              <a:t>is separated by a comma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&gt;&gt;&gt; 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 = [</a:t>
            </a:r>
            <a:r>
              <a:rPr lang="en" sz="2400" dirty="0" smtClean="0">
                <a:solidFill>
                  <a:srgbClr val="D80035"/>
                </a:solidFill>
                <a:latin typeface="Menlo Regular"/>
                <a:ea typeface="Courier New"/>
                <a:cs typeface="Menlo Regular"/>
                <a:sym typeface="Courier New"/>
              </a:rPr>
              <a:t>"kiwi"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D80035"/>
                </a:solidFill>
                <a:latin typeface="Menlo Regular"/>
                <a:ea typeface="Courier New"/>
                <a:cs typeface="Menlo Regular"/>
                <a:sym typeface="Courier New"/>
              </a:rPr>
              <a:t>"strawberry"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D80035"/>
                </a:solidFill>
                <a:latin typeface="Menlo Regular"/>
                <a:ea typeface="Courier New"/>
                <a:cs typeface="Menlo Regular"/>
                <a:sym typeface="Courier New"/>
              </a:rPr>
              <a:t>"plum"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&gt;&gt;&gt; 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[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kiwi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strawberry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plum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  <a:endParaRPr lang="en" sz="2400" dirty="0">
              <a:solidFill>
                <a:srgbClr val="000000"/>
              </a:solidFill>
              <a:latin typeface="Menlo Regular"/>
              <a:ea typeface="Courier New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55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What is a programming language?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274319" y="2549367"/>
            <a:ext cx="5024643" cy="50063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32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An artificial language with a limited purpose</a:t>
            </a:r>
          </a:p>
          <a:p>
            <a:pPr marL="1270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n-US" sz="3200" dirty="0" smtClean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32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</a:t>
            </a:r>
            <a:r>
              <a:rPr lang="en" sz="32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means of expressing computations (math) and algorithms (logic) 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717" y="3018903"/>
            <a:ext cx="286702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Make your own </a:t>
            </a:r>
            <a:r>
              <a:rPr lang="en" dirty="0" smtClean="0"/>
              <a:t>list named </a:t>
            </a:r>
            <a:r>
              <a:rPr lang="en" dirty="0">
                <a:solidFill>
                  <a:srgbClr val="0E72A4"/>
                </a:solidFill>
                <a:latin typeface="Courier New"/>
                <a:ea typeface="Courier New"/>
                <a:cs typeface="Courier New"/>
                <a:sym typeface="Courier New"/>
              </a:rPr>
              <a:t>grocery_list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Include at least 5 items in your grocery list in </a:t>
            </a:r>
            <a:r>
              <a:rPr lang="en" dirty="0" smtClean="0"/>
              <a:t>the list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List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  <a:sym typeface="Ubuntu"/>
            </a:endParaRP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Indexing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>
                <a:latin typeface="Open Sans"/>
                <a:ea typeface="Open Sans"/>
                <a:cs typeface="Open Sans"/>
              </a:rPr>
              <a:t>Items are </a:t>
            </a:r>
            <a:r>
              <a:rPr lang="en" dirty="0">
                <a:latin typeface="Open Sans"/>
                <a:ea typeface="Open Sans"/>
                <a:cs typeface="Open Sans"/>
              </a:rPr>
              <a:t>stored in order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Each </a:t>
            </a:r>
            <a:r>
              <a:rPr lang="en" dirty="0" smtClean="0">
                <a:latin typeface="Open Sans"/>
                <a:ea typeface="Open Sans"/>
                <a:cs typeface="Open Sans"/>
              </a:rPr>
              <a:t>item can </a:t>
            </a:r>
            <a:r>
              <a:rPr lang="en" dirty="0">
                <a:latin typeface="Open Sans"/>
                <a:ea typeface="Open Sans"/>
                <a:cs typeface="Open Sans"/>
              </a:rPr>
              <a:t>be accessed by its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index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>
                <a:latin typeface="Open Sans"/>
                <a:ea typeface="Open Sans"/>
                <a:cs typeface="Open Sans"/>
              </a:rPr>
              <a:t>Python starts </a:t>
            </a:r>
            <a:r>
              <a:rPr lang="en" dirty="0">
                <a:latin typeface="Open Sans"/>
                <a:ea typeface="Open Sans"/>
                <a:cs typeface="Open Sans"/>
              </a:rPr>
              <a:t>counting at </a:t>
            </a:r>
            <a:r>
              <a:rPr lang="en" b="1" i="1" dirty="0">
                <a:latin typeface="Open Sans"/>
                <a:ea typeface="Open Sans"/>
                <a:cs typeface="Open Sans"/>
              </a:rPr>
              <a:t>zero</a:t>
            </a:r>
          </a:p>
          <a:p>
            <a:pPr lvl="0" rtl="0">
              <a:spcBef>
                <a:spcPts val="0"/>
              </a:spcBef>
              <a:buNone/>
            </a:pPr>
            <a:endParaRPr sz="1100" dirty="0"/>
          </a:p>
          <a:p>
            <a:pPr lvl="0">
              <a:buNone/>
            </a:pPr>
            <a:r>
              <a:rPr lang="en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&gt;&gt;&gt;</a:t>
            </a:r>
            <a:r>
              <a:rPr lang="en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fruits[0</a:t>
            </a:r>
            <a:r>
              <a:rPr lang="en-US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 lvl="0">
              <a:buNone/>
            </a:pPr>
            <a:r>
              <a:rPr lang="en-US" dirty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r>
              <a:rPr lang="en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kiwi</a:t>
            </a:r>
            <a:r>
              <a:rPr lang="en-US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endParaRPr lang="en" dirty="0">
              <a:solidFill>
                <a:schemeClr val="tx1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&gt;&gt;&gt;</a:t>
            </a:r>
            <a:r>
              <a:rPr lang="en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fruits[1]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r>
              <a:rPr lang="en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strawberry</a:t>
            </a:r>
            <a:r>
              <a:rPr lang="en-US" dirty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endParaRPr lang="en" dirty="0">
              <a:solidFill>
                <a:schemeClr val="tx1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&gt;&gt;&gt;</a:t>
            </a:r>
            <a:r>
              <a:rPr lang="en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fruits[2]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r>
              <a:rPr lang="en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plum</a:t>
            </a:r>
            <a:r>
              <a:rPr lang="en-US" dirty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endParaRPr lang="en" dirty="0">
              <a:solidFill>
                <a:schemeClr val="tx1"/>
              </a:solidFill>
              <a:latin typeface="Menlo Regular"/>
              <a:ea typeface="Courier New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Still have your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grocery_list</a:t>
            </a:r>
            <a:r>
              <a:rPr lang="en" dirty="0">
                <a:solidFill>
                  <a:srgbClr val="0E72A4"/>
                </a:solidFill>
              </a:rPr>
              <a:t> </a:t>
            </a:r>
            <a:r>
              <a:rPr lang="en" dirty="0" smtClean="0"/>
              <a:t>list?</a:t>
            </a:r>
            <a:endParaRPr lang="en" dirty="0"/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What is at index zero in your grocery </a:t>
            </a:r>
            <a:r>
              <a:rPr lang="en" dirty="0" smtClean="0"/>
              <a:t>list?</a:t>
            </a:r>
            <a:endParaRPr lang="en" dirty="0"/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How about index 5?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Guess the answers and use the syntax examples to see if your guesses are correct</a:t>
            </a:r>
          </a:p>
          <a:p>
            <a:pPr marL="914400" lvl="1" indent="-38100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hint: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fruits[0]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Dictionary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  <a:sym typeface="Ubuntu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In </a:t>
            </a:r>
            <a:r>
              <a:rPr lang="en" dirty="0" smtClean="0"/>
              <a:t>a dict, </a:t>
            </a:r>
            <a:r>
              <a:rPr lang="en" dirty="0"/>
              <a:t>we can </a:t>
            </a:r>
            <a:r>
              <a:rPr lang="en" dirty="0" smtClean="0"/>
              <a:t>associate an </a:t>
            </a:r>
            <a:r>
              <a:rPr lang="en" dirty="0" smtClean="0">
                <a:solidFill>
                  <a:srgbClr val="7F7F7F"/>
                </a:solidFill>
              </a:rPr>
              <a:t>item</a:t>
            </a:r>
            <a:r>
              <a:rPr lang="en" dirty="0" smtClean="0"/>
              <a:t> with another value instead </a:t>
            </a:r>
            <a:r>
              <a:rPr lang="en" dirty="0"/>
              <a:t>of </a:t>
            </a:r>
            <a:r>
              <a:rPr lang="en" dirty="0" smtClean="0"/>
              <a:t>just a </a:t>
            </a:r>
            <a:r>
              <a:rPr lang="en" dirty="0"/>
              <a:t>number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Each </a:t>
            </a:r>
            <a:r>
              <a:rPr lang="en" dirty="0" smtClean="0"/>
              <a:t>item is </a:t>
            </a:r>
            <a:r>
              <a:rPr lang="en" dirty="0"/>
              <a:t>a pair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b="1" i="1" dirty="0">
                <a:latin typeface="Open Sans"/>
                <a:ea typeface="Open Sans"/>
                <a:cs typeface="Open Sans"/>
              </a:rPr>
              <a:t>Key</a:t>
            </a:r>
            <a:r>
              <a:rPr lang="en" dirty="0">
                <a:latin typeface="Open Sans"/>
                <a:ea typeface="Open Sans"/>
                <a:cs typeface="Open Sans"/>
              </a:rPr>
              <a:t>: address of the </a:t>
            </a:r>
            <a:r>
              <a:rPr lang="en" dirty="0" smtClean="0">
                <a:latin typeface="Open Sans"/>
                <a:ea typeface="Open Sans"/>
                <a:cs typeface="Open Sans"/>
              </a:rPr>
              <a:t>dict member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b="1" i="1" dirty="0">
                <a:latin typeface="Open Sans"/>
                <a:ea typeface="Open Sans"/>
                <a:cs typeface="Open Sans"/>
              </a:rPr>
              <a:t>Value</a:t>
            </a:r>
            <a:r>
              <a:rPr lang="en" dirty="0">
                <a:latin typeface="Open Sans"/>
                <a:ea typeface="Open Sans"/>
                <a:cs typeface="Open Sans"/>
              </a:rPr>
              <a:t>: variable contained by the member, and located by the </a:t>
            </a:r>
            <a:r>
              <a:rPr lang="en" i="1" dirty="0">
                <a:solidFill>
                  <a:schemeClr val="bg1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key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" dirty="0">
                <a:latin typeface="Open Sans"/>
                <a:ea typeface="Open Sans"/>
                <a:cs typeface="Open Sans"/>
              </a:rPr>
              <a:t>name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Other names for a </a:t>
            </a:r>
            <a:r>
              <a:rPr lang="en" dirty="0" smtClean="0"/>
              <a:t>dictionary:</a:t>
            </a:r>
            <a:endParaRPr lang="en-US" dirty="0" smtClean="0"/>
          </a:p>
          <a:p>
            <a:pPr marL="914400" lvl="1" indent="-381000">
              <a:buSzPct val="80000"/>
            </a:pPr>
            <a:r>
              <a:rPr lang="en" dirty="0">
                <a:solidFill>
                  <a:srgbClr val="7F7F7F"/>
                </a:solidFill>
                <a:latin typeface="Menlo Regular"/>
                <a:ea typeface="Courier New"/>
                <a:cs typeface="Menlo Regular"/>
                <a:sym typeface="Courier New"/>
              </a:rPr>
              <a:t>hash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7F7F7F"/>
                </a:solidFill>
                <a:latin typeface="Menlo Regular"/>
                <a:ea typeface="Courier New"/>
                <a:cs typeface="Menlo Regular"/>
                <a:sym typeface="Courier New"/>
              </a:rPr>
              <a:t>associative array</a:t>
            </a:r>
          </a:p>
          <a:p>
            <a:pPr marL="914400" lvl="1" indent="-381000">
              <a:buSzPct val="80000"/>
            </a:pPr>
            <a:r>
              <a:rPr lang="en" dirty="0" smtClean="0">
                <a:solidFill>
                  <a:srgbClr val="7F7F7F"/>
                </a:solidFill>
                <a:latin typeface="Menlo Regular"/>
                <a:ea typeface="Courier New"/>
                <a:cs typeface="Menlo Regular"/>
                <a:sym typeface="Courier New"/>
              </a:rPr>
              <a:t>Map</a:t>
            </a:r>
            <a:endParaRPr lang="en-US" dirty="0" smtClean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Items </a:t>
            </a:r>
            <a:r>
              <a:rPr lang="en-US" b="1" dirty="0" smtClean="0"/>
              <a:t>not</a:t>
            </a:r>
            <a:r>
              <a:rPr lang="en-US" dirty="0" smtClean="0"/>
              <a:t> stored in any order.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Dict Syntax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  <a:sym typeface="Ubuntu"/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Surrounded by </a:t>
            </a:r>
            <a:r>
              <a:rPr lang="en" b="1" dirty="0"/>
              <a:t>curly braces </a:t>
            </a:r>
            <a:r>
              <a:rPr lang="en" dirty="0"/>
              <a:t>(aka curly brackets</a:t>
            </a:r>
            <a:r>
              <a:rPr lang="en" dirty="0" smtClean="0"/>
              <a:t>)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E72A4"/>
                </a:solidFill>
                <a:latin typeface="Menlo Regular"/>
                <a:cs typeface="Menlo Regular"/>
              </a:rPr>
              <a:t>{ }</a:t>
            </a:r>
            <a:endParaRPr lang="en" dirty="0">
              <a:solidFill>
                <a:srgbClr val="0E72A4"/>
              </a:solidFill>
              <a:latin typeface="Menlo Regular"/>
              <a:cs typeface="Menlo Regular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 dirty="0"/>
              <a:t>Commas</a:t>
            </a:r>
            <a:r>
              <a:rPr lang="en" dirty="0"/>
              <a:t> separate each member pair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 </a:t>
            </a:r>
            <a:r>
              <a:rPr lang="en" i="1" dirty="0">
                <a:solidFill>
                  <a:schemeClr val="bg1">
                    <a:lumMod val="50000"/>
                  </a:schemeClr>
                </a:solidFill>
              </a:rPr>
              <a:t>key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" dirty="0"/>
              <a:t>uses </a:t>
            </a:r>
            <a:r>
              <a:rPr lang="en" dirty="0">
                <a:solidFill>
                  <a:srgbClr val="0E72A4"/>
                </a:solidFill>
                <a:latin typeface="Menlo Regular"/>
                <a:sym typeface="Courier New"/>
              </a:rPr>
              <a:t>:</a:t>
            </a:r>
            <a:r>
              <a:rPr lang="en" dirty="0" smtClean="0"/>
              <a:t> (a colon) </a:t>
            </a:r>
            <a:r>
              <a:rPr lang="en" dirty="0"/>
              <a:t>to point to its </a:t>
            </a:r>
            <a:r>
              <a:rPr lang="en" i="1" dirty="0">
                <a:solidFill>
                  <a:srgbClr val="7F7F7F"/>
                </a:solidFill>
              </a:rPr>
              <a:t>value</a:t>
            </a: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8100">
              <a:buNone/>
            </a:pPr>
            <a:r>
              <a:rPr lang="en" dirty="0" smtClean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&gt;&gt;&gt;</a:t>
            </a:r>
            <a:r>
              <a:rPr lang="en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states =</a:t>
            </a:r>
            <a:r>
              <a:rPr lang="en" dirty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 {</a:t>
            </a:r>
            <a:r>
              <a:rPr lang="en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VA</a:t>
            </a:r>
            <a:r>
              <a:rPr lang="en-US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dirty="0" smtClean="0">
                <a:solidFill>
                  <a:srgbClr val="000000"/>
                </a:solidFill>
                <a:latin typeface="Menlo Regular"/>
                <a:cs typeface="Menlo Regular"/>
                <a:sym typeface="Courier New"/>
              </a:rPr>
              <a:t>: </a:t>
            </a:r>
            <a:r>
              <a:rPr lang="en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"Virginia"</a:t>
            </a:r>
            <a:r>
              <a:rPr lang="en" dirty="0">
                <a:solidFill>
                  <a:srgbClr val="000000"/>
                </a:solidFill>
                <a:latin typeface="Menlo Regular"/>
                <a:cs typeface="Menlo Regular"/>
                <a:sym typeface="Courier New"/>
              </a:rPr>
              <a:t>,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MD</a:t>
            </a:r>
            <a:r>
              <a:rPr lang="en-US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: "</a:t>
            </a:r>
            <a:r>
              <a:rPr lang="en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Maryland</a:t>
            </a:r>
            <a:r>
              <a:rPr lang="en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dirty="0" smtClean="0">
                <a:solidFill>
                  <a:srgbClr val="000000"/>
                </a:solidFill>
                <a:latin typeface="Menlo Regular"/>
                <a:cs typeface="Menlo Regular"/>
                <a:sym typeface="Courier New"/>
              </a:rPr>
              <a:t>}</a:t>
            </a:r>
          </a:p>
          <a:p>
            <a:pPr marL="38100">
              <a:buNone/>
            </a:pPr>
            <a:r>
              <a:rPr lang="en" dirty="0" smtClean="0">
                <a:solidFill>
                  <a:srgbClr val="000000"/>
                </a:solidFill>
                <a:latin typeface="Menlo Regular"/>
                <a:cs typeface="Menlo Regular"/>
                <a:sym typeface="Courier New"/>
              </a:rPr>
              <a:t>&gt;&gt;&gt; </a:t>
            </a:r>
            <a:r>
              <a:rPr lang="en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states</a:t>
            </a:r>
            <a:endParaRPr lang="en" dirty="0">
              <a:solidFill>
                <a:srgbClr val="0E72A4"/>
              </a:solidFill>
              <a:latin typeface="Menlo Regular"/>
              <a:cs typeface="Menlo Regular"/>
              <a:sym typeface="Courier New"/>
            </a:endParaRPr>
          </a:p>
          <a:p>
            <a:pPr marL="38100">
              <a:buNone/>
            </a:pPr>
            <a:r>
              <a:rPr lang="en" dirty="0" smtClean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{"VA</a:t>
            </a:r>
            <a:r>
              <a:rPr lang="en-US" dirty="0" smtClean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":</a:t>
            </a:r>
            <a:r>
              <a:rPr lang="en" dirty="0" smtClean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dirty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"Virginia", "MD" =&gt; "</a:t>
            </a:r>
            <a:r>
              <a:rPr lang="en" dirty="0" smtClean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Maryland</a:t>
            </a:r>
            <a:r>
              <a:rPr lang="en" dirty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"}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Define a </a:t>
            </a:r>
            <a:r>
              <a:rPr lang="en" dirty="0" smtClean="0"/>
              <a:t>dict named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</a:rPr>
              <a:t>my_info</a:t>
            </a:r>
            <a:r>
              <a:rPr lang="en" dirty="0"/>
              <a:t> that contains the following keys</a:t>
            </a:r>
          </a:p>
          <a:p>
            <a:pPr marL="9144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first_name</a:t>
            </a:r>
          </a:p>
          <a:p>
            <a:pPr marL="9144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last_name</a:t>
            </a:r>
          </a:p>
          <a:p>
            <a:pPr marL="9144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hometown</a:t>
            </a:r>
          </a:p>
          <a:p>
            <a:pPr marL="914400" lvl="0" indent="-4191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favorite_food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Dict Indexing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  <a:sym typeface="Ubuntu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Member pairs can be accessed by their key</a:t>
            </a:r>
          </a:p>
          <a:p>
            <a:pPr marL="914400" lvl="1" indent="-3810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Each </a:t>
            </a:r>
            <a:r>
              <a:rPr lang="en" b="1" dirty="0">
                <a:latin typeface="Open Sans"/>
                <a:ea typeface="Open Sans"/>
                <a:cs typeface="Open Sans"/>
              </a:rPr>
              <a:t>key</a:t>
            </a:r>
            <a:r>
              <a:rPr lang="en" dirty="0">
                <a:latin typeface="Open Sans"/>
                <a:ea typeface="Open Sans"/>
                <a:cs typeface="Open Sans"/>
              </a:rPr>
              <a:t> needs to be </a:t>
            </a:r>
            <a:r>
              <a:rPr lang="en" i="1" dirty="0">
                <a:solidFill>
                  <a:schemeClr val="bg1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unique</a:t>
            </a:r>
          </a:p>
          <a:p>
            <a:pPr marL="914400" lvl="1" indent="-3810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b="1" dirty="0">
                <a:latin typeface="Open Sans"/>
                <a:ea typeface="Open Sans"/>
                <a:cs typeface="Open Sans"/>
              </a:rPr>
              <a:t>Values</a:t>
            </a:r>
            <a:r>
              <a:rPr lang="en" dirty="0">
                <a:latin typeface="Open Sans"/>
                <a:ea typeface="Open Sans"/>
                <a:cs typeface="Open Sans"/>
              </a:rPr>
              <a:t> </a:t>
            </a:r>
            <a:r>
              <a:rPr lang="en" i="1" dirty="0">
                <a:solidFill>
                  <a:srgbClr val="7F7F7F"/>
                </a:solidFill>
                <a:latin typeface="Open Sans"/>
                <a:ea typeface="Open Sans"/>
                <a:cs typeface="Open Sans"/>
              </a:rPr>
              <a:t>do not </a:t>
            </a:r>
            <a:r>
              <a:rPr lang="en" dirty="0">
                <a:latin typeface="Open Sans"/>
                <a:ea typeface="Open Sans"/>
                <a:cs typeface="Open Sans"/>
              </a:rPr>
              <a:t>need to be </a:t>
            </a:r>
            <a:r>
              <a:rPr lang="en" dirty="0" smtClean="0">
                <a:latin typeface="Open Sans"/>
                <a:ea typeface="Open Sans"/>
                <a:cs typeface="Open Sans"/>
              </a:rPr>
              <a:t>unique</a:t>
            </a:r>
          </a:p>
          <a:p>
            <a:pPr marL="914400" lvl="1" indent="-3810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>
                <a:latin typeface="Open Sans"/>
                <a:ea typeface="Open Sans"/>
                <a:cs typeface="Open Sans"/>
              </a:rPr>
              <a:t>Place key in </a:t>
            </a:r>
            <a:r>
              <a:rPr lang="en" b="1" dirty="0" smtClean="0">
                <a:latin typeface="Open Sans"/>
                <a:ea typeface="Open Sans"/>
                <a:cs typeface="Open Sans"/>
              </a:rPr>
              <a:t>brackets</a:t>
            </a:r>
            <a:endParaRPr lang="en" b="1" dirty="0">
              <a:latin typeface="Open Sans"/>
              <a:ea typeface="Open Sans"/>
              <a:cs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&gt;&gt;&gt; </a:t>
            </a:r>
            <a:r>
              <a:rPr lang="en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states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["MD"]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'</a:t>
            </a:r>
            <a:r>
              <a:rPr lang="en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Maryland</a:t>
            </a:r>
            <a:r>
              <a:rPr lang="en-US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'</a:t>
            </a:r>
            <a:endParaRPr lang="en" dirty="0">
              <a:solidFill>
                <a:srgbClr val="0E72A4"/>
              </a:solidFill>
              <a:latin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Add A Key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  <a:sym typeface="Ubuntu"/>
            </a:endParaRPr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>
              <a:buNone/>
            </a:pPr>
            <a:r>
              <a:rPr lang="en-US" dirty="0">
                <a:solidFill>
                  <a:schemeClr val="tx1"/>
                </a:solidFill>
              </a:rPr>
              <a:t>For lists:</a:t>
            </a:r>
          </a:p>
          <a:p>
            <a:pPr marL="38100" lvl="0">
              <a:buNone/>
            </a:pPr>
            <a:endParaRPr lang="en-US" dirty="0">
              <a:solidFill>
                <a:srgbClr val="0E72A4"/>
              </a:solidFill>
            </a:endParaRPr>
          </a:p>
          <a:p>
            <a:pPr marL="38100" lvl="0">
              <a:buNone/>
            </a:pPr>
            <a:r>
              <a:rPr lang="en-US" dirty="0" smtClean="0">
                <a:solidFill>
                  <a:schemeClr val="tx1"/>
                </a:solidFill>
              </a:rPr>
              <a:t>&gt;&gt;&gt; </a:t>
            </a:r>
            <a:r>
              <a:rPr lang="en-US" dirty="0" smtClean="0">
                <a:solidFill>
                  <a:srgbClr val="0E72A4"/>
                </a:solidFill>
              </a:rPr>
              <a:t>instructors = ["Brandon</a:t>
            </a:r>
            <a:r>
              <a:rPr lang="en-US" dirty="0">
                <a:solidFill>
                  <a:srgbClr val="0E72A4"/>
                </a:solidFill>
              </a:rPr>
              <a:t>"</a:t>
            </a:r>
            <a:r>
              <a:rPr lang="en-US" dirty="0" smtClean="0">
                <a:solidFill>
                  <a:srgbClr val="0E72A4"/>
                </a:solidFill>
              </a:rPr>
              <a:t>, </a:t>
            </a:r>
            <a:r>
              <a:rPr lang="en-US" dirty="0">
                <a:solidFill>
                  <a:srgbClr val="0E72A4"/>
                </a:solidFill>
              </a:rPr>
              <a:t>"</a:t>
            </a:r>
            <a:r>
              <a:rPr lang="en-US" dirty="0" smtClean="0">
                <a:solidFill>
                  <a:srgbClr val="0E72A4"/>
                </a:solidFill>
              </a:rPr>
              <a:t>Ethan</a:t>
            </a:r>
            <a:r>
              <a:rPr lang="en-US" dirty="0">
                <a:solidFill>
                  <a:srgbClr val="0E72A4"/>
                </a:solidFill>
              </a:rPr>
              <a:t>"</a:t>
            </a:r>
            <a:r>
              <a:rPr lang="en-US" dirty="0" smtClean="0">
                <a:solidFill>
                  <a:srgbClr val="0E72A4"/>
                </a:solidFill>
              </a:rPr>
              <a:t>]</a:t>
            </a:r>
          </a:p>
          <a:p>
            <a:pPr marL="38100" lvl="0">
              <a:buNone/>
            </a:pPr>
            <a:r>
              <a:rPr lang="en-US" dirty="0" smtClean="0">
                <a:solidFill>
                  <a:schemeClr val="tx1"/>
                </a:solidFill>
              </a:rPr>
              <a:t>&gt;&gt;&gt;</a:t>
            </a:r>
            <a:r>
              <a:rPr lang="en-US" dirty="0" smtClean="0">
                <a:solidFill>
                  <a:srgbClr val="0E72A4"/>
                </a:solidFill>
              </a:rPr>
              <a:t> </a:t>
            </a:r>
            <a:r>
              <a:rPr lang="en-US" dirty="0" err="1" smtClean="0">
                <a:solidFill>
                  <a:srgbClr val="0E72A4"/>
                </a:solidFill>
              </a:rPr>
              <a:t>instructors.append</a:t>
            </a:r>
            <a:r>
              <a:rPr lang="en-US" dirty="0" smtClean="0">
                <a:solidFill>
                  <a:srgbClr val="0E72A4"/>
                </a:solidFill>
              </a:rPr>
              <a:t>("Tony")</a:t>
            </a:r>
            <a:endParaRPr lang="en" dirty="0">
              <a:solidFill>
                <a:srgbClr val="0E72A4"/>
              </a:solidFill>
            </a:endParaRPr>
          </a:p>
          <a:p>
            <a:pPr marL="38100" lvl="0">
              <a:buNone/>
            </a:pPr>
            <a:endParaRPr lang="en-US" dirty="0">
              <a:solidFill>
                <a:srgbClr val="0E72A4"/>
              </a:solidFill>
            </a:endParaRPr>
          </a:p>
          <a:p>
            <a:pPr marL="38100" lvl="0">
              <a:buNone/>
            </a:pPr>
            <a:r>
              <a:rPr lang="en-US" dirty="0" smtClean="0">
                <a:solidFill>
                  <a:schemeClr val="tx1"/>
                </a:solidFill>
              </a:rPr>
              <a:t>For dictionaries:</a:t>
            </a:r>
          </a:p>
          <a:p>
            <a:pPr marL="38100" lvl="0">
              <a:buNone/>
            </a:pPr>
            <a:endParaRPr lang="en-US" dirty="0" smtClean="0">
              <a:solidFill>
                <a:srgbClr val="0E72A4"/>
              </a:solidFill>
            </a:endParaRPr>
          </a:p>
          <a:p>
            <a:pPr marL="38100" lvl="0">
              <a:buNone/>
            </a:pPr>
            <a:r>
              <a:rPr lang="en-US" dirty="0" smtClean="0">
                <a:solidFill>
                  <a:schemeClr val="tx1"/>
                </a:solidFill>
              </a:rPr>
              <a:t>&gt;&gt;&gt; </a:t>
            </a:r>
            <a:r>
              <a:rPr lang="en-US" dirty="0" err="1" smtClean="0">
                <a:solidFill>
                  <a:srgbClr val="0E72A4"/>
                </a:solidFill>
              </a:rPr>
              <a:t>my_info</a:t>
            </a:r>
            <a:r>
              <a:rPr lang="en-US" dirty="0" smtClean="0">
                <a:solidFill>
                  <a:srgbClr val="0E72A4"/>
                </a:solidFill>
              </a:rPr>
              <a:t>["</a:t>
            </a:r>
            <a:r>
              <a:rPr lang="en-US" dirty="0" err="1" smtClean="0">
                <a:solidFill>
                  <a:srgbClr val="0E72A4"/>
                </a:solidFill>
              </a:rPr>
              <a:t>favorite_instructor</a:t>
            </a:r>
            <a:r>
              <a:rPr lang="en-US" dirty="0">
                <a:solidFill>
                  <a:srgbClr val="0E72A4"/>
                </a:solidFill>
              </a:rPr>
              <a:t>"</a:t>
            </a:r>
            <a:r>
              <a:rPr lang="en-US" dirty="0" smtClean="0">
                <a:solidFill>
                  <a:srgbClr val="0E72A4"/>
                </a:solidFill>
              </a:rPr>
              <a:t>] </a:t>
            </a:r>
            <a:r>
              <a:rPr lang="en-US" dirty="0">
                <a:solidFill>
                  <a:srgbClr val="0E72A4"/>
                </a:solidFill>
              </a:rPr>
              <a:t>= </a:t>
            </a:r>
            <a:r>
              <a:rPr lang="en-US" dirty="0" smtClean="0">
                <a:solidFill>
                  <a:srgbClr val="0E72A4"/>
                </a:solidFill>
              </a:rPr>
              <a:t>"Tony"</a:t>
            </a:r>
            <a:endParaRPr lang="en-US" dirty="0">
              <a:solidFill>
                <a:srgbClr val="0E72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24637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Add the key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good_food</a:t>
            </a:r>
            <a:r>
              <a:rPr lang="en" dirty="0"/>
              <a:t> to your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my_info</a:t>
            </a:r>
            <a:r>
              <a:rPr lang="en" dirty="0"/>
              <a:t> </a:t>
            </a:r>
            <a:r>
              <a:rPr lang="en" dirty="0" smtClean="0"/>
              <a:t>dict and </a:t>
            </a:r>
            <a:r>
              <a:rPr lang="en" dirty="0"/>
              <a:t>give it the same value as your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favorite_food</a:t>
            </a:r>
            <a:r>
              <a:rPr lang="en" dirty="0"/>
              <a:t> key. What happens?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Add a second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favorite_food</a:t>
            </a:r>
            <a:r>
              <a:rPr lang="en" dirty="0"/>
              <a:t> key to your </a:t>
            </a:r>
            <a:r>
              <a:rPr lang="en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my_info </a:t>
            </a:r>
            <a:r>
              <a:rPr lang="en" dirty="0" smtClean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dict</a:t>
            </a:r>
            <a:r>
              <a:rPr lang="en" dirty="0" smtClean="0"/>
              <a:t>. </a:t>
            </a:r>
            <a:r>
              <a:rPr lang="en" dirty="0"/>
              <a:t>What happens?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Methods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 dirty="0">
                <a:solidFill>
                  <a:srgbClr val="7F7F7F"/>
                </a:solidFill>
              </a:rPr>
              <a:t>Things</a:t>
            </a:r>
            <a:r>
              <a:rPr lang="en" dirty="0">
                <a:solidFill>
                  <a:srgbClr val="7F7F7F"/>
                </a:solidFill>
              </a:rPr>
              <a:t> </a:t>
            </a:r>
            <a:r>
              <a:rPr lang="en" dirty="0"/>
              <a:t>that do </a:t>
            </a:r>
            <a:r>
              <a:rPr lang="en" b="1" dirty="0">
                <a:solidFill>
                  <a:srgbClr val="7F7F7F"/>
                </a:solidFill>
              </a:rPr>
              <a:t>stuff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Objects (like strings, integers, and </a:t>
            </a:r>
            <a:r>
              <a:rPr lang="en" dirty="0" smtClean="0">
                <a:latin typeface="Open Sans"/>
                <a:ea typeface="Open Sans"/>
                <a:cs typeface="Open Sans"/>
              </a:rPr>
              <a:t>dictionaries) </a:t>
            </a:r>
            <a:r>
              <a:rPr lang="en" dirty="0">
                <a:latin typeface="Open Sans"/>
                <a:ea typeface="Open Sans"/>
                <a:cs typeface="Open Sans"/>
              </a:rPr>
              <a:t>are </a:t>
            </a:r>
            <a:r>
              <a:rPr lang="en" b="1" dirty="0">
                <a:latin typeface="Open Sans"/>
                <a:ea typeface="Open Sans"/>
                <a:cs typeface="Open Sans"/>
              </a:rPr>
              <a:t>nouns</a:t>
            </a:r>
            <a:r>
              <a:rPr lang="en" dirty="0">
                <a:latin typeface="Open Sans"/>
                <a:ea typeface="Open Sans"/>
                <a:cs typeface="Open Sans"/>
              </a:rPr>
              <a:t>; methods are verbs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Called (used) with a </a:t>
            </a:r>
            <a:r>
              <a:rPr lang="en" dirty="0" smtClean="0">
                <a:latin typeface="Open Sans"/>
                <a:ea typeface="Open Sans"/>
                <a:cs typeface="Open Sans"/>
              </a:rPr>
              <a:t>"</a:t>
            </a:r>
            <a:r>
              <a:rPr lang="en" dirty="0" smtClean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.</a:t>
            </a:r>
            <a:r>
              <a:rPr lang="en" dirty="0" smtClean="0">
                <a:latin typeface="Open Sans"/>
                <a:ea typeface="Open Sans"/>
                <a:cs typeface="Open Sans"/>
              </a:rPr>
              <a:t>"</a:t>
            </a:r>
            <a:r>
              <a:rPr lang="en-US" dirty="0" smtClean="0">
                <a:latin typeface="Open Sans"/>
                <a:ea typeface="Open Sans"/>
                <a:cs typeface="Open Sans"/>
              </a:rPr>
              <a:t> or with method()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-US" dirty="0" err="1" smtClean="0">
                <a:solidFill>
                  <a:srgbClr val="0E72A4"/>
                </a:solidFill>
                <a:latin typeface="Menlo Regular"/>
                <a:ea typeface="Open Sans"/>
                <a:cs typeface="Menlo Regular"/>
                <a:sym typeface="Courier New"/>
              </a:rPr>
              <a:t>str</a:t>
            </a:r>
            <a:r>
              <a:rPr lang="en-US" dirty="0" smtClean="0">
                <a:solidFill>
                  <a:srgbClr val="0E72A4"/>
                </a:solidFill>
                <a:latin typeface="Menlo Regular"/>
                <a:ea typeface="Open Sans"/>
                <a:cs typeface="Menlo Regular"/>
                <a:sym typeface="Courier New"/>
              </a:rPr>
              <a:t>(</a:t>
            </a:r>
            <a:r>
              <a:rPr lang="en" dirty="0" smtClean="0">
                <a:solidFill>
                  <a:srgbClr val="0E72A4"/>
                </a:solidFill>
                <a:latin typeface="Menlo Regular"/>
                <a:ea typeface="Open Sans"/>
                <a:cs typeface="Menlo Regular"/>
                <a:sym typeface="Courier New"/>
              </a:rPr>
              <a:t>5</a:t>
            </a:r>
            <a:r>
              <a:rPr lang="en-US" dirty="0" smtClean="0">
                <a:solidFill>
                  <a:srgbClr val="0E72A4"/>
                </a:solidFill>
                <a:latin typeface="Menlo Regular"/>
                <a:ea typeface="Open Sans"/>
                <a:cs typeface="Menlo Regular"/>
                <a:sym typeface="Courier New"/>
              </a:rPr>
              <a:t>)</a:t>
            </a:r>
            <a:r>
              <a:rPr lang="en" dirty="0" smtClean="0">
                <a:latin typeface="Open Sans"/>
                <a:ea typeface="Open Sans"/>
                <a:cs typeface="Open Sans"/>
              </a:rPr>
              <a:t> </a:t>
            </a:r>
            <a:r>
              <a:rPr lang="en-US" dirty="0" smtClean="0">
                <a:latin typeface="Open Sans"/>
                <a:ea typeface="Open Sans"/>
                <a:cs typeface="Open Sans"/>
              </a:rPr>
              <a:t>(</a:t>
            </a:r>
            <a:r>
              <a:rPr lang="en-US" dirty="0" err="1" smtClean="0">
                <a:latin typeface="Open Sans"/>
                <a:ea typeface="Open Sans"/>
                <a:cs typeface="Open Sans"/>
              </a:rPr>
              <a:t>str</a:t>
            </a:r>
            <a:r>
              <a:rPr lang="en-US" dirty="0" smtClean="0">
                <a:latin typeface="Open Sans"/>
                <a:ea typeface="Open Sans"/>
                <a:cs typeface="Open Sans"/>
              </a:rPr>
              <a:t>()</a:t>
            </a:r>
            <a:r>
              <a:rPr lang="en" dirty="0" smtClean="0">
                <a:latin typeface="Open Sans"/>
                <a:ea typeface="Open Sans"/>
                <a:cs typeface="Open Sans"/>
              </a:rPr>
              <a:t> </a:t>
            </a:r>
            <a:r>
              <a:rPr lang="en" dirty="0">
                <a:latin typeface="Open Sans"/>
                <a:ea typeface="Open Sans"/>
                <a:cs typeface="Open Sans"/>
              </a:rPr>
              <a:t>is the method)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 smtClean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Each </a:t>
            </a:r>
            <a:r>
              <a:rPr lang="en" dirty="0"/>
              <a:t>data type has a set of built in methods.</a:t>
            </a:r>
          </a:p>
          <a:p>
            <a:pPr marL="914400" lvl="1" indent="-381000">
              <a:buSzPct val="80000"/>
            </a:pPr>
            <a:r>
              <a:rPr lang="en" dirty="0">
                <a:latin typeface="Open Sans"/>
                <a:ea typeface="Open Sans"/>
                <a:cs typeface="Open Sans"/>
              </a:rPr>
              <a:t>See String's </a:t>
            </a:r>
            <a:r>
              <a:rPr lang="en" dirty="0" smtClean="0">
                <a:latin typeface="Open Sans"/>
                <a:ea typeface="Open Sans"/>
                <a:cs typeface="Open Sans"/>
              </a:rPr>
              <a:t>methods </a:t>
            </a:r>
            <a:r>
              <a:rPr lang="en-US" dirty="0">
                <a:latin typeface="Open Sans"/>
                <a:ea typeface="Open Sans"/>
                <a:cs typeface="Open Sans"/>
                <a:hlinkClick r:id="rId3"/>
              </a:rPr>
              <a:t>https://</a:t>
            </a:r>
            <a:r>
              <a:rPr lang="en-US" dirty="0" smtClean="0">
                <a:latin typeface="Open Sans"/>
                <a:ea typeface="Open Sans"/>
                <a:cs typeface="Open Sans"/>
                <a:hlinkClick r:id="rId3"/>
              </a:rPr>
              <a:t>docs.python.org/3/library/stdtypes.html#string-methods</a:t>
            </a:r>
            <a:endParaRPr lang="en-US" dirty="0" smtClean="0">
              <a:latin typeface="Open Sans"/>
              <a:ea typeface="Open Sans"/>
              <a:cs typeface="Open Sans"/>
            </a:endParaRPr>
          </a:p>
          <a:p>
            <a:pPr marL="914400" lvl="1" indent="-381000">
              <a:buSzPct val="80000"/>
            </a:pPr>
            <a:endParaRPr lang="en" dirty="0">
              <a:solidFill>
                <a:srgbClr val="0E72A4"/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277425" y="277875"/>
            <a:ext cx="8668822" cy="1215202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55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What is a programming language?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240030" y="2789694"/>
            <a:ext cx="8664000" cy="3029368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127000" lvl="0" algn="r">
              <a:buClr>
                <a:srgbClr val="000000"/>
              </a:buClr>
              <a:buSzPct val="100000"/>
            </a:pPr>
            <a:r>
              <a:rPr lang="en" sz="3200" dirty="0">
                <a:solidFill>
                  <a:srgbClr val="A6A6A6"/>
                </a:solidFill>
                <a:latin typeface="Ubuntu"/>
                <a:ea typeface="Ubuntu"/>
                <a:cs typeface="Ubuntu"/>
                <a:sym typeface="Ubuntu"/>
              </a:rPr>
              <a:t>...like human languages in some ways!</a:t>
            </a:r>
            <a:r>
              <a:rPr lang="en" sz="4800" dirty="0">
                <a:solidFill>
                  <a:srgbClr val="A6A6A6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lang="en" sz="3200" b="0" dirty="0">
              <a:solidFill>
                <a:srgbClr val="A6A6A6"/>
              </a:solidFill>
              <a:sym typeface="Open San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a </a:t>
            </a:r>
            <a:r>
              <a:rPr lang="en" b="1" dirty="0"/>
              <a:t>String</a:t>
            </a:r>
            <a:r>
              <a:rPr lang="en" dirty="0"/>
              <a:t> variable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old_string</a:t>
            </a:r>
            <a:r>
              <a:rPr lang="en" dirty="0"/>
              <a:t> and assign </a:t>
            </a:r>
            <a:r>
              <a:rPr lang="en-US" dirty="0" smtClean="0"/>
              <a:t>it </a:t>
            </a:r>
            <a:r>
              <a:rPr lang="en" dirty="0" smtClean="0"/>
              <a:t>the </a:t>
            </a:r>
            <a:r>
              <a:rPr lang="en" dirty="0"/>
              <a:t>value </a:t>
            </a:r>
            <a:r>
              <a:rPr lang="en" dirty="0" smtClean="0"/>
              <a:t>“Python is </a:t>
            </a:r>
            <a:r>
              <a:rPr lang="en" dirty="0"/>
              <a:t>cool"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Use String methods to modify the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old_string</a:t>
            </a:r>
            <a:r>
              <a:rPr lang="en" dirty="0"/>
              <a:t> variable to that it is now </a:t>
            </a:r>
            <a:r>
              <a:rPr lang="en" dirty="0" smtClean="0"/>
              <a:t>“PYTHON IS COOL" </a:t>
            </a:r>
            <a:r>
              <a:rPr lang="en" dirty="0"/>
              <a:t>and assign it to another variable </a:t>
            </a:r>
            <a:r>
              <a:rPr lang="en" dirty="0" smtClean="0"/>
              <a:t>name</a:t>
            </a:r>
            <a:r>
              <a:rPr lang="en-US" dirty="0" smtClean="0"/>
              <a:t>d</a:t>
            </a:r>
            <a:r>
              <a:rPr lang="en" dirty="0" smtClean="0"/>
              <a:t>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new_string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b="1" dirty="0">
                <a:latin typeface="Open Sans"/>
                <a:ea typeface="Open Sans"/>
                <a:cs typeface="Open Sans"/>
              </a:rPr>
              <a:t>Hint</a:t>
            </a:r>
            <a:r>
              <a:rPr lang="en" dirty="0">
                <a:latin typeface="Open Sans"/>
                <a:ea typeface="Open Sans"/>
                <a:cs typeface="Open Sans"/>
              </a:rPr>
              <a:t>: look at the String </a:t>
            </a:r>
            <a:r>
              <a:rPr lang="en" dirty="0" smtClean="0">
                <a:latin typeface="Open Sans"/>
                <a:ea typeface="Open Sans"/>
                <a:cs typeface="Open Sans"/>
              </a:rPr>
              <a:t>method "</a:t>
            </a:r>
            <a:r>
              <a:rPr lang="en" dirty="0" smtClean="0">
                <a:solidFill>
                  <a:srgbClr val="0E72A4"/>
                </a:solidFill>
                <a:latin typeface="Menlo Regular"/>
                <a:ea typeface="Open Sans"/>
                <a:cs typeface="Menlo Regular"/>
                <a:sym typeface="Courier New"/>
              </a:rPr>
              <a:t>upper</a:t>
            </a:r>
            <a:r>
              <a:rPr lang="en" dirty="0" smtClean="0">
                <a:latin typeface="Open Sans"/>
                <a:ea typeface="Open Sans"/>
                <a:cs typeface="Menlo Regular"/>
              </a:rPr>
              <a:t>”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Boolean</a:t>
            </a:r>
            <a:r>
              <a:rPr lang="en-US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s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  <a:sym typeface="Ubuntu"/>
            </a:endParaRP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 boolean can only have one of two values: </a:t>
            </a:r>
            <a:r>
              <a:rPr lang="en" sz="2400" dirty="0">
                <a:solidFill>
                  <a:srgbClr val="0E72A4"/>
                </a:solidFill>
                <a:latin typeface="Menlo Regular"/>
              </a:rPr>
              <a:t>T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cs typeface="Menlo Regular"/>
              </a:rPr>
              <a:t>rue</a:t>
            </a:r>
            <a:r>
              <a:rPr lang="en" dirty="0" smtClean="0"/>
              <a:t> </a:t>
            </a:r>
            <a:r>
              <a:rPr lang="en" dirty="0"/>
              <a:t>or </a:t>
            </a:r>
            <a:r>
              <a:rPr lang="en" sz="2400" dirty="0">
                <a:solidFill>
                  <a:srgbClr val="0E72A4"/>
                </a:solidFill>
                <a:latin typeface="Menlo Regular"/>
              </a:rPr>
              <a:t>F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cs typeface="Menlo Regular"/>
              </a:rPr>
              <a:t>alse</a:t>
            </a:r>
            <a:endParaRPr lang="en" sz="2400" dirty="0">
              <a:solidFill>
                <a:srgbClr val="0E72A4"/>
              </a:solidFill>
              <a:latin typeface="Menlo Regular"/>
              <a:cs typeface="Menlo Regular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&gt;&gt;&gt;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1 + 1 ==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True</a:t>
            </a:r>
            <a:endParaRPr lang="en" sz="2400" dirty="0">
              <a:solidFill>
                <a:schemeClr val="tx1"/>
              </a:solidFill>
              <a:latin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&gt;&gt;&gt;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1 + 1 ==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F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alse</a:t>
            </a:r>
            <a:endParaRPr lang="en" sz="2400" dirty="0">
              <a:solidFill>
                <a:schemeClr val="tx1"/>
              </a:solidFill>
              <a:latin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dirty="0"/>
              <a:t>(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</a:rPr>
              <a:t>==</a:t>
            </a:r>
            <a:r>
              <a:rPr lang="en" dirty="0"/>
              <a:t> means "is equal to;" More on that later...)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a variable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favorite_color</a:t>
            </a:r>
            <a:r>
              <a:rPr lang="en" dirty="0"/>
              <a:t> and assign it to your favorite color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a variable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not_favorite_color</a:t>
            </a:r>
            <a:r>
              <a:rPr lang="en" dirty="0"/>
              <a:t> and assign it to a different color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Test if these variables are equal</a:t>
            </a:r>
          </a:p>
          <a:p>
            <a:pPr marL="914400" lvl="1" indent="-3810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Is equal to operator is </a:t>
            </a: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==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4000" cy="891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4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Sometimes</a:t>
            </a:r>
            <a:r>
              <a:rPr lang="en" sz="2800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4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there</a:t>
            </a:r>
            <a:r>
              <a:rPr lang="en" sz="2800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4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is a problem...</a:t>
            </a:r>
          </a:p>
        </p:txBody>
      </p:sp>
      <p:pic>
        <p:nvPicPr>
          <p:cNvPr id="351" name="Shape 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363" y="1379666"/>
            <a:ext cx="7705912" cy="499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4000" cy="891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54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Casting to appropriate type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703811" y="1493519"/>
            <a:ext cx="7165572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400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-US" sz="2400" dirty="0" err="1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str</a:t>
            </a:r>
            <a:r>
              <a:rPr lang="en-US" sz="2400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(</a:t>
            </a:r>
            <a:r>
              <a:rPr lang="en-US" sz="2400" dirty="0" err="1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my_variable</a:t>
            </a:r>
            <a:r>
              <a:rPr lang="en-US" sz="2400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)</a:t>
            </a:r>
            <a:r>
              <a:rPr lang="en" sz="2666" b="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666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(to string)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400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-US" sz="2400" dirty="0" err="1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int</a:t>
            </a:r>
            <a:r>
              <a:rPr lang="en-US" sz="2400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(</a:t>
            </a:r>
            <a:r>
              <a:rPr lang="en-US" sz="2400" dirty="0" err="1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my_variable</a:t>
            </a:r>
            <a:r>
              <a:rPr lang="en-US" sz="2400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)  </a:t>
            </a:r>
            <a:r>
              <a:rPr lang="en" sz="2666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(to </a:t>
            </a:r>
            <a:r>
              <a:rPr lang="en" sz="2666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integer)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400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float(</a:t>
            </a:r>
            <a:r>
              <a:rPr lang="en-US" sz="2400" dirty="0" err="1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my_variable</a:t>
            </a:r>
            <a:r>
              <a:rPr lang="en-US" sz="2400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) </a:t>
            </a:r>
            <a:r>
              <a:rPr lang="en-US" sz="2666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(float)</a:t>
            </a:r>
            <a:endParaRPr lang="en" sz="2666" b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b="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Example: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800" b="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b="0" dirty="0">
                <a:solidFill>
                  <a:srgbClr val="000000"/>
                </a:solidFill>
                <a:latin typeface="Menlo Regular"/>
                <a:ea typeface="trebuchet ms"/>
                <a:cs typeface="Menlo Regular"/>
                <a:sym typeface="trebuchet ms"/>
              </a:rPr>
              <a:t> </a:t>
            </a:r>
            <a:r>
              <a:rPr lang="en" sz="2800" b="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-US" sz="2800" b="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float(</a:t>
            </a:r>
            <a:r>
              <a:rPr lang="en" sz="2800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"3"</a:t>
            </a:r>
            <a:r>
              <a:rPr lang="en-US" sz="2800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)</a:t>
            </a:r>
            <a:endParaRPr lang="en" sz="2800" dirty="0">
              <a:solidFill>
                <a:srgbClr val="0E72A4"/>
              </a:solidFill>
              <a:latin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b="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=&gt; 3.0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b="0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280169" y="280417"/>
            <a:ext cx="8664952" cy="1034077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r>
              <a:rPr lang="en" sz="680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Operators</a:t>
            </a:r>
            <a:r>
              <a:rPr lang="en-US" sz="680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: </a:t>
            </a:r>
            <a:r>
              <a:rPr lang="en-US" sz="2666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666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stuff </a:t>
            </a:r>
            <a:r>
              <a:rPr lang="en" sz="2666" dirty="0">
                <a:solidFill>
                  <a:schemeClr val="tx1">
                    <a:lumMod val="75000"/>
                    <a:lumOff val="2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with objects</a:t>
            </a:r>
          </a:p>
        </p:txBody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274319" y="1280137"/>
            <a:ext cx="8668552" cy="532790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133" b="1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my_variable + 2</a:t>
            </a:r>
            <a:r>
              <a:rPr lang="en" sz="2133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7</a:t>
            </a:r>
            <a:endParaRPr lang="en" sz="2133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 smtClean="0">
                <a:latin typeface="Menlo Regular"/>
                <a:ea typeface="Menlo Regular"/>
                <a:cs typeface="Menlo Regular"/>
                <a:sym typeface="courier new"/>
              </a:rPr>
              <a:t>&gt;&gt;&gt;</a:t>
            </a:r>
            <a:r>
              <a:rPr lang="en" sz="2133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133" b="1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my_variable * 3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 smtClean="0"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133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15</a:t>
            </a:r>
            <a:endParaRPr lang="en" sz="2133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133" b="1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my_other_variable + " there!"</a:t>
            </a:r>
            <a:r>
              <a:rPr lang="en" sz="2133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/>
            </a:r>
            <a:br>
              <a:rPr lang="en" sz="2133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</a:br>
            <a:r>
              <a:rPr lang="en" sz="2133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"hi there!"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133" b="1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 = fruits + ["lychee"]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["kiwi", "strawberry", "plum", "lychee"]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133" b="1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fruits.remove("lychee</a:t>
            </a:r>
            <a:r>
              <a:rPr lang="en-US" sz="2133" b="1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133" b="1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133" b="1" dirty="0">
              <a:solidFill>
                <a:srgbClr val="0B5394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133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["</a:t>
            </a: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kiwi", "strawberry", "plum"]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133" dirty="0">
              <a:solidFill>
                <a:srgbClr val="000000"/>
              </a:solidFill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133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</a:t>
            </a:r>
            <a:r>
              <a:rPr lang="en" dirty="0" smtClean="0"/>
              <a:t>a </a:t>
            </a:r>
            <a:r>
              <a:rPr lang="en" dirty="0" smtClean="0">
                <a:solidFill>
                  <a:schemeClr val="bg2"/>
                </a:solidFill>
              </a:rPr>
              <a:t>list </a:t>
            </a:r>
            <a:r>
              <a:rPr lang="en" dirty="0" smtClean="0"/>
              <a:t>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vegetables</a:t>
            </a:r>
            <a:r>
              <a:rPr lang="en" dirty="0"/>
              <a:t> that contain three vegetables you like and one vegetable you don't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Using the 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vegetables</a:t>
            </a:r>
            <a:r>
              <a:rPr lang="en" dirty="0" smtClean="0"/>
              <a:t> list, </a:t>
            </a:r>
            <a:r>
              <a:rPr lang="en" dirty="0"/>
              <a:t>create </a:t>
            </a:r>
            <a:r>
              <a:rPr lang="en" dirty="0" smtClean="0"/>
              <a:t>a list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my_vegetables</a:t>
            </a:r>
            <a:r>
              <a:rPr lang="en" dirty="0"/>
              <a:t> that contains only the vegetables you like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 dirty="0"/>
              <a:t>Extra</a:t>
            </a:r>
            <a:r>
              <a:rPr lang="en" dirty="0"/>
              <a:t>: can you use the first two </a:t>
            </a:r>
            <a:r>
              <a:rPr lang="en" dirty="0" smtClean="0"/>
              <a:t>lists to </a:t>
            </a:r>
            <a:r>
              <a:rPr lang="en" dirty="0"/>
              <a:t>create a new array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your_vegetables</a:t>
            </a:r>
            <a:r>
              <a:rPr lang="en" dirty="0"/>
              <a:t> that only contains the vegetables you don't like?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Spacing and Legibility</a:t>
            </a:r>
            <a:endParaRPr lang="en-US" sz="50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vegetables = ['here', 'are', 'my', 'vegetables'</a:t>
            </a:r>
            <a:r>
              <a:rPr lang="en-US" dirty="0" smtClean="0"/>
              <a:t>]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Vs.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vegetables=[</a:t>
            </a:r>
            <a:r>
              <a:rPr lang="en-US" dirty="0"/>
              <a:t>'</a:t>
            </a:r>
            <a:r>
              <a:rPr lang="en-US" dirty="0" smtClean="0"/>
              <a:t>here’,       '</a:t>
            </a:r>
            <a:r>
              <a:rPr lang="en-US" dirty="0" err="1" smtClean="0"/>
              <a:t>are’,'</a:t>
            </a:r>
            <a:r>
              <a:rPr lang="en-US" dirty="0" err="1"/>
              <a:t>my</a:t>
            </a:r>
            <a:r>
              <a:rPr lang="en-US" dirty="0"/>
              <a:t>', </a:t>
            </a:r>
            <a:r>
              <a:rPr lang="en-US" dirty="0" smtClean="0"/>
              <a:t>'</a:t>
            </a:r>
            <a:r>
              <a:rPr lang="en-US" dirty="0"/>
              <a:t>vegetables'</a:t>
            </a:r>
            <a:r>
              <a:rPr lang="en-US" dirty="0" smtClean="0"/>
              <a:t>]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Keep things regular and neat.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525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More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Operators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271935" y="1383507"/>
            <a:ext cx="8538074" cy="654353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+, -, /, *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   </a:t>
            </a:r>
            <a:r>
              <a:rPr lang="en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math 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</a:t>
            </a:r>
            <a:r>
              <a:rPr lang="en" sz="22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+</a:t>
            </a:r>
            <a:r>
              <a:rPr lang="en" sz="22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also means concatenation)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=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                   </a:t>
            </a:r>
            <a:r>
              <a:rPr lang="en-US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assign 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value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+=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                 </a:t>
            </a:r>
            <a:r>
              <a:rPr lang="en-US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addition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then </a:t>
            </a:r>
            <a:r>
              <a:rPr lang="en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assignment (</a:t>
            </a:r>
            <a:r>
              <a:rPr lang="en" sz="2200" b="0" dirty="0" smtClean="0">
                <a:solidFill>
                  <a:srgbClr val="0E72A4"/>
                </a:solidFill>
                <a:latin typeface="Open Sans"/>
                <a:ea typeface="Open Sans"/>
                <a:cs typeface="Open Sans"/>
                <a:sym typeface="Open Sans"/>
              </a:rPr>
              <a:t>x += y </a:t>
            </a:r>
            <a:r>
              <a:rPr lang="en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vs. </a:t>
            </a:r>
            <a:r>
              <a:rPr lang="en" sz="2200" b="0" dirty="0" smtClean="0">
                <a:solidFill>
                  <a:srgbClr val="0E72A4"/>
                </a:solidFill>
                <a:latin typeface="Open Sans"/>
                <a:ea typeface="Open Sans"/>
                <a:cs typeface="Open Sans"/>
                <a:sym typeface="Open Sans"/>
              </a:rPr>
              <a:t>x = x + y)</a:t>
            </a:r>
            <a:endParaRPr lang="en" sz="2200" b="0" dirty="0">
              <a:solidFill>
                <a:srgbClr val="0E72A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**</a:t>
            </a:r>
            <a:r>
              <a:rPr lang="en" sz="2200" dirty="0">
                <a:cs typeface="Menlo Regular"/>
                <a:sym typeface="Open Sans"/>
              </a:rPr>
              <a:t>	</a:t>
            </a:r>
            <a:r>
              <a:rPr lang="en" sz="2200" dirty="0" smtClean="0">
                <a:cs typeface="Menlo Regular"/>
                <a:sym typeface="Open Sans"/>
              </a:rPr>
              <a:t>	exponent</a:t>
            </a:r>
            <a:endParaRPr lang="en" sz="2200" b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==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                  </a:t>
            </a:r>
            <a:r>
              <a:rPr lang="en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equal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!=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                   not equal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666" b="1" dirty="0" smtClean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r>
              <a:rPr lang="en-US" sz="2000" b="1" dirty="0" smtClean="0">
                <a:latin typeface="trebuchet ms"/>
                <a:ea typeface="trebuchet ms"/>
                <a:cs typeface="trebuchet ms"/>
                <a:sym typeface="trebuchet ms"/>
              </a:rPr>
              <a:t>For more operators: </a:t>
            </a:r>
            <a:r>
              <a:rPr lang="en-US" sz="2000" b="1" dirty="0"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</a:t>
            </a:r>
            <a:r>
              <a:rPr lang="en-US" sz="2000" b="1" dirty="0" smtClean="0"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www.tutorialspoint.com/python/python_basic_operators.htm</a:t>
            </a:r>
            <a:endParaRPr lang="en-US" sz="2000" b="1" dirty="0" smtClean="0">
              <a:latin typeface="trebuchet ms"/>
              <a:ea typeface="trebuchet ms"/>
              <a:cs typeface="trebuchet ms"/>
              <a:sym typeface="trebuchet ms"/>
            </a:endParaRPr>
          </a:p>
          <a:p>
            <a:endParaRPr sz="2666" b="1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b="1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b="1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54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Printing things to the screen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&gt;&gt;&gt;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print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("Doctor Who</a:t>
            </a:r>
            <a:r>
              <a:rPr lang="en-US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400" dirty="0" smtClean="0">
              <a:solidFill>
                <a:srgbClr val="0E72A4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&gt;&gt;&gt; 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doctors 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= [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'Matt Smith'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,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'David Tennent'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]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Menlo Regular"/>
                <a:ea typeface="Courier New"/>
                <a:cs typeface="Menlo Regular"/>
                <a:sym typeface="Courier New"/>
              </a:rPr>
              <a:t>&gt;&gt;&gt; </a:t>
            </a:r>
            <a:r>
              <a:rPr lang="en-US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rint(doctors[0])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" sz="2400" dirty="0" smtClean="0">
              <a:solidFill>
                <a:schemeClr val="tx1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&gt;&gt;&gt; best_episode = 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'Blink'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&gt;&gt;&gt;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print(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"My favorite episode is " 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+ best_episode)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" sz="2400" dirty="0" smtClean="0">
              <a:latin typeface="Menlo Regular"/>
              <a:ea typeface="Courier New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&gt;&gt;&gt;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print(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"My favorite Doctor is " 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+ doctors[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1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])</a:t>
            </a:r>
            <a:endParaRPr lang="en" sz="2400" dirty="0">
              <a:latin typeface="Menlo Regular"/>
              <a:ea typeface="Courier New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240030" y="994107"/>
            <a:ext cx="8664000" cy="50063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Syntax (form)</a:t>
            </a:r>
          </a:p>
          <a:p>
            <a:pPr marL="381000" marR="0" lvl="0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Semantics (meaning)</a:t>
            </a:r>
          </a:p>
          <a:p>
            <a:pPr marL="762000" marR="0" lvl="1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signs</a:t>
            </a:r>
            <a:r>
              <a:rPr lang="en" sz="3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/words (variables, symbols, numbers, strings)</a:t>
            </a:r>
          </a:p>
          <a:p>
            <a:pPr marL="762000" marR="0" lvl="1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expressions</a:t>
            </a:r>
          </a:p>
          <a:p>
            <a:pPr marL="762000" marR="0" lvl="1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3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"flow" (decisions, conditions, loops, </a:t>
            </a: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narrative</a:t>
            </a:r>
            <a:r>
              <a:rPr lang="en" sz="3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marL="762000" marR="0" lvl="1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3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complex entities (methods, structures, &amp; objects)</a:t>
            </a:r>
          </a:p>
        </p:txBody>
      </p:sp>
    </p:spTree>
    <p:extLst>
      <p:ext uri="{BB962C8B-B14F-4D97-AF65-F5344CB8AC3E}">
        <p14:creationId xmlns:p14="http://schemas.microsoft.com/office/powerpoint/2010/main" val="174934403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Code </a:t>
            </a:r>
            <a:r>
              <a:rPr lang="en-US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Exercise </a:t>
            </a:r>
            <a:r>
              <a:rPr lang="en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1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</a:endParaRP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</a:rPr>
              <a:t>Store your street address, city, state, and zip code in variables (or even better, a </a:t>
            </a:r>
            <a:r>
              <a:rPr lang="en" sz="2400" dirty="0" smtClean="0">
                <a:solidFill>
                  <a:srgbClr val="000000"/>
                </a:solidFill>
              </a:rPr>
              <a:t>dictionary!), </a:t>
            </a:r>
            <a:r>
              <a:rPr lang="en" sz="2400" dirty="0">
                <a:solidFill>
                  <a:srgbClr val="000000"/>
                </a:solidFill>
              </a:rPr>
              <a:t>then print them in the usual format: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bg2">
                  <a:lumMod val="50000"/>
                </a:schemeClr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Menlo Regular"/>
                <a:ea typeface="Courier New"/>
                <a:cs typeface="Menlo Regular"/>
                <a:sym typeface="Courier New"/>
              </a:rPr>
              <a:t>Brandon Walsh</a:t>
            </a:r>
            <a:endParaRPr lang="en" sz="2400" dirty="0">
              <a:solidFill>
                <a:schemeClr val="bg2">
                  <a:lumMod val="50000"/>
                </a:schemeClr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bg2">
                    <a:lumMod val="50000"/>
                  </a:schemeClr>
                </a:solidFill>
                <a:latin typeface="Menlo Regular"/>
                <a:ea typeface="Courier New"/>
                <a:cs typeface="Menlo Regular"/>
                <a:sym typeface="Courier New"/>
              </a:rPr>
              <a:t>123 My Street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Menlo Regular"/>
                <a:ea typeface="Courier New"/>
                <a:cs typeface="Menlo Regular"/>
                <a:sym typeface="Courier New"/>
              </a:rPr>
              <a:t>Charlottesville</a:t>
            </a:r>
            <a:r>
              <a:rPr lang="en" sz="2400" dirty="0" smtClean="0">
                <a:solidFill>
                  <a:schemeClr val="bg2">
                    <a:lumMod val="50000"/>
                  </a:schemeClr>
                </a:solidFill>
                <a:latin typeface="Menlo Regular"/>
                <a:ea typeface="Courier New"/>
                <a:cs typeface="Menlo Regular"/>
                <a:sym typeface="Courier New"/>
              </a:rPr>
              <a:t>, </a:t>
            </a:r>
            <a:r>
              <a:rPr lang="en" sz="2400" dirty="0">
                <a:solidFill>
                  <a:schemeClr val="bg2">
                    <a:lumMod val="50000"/>
                  </a:schemeClr>
                </a:solidFill>
                <a:latin typeface="Menlo Regular"/>
                <a:ea typeface="Courier New"/>
                <a:cs typeface="Menlo Regular"/>
                <a:sym typeface="Courier New"/>
              </a:rPr>
              <a:t>VA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Menlo Regular"/>
                <a:ea typeface="Courier New"/>
                <a:cs typeface="Menlo Regular"/>
                <a:sym typeface="Courier New"/>
              </a:rPr>
              <a:t>22903</a:t>
            </a:r>
            <a:endParaRPr lang="en" sz="2400" dirty="0">
              <a:solidFill>
                <a:schemeClr val="bg2">
                  <a:lumMod val="50000"/>
                </a:schemeClr>
              </a:solidFill>
              <a:latin typeface="Menlo Regular"/>
              <a:ea typeface="Courier New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An Answer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</a:endParaRP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address =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  </a:t>
            </a:r>
            <a:r>
              <a:rPr lang="en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'name</a:t>
            </a:r>
            <a:r>
              <a:rPr lang="en-US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: </a:t>
            </a:r>
            <a:r>
              <a:rPr lang="en-US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r>
              <a:rPr lang="en-US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Ethan Reed</a:t>
            </a:r>
            <a:r>
              <a:rPr lang="en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</a:t>
            </a:r>
            <a:endParaRPr lang="en" sz="2200" dirty="0">
              <a:solidFill>
                <a:srgbClr val="000000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  </a:t>
            </a:r>
            <a:r>
              <a:rPr lang="en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'street</a:t>
            </a:r>
            <a:r>
              <a:rPr lang="en-US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: 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'123 My Street'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  </a:t>
            </a:r>
            <a:r>
              <a:rPr lang="en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'city</a:t>
            </a:r>
            <a:r>
              <a:rPr lang="en-US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: </a:t>
            </a:r>
            <a:r>
              <a:rPr lang="en-US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Charlottesville</a:t>
            </a:r>
            <a:r>
              <a:rPr lang="en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</a:t>
            </a:r>
            <a:endParaRPr lang="en" sz="2200" dirty="0">
              <a:solidFill>
                <a:srgbClr val="000000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  </a:t>
            </a:r>
            <a:r>
              <a:rPr lang="en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'state</a:t>
            </a:r>
            <a:r>
              <a:rPr lang="en-US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: 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'VA'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  </a:t>
            </a:r>
            <a:r>
              <a:rPr lang="en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'zip</a:t>
            </a:r>
            <a:r>
              <a:rPr lang="en-US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: </a:t>
            </a:r>
            <a:r>
              <a:rPr lang="en-US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r>
              <a:rPr lang="en-US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22903</a:t>
            </a:r>
            <a:r>
              <a:rPr lang="en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endParaRPr lang="en" sz="2200" dirty="0">
              <a:solidFill>
                <a:srgbClr val="D20035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print</a:t>
            </a:r>
            <a:r>
              <a:rPr lang="en-US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(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address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[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'name</a:t>
            </a:r>
            <a:r>
              <a:rPr lang="en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])</a:t>
            </a:r>
            <a:endParaRPr lang="en" sz="2200" dirty="0">
              <a:solidFill>
                <a:srgbClr val="000000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2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</a:t>
            </a:r>
            <a:r>
              <a:rPr lang="en" sz="2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rint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(address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[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'street</a:t>
            </a:r>
            <a:r>
              <a:rPr lang="en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])</a:t>
            </a:r>
            <a:endParaRPr lang="en" sz="2200" dirty="0">
              <a:solidFill>
                <a:srgbClr val="000000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200" dirty="0" err="1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pr</a:t>
            </a:r>
            <a:r>
              <a:rPr lang="en" sz="2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int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(address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[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'city'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] + 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', ' 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+ address[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'state'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] + ' ' + address[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'zip</a:t>
            </a:r>
            <a:r>
              <a:rPr lang="en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])</a:t>
            </a:r>
            <a:endParaRPr lang="en" sz="2200" dirty="0">
              <a:solidFill>
                <a:srgbClr val="000000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Code</a:t>
            </a:r>
            <a:r>
              <a:rPr lang="en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 </a:t>
            </a:r>
            <a:r>
              <a:rPr lang="en-US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Exercise </a:t>
            </a: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1</a:t>
            </a:r>
          </a:p>
        </p:txBody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900" dirty="0">
                <a:solidFill>
                  <a:srgbClr val="000000"/>
                </a:solidFill>
              </a:rPr>
              <a:t>Write a program that converts </a:t>
            </a:r>
            <a:r>
              <a:rPr lang="en" sz="2900" b="1" dirty="0">
                <a:solidFill>
                  <a:srgbClr val="000000"/>
                </a:solidFill>
              </a:rPr>
              <a:t>seconds</a:t>
            </a:r>
            <a:r>
              <a:rPr lang="en" sz="2900" dirty="0">
                <a:solidFill>
                  <a:srgbClr val="000000"/>
                </a:solidFill>
              </a:rPr>
              <a:t> to </a:t>
            </a:r>
            <a:r>
              <a:rPr lang="en" sz="2900" b="1" dirty="0">
                <a:solidFill>
                  <a:srgbClr val="000000"/>
                </a:solidFill>
              </a:rPr>
              <a:t>years</a:t>
            </a:r>
            <a:r>
              <a:rPr lang="en" sz="2900" dirty="0">
                <a:solidFill>
                  <a:srgbClr val="000000"/>
                </a:solidFill>
              </a:rPr>
              <a:t>.  Test your program with </a:t>
            </a:r>
            <a:r>
              <a:rPr lang="en" sz="22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600000000</a:t>
            </a:r>
            <a:r>
              <a:rPr lang="en" sz="2900" dirty="0">
                <a:solidFill>
                  <a:srgbClr val="000000"/>
                </a:solidFill>
              </a:rPr>
              <a:t> seconds, </a:t>
            </a:r>
            <a:r>
              <a:rPr lang="en" sz="22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60</a:t>
            </a:r>
            <a:r>
              <a:rPr lang="en" sz="2900" dirty="0">
                <a:solidFill>
                  <a:srgbClr val="000000"/>
                </a:solidFill>
              </a:rPr>
              <a:t> seconds, and </a:t>
            </a:r>
            <a:r>
              <a:rPr lang="en" sz="22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40000.33</a:t>
            </a:r>
            <a:r>
              <a:rPr lang="en" sz="2900" dirty="0">
                <a:solidFill>
                  <a:srgbClr val="000000"/>
                </a:solidFill>
              </a:rPr>
              <a:t> seconds.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An</a:t>
            </a:r>
            <a:r>
              <a:rPr lang="en-US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 </a:t>
            </a:r>
            <a:r>
              <a:rPr lang="en-US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Approach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Figure out how many seconds in a year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60 seconds in a minute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60 minutes in an hour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24 hours in a day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365 days in a year (365.242 if you're really precise)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Do the math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Return a result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An Answer</a:t>
            </a:r>
            <a:endParaRPr lang="en" dirty="0"/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sec = </a:t>
            </a:r>
            <a:r>
              <a:rPr lang="en" sz="1800" dirty="0" smtClean="0">
                <a:solidFill>
                  <a:srgbClr val="118987"/>
                </a:solidFill>
                <a:latin typeface="Menlo Regular"/>
                <a:ea typeface="Courier New"/>
                <a:cs typeface="Menlo Regular"/>
                <a:sym typeface="Courier New"/>
              </a:rPr>
              <a:t>600000000.0</a:t>
            </a:r>
            <a:endParaRPr lang="en" sz="1800" dirty="0">
              <a:solidFill>
                <a:srgbClr val="118987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p</a:t>
            </a:r>
            <a:r>
              <a:rPr lang="en" sz="18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rint(sec/</a:t>
            </a:r>
            <a:r>
              <a:rPr lang="en" sz="1800" dirty="0" smtClean="0">
                <a:solidFill>
                  <a:srgbClr val="118987"/>
                </a:solidFill>
                <a:latin typeface="Menlo Regular"/>
                <a:ea typeface="Courier New"/>
                <a:cs typeface="Menlo Regular"/>
                <a:sym typeface="Courier New"/>
              </a:rPr>
              <a:t>60</a:t>
            </a:r>
            <a:r>
              <a:rPr lang="en" sz="18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/</a:t>
            </a:r>
            <a:r>
              <a:rPr lang="en" sz="1800" dirty="0" smtClean="0">
                <a:solidFill>
                  <a:srgbClr val="118987"/>
                </a:solidFill>
                <a:latin typeface="Menlo Regular"/>
                <a:ea typeface="Courier New"/>
                <a:cs typeface="Menlo Regular"/>
                <a:sym typeface="Courier New"/>
              </a:rPr>
              <a:t>60</a:t>
            </a:r>
            <a:r>
              <a:rPr lang="en" sz="18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/</a:t>
            </a:r>
            <a:r>
              <a:rPr lang="en" sz="1800" dirty="0" smtClean="0">
                <a:solidFill>
                  <a:srgbClr val="118987"/>
                </a:solidFill>
                <a:latin typeface="Menlo Regular"/>
                <a:ea typeface="Courier New"/>
                <a:cs typeface="Menlo Regular"/>
                <a:sym typeface="Courier New"/>
              </a:rPr>
              <a:t>24</a:t>
            </a:r>
            <a:r>
              <a:rPr lang="en" sz="18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/</a:t>
            </a:r>
            <a:r>
              <a:rPr lang="en" sz="1800" dirty="0" smtClean="0">
                <a:solidFill>
                  <a:srgbClr val="118987"/>
                </a:solidFill>
                <a:latin typeface="Menlo Regular"/>
                <a:ea typeface="Courier New"/>
                <a:cs typeface="Menlo Regular"/>
                <a:sym typeface="Courier New"/>
              </a:rPr>
              <a:t>365)</a:t>
            </a:r>
            <a:endParaRPr lang="en" sz="1800" dirty="0">
              <a:solidFill>
                <a:srgbClr val="118987"/>
              </a:solidFill>
              <a:latin typeface="Menlo Regular"/>
              <a:ea typeface="Courier New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Resources</a:t>
            </a:r>
          </a:p>
        </p:txBody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283657" y="1640497"/>
            <a:ext cx="7969634" cy="4927252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lvl="0" indent="-203200"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" sz="2400" u="sng" dirty="0" smtClean="0">
                <a:solidFill>
                  <a:srgbClr val="0000FF"/>
                </a:solidFill>
                <a:sym typeface="Open Sans"/>
              </a:rPr>
              <a:t>https</a:t>
            </a:r>
            <a:r>
              <a:rPr lang="en" sz="2400" u="sng" dirty="0">
                <a:solidFill>
                  <a:srgbClr val="0000FF"/>
                </a:solidFill>
                <a:sym typeface="Open Sans"/>
              </a:rPr>
              <a:t>://docs.python.org/3/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marL="381000" lvl="0" indent="-2032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ym typeface="Open Sans"/>
              </a:rPr>
              <a:t>https://learnpythonthehardway.org/</a:t>
            </a:r>
            <a:endParaRPr lang="en" sz="2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9" y="0"/>
            <a:ext cx="9124560" cy="689562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22790" y="247844"/>
            <a:ext cx="3438899" cy="2153400"/>
          </a:xfrm>
          <a:prstGeom prst="rect">
            <a:avLst/>
          </a:prstGeom>
          <a:solidFill>
            <a:srgbClr val="434343"/>
          </a:solidFill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 "when you don't create 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things,</a:t>
            </a:r>
            <a:r>
              <a:rPr lang="en-US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you 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become defined by 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your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 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tastes 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rather than ability. </a:t>
            </a:r>
            <a:r>
              <a:rPr lang="en-US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y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our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 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tastes 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only narrow &amp; exclude 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people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. so create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.”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  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66" dirty="0">
                <a:solidFill>
                  <a:srgbClr val="CCCCCC"/>
                </a:solidFill>
                <a:latin typeface="Open Sans"/>
                <a:ea typeface="Open Sans"/>
                <a:cs typeface="Open Sans"/>
                <a:sym typeface="Arial"/>
              </a:rPr>
              <a:t>  why the lucky stiff (@_why)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Language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Code used to create applications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Ruby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PHP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Python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JavaScript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Java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C++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</a:t>
            </a:r>
          </a:p>
          <a:p>
            <a:pPr marL="914400" lvl="1" indent="-3810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many, many more...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nk">
    <a:dk1>
      <a:srgbClr val="000000"/>
    </a:dk1>
    <a:lt1>
      <a:srgbClr val="FFFFFF"/>
    </a:lt1>
    <a:dk2>
      <a:srgbClr val="073763"/>
    </a:dk2>
    <a:lt2>
      <a:srgbClr val="CFE2F3"/>
    </a:lt2>
    <a:accent1>
      <a:srgbClr val="404040"/>
    </a:accent1>
    <a:accent2>
      <a:srgbClr val="808080"/>
    </a:accent2>
    <a:accent3>
      <a:srgbClr val="C0C0C0"/>
    </a:accent3>
    <a:accent4>
      <a:srgbClr val="396187"/>
    </a:accent4>
    <a:accent5>
      <a:srgbClr val="6B8CAB"/>
    </a:accent5>
    <a:accent6>
      <a:srgbClr val="9DB7CF"/>
    </a:accent6>
    <a:hlink>
      <a:srgbClr val="0000EE"/>
    </a:hlink>
    <a:folHlink>
      <a:srgbClr val="551A8B"/>
    </a:folHlink>
  </a:clrScheme>
</a:themeOverride>
</file>

<file path=ppt/theme/themeOverride2.xml><?xml version="1.0" encoding="utf-8"?>
<a:themeOverride xmlns:a="http://schemas.openxmlformats.org/drawingml/2006/main">
  <a:clrScheme name="blank">
    <a:dk1>
      <a:srgbClr val="000000"/>
    </a:dk1>
    <a:lt1>
      <a:srgbClr val="FFFFFF"/>
    </a:lt1>
    <a:dk2>
      <a:srgbClr val="073763"/>
    </a:dk2>
    <a:lt2>
      <a:srgbClr val="CFE2F3"/>
    </a:lt2>
    <a:accent1>
      <a:srgbClr val="404040"/>
    </a:accent1>
    <a:accent2>
      <a:srgbClr val="808080"/>
    </a:accent2>
    <a:accent3>
      <a:srgbClr val="C0C0C0"/>
    </a:accent3>
    <a:accent4>
      <a:srgbClr val="396187"/>
    </a:accent4>
    <a:accent5>
      <a:srgbClr val="6B8CAB"/>
    </a:accent5>
    <a:accent6>
      <a:srgbClr val="9DB7CF"/>
    </a:accent6>
    <a:hlink>
      <a:srgbClr val="0000EE"/>
    </a:hlink>
    <a:folHlink>
      <a:srgbClr val="551A8B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2615</Words>
  <Application>Microsoft Macintosh PowerPoint</Application>
  <PresentationFormat>On-screen Show (4:3)</PresentationFormat>
  <Paragraphs>530</Paragraphs>
  <Slides>75</Slides>
  <Notes>73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75</vt:i4>
      </vt:variant>
    </vt:vector>
  </HeadingPairs>
  <TitlesOfParts>
    <vt:vector size="77" baseType="lpstr">
      <vt:lpstr>Custom Theme</vt:lpstr>
      <vt:lpstr>Custom Theme</vt:lpstr>
      <vt:lpstr>Introduction to Humanities Programming</vt:lpstr>
      <vt:lpstr>What does it mean?</vt:lpstr>
      <vt:lpstr>Why Program?</vt:lpstr>
      <vt:lpstr>Digital Humanities Programming?</vt:lpstr>
      <vt:lpstr>What is a programming language?</vt:lpstr>
      <vt:lpstr>What is a programming language?</vt:lpstr>
      <vt:lpstr>PowerPoint Presentation</vt:lpstr>
      <vt:lpstr>PowerPoint Presentation</vt:lpstr>
      <vt:lpstr>Language</vt:lpstr>
      <vt:lpstr>Language Choice</vt:lpstr>
      <vt:lpstr>Library</vt:lpstr>
      <vt:lpstr>Python</vt:lpstr>
      <vt:lpstr>Python Philosophy:</vt:lpstr>
      <vt:lpstr>Python Philosophy:</vt:lpstr>
      <vt:lpstr>Python Philosophy: applied</vt:lpstr>
      <vt:lpstr>Dogma</vt:lpstr>
      <vt:lpstr>PowerPoint Presentation</vt:lpstr>
      <vt:lpstr>Why Python</vt:lpstr>
      <vt:lpstr>Why Not Python</vt:lpstr>
      <vt:lpstr>Two Pythons</vt:lpstr>
      <vt:lpstr>Two Pythons</vt:lpstr>
      <vt:lpstr>What we will cover</vt:lpstr>
      <vt:lpstr>What you will be able to do</vt:lpstr>
      <vt:lpstr>Open the Terminal</vt:lpstr>
      <vt:lpstr>Prompt</vt:lpstr>
      <vt:lpstr>python3</vt:lpstr>
      <vt:lpstr>Variables</vt:lpstr>
      <vt:lpstr>Variables</vt:lpstr>
      <vt:lpstr>What's with = ?</vt:lpstr>
      <vt:lpstr>Variable Assignment</vt:lpstr>
      <vt:lpstr>Variable Assignment</vt:lpstr>
      <vt:lpstr>Variable Naming</vt:lpstr>
      <vt:lpstr>Variable Naming</vt:lpstr>
      <vt:lpstr>Errors</vt:lpstr>
      <vt:lpstr>Ruby is a "duck-typed" language </vt:lpstr>
      <vt:lpstr>Duck-typing</vt:lpstr>
      <vt:lpstr>Duck-typing</vt:lpstr>
      <vt:lpstr>Types of ducks</vt:lpstr>
      <vt:lpstr>Numbers &amp; Letters</vt:lpstr>
      <vt:lpstr>Strings</vt:lpstr>
      <vt:lpstr>Exercise</vt:lpstr>
      <vt:lpstr>Numbers</vt:lpstr>
      <vt:lpstr>Numbers</vt:lpstr>
      <vt:lpstr>Numbers</vt:lpstr>
      <vt:lpstr>Exercise</vt:lpstr>
      <vt:lpstr>An answer</vt:lpstr>
      <vt:lpstr>Collections  </vt:lpstr>
      <vt:lpstr>Collections</vt:lpstr>
      <vt:lpstr>List</vt:lpstr>
      <vt:lpstr>Exercise</vt:lpstr>
      <vt:lpstr>List</vt:lpstr>
      <vt:lpstr>Exercise</vt:lpstr>
      <vt:lpstr>Dictionary</vt:lpstr>
      <vt:lpstr>Dict Syntax</vt:lpstr>
      <vt:lpstr>Exercise</vt:lpstr>
      <vt:lpstr>Dict Indexing</vt:lpstr>
      <vt:lpstr>Add A Key</vt:lpstr>
      <vt:lpstr>Exercise</vt:lpstr>
      <vt:lpstr>Methods</vt:lpstr>
      <vt:lpstr>Exercise</vt:lpstr>
      <vt:lpstr>Booleans</vt:lpstr>
      <vt:lpstr>Exercise</vt:lpstr>
      <vt:lpstr>Sometimes there is a problem...</vt:lpstr>
      <vt:lpstr>Casting to appropriate type</vt:lpstr>
      <vt:lpstr>Operators: do stuff with objects</vt:lpstr>
      <vt:lpstr>Exercises</vt:lpstr>
      <vt:lpstr>Spacing and Legibility</vt:lpstr>
      <vt:lpstr>More Operators</vt:lpstr>
      <vt:lpstr>Printing things to the screen</vt:lpstr>
      <vt:lpstr>Code Exercise 1</vt:lpstr>
      <vt:lpstr>An Answer</vt:lpstr>
      <vt:lpstr>Code Exercise 1</vt:lpstr>
      <vt:lpstr>An Approach</vt:lpstr>
      <vt:lpstr>An Answer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Humanities Programming</dc:title>
  <cp:lastModifiedBy>Brandon Walsh</cp:lastModifiedBy>
  <cp:revision>125</cp:revision>
  <dcterms:modified xsi:type="dcterms:W3CDTF">2017-06-04T14:38:56Z</dcterms:modified>
</cp:coreProperties>
</file>