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77"/>
  </p:notesMasterIdLst>
  <p:sldIdLst>
    <p:sldId id="256" r:id="rId3"/>
    <p:sldId id="257" r:id="rId4"/>
    <p:sldId id="258" r:id="rId5"/>
    <p:sldId id="321" r:id="rId6"/>
    <p:sldId id="267" r:id="rId7"/>
    <p:sldId id="268" r:id="rId8"/>
    <p:sldId id="324" r:id="rId9"/>
    <p:sldId id="259" r:id="rId10"/>
    <p:sldId id="261" r:id="rId11"/>
    <p:sldId id="319" r:id="rId12"/>
    <p:sldId id="262" r:id="rId13"/>
    <p:sldId id="264" r:id="rId14"/>
    <p:sldId id="322" r:id="rId15"/>
    <p:sldId id="341" r:id="rId16"/>
    <p:sldId id="323" r:id="rId17"/>
    <p:sldId id="266" r:id="rId18"/>
    <p:sldId id="327" r:id="rId19"/>
    <p:sldId id="344" r:id="rId20"/>
    <p:sldId id="345" r:id="rId21"/>
    <p:sldId id="342" r:id="rId22"/>
    <p:sldId id="343" r:id="rId23"/>
    <p:sldId id="272" r:id="rId24"/>
    <p:sldId id="273" r:id="rId25"/>
    <p:sldId id="274" r:id="rId26"/>
    <p:sldId id="275" r:id="rId27"/>
    <p:sldId id="276" r:id="rId28"/>
    <p:sldId id="328" r:id="rId29"/>
    <p:sldId id="277" r:id="rId30"/>
    <p:sldId id="278" r:id="rId31"/>
    <p:sldId id="329" r:id="rId32"/>
    <p:sldId id="279" r:id="rId33"/>
    <p:sldId id="280" r:id="rId34"/>
    <p:sldId id="330" r:id="rId35"/>
    <p:sldId id="334" r:id="rId36"/>
    <p:sldId id="281" r:id="rId37"/>
    <p:sldId id="282" r:id="rId38"/>
    <p:sldId id="283" r:id="rId39"/>
    <p:sldId id="331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36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37" r:id="rId68"/>
    <p:sldId id="310" r:id="rId69"/>
    <p:sldId id="311" r:id="rId70"/>
    <p:sldId id="312" r:id="rId71"/>
    <p:sldId id="313" r:id="rId72"/>
    <p:sldId id="314" r:id="rId73"/>
    <p:sldId id="315" r:id="rId74"/>
    <p:sldId id="316" r:id="rId75"/>
    <p:sldId id="317" r:id="rId7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2A4"/>
    <a:srgbClr val="118987"/>
    <a:srgbClr val="D80035"/>
    <a:srgbClr val="D20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0506"/>
  </p:normalViewPr>
  <p:slideViewPr>
    <p:cSldViewPr snapToGrid="0" snapToObjects="1">
      <p:cViewPr varScale="1">
        <p:scale>
          <a:sx n="86" d="100"/>
          <a:sy n="86" d="100"/>
        </p:scale>
        <p:origin x="28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notesMaster" Target="notesMasters/notes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354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941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967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429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things to add</a:t>
            </a:r>
            <a:r>
              <a:rPr lang="en-US" baseline="0" dirty="0" smtClean="0"/>
              <a:t> about it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100" dirty="0" smtClean="0"/>
              <a:t>Syntax enforces good practices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Syntax matters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Good for doing things yourself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Flexible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legible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Difficult to manage installations sometimes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382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675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28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0673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41039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things to add</a:t>
            </a:r>
            <a:r>
              <a:rPr lang="en-US" baseline="0" dirty="0" smtClean="0"/>
              <a:t> about it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100" dirty="0" smtClean="0"/>
              <a:t>Syntax enforces good practices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Syntax matters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Good for doing things yourself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Flexible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legible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Difficult to manage installations sometimes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616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things to add</a:t>
            </a:r>
            <a:r>
              <a:rPr lang="en-US" baseline="0" dirty="0" smtClean="0"/>
              <a:t> about it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100" dirty="0" smtClean="0"/>
              <a:t>Syntax enforces good practices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Syntax matters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Good for doing things yourself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Flexible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legible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Difficult to manage installations sometimes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360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When</a:t>
            </a:r>
            <a:r>
              <a:rPr lang="en-US" baseline="0" dirty="0" smtClean="0"/>
              <a:t> programming, it’s not as easy as saying “oh we’ll just upgrade to the most recent version.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04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56169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When</a:t>
            </a:r>
            <a:r>
              <a:rPr lang="en-US" baseline="0" dirty="0" smtClean="0"/>
              <a:t> programming, it’s not as easy as saying “oh we’ll just upgrade to the most recent version.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550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62442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387237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458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039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044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276868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3482312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202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38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2844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559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Alternates</a:t>
            </a:r>
            <a:r>
              <a:rPr lang="en-US" baseline="0" dirty="0" smtClean="0"/>
              <a:t> good and bad possibilities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943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Words generally are better. Someone reading your code should be able to tell what you’re talking about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219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4738491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Means that the data</a:t>
            </a:r>
            <a:r>
              <a:rPr lang="en-US" sz="1466" baseline="0" dirty="0" smtClean="0"/>
              <a:t> types are not explicitly declared as such. We simply assume them to behave properly. And if they don’t they cause errors. So it’s a way of handling the declaration of variables.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3550045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characters and words (strings) sometimes two different things, depending on language</a:t>
            </a:r>
          </a:p>
        </p:txBody>
      </p:sp>
    </p:spTree>
    <p:extLst>
      <p:ext uri="{BB962C8B-B14F-4D97-AF65-F5344CB8AC3E}">
        <p14:creationId xmlns:p14="http://schemas.microsoft.com/office/powerpoint/2010/main" val="36914973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characters and words (strings) sometimes two different things, depending on language</a:t>
            </a:r>
          </a:p>
        </p:txBody>
      </p:sp>
    </p:spTree>
    <p:extLst>
      <p:ext uri="{BB962C8B-B14F-4D97-AF65-F5344CB8AC3E}">
        <p14:creationId xmlns:p14="http://schemas.microsoft.com/office/powerpoint/2010/main" val="944549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78535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6824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30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it? How would they define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323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4501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0184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0046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0798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Ways of organizing related</a:t>
            </a:r>
            <a:r>
              <a:rPr lang="en-US" sz="1466" baseline="0" dirty="0" smtClean="0"/>
              <a:t> groups of information to perform actions on them.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19424272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123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8265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628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Why zero?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How</a:t>
            </a:r>
            <a:r>
              <a:rPr lang="en-US" baseline="0" dirty="0" smtClean="0"/>
              <a:t> many moves does it take to get to the next one.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9833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805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8672347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4065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6840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9105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8116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2535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Keys are overwritten if you use</a:t>
            </a:r>
            <a:r>
              <a:rPr lang="en-US" baseline="0" dirty="0" smtClean="0"/>
              <a:t> a new one. They have to be unique.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Values on the other hand don’t have to be unique. Multiple keys can have the same value.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2331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2090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0953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8813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5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8272956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With duck typed languages we assume that the</a:t>
            </a:r>
            <a:r>
              <a:rPr lang="en-US" sz="1466" baseline="0" dirty="0" smtClean="0"/>
              <a:t> variables we are using in particular places can do the things we want. Not always the case. Sometimes we need to change data types.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11294089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39706855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"Doing stuff" usually doesn't change the variables used.  You'd need to use write things like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new_variable = my_variable + 2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or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my_variable = my_variable + 2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to use this value later. </a:t>
            </a:r>
          </a:p>
        </p:txBody>
      </p:sp>
    </p:spTree>
    <p:extLst>
      <p:ext uri="{BB962C8B-B14F-4D97-AF65-F5344CB8AC3E}">
        <p14:creationId xmlns:p14="http://schemas.microsoft.com/office/powerpoint/2010/main" val="18319777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Extra – </a:t>
            </a:r>
            <a:r>
              <a:rPr lang="en-US" dirty="0" err="1" smtClean="0"/>
              <a:t>your_vegetables</a:t>
            </a:r>
            <a:r>
              <a:rPr lang="en-US" dirty="0" smtClean="0"/>
              <a:t> = vegetables – </a:t>
            </a:r>
            <a:r>
              <a:rPr lang="en-US" dirty="0" err="1" smtClean="0"/>
              <a:t>my_vegetables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3135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1569817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9287562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5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options?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2684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68622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221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9471821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3018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746122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Translation </a:t>
            </a:r>
            <a:r>
              <a:rPr lang="mr-IN" sz="1466" dirty="0" smtClean="0"/>
              <a:t>–</a:t>
            </a:r>
            <a:r>
              <a:rPr lang="en-US" sz="1466" dirty="0" smtClean="0"/>
              <a:t> get out there and try some stuff!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1840043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42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7.jp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ocs.python.org/3/library/stdtypes.html#string-methods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3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www.tutorialspoint.com/python/python_basic_operators.htm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Rubylearning.com" TargetMode="External"/><Relationship Id="rId4" Type="http://schemas.openxmlformats.org/officeDocument/2006/relationships/hyperlink" Target="http://pine.fm/LearnToProgram/" TargetMode="External"/><Relationship Id="rId5" Type="http://schemas.openxmlformats.org/officeDocument/2006/relationships/hyperlink" Target="http://mislav.uniqpath.com/poignant-guide/" TargetMode="External"/><Relationship Id="rId6" Type="http://schemas.openxmlformats.org/officeDocument/2006/relationships/hyperlink" Target="http://ruby-doc.org/core/" TargetMode="External"/><Relationship Id="rId7" Type="http://schemas.openxmlformats.org/officeDocument/2006/relationships/hyperlink" Target="http://ruby-doc.org/docs/ProgrammingRuby/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Introduction to Humanities Programming</a:t>
            </a:r>
            <a:endParaRPr lang="en" sz="7200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Open Sans"/>
                <a:cs typeface="Open Sans"/>
              </a:rPr>
              <a:t>Programming Concepts</a:t>
            </a:r>
            <a:endParaRPr lang="en" dirty="0">
              <a:latin typeface="Open Sans"/>
              <a:cs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8440" y="446804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Language</a:t>
            </a: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Choice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Is it “easy” to maintain?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Is the standard library good enough?</a:t>
            </a:r>
          </a:p>
          <a:p>
            <a:pPr marL="38100" lvl="2">
              <a:lnSpc>
                <a:spcPct val="120000"/>
              </a:lnSpc>
              <a:buNone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	What is it generally good for?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Can your team learn it?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Is </a:t>
            </a:r>
            <a:r>
              <a:rPr lang="en-US" i="1" dirty="0" smtClean="0"/>
              <a:t>your</a:t>
            </a:r>
            <a:r>
              <a:rPr lang="en-US" dirty="0" smtClean="0"/>
              <a:t> team using it?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Can you live with the syntax?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Do you hate it? Are you comfortable with it?</a:t>
            </a:r>
            <a:endParaRPr lang="en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980868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Library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500" dirty="0"/>
              <a:t>A collection of reusable code to accomplish a generic </a:t>
            </a:r>
            <a:r>
              <a:rPr lang="en" sz="2500" dirty="0" smtClean="0"/>
              <a:t>activity</a:t>
            </a:r>
            <a:endParaRPr lang="en-US" sz="2500" dirty="0" smtClean="0"/>
          </a:p>
          <a:p>
            <a:pPr marL="3810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2500" dirty="0"/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Date math (three months from today)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Logging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Working with file systems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Compressing files</a:t>
            </a:r>
            <a:endParaRPr lang="en-US" sz="2500" dirty="0"/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Ex. - You don’t have to rewrite code to save a file to your drive each time because someone else did it for you!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600" dirty="0" smtClean="0"/>
              <a:t>Python </a:t>
            </a:r>
            <a:r>
              <a:rPr lang="en" sz="3600" dirty="0" smtClean="0"/>
              <a:t>is </a:t>
            </a:r>
            <a:r>
              <a:rPr lang="en" sz="3600" dirty="0"/>
              <a:t>a language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600" dirty="0" smtClean="0"/>
              <a:t>L</a:t>
            </a:r>
            <a:r>
              <a:rPr lang="en" sz="3600" dirty="0" err="1" smtClean="0"/>
              <a:t>ibraries</a:t>
            </a:r>
            <a:r>
              <a:rPr lang="en-US" sz="3600" dirty="0" smtClean="0"/>
              <a:t> are called packages</a:t>
            </a:r>
            <a:endParaRPr lang="en" sz="3600" dirty="0"/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3600" dirty="0" smtClean="0">
                <a:latin typeface="Open Sans"/>
                <a:ea typeface="Open Sans"/>
                <a:cs typeface="Open Sans"/>
              </a:rPr>
              <a:t>Name is not a snake </a:t>
            </a:r>
            <a:r>
              <a:rPr lang="mr-IN" sz="3600" dirty="0" smtClean="0">
                <a:latin typeface="Open Sans"/>
                <a:ea typeface="Open Sans"/>
                <a:cs typeface="Open Sans"/>
              </a:rPr>
              <a:t>–</a:t>
            </a:r>
            <a:r>
              <a:rPr lang="en-US" sz="3600" dirty="0" smtClean="0">
                <a:latin typeface="Open Sans"/>
                <a:ea typeface="Open Sans"/>
                <a:cs typeface="Open Sans"/>
              </a:rPr>
              <a:t> it’s a Monty Python reference.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 Philosophy: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Loaded into every Python installation as an </a:t>
            </a:r>
            <a:r>
              <a:rPr lang="en-US" sz="3200" dirty="0" err="1" smtClean="0">
                <a:latin typeface="Open Sans"/>
                <a:ea typeface="Open Sans"/>
                <a:cs typeface="Open Sans"/>
              </a:rPr>
              <a:t>easter</a:t>
            </a:r>
            <a:r>
              <a:rPr lang="en-US" sz="3200" dirty="0" smtClean="0">
                <a:latin typeface="Open Sans"/>
                <a:ea typeface="Open Sans"/>
                <a:cs typeface="Open Sans"/>
              </a:rPr>
              <a:t> egg:</a:t>
            </a:r>
          </a:p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3200" dirty="0"/>
          </a:p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&gt;&gt;&gt; import this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903702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 Philosophy: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lnSpc>
                <a:spcPct val="120000"/>
              </a:lnSpc>
              <a:buNone/>
            </a:pPr>
            <a:r>
              <a:rPr lang="en-US" sz="3200" dirty="0"/>
              <a:t>Beautiful is better than ugly</a:t>
            </a:r>
            <a:r>
              <a:rPr lang="en-US" sz="3200" dirty="0" smtClean="0"/>
              <a:t>.</a:t>
            </a:r>
          </a:p>
          <a:p>
            <a:pPr marL="38100" lvl="0">
              <a:lnSpc>
                <a:spcPct val="120000"/>
              </a:lnSpc>
              <a:buNone/>
            </a:pPr>
            <a:r>
              <a:rPr lang="en-US" sz="3200" dirty="0"/>
              <a:t>Readability counts</a:t>
            </a:r>
            <a:r>
              <a:rPr lang="en-US" sz="3200" dirty="0" smtClean="0"/>
              <a:t>.</a:t>
            </a:r>
          </a:p>
          <a:p>
            <a:pPr marL="38100" lvl="0">
              <a:lnSpc>
                <a:spcPct val="120000"/>
              </a:lnSpc>
              <a:buNone/>
            </a:pPr>
            <a:r>
              <a:rPr lang="en-US" sz="3200" dirty="0"/>
              <a:t>Errors should never pass silently</a:t>
            </a:r>
            <a:r>
              <a:rPr lang="en-US" sz="3200" dirty="0" smtClean="0"/>
              <a:t>. (JavaScript)</a:t>
            </a:r>
          </a:p>
          <a:p>
            <a:pPr marL="38100" lvl="0">
              <a:lnSpc>
                <a:spcPct val="120000"/>
              </a:lnSpc>
              <a:buNone/>
            </a:pPr>
            <a:r>
              <a:rPr lang="en-US" sz="3200" dirty="0"/>
              <a:t>In the face of ambiguity, refuse the temptation to guess</a:t>
            </a:r>
            <a:r>
              <a:rPr lang="en-US" sz="3200" dirty="0" smtClean="0"/>
              <a:t>.</a:t>
            </a:r>
          </a:p>
          <a:p>
            <a:pPr marL="38100" lvl="0">
              <a:lnSpc>
                <a:spcPct val="120000"/>
              </a:lnSpc>
              <a:buNone/>
            </a:pPr>
            <a:r>
              <a:rPr lang="en-US" sz="3200" dirty="0" smtClean="0"/>
              <a:t>There </a:t>
            </a:r>
            <a:r>
              <a:rPr lang="en-US" sz="3200" dirty="0"/>
              <a:t>should be one-- and preferably only one --obvious way to do it</a:t>
            </a:r>
            <a:r>
              <a:rPr lang="en-US" sz="3200" dirty="0" smtClean="0"/>
              <a:t>.</a:t>
            </a:r>
          </a:p>
          <a:p>
            <a:pPr marL="38100" lvl="0">
              <a:lnSpc>
                <a:spcPct val="120000"/>
              </a:lnSpc>
              <a:buNone/>
            </a:pPr>
            <a:r>
              <a:rPr lang="en-US" sz="3200" dirty="0"/>
              <a:t>Now is better than never.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796919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3556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Python Philosophy: </a:t>
            </a:r>
            <a:r>
              <a:rPr lang="en-US" sz="5500" b="0" dirty="0" smtClean="0">
                <a:solidFill>
                  <a:schemeClr val="bg1">
                    <a:lumMod val="65000"/>
                  </a:schemeClr>
                </a:solidFill>
              </a:rPr>
              <a:t>applied</a:t>
            </a:r>
            <a:endParaRPr lang="en" sz="55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72655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Python is a </a:t>
            </a:r>
            <a:r>
              <a:rPr lang="en-US" sz="2800" i="1" dirty="0" smtClean="0">
                <a:solidFill>
                  <a:srgbClr val="A6A6A6"/>
                </a:solidFill>
              </a:rPr>
              <a:t>humane interface </a:t>
            </a:r>
            <a:r>
              <a:rPr lang="en-US" sz="2800" dirty="0" smtClean="0"/>
              <a:t>(many ways to do things)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Favors readability and variety over concision and perfection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But it still has clear rules for what good style is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Sometimes this makes code harder to understand, but usually it’s easier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Contrasts with a </a:t>
            </a:r>
            <a:r>
              <a:rPr lang="en-US" sz="2800" i="1" dirty="0" smtClean="0">
                <a:solidFill>
                  <a:srgbClr val="A6A6A6"/>
                </a:solidFill>
              </a:rPr>
              <a:t>minimal interface</a:t>
            </a:r>
            <a:r>
              <a:rPr lang="en-US" sz="2800" dirty="0" smtClean="0"/>
              <a:t> with one (or very few) “correct” ways to do things  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6133573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Dogma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56322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 x is not web-scale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 x is not enterprise 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 x does not scale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The x framework doesn't handle this weird edge case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414" y="1685936"/>
            <a:ext cx="2971800" cy="348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62" y="968328"/>
            <a:ext cx="6643271" cy="49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Why Python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0" lvl="0" indent="-254000">
              <a:lnSpc>
                <a:spcPct val="120000"/>
              </a:lnSpc>
              <a:buClr>
                <a:srgbClr val="000000"/>
              </a:buClr>
            </a:pPr>
            <a:r>
              <a:rPr lang="en" sz="2500" dirty="0">
                <a:solidFill>
                  <a:srgbClr val="000000"/>
                </a:solidFill>
                <a:sym typeface="Open Sans"/>
              </a:rPr>
              <a:t>General purpose</a:t>
            </a:r>
          </a:p>
          <a:p>
            <a:pPr marL="381000" lvl="0" indent="-254000">
              <a:lnSpc>
                <a:spcPct val="120000"/>
              </a:lnSpc>
              <a:buClr>
                <a:srgbClr val="000000"/>
              </a:buClr>
            </a:pPr>
            <a:r>
              <a:rPr lang="en" sz="2500" dirty="0">
                <a:solidFill>
                  <a:srgbClr val="000000"/>
                </a:solidFill>
                <a:sym typeface="Open Sans"/>
              </a:rPr>
              <a:t>Usable </a:t>
            </a:r>
            <a:r>
              <a:rPr lang="en" sz="2500" dirty="0">
                <a:sym typeface="Open Sans"/>
              </a:rPr>
              <a:t>on your computer</a:t>
            </a:r>
            <a:r>
              <a:rPr lang="en" sz="2500" dirty="0">
                <a:solidFill>
                  <a:srgbClr val="000000"/>
                </a:solidFill>
                <a:sym typeface="Open Sans"/>
              </a:rPr>
              <a:t> or over the web</a:t>
            </a:r>
          </a:p>
          <a:p>
            <a:pPr marL="381000" lvl="0" indent="-254000">
              <a:lnSpc>
                <a:spcPct val="120000"/>
              </a:lnSpc>
              <a:buClr>
                <a:srgbClr val="000000"/>
              </a:buClr>
            </a:pPr>
            <a:r>
              <a:rPr lang="en" sz="2500" dirty="0">
                <a:solidFill>
                  <a:srgbClr val="000000"/>
                </a:solidFill>
                <a:sym typeface="Open Sans"/>
              </a:rPr>
              <a:t>English-like syntax and useful built-in features</a:t>
            </a:r>
          </a:p>
          <a:p>
            <a:pPr marL="381000" lvl="0" indent="-254000">
              <a:lnSpc>
                <a:spcPct val="120000"/>
              </a:lnSpc>
              <a:buClr>
                <a:srgbClr val="000000"/>
              </a:buClr>
            </a:pPr>
            <a:r>
              <a:rPr lang="en" sz="2500" dirty="0">
                <a:solidFill>
                  <a:srgbClr val="000000"/>
                </a:solidFill>
                <a:sym typeface="Open Sans"/>
              </a:rPr>
              <a:t>"Fun" to </a:t>
            </a:r>
            <a:r>
              <a:rPr lang="en" sz="2500" dirty="0" smtClean="0">
                <a:solidFill>
                  <a:srgbClr val="000000"/>
                </a:solidFill>
                <a:sym typeface="Open Sans"/>
              </a:rPr>
              <a:t>write</a:t>
            </a:r>
            <a:endParaRPr lang="en-US" sz="2500" dirty="0" smtClean="0"/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500" dirty="0" smtClean="0"/>
              <a:t>Syntax makes tabbing matter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Enforces good behaviors</a:t>
            </a:r>
          </a:p>
          <a:p>
            <a:pPr marL="457200" indent="-419100">
              <a:lnSpc>
                <a:spcPct val="120000"/>
              </a:lnSpc>
            </a:pPr>
            <a:r>
              <a:rPr lang="en-US" sz="2500" dirty="0" smtClean="0"/>
              <a:t>Makes code very legible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500" dirty="0" smtClean="0"/>
              <a:t>Flexible</a:t>
            </a:r>
            <a:endParaRPr lang="en-US" sz="2500" dirty="0"/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500" dirty="0" smtClean="0"/>
              <a:t>Implement things yourself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500" dirty="0" smtClean="0"/>
              <a:t>Good support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0038978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Why Not Python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Other languages can do some things better</a:t>
            </a:r>
          </a:p>
          <a:p>
            <a:pPr marL="914400" lvl="1" indent="-487363">
              <a:lnSpc>
                <a:spcPct val="12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 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better at stats and text analysis</a:t>
            </a:r>
          </a:p>
          <a:p>
            <a:pPr marL="914400" lvl="1" indent="-487363">
              <a:lnSpc>
                <a:spcPct val="12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Can do those things in Python, but might be slower or implementing from scratch</a:t>
            </a:r>
          </a:p>
          <a:p>
            <a:pPr marL="457200" indent="-419100">
              <a:lnSpc>
                <a:spcPct val="120000"/>
              </a:lnSpc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Difficult to manage package installations</a:t>
            </a:r>
          </a:p>
          <a:p>
            <a:pPr marL="457200" indent="-419100">
              <a:lnSpc>
                <a:spcPct val="120000"/>
              </a:lnSpc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Syntax matters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Forces you to have good behavior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</a:t>
            </a:r>
          </a:p>
          <a:p>
            <a:pPr marL="381000" lvl="0" indent="-254000"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Not as easy to run on the web as PHP </a:t>
            </a:r>
          </a:p>
          <a:p>
            <a:pPr marL="381000" lvl="0" indent="-254000">
              <a:buClr>
                <a:srgbClr val="000000"/>
              </a:buClr>
            </a:pP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Used less often than PHP, and major platforms (WordPress, Drupal, </a:t>
            </a:r>
            <a:r>
              <a:rPr lang="en" sz="24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Omeka</a:t>
            </a: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) use PHP</a:t>
            </a:r>
          </a:p>
          <a:p>
            <a:pPr marL="914400" lvl="1" indent="-457200">
              <a:lnSpc>
                <a:spcPct val="120000"/>
              </a:lnSpc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354686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724475" y="324850"/>
            <a:ext cx="7566600" cy="11657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What does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it</a:t>
            </a:r>
            <a:r>
              <a:rPr lang="en" sz="4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mean?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952" y="113597"/>
            <a:ext cx="6646878" cy="664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Two Pythons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42381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Python 2.7 </a:t>
            </a:r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Python 3.3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Which to use? Complicated:</a:t>
            </a:r>
            <a:br>
              <a:rPr lang="en-US" sz="2200" dirty="0" smtClean="0"/>
            </a:br>
            <a:r>
              <a:rPr lang="en-US" sz="2200" dirty="0" smtClean="0"/>
              <a:t>2 is more widely used, more third-party packages and not all port to 3.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 smtClean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3 is the present and future. Has better support for internationalization.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Mostly just need to know one the packages you’re using require. We’re using 3, but important to have both installed and know how to get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9913120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Two Pythons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Starting Python 2</a:t>
            </a:r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$ python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Starting Python 3</a:t>
            </a:r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$ python3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 smtClean="0"/>
              <a:t>You can change this behavior </a:t>
            </a:r>
            <a:r>
              <a:rPr lang="mr-IN" sz="2200" dirty="0" smtClean="0"/>
              <a:t>–</a:t>
            </a:r>
            <a:r>
              <a:rPr lang="en-US" sz="2200" dirty="0" smtClean="0"/>
              <a:t> on my laptop I have those switched because I tend to use Python3 more.</a:t>
            </a:r>
          </a:p>
        </p:txBody>
      </p:sp>
    </p:spTree>
    <p:extLst>
      <p:ext uri="{BB962C8B-B14F-4D97-AF65-F5344CB8AC3E}">
        <p14:creationId xmlns:p14="http://schemas.microsoft.com/office/powerpoint/2010/main" val="689747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What we will cover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74319" y="1758495"/>
            <a:ext cx="86640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olidFill>
                  <a:srgbClr val="000000"/>
                </a:solidFill>
                <a:sym typeface="Open Sans"/>
              </a:rPr>
              <a:t>What is a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type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?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olidFill>
                  <a:srgbClr val="000000"/>
                </a:solidFill>
                <a:sym typeface="Open Sans"/>
              </a:rPr>
              <a:t>What is a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variable</a:t>
            </a:r>
            <a:r>
              <a:rPr lang="en" sz="3600" dirty="0" smtClean="0">
                <a:solidFill>
                  <a:srgbClr val="000000"/>
                </a:solidFill>
                <a:sym typeface="Arial"/>
              </a:rPr>
              <a:t>?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 smtClean="0">
                <a:solidFill>
                  <a:srgbClr val="000000"/>
                </a:solidFill>
                <a:sym typeface="Open Sans"/>
              </a:rPr>
              <a:t>What is an </a:t>
            </a:r>
            <a:r>
              <a:rPr lang="en" sz="36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operator</a:t>
            </a:r>
            <a:r>
              <a:rPr lang="en" sz="3600" dirty="0" smtClean="0">
                <a:solidFill>
                  <a:srgbClr val="000000"/>
                </a:solidFill>
                <a:sym typeface="Arial"/>
              </a:rPr>
              <a:t>?</a:t>
            </a:r>
            <a:endParaRPr lang="en" sz="3600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179" y="1758495"/>
            <a:ext cx="3325140" cy="336359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7516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What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you will be able to do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274318" y="26365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create numeric and text information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store information in variables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print information to the screen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Open the Terminal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 smtClean="0"/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/>
              <a:t>For us right now on VirtualBox: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 smtClean="0"/>
          </a:p>
          <a:p>
            <a:pPr marL="495300" indent="-457200"/>
            <a:r>
              <a:rPr lang="en" dirty="0" smtClean="0"/>
              <a:t>Mint (Ubuntu):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Terminal</a:t>
            </a:r>
          </a:p>
          <a:p>
            <a:pPr marL="495300" indent="-457200"/>
            <a:endParaRPr lang="en" dirty="0">
              <a:latin typeface="Courier New"/>
              <a:cs typeface="Courier New"/>
              <a:sym typeface="Courier New"/>
            </a:endParaRPr>
          </a:p>
          <a:p>
            <a:pPr marL="38100">
              <a:buNone/>
            </a:pPr>
            <a:r>
              <a:rPr lang="en" dirty="0" smtClean="0"/>
              <a:t>Elsewhere:</a:t>
            </a:r>
          </a:p>
          <a:p>
            <a:pPr marL="38100">
              <a:buNone/>
            </a:pPr>
            <a:endParaRPr lang="en" dirty="0" smtClean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Windows</a:t>
            </a:r>
            <a:r>
              <a:rPr lang="en" dirty="0"/>
              <a:t>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bash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OS X: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iTerm2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Prompt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Terminals show a line of text after a command finishes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Whenever instructions start with "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dirty="0"/>
              <a:t> ", type the rest of the line into the terminal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Let's give the terminal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dirty="0"/>
              <a:t> to open </a:t>
            </a:r>
            <a:r>
              <a:rPr lang="en" dirty="0" smtClean="0"/>
              <a:t>Python 3.3 (python3)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3600" b="1" dirty="0" smtClean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python3</a:t>
            </a:r>
            <a:endParaRPr lang="en" sz="3600"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python3</a:t>
            </a:r>
            <a:endParaRPr lang="en" sz="6000" b="0" dirty="0">
              <a:solidFill>
                <a:schemeClr val="bg1">
                  <a:lumMod val="50000"/>
                </a:schemeClr>
              </a:solidFill>
              <a:ea typeface="Ubuntu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Python has </a:t>
            </a:r>
            <a:r>
              <a:rPr lang="en" dirty="0"/>
              <a:t>its own prompt </a:t>
            </a:r>
            <a:r>
              <a:rPr lang="en" dirty="0" smtClean="0"/>
              <a:t>that ends </a:t>
            </a:r>
            <a:r>
              <a:rPr lang="en" dirty="0"/>
              <a:t>with </a:t>
            </a:r>
            <a:r>
              <a:rPr lang="en" dirty="0" smtClean="0">
                <a:solidFill>
                  <a:srgbClr val="0E72A4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lang="en" dirty="0">
              <a:solidFill>
                <a:srgbClr val="0E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buNone/>
            </a:pPr>
            <a:r>
              <a:rPr lang="en" dirty="0">
                <a:latin typeface="Menlo Regular"/>
                <a:cs typeface="Menlo Regular"/>
              </a:rPr>
              <a:t>$ </a:t>
            </a:r>
            <a:r>
              <a:rPr lang="en" dirty="0" smtClean="0">
                <a:latin typeface="Menlo Regular"/>
                <a:cs typeface="Menlo Regular"/>
              </a:rPr>
              <a:t>python3</a:t>
            </a:r>
            <a:endParaRPr lang="en" dirty="0"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cs typeface="Menlo Regular"/>
              </a:rPr>
              <a:t>&gt;&gt;&gt;</a:t>
            </a:r>
            <a:endParaRPr lang="en" dirty="0"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You can use 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Control + D</a:t>
            </a:r>
            <a:r>
              <a:rPr lang="en" sz="2400" dirty="0">
                <a:solidFill>
                  <a:srgbClr val="7F7F7F"/>
                </a:solidFill>
                <a:latin typeface="Menlo Regular"/>
                <a:cs typeface="Menlo Regular"/>
              </a:rPr>
              <a:t> </a:t>
            </a:r>
            <a:r>
              <a:rPr lang="en" dirty="0"/>
              <a:t>to exit </a:t>
            </a:r>
            <a:r>
              <a:rPr lang="en" dirty="0" smtClean="0"/>
              <a:t>Python at </a:t>
            </a:r>
            <a:r>
              <a:rPr lang="en" dirty="0"/>
              <a:t>any time or type 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exit()</a:t>
            </a:r>
            <a:r>
              <a:rPr lang="en" dirty="0" smtClean="0">
                <a:solidFill>
                  <a:srgbClr val="0E72A4"/>
                </a:solidFill>
              </a:rPr>
              <a:t> </a:t>
            </a:r>
            <a:r>
              <a:rPr lang="en" dirty="0"/>
              <a:t>on its own </a:t>
            </a:r>
            <a:r>
              <a:rPr lang="en" dirty="0" smtClean="0"/>
              <a:t>line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When running Python in terminal, terminal commands won’t work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1186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Variables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80169" y="2789695"/>
            <a:ext cx="8658089" cy="38625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"</a:t>
            </a:r>
            <a:r>
              <a:rPr lang="en" sz="7000" dirty="0">
                <a:solidFill>
                  <a:srgbClr val="0E72A4"/>
                </a:solidFill>
                <a:latin typeface="Yanone Kaffeesatz Regular"/>
                <a:ea typeface="Ubuntu"/>
                <a:cs typeface="Yanone Kaffeesatz Regular"/>
                <a:sym typeface="Ubuntu"/>
              </a:rPr>
              <a:t>words</a:t>
            </a:r>
            <a:r>
              <a:rPr lang="en" sz="7000" dirty="0">
                <a:latin typeface="Yanone Kaffeesatz Regular"/>
                <a:ea typeface="Ubuntu"/>
                <a:cs typeface="Yanone Kaffeesatz Regular"/>
                <a:sym typeface="Ubuntu"/>
              </a:rPr>
              <a:t>" that </a:t>
            </a:r>
            <a:r>
              <a:rPr lang="en-US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refer to </a:t>
            </a:r>
            <a:r>
              <a:rPr lang="en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information</a:t>
            </a:r>
            <a:endParaRPr sz="7000" dirty="0">
              <a:solidFill>
                <a:srgbClr val="000000"/>
              </a:solidFill>
              <a:latin typeface="Yanone Kaffeesatz Regular"/>
              <a:cs typeface="Yanone Kaffeesatz Regular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11288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1186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Variables</a:t>
            </a:r>
            <a:endParaRPr lang="en" sz="720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81182" y="1424247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Give it a name so we can refer to 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It's information can be changed</a:t>
            </a: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$ </a:t>
            </a: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python3</a:t>
            </a:r>
            <a:endParaRPr lang="en" dirty="0"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 </a:t>
            </a:r>
            <a:r>
              <a:rPr lang="en" sz="2666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= 5</a:t>
            </a:r>
          </a:p>
          <a:p>
            <a:r>
              <a:rPr lang="en" dirty="0" smtClean="0">
                <a:latin typeface="Menlo Regular"/>
                <a:ea typeface="Menlo Regular"/>
                <a:cs typeface="Menlo Regular"/>
                <a:sym typeface="courier new"/>
              </a:rPr>
              <a:t>&gt;&gt;&gt; 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print(my_variable)</a:t>
            </a:r>
          </a:p>
          <a:p>
            <a:r>
              <a:rPr lang="en" dirty="0"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endParaRPr lang="en" sz="2666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666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666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my_other_variable = "</a:t>
            </a:r>
            <a:r>
              <a:rPr lang="en" sz="2666" dirty="0" smtClean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Hi“</a:t>
            </a:r>
            <a:endParaRPr lang="en" sz="2666" dirty="0">
              <a:solidFill>
                <a:srgbClr val="0E72A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r>
              <a:rPr lang="en" dirty="0"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= 10</a:t>
            </a:r>
          </a:p>
          <a:p>
            <a:pPr lvl="0"/>
            <a:r>
              <a:rPr lang="en" sz="2666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my_other_variable</a:t>
            </a:r>
            <a:endParaRPr lang="en" sz="2666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Hi</a:t>
            </a:r>
            <a:endParaRPr lang="en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dirty="0" smtClean="0"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</a:t>
            </a:r>
          </a:p>
          <a:p>
            <a:pPr lvl="0"/>
            <a:r>
              <a:rPr lang="en" dirty="0" smtClean="0"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endParaRPr lang="en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What's with </a:t>
            </a:r>
            <a:r>
              <a:rPr lang="en" sz="7200" b="0" dirty="0" smtClean="0">
                <a:solidFill>
                  <a:srgbClr val="0E72A4"/>
                </a:solidFill>
                <a:latin typeface="Menlo Regular"/>
                <a:ea typeface="Ubuntu"/>
                <a:cs typeface="Menlo Regular"/>
                <a:sym typeface="Courier New"/>
              </a:rPr>
              <a:t>=</a:t>
            </a:r>
            <a:r>
              <a:rPr lang="en" sz="72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</a:t>
            </a: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?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Setting a variable to a value is called "</a:t>
            </a:r>
            <a:r>
              <a:rPr lang="en" sz="3600" b="1" dirty="0"/>
              <a:t>assignment</a:t>
            </a:r>
            <a:r>
              <a:rPr lang="en" sz="3600" dirty="0"/>
              <a:t>"</a:t>
            </a:r>
          </a:p>
          <a:p>
            <a:pPr marL="4572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What types of information can we hold in a variable?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Why Program?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73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Applications come from the needs of the present: </a:t>
            </a:r>
            <a:r>
              <a:rPr lang="en" sz="2400" i="1" dirty="0">
                <a:solidFill>
                  <a:srgbClr val="000000"/>
                </a:solidFill>
              </a:rPr>
              <a:t>your needs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﻿Effectively articulating needs is the first step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Express complex logic and perform computation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Do things that would take a human a long time to do 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counting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comparing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repeating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132" y="1600200"/>
            <a:ext cx="3132668" cy="313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Assignment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Variables are assigned using a single equals sign (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</a:t>
            </a:r>
            <a:r>
              <a:rPr lang="en" sz="3600" dirty="0"/>
              <a:t>)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The </a:t>
            </a:r>
            <a:r>
              <a:rPr lang="en" sz="3600" b="1" i="1" dirty="0"/>
              <a:t>right</a:t>
            </a:r>
            <a:r>
              <a:rPr lang="en" sz="3600" dirty="0"/>
              <a:t> side of the equals sign is </a:t>
            </a:r>
            <a:r>
              <a:rPr lang="en" sz="3600" b="1" dirty="0"/>
              <a:t>evaluated first</a:t>
            </a:r>
            <a:r>
              <a:rPr lang="en" sz="3600" dirty="0"/>
              <a:t>, then assigned to the variable name on the </a:t>
            </a:r>
            <a:r>
              <a:rPr lang="en" sz="3600" b="1" i="1" dirty="0"/>
              <a:t>left</a:t>
            </a:r>
            <a:r>
              <a:rPr lang="en" sz="3600" dirty="0"/>
              <a:t> side of the </a:t>
            </a:r>
            <a:r>
              <a:rPr lang="en" sz="3600" dirty="0" smtClean="0"/>
              <a:t>equals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5098733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Assignment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apples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10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2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apples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</a:t>
            </a:r>
            <a:endParaRPr lang="en" dirty="0">
              <a:solidFill>
                <a:srgbClr val="D20035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fruits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– </a:t>
            </a:r>
            <a:r>
              <a:rPr lang="en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apples</a:t>
            </a:r>
          </a:p>
          <a:p>
            <a:pPr lvl="0">
              <a:spcBef>
                <a:spcPts val="0"/>
              </a:spcBef>
              <a:buNone/>
            </a:pPr>
            <a:endParaRPr lang="en" dirty="0">
              <a:solidFill>
                <a:srgbClr val="D20035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Try printing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</a:t>
            </a:r>
            <a:r>
              <a:rPr lang="en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,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apples</a:t>
            </a:r>
            <a:r>
              <a:rPr lang="en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, and</a:t>
            </a:r>
            <a:r>
              <a:rPr lang="en" dirty="0" smtClean="0">
                <a:solidFill>
                  <a:srgbClr val="FF0000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to the terminal before and after!</a:t>
            </a:r>
            <a:endParaRPr lang="en" dirty="0">
              <a:solidFill>
                <a:srgbClr val="D20035"/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Naming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all letters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folders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all numbers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2000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with an underscore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first_name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with a dash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last-name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anywhere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l33t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at the start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101dalmations</a:t>
            </a:r>
            <a:r>
              <a:rPr lang="en" sz="3200" dirty="0"/>
              <a:t>)</a:t>
            </a:r>
          </a:p>
          <a:p>
            <a:pPr marL="38100" lv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at the end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starwars2</a:t>
            </a:r>
            <a:r>
              <a:rPr lang="en" sz="3200" dirty="0"/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Naming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6000" dirty="0" smtClean="0">
                <a:latin typeface="Yanone Kaffeesatz Bold"/>
                <a:cs typeface="Yanone Kaffeesatz Bold"/>
              </a:rPr>
              <a:t>Be descriptive of the “</a:t>
            </a:r>
            <a:r>
              <a:rPr lang="en-US" sz="6000" dirty="0" smtClean="0">
                <a:solidFill>
                  <a:srgbClr val="0E72A4"/>
                </a:solidFill>
                <a:latin typeface="Yanone Kaffeesatz Bold"/>
                <a:cs typeface="Yanone Kaffeesatz Bold"/>
              </a:rPr>
              <a:t>thing</a:t>
            </a:r>
            <a:r>
              <a:rPr lang="en-US" sz="6000" dirty="0" smtClean="0">
                <a:latin typeface="Yanone Kaffeesatz Bold"/>
                <a:cs typeface="Yanone Kaffeesatz Bold"/>
              </a:rPr>
              <a:t>” </a:t>
            </a:r>
            <a:endParaRPr lang="en" sz="6000" dirty="0">
              <a:latin typeface="Yanone Kaffeesatz Bold"/>
              <a:cs typeface="Yanone Kaffeesatz Bold"/>
            </a:endParaRPr>
          </a:p>
        </p:txBody>
      </p:sp>
    </p:spTree>
    <p:extLst>
      <p:ext uri="{BB962C8B-B14F-4D97-AF65-F5344CB8AC3E}">
        <p14:creationId xmlns:p14="http://schemas.microsoft.com/office/powerpoint/2010/main" val="3601573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Errors</a:t>
            </a:r>
            <a:endParaRPr lang="en-US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28" y="1417637"/>
            <a:ext cx="7644144" cy="23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Ruby is a "duck-typed" language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trebuchet ms"/>
              </a:rPr>
              <a:t> 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840" y="1463040"/>
            <a:ext cx="6929594" cy="397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Duck-typing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379226" y="1586704"/>
            <a:ext cx="4106115" cy="499686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it looks like a duck and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</a:t>
            </a: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quacks like a duck,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chances are it's a duck.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44" y="1609004"/>
            <a:ext cx="3310267" cy="496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Types of ducks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74319" y="2801035"/>
            <a:ext cx="8663939" cy="385122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" sz="6000" dirty="0">
                <a:solidFill>
                  <a:srgbClr val="0E72A4"/>
                </a:solidFill>
                <a:latin typeface="Ubuntu"/>
                <a:ea typeface="Ubuntu"/>
                <a:cs typeface="Ubuntu"/>
                <a:sym typeface="Ubuntu"/>
              </a:rPr>
              <a:t>standard types: </a:t>
            </a:r>
            <a:endParaRPr lang="en-US" sz="6000" dirty="0" smtClean="0">
              <a:solidFill>
                <a:srgbClr val="0E72A4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r"/>
            <a:r>
              <a:rPr lang="en" sz="6000" dirty="0" smtClean="0">
                <a:solidFill>
                  <a:srgbClr val="D20035"/>
                </a:solidFill>
                <a:latin typeface="Ubuntu"/>
                <a:ea typeface="Ubuntu"/>
                <a:cs typeface="Ubuntu"/>
                <a:sym typeface="Ubuntu"/>
              </a:rPr>
              <a:t>numbers </a:t>
            </a:r>
            <a:r>
              <a:rPr lang="en" sz="6000" dirty="0">
                <a:solidFill>
                  <a:srgbClr val="D20035"/>
                </a:solidFill>
                <a:latin typeface="Ubuntu"/>
                <a:ea typeface="Ubuntu"/>
                <a:cs typeface="Ubuntu"/>
                <a:sym typeface="Ubuntu"/>
              </a:rPr>
              <a:t>&amp; letters</a:t>
            </a:r>
            <a:endParaRPr lang="en" sz="6000" dirty="0">
              <a:solidFill>
                <a:srgbClr val="D20035"/>
              </a:solidFill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 &amp; Letters</a:t>
            </a:r>
            <a:endParaRPr lang="en" sz="680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integers: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Open Sans"/>
              </a:rPr>
              <a:t>4, 1040, -55, 9999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floating-point numbers: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1.1, 0.444, 9999.0001, -3.33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 (strings):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"a", 'cat', "The quick brown fox jumped over the lazy dogs.", '8 keys', '7'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 (yes or no?):</a:t>
            </a:r>
          </a:p>
          <a:p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T</a:t>
            </a:r>
            <a:r>
              <a:rPr lang="en" sz="2200" dirty="0" smtClean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rue</a:t>
            </a: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, </a:t>
            </a:r>
            <a:r>
              <a:rPr lang="en" sz="2200" dirty="0" smtClean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False</a:t>
            </a: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, 0, 1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316" y="4892669"/>
            <a:ext cx="1440700" cy="184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6921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99578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Strings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274319" y="1493519"/>
            <a:ext cx="8595359" cy="49377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Strings are text; it must be wrapped in a </a:t>
            </a:r>
            <a:r>
              <a:rPr lang="en" b="1" dirty="0"/>
              <a:t>matched pair of quotation</a:t>
            </a:r>
            <a:r>
              <a:rPr lang="en" dirty="0"/>
              <a:t> marks.</a:t>
            </a:r>
          </a:p>
          <a:p>
            <a:pPr lvl="0" rtl="0">
              <a:spcBef>
                <a:spcPts val="0"/>
              </a:spcBef>
              <a:buNone/>
            </a:pPr>
            <a:endParaRPr sz="1000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python3</a:t>
            </a:r>
            <a:endParaRPr lang="en" dirty="0">
              <a:solidFill>
                <a:schemeClr val="tx1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dirty="0" smtClean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'Single quotes work'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‘Single </a:t>
            </a: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quotes </a:t>
            </a: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work’</a:t>
            </a:r>
            <a:endParaRPr lang="en" dirty="0"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dirty="0" smtClean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"Double quotes work"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‘Double </a:t>
            </a: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quotes </a:t>
            </a: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work’</a:t>
            </a:r>
            <a:endParaRPr lang="en" dirty="0"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dirty="0" smtClean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"Start and end have to match'</a:t>
            </a:r>
          </a:p>
          <a:p>
            <a:pPr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   File “&lt;stdin&gt;”, line 1</a:t>
            </a:r>
          </a:p>
          <a:p>
            <a:pPr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      “Start and end have to match’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	</a:t>
            </a: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				   ^</a:t>
            </a:r>
          </a:p>
          <a:p>
            <a:pPr>
              <a:spcBef>
                <a:spcPts val="0"/>
              </a:spcBef>
              <a:buNone/>
            </a:pPr>
            <a:r>
              <a:rPr lang="en" dirty="0" smtClean="0">
                <a:latin typeface="Menlo Regular"/>
                <a:ea typeface="Courier New"/>
                <a:cs typeface="Menlo Regular"/>
                <a:sym typeface="Courier New"/>
              </a:rPr>
              <a:t>SyntaxError: EOL while scanning string literal</a:t>
            </a:r>
            <a:endParaRPr lang="en" dirty="0"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0638"/>
            <a:ext cx="8229600" cy="1799340"/>
          </a:xfrm>
        </p:spPr>
        <p:txBody>
          <a:bodyPr/>
          <a:lstStyle/>
          <a:p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Digital Humanities Programming</a:t>
            </a: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52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600" dirty="0"/>
              <a:t>Create variables named 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first_name</a:t>
            </a:r>
            <a:r>
              <a:rPr lang="en" sz="3600" dirty="0"/>
              <a:t>, 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last_name</a:t>
            </a:r>
            <a:r>
              <a:rPr lang="en" sz="3600" dirty="0"/>
              <a:t>, and </a:t>
            </a:r>
            <a:r>
              <a:rPr lang="en" sz="36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favorite_color</a:t>
            </a:r>
            <a:endParaRPr lang="en" sz="3600" dirty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600" dirty="0"/>
              <a:t>Assign </a:t>
            </a:r>
            <a:r>
              <a:rPr lang="en-US" sz="3600" dirty="0" smtClean="0"/>
              <a:t>string values to </a:t>
            </a:r>
            <a:r>
              <a:rPr lang="en" sz="3600" dirty="0" smtClean="0"/>
              <a:t>the variables</a:t>
            </a:r>
            <a:endParaRPr lang="en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Numbers </a:t>
            </a:r>
            <a:r>
              <a:rPr lang="en" i="1" dirty="0"/>
              <a:t>without a decimal </a:t>
            </a:r>
            <a:r>
              <a:rPr lang="en" dirty="0"/>
              <a:t>point are </a:t>
            </a:r>
            <a:r>
              <a:rPr lang="en" b="1" dirty="0" smtClean="0"/>
              <a:t>integers</a:t>
            </a:r>
            <a:endParaRPr lang="en" b="1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0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-105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898989898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2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-898989898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Numbers </a:t>
            </a:r>
            <a:r>
              <a:rPr lang="en" i="1" dirty="0"/>
              <a:t>with decimal points</a:t>
            </a:r>
            <a:r>
              <a:rPr lang="en" dirty="0"/>
              <a:t> are floating point numbers (</a:t>
            </a:r>
            <a:r>
              <a:rPr lang="en" b="1" dirty="0"/>
              <a:t>floats</a:t>
            </a:r>
            <a:r>
              <a:rPr lang="en" dirty="0" smtClean="0"/>
              <a:t>)</a:t>
            </a:r>
            <a:endParaRPr lang="en-US" dirty="0" smtClean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0.0</a:t>
            </a:r>
            <a:endParaRPr lang="en" dirty="0">
              <a:solidFill>
                <a:srgbClr val="0E72A4"/>
              </a:solidFill>
              <a:latin typeface="Menlo Regular"/>
              <a:ea typeface="Open Sans"/>
              <a:cs typeface="Menlo Regular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-105.56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.33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.000004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3.14159265359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You can perform operations on both types of numbers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+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-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/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Try dividing an integer by an integer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Try dividing an integer by a </a:t>
            </a:r>
            <a:r>
              <a:rPr lang="en" dirty="0" smtClean="0"/>
              <a:t>float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Now do the same in Python 2.7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How are the results </a:t>
            </a:r>
            <a:r>
              <a:rPr lang="en" dirty="0" smtClean="0"/>
              <a:t>different?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Create </a:t>
            </a:r>
            <a:r>
              <a:rPr lang="en" dirty="0"/>
              <a:t>two integer variables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num1</a:t>
            </a:r>
            <a:r>
              <a:rPr lang="en" dirty="0"/>
              <a:t> and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num2</a:t>
            </a:r>
            <a:r>
              <a:rPr lang="en" dirty="0"/>
              <a:t> and assign your favorite numbers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Compute the sum, difference, quotient, and product of these two numbers and assign these values to variables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sum</a:t>
            </a:r>
            <a:r>
              <a:rPr lang="en" dirty="0"/>
              <a:t>,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difference</a:t>
            </a:r>
            <a:r>
              <a:rPr lang="en" dirty="0"/>
              <a:t>,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quotient</a:t>
            </a:r>
            <a:r>
              <a:rPr lang="en" dirty="0"/>
              <a:t>, and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product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An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answer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num1 =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num2 = 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sum = num1 +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difference = num1 -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quotient = num1 /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product = num1 * num2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bg2"/>
                </a:solidFill>
              </a:rPr>
              <a:t>If you try these in Python 2.7, why does </a:t>
            </a:r>
            <a:r>
              <a:rPr lang="en" sz="3600" dirty="0" smtClean="0">
                <a:solidFill>
                  <a:schemeClr val="bg2"/>
                </a:solidFill>
              </a:rPr>
              <a:t>quotient </a:t>
            </a:r>
            <a:r>
              <a:rPr lang="en" sz="3600" dirty="0">
                <a:solidFill>
                  <a:schemeClr val="bg2"/>
                </a:solidFill>
              </a:rPr>
              <a:t>= 0 ?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Collection Types: </a:t>
            </a:r>
            <a:r>
              <a:rPr lang="en" b="1" dirty="0" smtClean="0"/>
              <a:t>List</a:t>
            </a:r>
            <a:r>
              <a:rPr lang="en" dirty="0" smtClean="0"/>
              <a:t>, </a:t>
            </a:r>
            <a:r>
              <a:rPr lang="en" b="1" dirty="0" smtClean="0"/>
              <a:t>Dictionary</a:t>
            </a:r>
            <a:endParaRPr lang="en" b="1" dirty="0"/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Define a list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List syntax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List indexing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L</a:t>
            </a:r>
            <a:r>
              <a:rPr lang="en-US" dirty="0" err="1">
                <a:latin typeface="Open Sans"/>
                <a:ea typeface="Open Sans"/>
                <a:cs typeface="Open Sans"/>
              </a:rPr>
              <a:t>i</a:t>
            </a:r>
            <a:r>
              <a:rPr lang="en" dirty="0" smtClean="0">
                <a:latin typeface="Open Sans"/>
                <a:ea typeface="Open Sans"/>
                <a:cs typeface="Open Sans"/>
              </a:rPr>
              <a:t>st methods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Define a dict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Dict syntax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Dict indexing</a:t>
            </a:r>
            <a:endParaRPr lang="en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List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A list is a collection of things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</a:t>
            </a:r>
            <a:r>
              <a:rPr lang="en" dirty="0" smtClean="0"/>
              <a:t>list is </a:t>
            </a:r>
            <a:r>
              <a:rPr lang="en" dirty="0"/>
              <a:t>surrounded by 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square braces</a:t>
            </a:r>
            <a:r>
              <a:rPr lang="en" dirty="0">
                <a:solidFill>
                  <a:schemeClr val="bg2"/>
                </a:solidFill>
                <a:latin typeface="Menlo Regular"/>
                <a:cs typeface="Menlo Regular"/>
              </a:rPr>
              <a:t> </a:t>
            </a:r>
            <a:r>
              <a:rPr lang="en" dirty="0"/>
              <a:t>(aka 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square brackets</a:t>
            </a:r>
            <a:r>
              <a:rPr lang="en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latin typeface="Menlo Regular"/>
                <a:cs typeface="Menlo Regular"/>
              </a:rPr>
              <a:t>[ ]</a:t>
            </a:r>
            <a:endParaRPr lang="en" dirty="0">
              <a:latin typeface="Menlo Regular"/>
              <a:cs typeface="Menlo Regular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</a:t>
            </a:r>
            <a:r>
              <a:rPr lang="en" dirty="0" smtClean="0"/>
              <a:t>item </a:t>
            </a:r>
            <a:r>
              <a:rPr lang="en" dirty="0"/>
              <a:t>is separated by a comma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 = [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"kiwi"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"strawberry"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"plum"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[‘kiwi’, ‘strawberry’, ‘plum’]</a:t>
            </a:r>
            <a:endParaRPr lang="en" sz="24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Make your own </a:t>
            </a:r>
            <a:r>
              <a:rPr lang="en" dirty="0" smtClean="0"/>
              <a:t>list named </a:t>
            </a:r>
            <a:r>
              <a:rPr lang="en" dirty="0">
                <a:solidFill>
                  <a:srgbClr val="0E72A4"/>
                </a:solidFill>
                <a:latin typeface="Courier New"/>
                <a:ea typeface="Courier New"/>
                <a:cs typeface="Courier New"/>
                <a:sym typeface="Courier New"/>
              </a:rPr>
              <a:t>grocery_list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Include at least 5 items in your grocery list in </a:t>
            </a:r>
            <a:r>
              <a:rPr lang="en" dirty="0" smtClean="0"/>
              <a:t>the list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What is a programming language?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74319" y="2549367"/>
            <a:ext cx="5024643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2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 artificial language with a limited purpose</a:t>
            </a: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32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2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" sz="32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means of expressing computations (math) and algorithms (logic) 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717" y="3018903"/>
            <a:ext cx="28670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List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Indexing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Items are </a:t>
            </a:r>
            <a:r>
              <a:rPr lang="en" dirty="0">
                <a:latin typeface="Open Sans"/>
                <a:ea typeface="Open Sans"/>
                <a:cs typeface="Open Sans"/>
              </a:rPr>
              <a:t>stored in order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Each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item can </a:t>
            </a:r>
            <a:r>
              <a:rPr lang="en" dirty="0">
                <a:latin typeface="Open Sans"/>
                <a:ea typeface="Open Sans"/>
                <a:cs typeface="Open Sans"/>
              </a:rPr>
              <a:t>be accessed by its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index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Python starts </a:t>
            </a:r>
            <a:r>
              <a:rPr lang="en" dirty="0">
                <a:latin typeface="Open Sans"/>
                <a:ea typeface="Open Sans"/>
                <a:cs typeface="Open Sans"/>
              </a:rPr>
              <a:t>counting at </a:t>
            </a:r>
            <a:r>
              <a:rPr lang="en" b="1" i="1" dirty="0">
                <a:latin typeface="Open Sans"/>
                <a:ea typeface="Open Sans"/>
                <a:cs typeface="Open Sans"/>
              </a:rPr>
              <a:t>zero</a:t>
            </a:r>
          </a:p>
          <a:p>
            <a:pPr lvl="0" rtl="0">
              <a:spcBef>
                <a:spcPts val="0"/>
              </a:spcBef>
              <a:buNone/>
            </a:pPr>
            <a:endParaRPr sz="1100" dirty="0"/>
          </a:p>
          <a:p>
            <a:pPr lvl="0"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fruits[0</a:t>
            </a:r>
            <a:r>
              <a:rPr lang="en-US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‘kiwi’</a:t>
            </a:r>
            <a:endParaRPr lang="en" dirty="0">
              <a:solidFill>
                <a:schemeClr val="tx1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‘strawberry’</a:t>
            </a:r>
            <a:endParaRPr lang="en" dirty="0">
              <a:solidFill>
                <a:schemeClr val="tx1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fruits[2]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‘plum’</a:t>
            </a:r>
            <a:endParaRPr lang="en" dirty="0">
              <a:solidFill>
                <a:schemeClr val="tx1"/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Still have your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grocery_list</a:t>
            </a:r>
            <a:r>
              <a:rPr lang="en" dirty="0">
                <a:solidFill>
                  <a:srgbClr val="0E72A4"/>
                </a:solidFill>
              </a:rPr>
              <a:t> </a:t>
            </a:r>
            <a:r>
              <a:rPr lang="en" dirty="0" smtClean="0"/>
              <a:t>list?</a:t>
            </a:r>
            <a:endParaRPr lang="en" dirty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is at index zero in your grocery </a:t>
            </a:r>
            <a:r>
              <a:rPr lang="en" dirty="0" smtClean="0"/>
              <a:t>list?</a:t>
            </a:r>
            <a:endParaRPr lang="en" dirty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How about index 5?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Guess the answers and use the syntax examples to see if your guesses are correct</a:t>
            </a:r>
          </a:p>
          <a:p>
            <a:pPr marL="914400" lvl="1" indent="-38100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hint: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Dictionary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 </a:t>
            </a:r>
            <a:r>
              <a:rPr lang="en" dirty="0" smtClean="0"/>
              <a:t>a dict, </a:t>
            </a:r>
            <a:r>
              <a:rPr lang="en" dirty="0"/>
              <a:t>we can </a:t>
            </a:r>
            <a:r>
              <a:rPr lang="en" dirty="0" smtClean="0"/>
              <a:t>associate an </a:t>
            </a:r>
            <a:r>
              <a:rPr lang="en" dirty="0" smtClean="0">
                <a:solidFill>
                  <a:srgbClr val="7F7F7F"/>
                </a:solidFill>
              </a:rPr>
              <a:t>item</a:t>
            </a:r>
            <a:r>
              <a:rPr lang="en" dirty="0" smtClean="0"/>
              <a:t> with another value instead </a:t>
            </a:r>
            <a:r>
              <a:rPr lang="en" dirty="0"/>
              <a:t>of </a:t>
            </a:r>
            <a:r>
              <a:rPr lang="en" dirty="0" smtClean="0"/>
              <a:t>just a </a:t>
            </a:r>
            <a:r>
              <a:rPr lang="en" dirty="0"/>
              <a:t>number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</a:t>
            </a:r>
            <a:r>
              <a:rPr lang="en" dirty="0" smtClean="0"/>
              <a:t>item is </a:t>
            </a:r>
            <a:r>
              <a:rPr lang="en" dirty="0"/>
              <a:t>a pair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i="1" dirty="0"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latin typeface="Open Sans"/>
                <a:ea typeface="Open Sans"/>
                <a:cs typeface="Open Sans"/>
              </a:rPr>
              <a:t>: address of the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dict member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i="1" dirty="0">
                <a:latin typeface="Open Sans"/>
                <a:ea typeface="Open Sans"/>
                <a:cs typeface="Open Sans"/>
              </a:rPr>
              <a:t>Value</a:t>
            </a:r>
            <a:r>
              <a:rPr lang="en" dirty="0">
                <a:latin typeface="Open Sans"/>
                <a:ea typeface="Open Sans"/>
                <a:cs typeface="Open Sans"/>
              </a:rPr>
              <a:t>: variable contained by the member, and located by the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</a:rPr>
              <a:t>name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Other names for a </a:t>
            </a:r>
            <a:r>
              <a:rPr lang="en" dirty="0" smtClean="0"/>
              <a:t>dictionary: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hash</a:t>
            </a:r>
            <a:endParaRPr lang="en" dirty="0">
              <a:solidFill>
                <a:srgbClr val="7F7F7F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associative array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map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Dict Syntax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Surrounded by </a:t>
            </a:r>
            <a:r>
              <a:rPr lang="en" b="1" dirty="0"/>
              <a:t>curly braces </a:t>
            </a:r>
            <a:r>
              <a:rPr lang="en" dirty="0"/>
              <a:t>(aka curly brackets</a:t>
            </a:r>
            <a:r>
              <a:rPr lang="en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E72A4"/>
                </a:solidFill>
                <a:latin typeface="Menlo Regular"/>
                <a:cs typeface="Menlo Regular"/>
              </a:rPr>
              <a:t>{ }</a:t>
            </a:r>
            <a:endParaRPr lang="en" dirty="0">
              <a:solidFill>
                <a:srgbClr val="0E72A4"/>
              </a:solidFill>
              <a:latin typeface="Menlo Regular"/>
              <a:cs typeface="Menlo Regular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Commas</a:t>
            </a:r>
            <a:r>
              <a:rPr lang="en" dirty="0"/>
              <a:t> separate each member pair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</a:rPr>
              <a:t>key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" dirty="0"/>
              <a:t>uses </a:t>
            </a:r>
            <a:r>
              <a:rPr lang="en" dirty="0">
                <a:solidFill>
                  <a:srgbClr val="0E72A4"/>
                </a:solidFill>
                <a:latin typeface="Menlo Regular"/>
                <a:sym typeface="Courier New"/>
              </a:rPr>
              <a:t>:</a:t>
            </a:r>
            <a:r>
              <a:rPr lang="en" dirty="0" smtClean="0"/>
              <a:t> (a colon) </a:t>
            </a:r>
            <a:r>
              <a:rPr lang="en" dirty="0"/>
              <a:t>to point to its </a:t>
            </a:r>
            <a:r>
              <a:rPr lang="en" i="1" dirty="0">
                <a:solidFill>
                  <a:srgbClr val="7F7F7F"/>
                </a:solidFill>
              </a:rPr>
              <a:t>value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8100"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</a:t>
            </a:r>
            <a:r>
              <a:rPr lang="en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states =</a:t>
            </a:r>
            <a:r>
              <a:rPr lang="en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 {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VA“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:</a:t>
            </a:r>
            <a:r>
              <a:rPr lang="en" dirty="0" smtClean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,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MD“: "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Maryland</a:t>
            </a:r>
            <a:r>
              <a:rPr lang="en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dirty="0" smtClean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}</a:t>
            </a:r>
          </a:p>
          <a:p>
            <a:pPr marL="38100">
              <a:buNone/>
            </a:pPr>
            <a:r>
              <a:rPr lang="en" dirty="0" smtClean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&gt;&gt;&gt; </a:t>
            </a:r>
            <a:r>
              <a:rPr lang="en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states</a:t>
            </a:r>
            <a:endParaRPr lang="en" dirty="0">
              <a:solidFill>
                <a:srgbClr val="0E72A4"/>
              </a:solidFill>
              <a:latin typeface="Menlo Regular"/>
              <a:cs typeface="Menlo Regular"/>
              <a:sym typeface="Courier New"/>
            </a:endParaRPr>
          </a:p>
          <a:p>
            <a:pPr marL="38100"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{"</a:t>
            </a:r>
            <a:r>
              <a:rPr lang="en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VA" =&gt; "Virginia", "MD" =&gt; "Maryland"}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Define a </a:t>
            </a:r>
            <a:r>
              <a:rPr lang="en" dirty="0" smtClean="0"/>
              <a:t>dict named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</a:rPr>
              <a:t>my_info</a:t>
            </a:r>
            <a:r>
              <a:rPr lang="en" dirty="0"/>
              <a:t> that contains the following keys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first_name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last_name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hometown</a:t>
            </a:r>
          </a:p>
          <a:p>
            <a:pPr marL="9144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Dict Indexing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Member pairs can be accessed by their key</a:t>
            </a:r>
          </a:p>
          <a:p>
            <a:pPr marL="914400" lvl="1" indent="-3810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Each </a:t>
            </a:r>
            <a:r>
              <a:rPr lang="en" b="1" dirty="0"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latin typeface="Open Sans"/>
                <a:ea typeface="Open Sans"/>
                <a:cs typeface="Open Sans"/>
              </a:rPr>
              <a:t> needs to be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unique</a:t>
            </a:r>
          </a:p>
          <a:p>
            <a:pPr marL="914400" lvl="1" indent="-3810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dirty="0">
                <a:latin typeface="Open Sans"/>
                <a:ea typeface="Open Sans"/>
                <a:cs typeface="Open Sans"/>
              </a:rPr>
              <a:t>Values</a:t>
            </a:r>
            <a:r>
              <a:rPr lang="en" dirty="0">
                <a:latin typeface="Open Sans"/>
                <a:ea typeface="Open Sans"/>
                <a:cs typeface="Open Sans"/>
              </a:rPr>
              <a:t> </a:t>
            </a:r>
            <a:r>
              <a:rPr lang="en" i="1" dirty="0">
                <a:solidFill>
                  <a:srgbClr val="7F7F7F"/>
                </a:solidFill>
                <a:latin typeface="Open Sans"/>
                <a:ea typeface="Open Sans"/>
                <a:cs typeface="Open Sans"/>
              </a:rPr>
              <a:t>do not </a:t>
            </a:r>
            <a:r>
              <a:rPr lang="en" dirty="0">
                <a:latin typeface="Open Sans"/>
                <a:ea typeface="Open Sans"/>
                <a:cs typeface="Open Sans"/>
              </a:rPr>
              <a:t>need to be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unique</a:t>
            </a:r>
          </a:p>
          <a:p>
            <a:pPr marL="914400" lvl="1" indent="-3810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Open Sans"/>
                <a:ea typeface="Open Sans"/>
                <a:cs typeface="Open Sans"/>
              </a:rPr>
              <a:t>Place key in </a:t>
            </a:r>
            <a:r>
              <a:rPr lang="en" b="1" dirty="0" smtClean="0">
                <a:latin typeface="Open Sans"/>
                <a:ea typeface="Open Sans"/>
                <a:cs typeface="Open Sans"/>
              </a:rPr>
              <a:t>brackets</a:t>
            </a:r>
            <a:endParaRPr lang="en" b="1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 </a:t>
            </a:r>
            <a:r>
              <a:rPr lang="en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states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["MD"]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‘Maryland’</a:t>
            </a:r>
            <a:endParaRPr lang="en" dirty="0">
              <a:solidFill>
                <a:srgbClr val="0E72A4"/>
              </a:solidFill>
              <a:latin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Add A Key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None/>
            </a:pPr>
            <a:r>
              <a:rPr lang="en-US" dirty="0">
                <a:solidFill>
                  <a:schemeClr val="tx1"/>
                </a:solidFill>
              </a:rPr>
              <a:t>For lists:</a:t>
            </a:r>
          </a:p>
          <a:p>
            <a:pPr marL="38100" lvl="0">
              <a:buNone/>
            </a:pPr>
            <a:endParaRPr lang="en-US" dirty="0">
              <a:solidFill>
                <a:srgbClr val="0E72A4"/>
              </a:solidFill>
            </a:endParaRPr>
          </a:p>
          <a:p>
            <a:pPr marL="38100" lvl="0">
              <a:buNone/>
            </a:pPr>
            <a:r>
              <a:rPr lang="en-US" dirty="0" smtClean="0">
                <a:solidFill>
                  <a:schemeClr val="tx1"/>
                </a:solidFill>
              </a:rPr>
              <a:t>&gt;&gt;&gt; </a:t>
            </a:r>
            <a:r>
              <a:rPr lang="en-US" dirty="0" smtClean="0">
                <a:solidFill>
                  <a:srgbClr val="0E72A4"/>
                </a:solidFill>
              </a:rPr>
              <a:t>instructors = [“</a:t>
            </a:r>
            <a:r>
              <a:rPr lang="en-US" dirty="0">
                <a:solidFill>
                  <a:srgbClr val="0E72A4"/>
                </a:solidFill>
              </a:rPr>
              <a:t>Brandon”, “Ethan</a:t>
            </a:r>
            <a:r>
              <a:rPr lang="en-US" dirty="0" smtClean="0">
                <a:solidFill>
                  <a:srgbClr val="0E72A4"/>
                </a:solidFill>
              </a:rPr>
              <a:t>”]</a:t>
            </a:r>
          </a:p>
          <a:p>
            <a:pPr marL="38100" lvl="0">
              <a:buNone/>
            </a:pPr>
            <a:r>
              <a:rPr lang="en-US" dirty="0" smtClean="0">
                <a:solidFill>
                  <a:schemeClr val="tx1"/>
                </a:solidFill>
              </a:rPr>
              <a:t>&gt;&gt;&gt;</a:t>
            </a:r>
            <a:r>
              <a:rPr lang="en-US" dirty="0" smtClean="0">
                <a:solidFill>
                  <a:srgbClr val="0E72A4"/>
                </a:solidFill>
              </a:rPr>
              <a:t> </a:t>
            </a:r>
            <a:r>
              <a:rPr lang="en-US" dirty="0" err="1" smtClean="0">
                <a:solidFill>
                  <a:srgbClr val="0E72A4"/>
                </a:solidFill>
              </a:rPr>
              <a:t>instructors.append</a:t>
            </a:r>
            <a:r>
              <a:rPr lang="en-US" dirty="0" smtClean="0">
                <a:solidFill>
                  <a:srgbClr val="0E72A4"/>
                </a:solidFill>
              </a:rPr>
              <a:t>(“Wayne”)</a:t>
            </a:r>
            <a:endParaRPr lang="en" dirty="0">
              <a:solidFill>
                <a:srgbClr val="0E72A4"/>
              </a:solidFill>
            </a:endParaRPr>
          </a:p>
          <a:p>
            <a:pPr marL="38100" lvl="0">
              <a:buNone/>
            </a:pPr>
            <a:endParaRPr lang="en-US" dirty="0">
              <a:solidFill>
                <a:srgbClr val="0E72A4"/>
              </a:solidFill>
            </a:endParaRPr>
          </a:p>
          <a:p>
            <a:pPr marL="38100" lvl="0">
              <a:buNone/>
            </a:pPr>
            <a:r>
              <a:rPr lang="en-US" dirty="0" smtClean="0">
                <a:solidFill>
                  <a:schemeClr val="tx1"/>
                </a:solidFill>
              </a:rPr>
              <a:t>For dictionaries:</a:t>
            </a:r>
          </a:p>
          <a:p>
            <a:pPr marL="38100" lvl="0">
              <a:buNone/>
            </a:pPr>
            <a:endParaRPr lang="en-US" dirty="0" smtClean="0">
              <a:solidFill>
                <a:srgbClr val="0E72A4"/>
              </a:solidFill>
            </a:endParaRPr>
          </a:p>
          <a:p>
            <a:pPr marL="38100" lvl="0">
              <a:buNone/>
            </a:pPr>
            <a:r>
              <a:rPr lang="en-US" dirty="0" smtClean="0">
                <a:solidFill>
                  <a:schemeClr val="tx1"/>
                </a:solidFill>
              </a:rPr>
              <a:t>&gt;&gt;&gt; </a:t>
            </a:r>
            <a:r>
              <a:rPr lang="en-US" dirty="0" err="1" smtClean="0">
                <a:solidFill>
                  <a:srgbClr val="0E72A4"/>
                </a:solidFill>
              </a:rPr>
              <a:t>my_info</a:t>
            </a:r>
            <a:r>
              <a:rPr lang="en-US" dirty="0" smtClean="0">
                <a:solidFill>
                  <a:srgbClr val="0E72A4"/>
                </a:solidFill>
              </a:rPr>
              <a:t>[“</a:t>
            </a:r>
            <a:r>
              <a:rPr lang="en-US" dirty="0" err="1" smtClean="0">
                <a:solidFill>
                  <a:srgbClr val="0E72A4"/>
                </a:solidFill>
              </a:rPr>
              <a:t>favorite_instructor</a:t>
            </a:r>
            <a:r>
              <a:rPr lang="en-US" dirty="0" smtClean="0">
                <a:solidFill>
                  <a:srgbClr val="0E72A4"/>
                </a:solidFill>
              </a:rPr>
              <a:t>”] </a:t>
            </a:r>
            <a:r>
              <a:rPr lang="en-US" dirty="0">
                <a:solidFill>
                  <a:srgbClr val="0E72A4"/>
                </a:solidFill>
              </a:rPr>
              <a:t>= </a:t>
            </a:r>
            <a:r>
              <a:rPr lang="en-US" dirty="0" smtClean="0">
                <a:solidFill>
                  <a:srgbClr val="0E72A4"/>
                </a:solidFill>
              </a:rPr>
              <a:t>“Ethan”</a:t>
            </a:r>
            <a:endParaRPr lang="en-US" dirty="0">
              <a:solidFill>
                <a:srgbClr val="0E72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463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Add the key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good_food</a:t>
            </a:r>
            <a:r>
              <a:rPr lang="en" dirty="0"/>
              <a:t> to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my_info</a:t>
            </a:r>
            <a:r>
              <a:rPr lang="en" dirty="0"/>
              <a:t> </a:t>
            </a:r>
            <a:r>
              <a:rPr lang="en" dirty="0" smtClean="0"/>
              <a:t>dict and </a:t>
            </a:r>
            <a:r>
              <a:rPr lang="en" dirty="0"/>
              <a:t>give it the same value as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  <a:r>
              <a:rPr lang="en" dirty="0"/>
              <a:t> key. What happens?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Add a second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  <a:r>
              <a:rPr lang="en" dirty="0"/>
              <a:t> key to your </a:t>
            </a:r>
            <a:r>
              <a:rPr lang="en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my_info </a:t>
            </a:r>
            <a:r>
              <a:rPr lang="en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dict</a:t>
            </a:r>
            <a:r>
              <a:rPr lang="en" dirty="0" smtClean="0"/>
              <a:t>. </a:t>
            </a:r>
            <a:r>
              <a:rPr lang="en" dirty="0"/>
              <a:t>What happens?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>
                <a:solidFill>
                  <a:srgbClr val="7F7F7F"/>
                </a:solidFill>
              </a:rPr>
              <a:t>Things</a:t>
            </a:r>
            <a:r>
              <a:rPr lang="en" dirty="0">
                <a:solidFill>
                  <a:srgbClr val="7F7F7F"/>
                </a:solidFill>
              </a:rPr>
              <a:t> </a:t>
            </a:r>
            <a:r>
              <a:rPr lang="en" dirty="0"/>
              <a:t>that do </a:t>
            </a:r>
            <a:r>
              <a:rPr lang="en" b="1" dirty="0">
                <a:solidFill>
                  <a:srgbClr val="7F7F7F"/>
                </a:solidFill>
              </a:rPr>
              <a:t>stuff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Objects (like strings, integers, and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dictionaries) </a:t>
            </a:r>
            <a:r>
              <a:rPr lang="en" dirty="0">
                <a:latin typeface="Open Sans"/>
                <a:ea typeface="Open Sans"/>
                <a:cs typeface="Open Sans"/>
              </a:rPr>
              <a:t>are </a:t>
            </a:r>
            <a:r>
              <a:rPr lang="en" b="1" dirty="0">
                <a:latin typeface="Open Sans"/>
                <a:ea typeface="Open Sans"/>
                <a:cs typeface="Open Sans"/>
              </a:rPr>
              <a:t>nouns</a:t>
            </a:r>
            <a:r>
              <a:rPr lang="en" dirty="0">
                <a:latin typeface="Open Sans"/>
                <a:ea typeface="Open Sans"/>
                <a:cs typeface="Open Sans"/>
              </a:rPr>
              <a:t>; methods are verbs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Called (used) with a "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</a:t>
            </a:r>
            <a:r>
              <a:rPr lang="en" dirty="0">
                <a:latin typeface="Open Sans"/>
                <a:ea typeface="Open Sans"/>
                <a:cs typeface="Open Sans"/>
              </a:rPr>
              <a:t>"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5.to_s</a:t>
            </a:r>
            <a:r>
              <a:rPr lang="en" dirty="0">
                <a:latin typeface="Open Sans"/>
                <a:ea typeface="Open Sans"/>
                <a:cs typeface="Open Sans"/>
              </a:rPr>
              <a:t> (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to_s</a:t>
            </a:r>
            <a:r>
              <a:rPr lang="en" dirty="0">
                <a:latin typeface="Open Sans"/>
                <a:ea typeface="Open Sans"/>
                <a:cs typeface="Open Sans"/>
              </a:rPr>
              <a:t> is the method)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 + 5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</a:rPr>
              <a:t>is a shortcut way of writing 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5.+(5)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data type has a set of built in methods.</a:t>
            </a:r>
          </a:p>
          <a:p>
            <a:pPr marL="914400" lvl="1" indent="-381000">
              <a:buSzPct val="80000"/>
            </a:pPr>
            <a:r>
              <a:rPr lang="en" dirty="0">
                <a:latin typeface="Open Sans"/>
                <a:ea typeface="Open Sans"/>
                <a:cs typeface="Open Sans"/>
              </a:rPr>
              <a:t>See String's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methods </a:t>
            </a:r>
            <a:r>
              <a:rPr lang="en-US" dirty="0">
                <a:latin typeface="Open Sans"/>
                <a:ea typeface="Open Sans"/>
                <a:cs typeface="Open Sans"/>
                <a:hlinkClick r:id="rId3"/>
              </a:rPr>
              <a:t>https://</a:t>
            </a:r>
            <a:r>
              <a:rPr lang="en-US" dirty="0" smtClean="0">
                <a:latin typeface="Open Sans"/>
                <a:ea typeface="Open Sans"/>
                <a:cs typeface="Open Sans"/>
                <a:hlinkClick r:id="rId3"/>
              </a:rPr>
              <a:t>docs.python.org/3/library/stdtypes.html#string-methods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>
              <a:buSzPct val="80000"/>
            </a:pPr>
            <a:endParaRPr lang="en" dirty="0">
              <a:solidFill>
                <a:srgbClr val="0E72A4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</a:t>
            </a:r>
            <a:r>
              <a:rPr lang="en" b="1" dirty="0"/>
              <a:t>String</a:t>
            </a:r>
            <a:r>
              <a:rPr lang="en" dirty="0"/>
              <a:t>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old_string</a:t>
            </a:r>
            <a:r>
              <a:rPr lang="en" dirty="0"/>
              <a:t> and assign </a:t>
            </a:r>
            <a:r>
              <a:rPr lang="en-US" dirty="0" smtClean="0"/>
              <a:t>it </a:t>
            </a:r>
            <a:r>
              <a:rPr lang="en" dirty="0" smtClean="0"/>
              <a:t>the </a:t>
            </a:r>
            <a:r>
              <a:rPr lang="en" dirty="0"/>
              <a:t>value </a:t>
            </a:r>
            <a:r>
              <a:rPr lang="en" dirty="0" smtClean="0"/>
              <a:t>“Python is </a:t>
            </a:r>
            <a:r>
              <a:rPr lang="en" dirty="0"/>
              <a:t>cool"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Use String methods to modify the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old_string</a:t>
            </a:r>
            <a:r>
              <a:rPr lang="en" dirty="0"/>
              <a:t> variable to that it is now </a:t>
            </a:r>
            <a:r>
              <a:rPr lang="en" dirty="0" smtClean="0"/>
              <a:t>“PYTHON IS COOL" </a:t>
            </a:r>
            <a:r>
              <a:rPr lang="en" dirty="0"/>
              <a:t>and assign it to another variable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new_string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dirty="0">
                <a:latin typeface="Open Sans"/>
                <a:ea typeface="Open Sans"/>
                <a:cs typeface="Open Sans"/>
              </a:rPr>
              <a:t>Hint</a:t>
            </a:r>
            <a:r>
              <a:rPr lang="en" dirty="0">
                <a:latin typeface="Open Sans"/>
                <a:ea typeface="Open Sans"/>
                <a:cs typeface="Open Sans"/>
              </a:rPr>
              <a:t>: look at the String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method "</a:t>
            </a:r>
            <a:r>
              <a:rPr lang="en" dirty="0" smtClean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upper</a:t>
            </a:r>
            <a:r>
              <a:rPr lang="en" dirty="0" smtClean="0">
                <a:latin typeface="Open Sans"/>
                <a:ea typeface="Open Sans"/>
                <a:cs typeface="Menlo Regular"/>
              </a:rPr>
              <a:t>”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77425" y="277875"/>
            <a:ext cx="8668822" cy="121520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What is a programming language?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40030" y="2789694"/>
            <a:ext cx="8664000" cy="302936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27000" lvl="0" algn="r">
              <a:buClr>
                <a:srgbClr val="000000"/>
              </a:buClr>
              <a:buSzPct val="100000"/>
            </a:pPr>
            <a:r>
              <a:rPr lang="en" sz="3200" dirty="0">
                <a:solidFill>
                  <a:srgbClr val="A6A6A6"/>
                </a:solidFill>
                <a:latin typeface="Ubuntu"/>
                <a:ea typeface="Ubuntu"/>
                <a:cs typeface="Ubuntu"/>
                <a:sym typeface="Ubuntu"/>
              </a:rPr>
              <a:t>...like human languages in some ways!</a:t>
            </a:r>
            <a:r>
              <a:rPr lang="en" sz="4800" dirty="0">
                <a:solidFill>
                  <a:srgbClr val="A6A6A6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en" sz="3200" b="0" dirty="0">
              <a:solidFill>
                <a:srgbClr val="A6A6A6"/>
              </a:solidFill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Boolean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 boolean can only have one of two values: </a:t>
            </a:r>
            <a:r>
              <a:rPr lang="en" sz="2400" dirty="0">
                <a:solidFill>
                  <a:srgbClr val="0E72A4"/>
                </a:solidFill>
                <a:latin typeface="Menlo Regular"/>
              </a:rPr>
              <a:t>T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</a:rPr>
              <a:t>rue</a:t>
            </a:r>
            <a:r>
              <a:rPr lang="en" dirty="0" smtClean="0"/>
              <a:t> </a:t>
            </a:r>
            <a:r>
              <a:rPr lang="en" dirty="0"/>
              <a:t>or </a:t>
            </a:r>
            <a:r>
              <a:rPr lang="en" sz="2400" dirty="0">
                <a:solidFill>
                  <a:srgbClr val="0E72A4"/>
                </a:solidFill>
                <a:latin typeface="Menlo Regular"/>
              </a:rPr>
              <a:t>F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</a:rPr>
              <a:t>alse</a:t>
            </a:r>
            <a:endParaRPr lang="en" sz="2400" dirty="0">
              <a:solidFill>
                <a:srgbClr val="0E72A4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1 + 1 ==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True</a:t>
            </a:r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1 + 1 ==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F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alse</a:t>
            </a:r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(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</a:rPr>
              <a:t>==</a:t>
            </a:r>
            <a:r>
              <a:rPr lang="en" dirty="0"/>
              <a:t> means "is equal to;" More on that later...)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favorite_color</a:t>
            </a:r>
            <a:r>
              <a:rPr lang="en" dirty="0"/>
              <a:t> and assign it to your favorite color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not_favorite_color</a:t>
            </a:r>
            <a:r>
              <a:rPr lang="en" dirty="0"/>
              <a:t> and assign it to a different color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Test if these variables are equal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Is equal to operator is 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==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Sometimes</a:t>
            </a:r>
            <a:r>
              <a:rPr lang="en" sz="280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4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there</a:t>
            </a:r>
            <a:r>
              <a:rPr lang="en" sz="28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4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is a problem...</a:t>
            </a: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63" y="1379666"/>
            <a:ext cx="7705912" cy="49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54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Casting to appropriate type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703811" y="1493519"/>
            <a:ext cx="7165572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to_s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(to string)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to_i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(to integer)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to_f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(guesses?)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800" b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b="0" dirty="0">
                <a:solidFill>
                  <a:srgbClr val="000000"/>
                </a:solidFill>
                <a:latin typeface="Menlo Regular"/>
                <a:ea typeface="trebuchet ms"/>
                <a:cs typeface="Menlo Regular"/>
                <a:sym typeface="trebuchet ms"/>
              </a:rPr>
              <a:t> </a:t>
            </a:r>
            <a:r>
              <a:rPr lang="en" sz="2800" b="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8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"3".to_f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b="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=&gt; 3.0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0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3407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Operators</a:t>
            </a:r>
            <a:r>
              <a:rPr lang="en-US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: </a:t>
            </a:r>
            <a:r>
              <a:rPr lang="en-US" sz="26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6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stuff </a:t>
            </a:r>
            <a:r>
              <a:rPr lang="en" sz="2666" dirty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with objects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552" cy="532790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133" b="1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+ 2</a:t>
            </a:r>
            <a: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7</a:t>
            </a:r>
            <a:endParaRPr lang="en" sz="2133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* 3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15</a:t>
            </a:r>
            <a:endParaRPr lang="en" sz="2133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133" b="1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my_other_variable + " there!"</a:t>
            </a:r>
            <a: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"hi there!"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fruits + ["lychee"]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["kiwi", "strawberry", "plum", 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133" b="1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fruits.remove("lychee“)</a:t>
            </a:r>
            <a:endParaRPr lang="en" sz="2133" b="1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33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["</a:t>
            </a: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kiwi", "strawberry", "plum"]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133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133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</a:t>
            </a:r>
            <a:r>
              <a:rPr lang="en" dirty="0" smtClean="0">
                <a:solidFill>
                  <a:schemeClr val="bg2"/>
                </a:solidFill>
              </a:rPr>
              <a:t>list </a:t>
            </a:r>
            <a:r>
              <a:rPr lang="en" dirty="0" smtClean="0"/>
              <a:t>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vegetables</a:t>
            </a:r>
            <a:r>
              <a:rPr lang="en" dirty="0"/>
              <a:t> that contain three vegetables you like and one vegetable you don't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the 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vegetables</a:t>
            </a:r>
            <a:r>
              <a:rPr lang="en" dirty="0" smtClean="0"/>
              <a:t> list, </a:t>
            </a:r>
            <a:r>
              <a:rPr lang="en" dirty="0"/>
              <a:t>create </a:t>
            </a:r>
            <a:r>
              <a:rPr lang="en" dirty="0" smtClean="0"/>
              <a:t>a list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my_vegetables</a:t>
            </a:r>
            <a:r>
              <a:rPr lang="en" dirty="0"/>
              <a:t> that contains only the vegetables you like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Extra</a:t>
            </a:r>
            <a:r>
              <a:rPr lang="en" dirty="0"/>
              <a:t>: can you use the first two </a:t>
            </a:r>
            <a:r>
              <a:rPr lang="en" dirty="0" smtClean="0"/>
              <a:t>lists to </a:t>
            </a:r>
            <a:r>
              <a:rPr lang="en" dirty="0"/>
              <a:t>create a new array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your_vegetables</a:t>
            </a:r>
            <a:r>
              <a:rPr lang="en" dirty="0"/>
              <a:t> that only contains the vegetables you don't like?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Spacing and Legibility</a:t>
            </a:r>
            <a:endParaRPr lang="en-US" sz="5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vegetables = ['here', 'are', 'my', 'vegetables'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vegetables=[</a:t>
            </a:r>
            <a:r>
              <a:rPr lang="en-US" dirty="0"/>
              <a:t>'</a:t>
            </a:r>
            <a:r>
              <a:rPr lang="en-US" dirty="0" smtClean="0"/>
              <a:t>here’,       '</a:t>
            </a:r>
            <a:r>
              <a:rPr lang="en-US" dirty="0" err="1" smtClean="0"/>
              <a:t>are’,'</a:t>
            </a:r>
            <a:r>
              <a:rPr lang="en-US" dirty="0" err="1"/>
              <a:t>my</a:t>
            </a:r>
            <a:r>
              <a:rPr lang="en-US" dirty="0"/>
              <a:t>', </a:t>
            </a:r>
            <a:r>
              <a:rPr lang="en-US" dirty="0" smtClean="0"/>
              <a:t>'</a:t>
            </a:r>
            <a:r>
              <a:rPr lang="en-US" dirty="0"/>
              <a:t>vegetables'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Keep things regular and neat.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2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More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Operators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271935" y="1383507"/>
            <a:ext cx="8538074" cy="654353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+, -, /, *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 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math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</a:t>
            </a: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also means concatenation)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                   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value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                 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addition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then 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assignment (</a:t>
            </a:r>
            <a:r>
              <a:rPr lang="en" sz="2200" b="0" dirty="0" smtClean="0">
                <a:solidFill>
                  <a:srgbClr val="0E72A4"/>
                </a:solidFill>
                <a:latin typeface="Open Sans"/>
                <a:ea typeface="Open Sans"/>
                <a:cs typeface="Open Sans"/>
                <a:sym typeface="Open Sans"/>
              </a:rPr>
              <a:t>x += y 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vs. </a:t>
            </a:r>
            <a:r>
              <a:rPr lang="en" sz="2200" b="0" dirty="0" smtClean="0">
                <a:solidFill>
                  <a:srgbClr val="0E72A4"/>
                </a:solidFill>
                <a:latin typeface="Open Sans"/>
                <a:ea typeface="Open Sans"/>
                <a:cs typeface="Open Sans"/>
                <a:sym typeface="Open Sans"/>
              </a:rPr>
              <a:t>x = x + y)</a:t>
            </a:r>
            <a:endParaRPr lang="en" sz="2200" b="0" dirty="0">
              <a:solidFill>
                <a:srgbClr val="0E72A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**</a:t>
            </a:r>
            <a:r>
              <a:rPr lang="en" sz="2200" dirty="0">
                <a:cs typeface="Menlo Regular"/>
                <a:sym typeface="Open Sans"/>
              </a:rPr>
              <a:t>	</a:t>
            </a:r>
            <a:r>
              <a:rPr lang="en" sz="2200" dirty="0" smtClean="0">
                <a:cs typeface="Menlo Regular"/>
                <a:sym typeface="Open Sans"/>
              </a:rPr>
              <a:t>	exponent</a:t>
            </a:r>
            <a:endParaRPr lang="en" sz="2200" b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==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        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equal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!=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         not equal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666" b="1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lang="en-US" sz="2000" b="1" dirty="0" smtClean="0">
                <a:latin typeface="trebuchet ms"/>
                <a:ea typeface="trebuchet ms"/>
                <a:cs typeface="trebuchet ms"/>
                <a:sym typeface="trebuchet ms"/>
              </a:rPr>
              <a:t>For more operators: </a:t>
            </a:r>
            <a:r>
              <a:rPr lang="en-US" sz="2000" b="1" dirty="0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</a:t>
            </a:r>
            <a:r>
              <a:rPr lang="en-US" sz="2000" b="1" dirty="0" smtClean="0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www.tutorialspoint.com/python/python_basic_operators.htm</a:t>
            </a:r>
            <a:endParaRPr lang="en-US" sz="2000" b="1" dirty="0" smtClean="0">
              <a:latin typeface="trebuchet ms"/>
              <a:ea typeface="trebuchet ms"/>
              <a:cs typeface="trebuchet ms"/>
              <a:sym typeface="trebuchet ms"/>
            </a:endParaRPr>
          </a:p>
          <a:p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54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Printing things to the screen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print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("Doctor Who“)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doctors 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 [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'Matt Smith'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'David Tennent'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Menlo Regular"/>
                <a:ea typeface="Courier New"/>
                <a:cs typeface="Menlo Regular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rint(doctors[0])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 best_episode =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'Blink'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print(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"My favorite episode is "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+ best_episode)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" sz="2400" dirty="0" smtClean="0"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print(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"My favorite Doctor is "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+ doctors[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1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])</a:t>
            </a:r>
            <a:endParaRPr lang="en" sz="2400" dirty="0"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Code 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Exercise </a:t>
            </a: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1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Store your street address, city, state, and zip code in variables (or even better, a </a:t>
            </a:r>
            <a:r>
              <a:rPr lang="en" sz="2400" dirty="0" smtClean="0">
                <a:solidFill>
                  <a:srgbClr val="000000"/>
                </a:solidFill>
              </a:rPr>
              <a:t>dictionary!), </a:t>
            </a:r>
            <a:r>
              <a:rPr lang="en" sz="2400" dirty="0">
                <a:solidFill>
                  <a:srgbClr val="000000"/>
                </a:solidFill>
              </a:rPr>
              <a:t>then print them in the usual format: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bg2">
                  <a:lumMod val="50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Brandon Walsh</a:t>
            </a:r>
            <a:endParaRPr lang="en" sz="2400" dirty="0">
              <a:solidFill>
                <a:schemeClr val="bg2">
                  <a:lumMod val="50000"/>
                </a:schemeClr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123 My Street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Charlottesville</a:t>
            </a:r>
            <a:r>
              <a:rPr lang="en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, 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VA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22903</a:t>
            </a:r>
            <a:endParaRPr lang="en" sz="2400" dirty="0">
              <a:solidFill>
                <a:schemeClr val="bg2">
                  <a:lumMod val="50000"/>
                </a:schemeClr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40030" y="994107"/>
            <a:ext cx="86640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Syntax (form)</a:t>
            </a:r>
          </a:p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Semantics (meaning)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signs</a:t>
            </a: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/words (variables, symbols, numbers, strings)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expressions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"flow" (decisions, conditions, loops, </a:t>
            </a: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narrative</a:t>
            </a: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complex entities (methods, structures, &amp; objects)</a:t>
            </a:r>
          </a:p>
        </p:txBody>
      </p:sp>
    </p:spTree>
    <p:extLst>
      <p:ext uri="{BB962C8B-B14F-4D97-AF65-F5344CB8AC3E}">
        <p14:creationId xmlns:p14="http://schemas.microsoft.com/office/powerpoint/2010/main" val="17493440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 Answer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address =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'name‘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: ‘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Ethan Reed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'street‘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: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'123 My Street'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'city‘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: 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Charlottesville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'state‘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: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'VA'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'zip‘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: ‘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22903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endParaRPr lang="en" sz="2200" dirty="0">
              <a:solidFill>
                <a:srgbClr val="D20035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print</a:t>
            </a:r>
            <a:r>
              <a:rPr lang="en-US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(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address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'name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])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</a:t>
            </a:r>
            <a:r>
              <a:rPr lang="en" sz="2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rint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(address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'street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])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200" dirty="0" err="1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pr</a:t>
            </a:r>
            <a:r>
              <a:rPr lang="en" sz="2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int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(address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'city'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 +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', ' 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+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'state'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 + ' ' +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'zip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])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Code</a:t>
            </a:r>
            <a:r>
              <a:rPr lang="en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</a:t>
            </a:r>
            <a:r>
              <a:rPr lang="en-US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Exercise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1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900" dirty="0">
                <a:solidFill>
                  <a:srgbClr val="000000"/>
                </a:solidFill>
              </a:rPr>
              <a:t>Write a program that converts </a:t>
            </a:r>
            <a:r>
              <a:rPr lang="en" sz="2900" b="1" dirty="0">
                <a:solidFill>
                  <a:srgbClr val="000000"/>
                </a:solidFill>
              </a:rPr>
              <a:t>seconds</a:t>
            </a:r>
            <a:r>
              <a:rPr lang="en" sz="2900" dirty="0">
                <a:solidFill>
                  <a:srgbClr val="000000"/>
                </a:solidFill>
              </a:rPr>
              <a:t> to </a:t>
            </a:r>
            <a:r>
              <a:rPr lang="en" sz="2900" b="1" dirty="0">
                <a:solidFill>
                  <a:srgbClr val="000000"/>
                </a:solidFill>
              </a:rPr>
              <a:t>years</a:t>
            </a:r>
            <a:r>
              <a:rPr lang="en" sz="2900" dirty="0">
                <a:solidFill>
                  <a:srgbClr val="000000"/>
                </a:solidFill>
              </a:rPr>
              <a:t>.  Test your program with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600000000</a:t>
            </a:r>
            <a:r>
              <a:rPr lang="en" sz="2900" dirty="0">
                <a:solidFill>
                  <a:srgbClr val="000000"/>
                </a:solidFill>
              </a:rPr>
              <a:t> seconds,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2900" dirty="0">
                <a:solidFill>
                  <a:srgbClr val="000000"/>
                </a:solidFill>
              </a:rPr>
              <a:t> seconds, and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40000.33</a:t>
            </a:r>
            <a:r>
              <a:rPr lang="en" sz="2900" dirty="0">
                <a:solidFill>
                  <a:srgbClr val="000000"/>
                </a:solidFill>
              </a:rPr>
              <a:t> seconds.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</a:t>
            </a:r>
            <a:r>
              <a:rPr lang="en-US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Approach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Figure out how many seconds in a year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60 seconds in a minute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60 minutes in an hour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24 hours in a day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365 days in a year (365.242 if you're really precise)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Do the math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Return a result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 Answer</a:t>
            </a:r>
            <a:endParaRPr lang="en" dirty="0"/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sec = </a:t>
            </a:r>
            <a:r>
              <a:rPr lang="en" sz="1800" dirty="0" smtClean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600000000.0</a:t>
            </a:r>
            <a:endParaRPr lang="en" sz="1800" dirty="0">
              <a:solidFill>
                <a:srgbClr val="118987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p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rint(sec/</a:t>
            </a:r>
            <a:r>
              <a:rPr lang="en" sz="1800" dirty="0" smtClean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 smtClean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 smtClean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24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 smtClean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365)</a:t>
            </a:r>
            <a:endParaRPr lang="en" sz="1800" dirty="0">
              <a:solidFill>
                <a:srgbClr val="118987"/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Resources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283657" y="1640497"/>
            <a:ext cx="7969634" cy="492725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Rubylearning.com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Learn to Program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(http://pine.fm/LearnToProgram/)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Why's Poignant Guide to Ruby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(http://mislav.uniqpath.com/poignant-guide/)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Ruby Documentation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(http://ruby-doc.org/core/) 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en" sz="2400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Pick-axe Book</a:t>
            </a: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 (http://ruby-doc.org/docs/ProgrammingRuby/)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" y="0"/>
            <a:ext cx="9124560" cy="689562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22790" y="247844"/>
            <a:ext cx="3438899" cy="2153400"/>
          </a:xfrm>
          <a:prstGeom prst="rect">
            <a:avLst/>
          </a:prstGeom>
          <a:solidFill>
            <a:srgbClr val="434343"/>
          </a:solidFill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"when you don't create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things,</a:t>
            </a:r>
            <a:r>
              <a:rPr lang="en-US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you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become defined by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your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tastes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rather than ability. </a:t>
            </a:r>
            <a:r>
              <a:rPr lang="en-US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our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tastes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only narrow &amp; exclude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people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. so create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.”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66" dirty="0">
                <a:solidFill>
                  <a:srgbClr val="CCCCCC"/>
                </a:solidFill>
                <a:latin typeface="Open Sans"/>
                <a:ea typeface="Open Sans"/>
                <a:cs typeface="Open Sans"/>
                <a:sym typeface="Arial"/>
              </a:rPr>
              <a:t>  why the lucky stiff (@_why)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Language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Code used to create applications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Ruby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PHP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Python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JavaScript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Java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C++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many, many more...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2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2489</Words>
  <Application>Microsoft Macintosh PowerPoint</Application>
  <PresentationFormat>On-screen Show (4:3)</PresentationFormat>
  <Paragraphs>517</Paragraphs>
  <Slides>74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8" baseType="lpstr">
      <vt:lpstr>arial</vt:lpstr>
      <vt:lpstr>arial</vt:lpstr>
      <vt:lpstr>Courier New</vt:lpstr>
      <vt:lpstr>Courier New</vt:lpstr>
      <vt:lpstr>Mangal</vt:lpstr>
      <vt:lpstr>Menlo Regular</vt:lpstr>
      <vt:lpstr>Open Sans</vt:lpstr>
      <vt:lpstr>trebuchet ms</vt:lpstr>
      <vt:lpstr>Ubuntu</vt:lpstr>
      <vt:lpstr>Wingdings</vt:lpstr>
      <vt:lpstr>Yanone Kaffeesatz Bold</vt:lpstr>
      <vt:lpstr>Yanone Kaffeesatz Regular</vt:lpstr>
      <vt:lpstr>Custom Theme</vt:lpstr>
      <vt:lpstr>Custom Theme</vt:lpstr>
      <vt:lpstr>Introduction to Humanities Programming</vt:lpstr>
      <vt:lpstr>What does it mean?</vt:lpstr>
      <vt:lpstr>Why Program?</vt:lpstr>
      <vt:lpstr>Digital Humanities Programming?</vt:lpstr>
      <vt:lpstr>What is a programming language?</vt:lpstr>
      <vt:lpstr>What is a programming language?</vt:lpstr>
      <vt:lpstr>PowerPoint Presentation</vt:lpstr>
      <vt:lpstr>PowerPoint Presentation</vt:lpstr>
      <vt:lpstr>Language</vt:lpstr>
      <vt:lpstr>Language Choice</vt:lpstr>
      <vt:lpstr>Library</vt:lpstr>
      <vt:lpstr>Python</vt:lpstr>
      <vt:lpstr>Python Philosophy:</vt:lpstr>
      <vt:lpstr>Python Philosophy:</vt:lpstr>
      <vt:lpstr>Python Philosophy: applied</vt:lpstr>
      <vt:lpstr>Dogma</vt:lpstr>
      <vt:lpstr>PowerPoint Presentation</vt:lpstr>
      <vt:lpstr>Why Python</vt:lpstr>
      <vt:lpstr>Why Not Python</vt:lpstr>
      <vt:lpstr>Two Pythons</vt:lpstr>
      <vt:lpstr>Two Pythons</vt:lpstr>
      <vt:lpstr>What we will cover</vt:lpstr>
      <vt:lpstr>What you will be able to do</vt:lpstr>
      <vt:lpstr>Open the Terminal</vt:lpstr>
      <vt:lpstr>Prompt</vt:lpstr>
      <vt:lpstr>python3</vt:lpstr>
      <vt:lpstr>Variables</vt:lpstr>
      <vt:lpstr>Variables</vt:lpstr>
      <vt:lpstr>What's with = ?</vt:lpstr>
      <vt:lpstr>Variable Assignment</vt:lpstr>
      <vt:lpstr>Variable Assignment</vt:lpstr>
      <vt:lpstr>Variable Naming</vt:lpstr>
      <vt:lpstr>Variable Naming</vt:lpstr>
      <vt:lpstr>Errors</vt:lpstr>
      <vt:lpstr>Ruby is a "duck-typed" language </vt:lpstr>
      <vt:lpstr>Duck-typing</vt:lpstr>
      <vt:lpstr>Types of ducks</vt:lpstr>
      <vt:lpstr>Numbers &amp; Letters</vt:lpstr>
      <vt:lpstr>Strings</vt:lpstr>
      <vt:lpstr>Exercise</vt:lpstr>
      <vt:lpstr>Numbers</vt:lpstr>
      <vt:lpstr>Numbers</vt:lpstr>
      <vt:lpstr>Numbers</vt:lpstr>
      <vt:lpstr>Exercise</vt:lpstr>
      <vt:lpstr>An answer</vt:lpstr>
      <vt:lpstr>Collections  </vt:lpstr>
      <vt:lpstr>Collections</vt:lpstr>
      <vt:lpstr>List</vt:lpstr>
      <vt:lpstr>Exercise</vt:lpstr>
      <vt:lpstr>List</vt:lpstr>
      <vt:lpstr>Exercise</vt:lpstr>
      <vt:lpstr>Dictionary</vt:lpstr>
      <vt:lpstr>Dict Syntax</vt:lpstr>
      <vt:lpstr>Exercise</vt:lpstr>
      <vt:lpstr>Dict Indexing</vt:lpstr>
      <vt:lpstr>Add A Key</vt:lpstr>
      <vt:lpstr>Exercise</vt:lpstr>
      <vt:lpstr>Methods</vt:lpstr>
      <vt:lpstr>Exercise</vt:lpstr>
      <vt:lpstr>Booleans</vt:lpstr>
      <vt:lpstr>Exercise</vt:lpstr>
      <vt:lpstr>Sometimes there is a problem...</vt:lpstr>
      <vt:lpstr>Casting to appropriate type</vt:lpstr>
      <vt:lpstr>Operators: do stuff with objects</vt:lpstr>
      <vt:lpstr>Exercises</vt:lpstr>
      <vt:lpstr>Spacing and Legibility</vt:lpstr>
      <vt:lpstr>More Operators</vt:lpstr>
      <vt:lpstr>Printing things to the screen</vt:lpstr>
      <vt:lpstr>Code Exercise 1</vt:lpstr>
      <vt:lpstr>An Answer</vt:lpstr>
      <vt:lpstr>Code Exercise 1</vt:lpstr>
      <vt:lpstr>An Approach</vt:lpstr>
      <vt:lpstr>An Answer</vt:lpstr>
      <vt:lpstr>Resources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Humanities Programming</dc:title>
  <cp:lastModifiedBy>Microsoft Office User</cp:lastModifiedBy>
  <cp:revision>113</cp:revision>
  <dcterms:modified xsi:type="dcterms:W3CDTF">2017-05-30T20:31:01Z</dcterms:modified>
</cp:coreProperties>
</file>