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4" r:id="rId1"/>
    <p:sldMasterId id="2147483665" r:id="rId2"/>
    <p:sldMasterId id="2147483666" r:id="rId3"/>
  </p:sldMasterIdLst>
  <p:notesMasterIdLst>
    <p:notesMasterId r:id="rId55"/>
  </p:notesMasterIdLst>
  <p:sldIdLst>
    <p:sldId id="256" r:id="rId4"/>
    <p:sldId id="257" r:id="rId5"/>
    <p:sldId id="258" r:id="rId6"/>
    <p:sldId id="259" r:id="rId7"/>
    <p:sldId id="260" r:id="rId8"/>
    <p:sldId id="293" r:id="rId9"/>
    <p:sldId id="295" r:id="rId10"/>
    <p:sldId id="297" r:id="rId11"/>
    <p:sldId id="307" r:id="rId12"/>
    <p:sldId id="308" r:id="rId13"/>
    <p:sldId id="298" r:id="rId14"/>
    <p:sldId id="299" r:id="rId15"/>
    <p:sldId id="300" r:id="rId16"/>
    <p:sldId id="301" r:id="rId17"/>
    <p:sldId id="302" r:id="rId18"/>
    <p:sldId id="261" r:id="rId19"/>
    <p:sldId id="262" r:id="rId20"/>
    <p:sldId id="263" r:id="rId21"/>
    <p:sldId id="30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82" r:id="rId32"/>
    <p:sldId id="294" r:id="rId33"/>
    <p:sldId id="283" r:id="rId34"/>
    <p:sldId id="310" r:id="rId35"/>
    <p:sldId id="311" r:id="rId36"/>
    <p:sldId id="312" r:id="rId37"/>
    <p:sldId id="313" r:id="rId38"/>
    <p:sldId id="314" r:id="rId39"/>
    <p:sldId id="309" r:id="rId40"/>
    <p:sldId id="315" r:id="rId41"/>
    <p:sldId id="316" r:id="rId42"/>
    <p:sldId id="284" r:id="rId43"/>
    <p:sldId id="285" r:id="rId44"/>
    <p:sldId id="304" r:id="rId45"/>
    <p:sldId id="286" r:id="rId46"/>
    <p:sldId id="287" r:id="rId47"/>
    <p:sldId id="288" r:id="rId48"/>
    <p:sldId id="305" r:id="rId49"/>
    <p:sldId id="289" r:id="rId50"/>
    <p:sldId id="290" r:id="rId51"/>
    <p:sldId id="291" r:id="rId52"/>
    <p:sldId id="306" r:id="rId53"/>
    <p:sldId id="292" r:id="rId5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C92"/>
    <a:srgbClr val="11889C"/>
    <a:srgbClr val="840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65"/>
    <p:restoredTop sz="94674"/>
  </p:normalViewPr>
  <p:slideViewPr>
    <p:cSldViewPr snapToGrid="0" snapToObjects="1">
      <p:cViewPr varScale="1">
        <p:scale>
          <a:sx n="65" d="100"/>
          <a:sy n="65" d="100"/>
        </p:scale>
        <p:origin x="-1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notesMaster" Target="notesMasters/notes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6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68158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286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3099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2341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334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7370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1846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893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159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673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181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173545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9295162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2118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867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9164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398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2602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245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1995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509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9915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267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9549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7988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7533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9287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9287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9287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9287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7988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7988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1657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165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3652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3380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0280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0089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0726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44016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3852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4180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530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</a:t>
            </a:r>
            <a:r>
              <a:rPr lang="en-US" baseline="0" dirty="0" smtClean="0"/>
              <a:t> parentheses are implied but unnecessary around fruit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Explain what |fruit| does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3507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9507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3099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383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309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" TargetMode="External"/><Relationship Id="rId4" Type="http://schemas.openxmlformats.org/officeDocument/2006/relationships/hyperlink" Target="https://developers.google.com/edu/python/list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ocs.python.org/3/tutorial/introduction.html%23strings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ssages Image(608439154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1789953" y="-504296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>
                <a:solidFill>
                  <a:srgbClr val="FF0000"/>
                </a:solidFill>
                <a:latin typeface="Yanone Kaffeesatz Regular"/>
                <a:cs typeface="Yanone Kaffeesatz Regular"/>
              </a:rPr>
              <a:t>Programming</a:t>
            </a:r>
            <a:r>
              <a:rPr lang="en" sz="4000" dirty="0"/>
              <a:t> </a:t>
            </a:r>
            <a:r>
              <a:rPr lang="en" sz="4000" dirty="0">
                <a:solidFill>
                  <a:srgbClr val="FF0000"/>
                </a:solidFill>
                <a:latin typeface="Yanone Kaffeesatz Regular"/>
                <a:cs typeface="Yanone Kaffeesatz Regular"/>
              </a:rPr>
              <a:t>Concepts</a:t>
            </a:r>
            <a:r>
              <a:rPr lang="en" sz="4000" dirty="0"/>
              <a:t> </a:t>
            </a:r>
            <a:r>
              <a:rPr lang="en" sz="4000" dirty="0">
                <a:solidFill>
                  <a:srgbClr val="FF0000"/>
                </a:solidFill>
                <a:latin typeface="Yanone Kaffeesatz Regular"/>
                <a:cs typeface="Yanone Kaffeesatz Regular"/>
              </a:rPr>
              <a:t>II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6604000" y="1096536"/>
            <a:ext cx="25400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HILT </a:t>
            </a:r>
            <a:r>
              <a:rPr lang="en" dirty="0" smtClean="0"/>
              <a:t>201</a:t>
            </a:r>
            <a:r>
              <a:rPr lang="en-US" dirty="0"/>
              <a:t>7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Keep in mind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that we can call the current point in the loop anything we want: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nugget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nugget)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or 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[nugget for nugget in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numbers]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1907956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 = [1,2,3,4,5]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item + 5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or 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[item + 5 for item in numbers]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Quick! Easy! but confusing!</a:t>
            </a:r>
          </a:p>
        </p:txBody>
      </p:sp>
    </p:spTree>
    <p:extLst>
      <p:ext uri="{BB962C8B-B14F-4D97-AF65-F5344CB8AC3E}">
        <p14:creationId xmlns:p14="http://schemas.microsoft.com/office/powerpoint/2010/main" val="166571126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32473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Use a list comprehension to simplify this: 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 = ['Brandon', 'Ethan', 'Tony']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in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'Hi my name is' + name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434759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199" y="1632473"/>
            <a:ext cx="848240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Use a list comprehension to simplify this: 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 = ['Brandon', 'Ethan', 'Tony']</a:t>
            </a:r>
          </a:p>
          <a:p>
            <a:pPr lvl="0"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'Hi my name is' + name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Answer: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['Hi my name is ' + item for item in names]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or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['Hi my name is ' + name for name in names]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8911289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199" y="1632473"/>
            <a:ext cx="848240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1. Given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 list of 5 numbers, use a 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loop to create a new list named "data" that consists of the original numbers but with 10 subtracted from each of them.</a:t>
            </a:r>
          </a:p>
          <a:p>
            <a:pPr lvl="0">
              <a:buNone/>
            </a:pPr>
            <a:endParaRPr lang="en-US" sz="20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2. Do the same thing, but simplify your code so that it uses a list comprehension.</a:t>
            </a: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8944096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199" y="1632473"/>
            <a:ext cx="848240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1. Given a list of 5 numbers, use a for loop to create a new list named "data" that consists of the original numbers but with 10 subtracted from each of them.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2. Do the same thing, but simplify your code so that it uses a list comprehension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my_list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[1,2,3,4,5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data = []</a:t>
            </a: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nugget in </a:t>
            </a:r>
            <a:r>
              <a:rPr lang="en-US" sz="20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my_list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data.append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(nugget - 10)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or</a:t>
            </a: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0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data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[number + 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10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number in my_list]</a:t>
            </a:r>
          </a:p>
        </p:txBody>
      </p:sp>
    </p:spTree>
    <p:extLst>
      <p:ext uri="{BB962C8B-B14F-4D97-AF65-F5344CB8AC3E}">
        <p14:creationId xmlns:p14="http://schemas.microsoft.com/office/powerpoint/2010/main" val="1467355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</a:t>
            </a:r>
            <a:r>
              <a:rPr lang="en" dirty="0" smtClean="0"/>
              <a:t>a list of </a:t>
            </a:r>
            <a:r>
              <a:rPr lang="en" dirty="0"/>
              <a:t>four places you would like to visit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Print out each of those places </a:t>
            </a:r>
            <a:r>
              <a:rPr lang="en" b="1" dirty="0">
                <a:solidFill>
                  <a:srgbClr val="4D4D4D"/>
                </a:solidFill>
              </a:rPr>
              <a:t>using a </a:t>
            </a:r>
            <a:r>
              <a:rPr lang="en" b="1" dirty="0" smtClean="0">
                <a:solidFill>
                  <a:srgbClr val="4D4D4D"/>
                </a:solidFill>
              </a:rPr>
              <a:t>loop</a:t>
            </a:r>
            <a:endParaRPr lang="en-US" b="1" dirty="0" smtClean="0">
              <a:solidFill>
                <a:srgbClr val="4D4D4D"/>
              </a:solidFill>
            </a:endParaRP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b="1" dirty="0">
              <a:solidFill>
                <a:srgbClr val="4D4D4D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Example:</a:t>
            </a:r>
            <a:endParaRPr b="1"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Paris"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Barcelona"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Lima"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Havana"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Conditional</a:t>
            </a:r>
            <a:r>
              <a:rPr lang="en-US" sz="6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</a:t>
            </a:r>
            <a:endParaRPr lang="en" sz="32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417637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80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if a condition is true</a:t>
            </a:r>
            <a:endParaRPr lang="en-US" sz="28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800" dirty="0" smtClean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 in fruits:</a:t>
            </a:r>
          </a:p>
          <a:p>
            <a:pPr lvl="0">
              <a:buNone/>
            </a:pPr>
            <a:r>
              <a:rPr lang="en-US" sz="2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if fruit == </a:t>
            </a:r>
            <a:r>
              <a:rPr lang="en-US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plum</a:t>
            </a:r>
            <a:r>
              <a:rPr lang="en-US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8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	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print(fruit) </a:t>
            </a:r>
            <a:endParaRPr lang="en-US" sz="28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</a:t>
            </a:r>
            <a:r>
              <a:rPr lang="en" dirty="0" smtClean="0"/>
              <a:t>a list named </a:t>
            </a:r>
            <a:r>
              <a:rPr lang="en-US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hilt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_class</a:t>
            </a:r>
            <a:r>
              <a:rPr lang="en" dirty="0" smtClean="0"/>
              <a:t> </a:t>
            </a:r>
            <a:r>
              <a:rPr lang="en" dirty="0"/>
              <a:t>that contains the name of the people next to you. Be sure to include your own name.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Using your </a:t>
            </a:r>
            <a:r>
              <a:rPr lang="en-US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hilt</a:t>
            </a:r>
            <a:r>
              <a:rPr lang="en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_class</a:t>
            </a:r>
            <a:r>
              <a:rPr lang="en" dirty="0">
                <a:ea typeface="Menlo Regular"/>
                <a:cs typeface="Menlo Regular"/>
              </a:rPr>
              <a:t> </a:t>
            </a:r>
            <a:r>
              <a:rPr lang="en" dirty="0" smtClean="0"/>
              <a:t>list, </a:t>
            </a:r>
            <a:r>
              <a:rPr lang="en" dirty="0"/>
              <a:t>create a conditional that prints "</a:t>
            </a:r>
            <a:r>
              <a:rPr lang="en" dirty="0">
                <a:latin typeface="Menlo Regular"/>
                <a:cs typeface="Menlo Regular"/>
              </a:rPr>
              <a:t>My name is (your name)</a:t>
            </a:r>
            <a:r>
              <a:rPr lang="en" dirty="0"/>
              <a:t>" for your name only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19" y="666119"/>
            <a:ext cx="5525763" cy="552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1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269347" y="269775"/>
            <a:ext cx="8659664" cy="101087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Collections</a:t>
            </a:r>
            <a:r>
              <a:rPr lang="en" sz="4266" dirty="0">
                <a:solidFill>
                  <a:srgbClr val="000000"/>
                </a:solidFill>
                <a:sym typeface="trebuchet ms"/>
              </a:rPr>
              <a:t>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508759"/>
            <a:ext cx="5486400" cy="384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69775" y="270314"/>
            <a:ext cx="8658810" cy="99679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f</a:t>
            </a:r>
            <a:r>
              <a:rPr lang="en" sz="7200" b="1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or loops</a:t>
            </a:r>
            <a:r>
              <a:rPr lang="en-US" sz="7200" b="1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: </a:t>
            </a:r>
            <a:r>
              <a:rPr lang="en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ea typeface="arial"/>
                <a:cs typeface="Ubuntu"/>
                <a:sym typeface="arial"/>
              </a:rPr>
              <a:t>for dictionaries</a:t>
            </a:r>
            <a:endParaRPr lang="en" sz="3000" dirty="0">
              <a:solidFill>
                <a:schemeClr val="tx1">
                  <a:lumMod val="50000"/>
                  <a:lumOff val="50000"/>
                </a:schemeClr>
              </a:solidFill>
              <a:latin typeface="Ubuntu"/>
              <a:ea typeface="arial"/>
              <a:cs typeface="Ubuntu"/>
              <a:sym typeface="arial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"/>
            <a:endParaRPr lang="en" sz="2400" dirty="0" smtClean="0">
              <a:solidFill>
                <a:schemeClr val="tx1"/>
              </a:solidFill>
              <a:latin typeface="Menlo Regular"/>
              <a:cs typeface="Menlo Regular"/>
              <a:sym typeface="Courier New"/>
            </a:endParaRPr>
          </a:p>
          <a:p>
            <a:pPr marL="38100"/>
            <a:endParaRPr lang="en" sz="2400" dirty="0">
              <a:solidFill>
                <a:schemeClr val="tx1"/>
              </a:solidFill>
              <a:latin typeface="Menlo Regular"/>
              <a:cs typeface="Menlo Regular"/>
              <a:sym typeface="Courier New"/>
            </a:endParaRPr>
          </a:p>
          <a:p>
            <a:pPr marL="38100"/>
            <a:r>
              <a:rPr lang="en" sz="2400" dirty="0" smtClean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&gt;&gt;&gt; states </a:t>
            </a:r>
            <a:r>
              <a:rPr lang="en" sz="2400" dirty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= {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VA</a:t>
            </a:r>
            <a:r>
              <a:rPr lang="en-US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latin typeface="Menlo Regular"/>
                <a:cs typeface="Menlo Regular"/>
                <a:sym typeface="Courier New"/>
              </a:rPr>
              <a:t>: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"Virginia"</a:t>
            </a:r>
            <a:r>
              <a:rPr lang="en" sz="2400" dirty="0">
                <a:latin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MD</a:t>
            </a:r>
            <a:r>
              <a:rPr lang="en-US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: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"Maryland"</a:t>
            </a:r>
            <a:r>
              <a:rPr lang="en" sz="2400" dirty="0">
                <a:latin typeface="Menlo Regular"/>
                <a:cs typeface="Menlo Regular"/>
                <a:sym typeface="Courier New"/>
              </a:rPr>
              <a:t>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code, state in </a:t>
            </a:r>
            <a:r>
              <a:rPr lang="en-US" sz="2400" dirty="0" err="1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states.items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print(code + " is the code for " + state)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range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24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10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</a:p>
          <a:p>
            <a:pPr lvl="0">
              <a:buNone/>
            </a:pP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I'm at number " 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5, 10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I'm 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at number 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>
              <a:buNone/>
            </a:pPr>
            <a:endParaRPr lang="en-US" sz="2400" dirty="0" smtClean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0, 10, 2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I'm 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at number 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Fun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with Lists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list.append(item)	</a:t>
            </a:r>
            <a:r>
              <a:rPr lang="en" sz="2400" dirty="0" smtClean="0">
                <a:solidFill>
                  <a:srgbClr val="000000"/>
                </a:solidFill>
              </a:rPr>
              <a:t># add item to end of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list.index(item)	</a:t>
            </a:r>
            <a:r>
              <a:rPr lang="en" sz="2400" dirty="0" smtClean="0">
                <a:solidFill>
                  <a:srgbClr val="000000"/>
                </a:solidFill>
              </a:rPr>
              <a:t># searches for item and gives its index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list.remove(item)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00000"/>
                </a:solidFill>
              </a:rPr>
              <a:t># removes first item of that name</a:t>
            </a:r>
            <a:endParaRPr lang="en" sz="24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ist.reverse</a:t>
            </a:r>
            <a:r>
              <a:rPr lang="en" sz="2400" dirty="0">
                <a:solidFill>
                  <a:srgbClr val="000000"/>
                </a:solidFill>
                <a:ea typeface="Menlo Regular"/>
                <a:cs typeface="Menlo Regular"/>
              </a:rPr>
              <a:t>()</a:t>
            </a:r>
            <a:r>
              <a:rPr lang="en" sz="2400" dirty="0">
                <a:solidFill>
                  <a:srgbClr val="000000"/>
                </a:solidFill>
              </a:rPr>
              <a:t> 		# reverses the order of a list</a:t>
            </a:r>
            <a:endParaRPr lang="en-US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len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list)	</a:t>
            </a:r>
            <a:r>
              <a:rPr lang="en" sz="2400" dirty="0" smtClean="0">
                <a:solidFill>
                  <a:srgbClr val="000000"/>
                </a:solidFill>
              </a:rPr>
              <a:t>    	# gives number of items in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</a:rPr>
              <a:t>count(item)		# counts number of that item in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There are </a:t>
            </a:r>
            <a:r>
              <a:rPr lang="en-US" b="1" dirty="0" smtClean="0">
                <a:latin typeface="Open Sans"/>
                <a:ea typeface="Open Sans"/>
                <a:cs typeface="Open Sans"/>
                <a:sym typeface="Open Sans"/>
              </a:rPr>
              <a:t>many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more methods and things to do with list!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See the </a:t>
            </a:r>
            <a:r>
              <a:rPr lang="en" dirty="0" smtClean="0">
                <a:sym typeface="Open Sans"/>
              </a:rPr>
              <a:t>List documentation </a:t>
            </a:r>
            <a:r>
              <a:rPr lang="en" dirty="0" smtClean="0">
                <a:sym typeface="Open Sans"/>
                <a:hlinkClick r:id="rId3"/>
              </a:rPr>
              <a:t>here</a:t>
            </a:r>
            <a:r>
              <a:rPr lang="en" dirty="0" smtClean="0">
                <a:sym typeface="Open Sans"/>
              </a:rPr>
              <a:t> and </a:t>
            </a:r>
            <a:r>
              <a:rPr lang="en-US" dirty="0" smtClean="0">
                <a:sym typeface="Open Sans"/>
                <a:hlinkClick r:id="rId4"/>
              </a:rPr>
              <a:t>here</a:t>
            </a:r>
            <a:r>
              <a:rPr lang="en-US" dirty="0" smtClean="0">
                <a:sym typeface="Open Sans"/>
              </a:rPr>
              <a:t>.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spcBef>
                <a:spcPts val="0"/>
              </a:spcBef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4447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400" dirty="0" smtClean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4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something only under certain circumstances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913086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plum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Remember: 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assignment, 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==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equivalence</a:t>
            </a:r>
            <a:r>
              <a:rPr lang="en" dirty="0">
                <a:solidFill>
                  <a:srgbClr val="000000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latin typeface="Open Sans"/>
                <a:ea typeface="Open Sans"/>
                <a:cs typeface="Open Sans"/>
                <a:sym typeface="Open Sans"/>
              </a:rPr>
              <a:t>Python one-liner:</a:t>
            </a: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if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]==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"plum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])</a:t>
            </a:r>
          </a:p>
          <a:p>
            <a:pPr>
              <a:buNone/>
            </a:pP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536448" y="358456"/>
            <a:ext cx="8071104" cy="1263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sz="6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r>
              <a:rPr lang="en-US" sz="6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4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Do something only under certain circumstances</a:t>
            </a:r>
            <a:endParaRPr lang="en" sz="1600" b="0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200" y="2201232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else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b="1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elif</a:t>
            </a:r>
            <a:r>
              <a:rPr lang="en" sz="24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compound conditions.  Remember the "and"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"or"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apple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"Yum!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18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"cardboard" </a:t>
            </a: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or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sand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"Yuck!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</a:t>
            </a: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lse:</a:t>
            </a:r>
            <a:endParaRPr lang="en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"Not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bad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"apple"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not in 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]: </a:t>
            </a:r>
          </a:p>
          <a:p>
            <a:pPr>
              <a:buNone/>
            </a:pP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	print(</a:t>
            </a:r>
            <a:r>
              <a:rPr lang="en-US" sz="2400" dirty="0" smtClean="0"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Yuck</a:t>
            </a:r>
            <a:r>
              <a:rPr lang="en-US" sz="2400" dirty="0"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>
              <a:buNone/>
            </a:pPr>
            <a:endParaRPr sz="24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age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age &gt;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age &lt;=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"baby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age &gt;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age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&lt;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"child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else: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adult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while</a:t>
            </a:r>
            <a:r>
              <a:rPr lang="en" sz="3800" b="0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continues while a condition is true</a:t>
            </a: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like an </a:t>
            </a:r>
            <a:r>
              <a:rPr lang="en" sz="2400" i="1" dirty="0" smtClean="0">
                <a:solidFill>
                  <a:schemeClr val="bg2"/>
                </a:solidFill>
                <a:ea typeface="Ubuntu"/>
                <a:sym typeface="Ubuntu"/>
              </a:rPr>
              <a:t>for </a:t>
            </a:r>
            <a:r>
              <a:rPr lang="en" sz="2400" dirty="0" smtClean="0">
                <a:solidFill>
                  <a:srgbClr val="000000"/>
                </a:solidFill>
                <a:ea typeface="Ubuntu"/>
                <a:sym typeface="Ubuntu"/>
              </a:rPr>
              <a:t>loop </a:t>
            </a: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with an </a:t>
            </a:r>
            <a:r>
              <a:rPr lang="en" sz="2400" i="1" dirty="0">
                <a:solidFill>
                  <a:srgbClr val="666666"/>
                </a:solidFill>
                <a:ea typeface="Ubuntu"/>
                <a:sym typeface="Ubuntu"/>
              </a:rPr>
              <a:t>if</a:t>
            </a:r>
            <a:endParaRPr lang="en-US" sz="2400" dirty="0" smtClean="0">
              <a:solidFill>
                <a:srgbClr val="666666"/>
              </a:solidFill>
              <a:ea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while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&lt;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+=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Remember: 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Open Sans"/>
                <a:cs typeface="Menlo Regular"/>
                <a:sym typeface="Open Sans"/>
              </a:rPr>
              <a:t>+=</a:t>
            </a:r>
            <a:r>
              <a:rPr lang="en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shorthand for 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Open Sans"/>
                <a:cs typeface="Menlo Regular"/>
                <a:sym typeface="Open Sans"/>
              </a:rPr>
              <a:t>counter = counter +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Open Sans"/>
                <a:cs typeface="Menlo Regular"/>
                <a:sym typeface="Open Sans"/>
              </a:rPr>
              <a:t>1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“until”</a:t>
            </a:r>
            <a:r>
              <a:rPr lang="en" sz="3800" b="0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80416" y="1600199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200" dirty="0" smtClean="0">
                <a:solidFill>
                  <a:srgbClr val="000000"/>
                </a:solidFill>
                <a:ea typeface="Ubuntu"/>
                <a:sym typeface="Ubuntu"/>
              </a:rPr>
              <a:t>There is no “do x until y” loop in Python, but </a:t>
            </a:r>
            <a:r>
              <a:rPr lang="en" sz="2200" i="1" dirty="0" smtClean="0">
                <a:solidFill>
                  <a:schemeClr val="bg2"/>
                </a:solidFill>
                <a:ea typeface="Ubuntu"/>
                <a:sym typeface="Ubuntu"/>
              </a:rPr>
              <a:t>while </a:t>
            </a:r>
            <a:r>
              <a:rPr lang="en" sz="2200" dirty="0" smtClean="0">
                <a:solidFill>
                  <a:srgbClr val="000000"/>
                </a:solidFill>
                <a:ea typeface="Ubuntu"/>
                <a:sym typeface="Ubuntu"/>
              </a:rPr>
              <a:t>loops can be modified to continue until a condition is met:</a:t>
            </a:r>
            <a:endParaRPr lang="en-US" sz="2200" i="1" dirty="0" smtClean="0">
              <a:solidFill>
                <a:srgbClr val="666666"/>
              </a:solidFill>
              <a:ea typeface="Ubuntu"/>
              <a:sym typeface="Ubuntu"/>
            </a:endParaRPr>
          </a:p>
          <a:p>
            <a:pPr lvl="0">
              <a:buNone/>
            </a:pPr>
            <a:endParaRPr lang="en-US" sz="2200" b="1" dirty="0" smtClean="0">
              <a:solidFill>
                <a:srgbClr val="0B5394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			</a:t>
            </a:r>
          </a:p>
          <a:p>
            <a:pPr>
              <a:buNone/>
            </a:pP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while True:	</a:t>
            </a: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</a:p>
          <a:p>
            <a:pPr>
              <a:buNone/>
            </a:pP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counter </a:t>
            </a: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&lt;= 5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	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print(counter)						counter+= 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counter &gt; 5: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break</a:t>
            </a:r>
            <a:endParaRPr sz="2200" dirty="0"/>
          </a:p>
          <a:p>
            <a:pPr lvl="0" rtl="0">
              <a:spcBef>
                <a:spcPts val="0"/>
              </a:spcBef>
              <a:buNone/>
            </a:pPr>
            <a:endParaRPr sz="2200" dirty="0"/>
          </a:p>
          <a:p>
            <a:pPr>
              <a:spcBef>
                <a:spcPts val="0"/>
              </a:spcBef>
              <a:buNone/>
            </a:pPr>
            <a:r>
              <a:rPr lang="en" sz="2200" b="1" dirty="0" smtClean="0">
                <a:solidFill>
                  <a:srgbClr val="000000"/>
                </a:solidFill>
                <a:sym typeface="Open Sans"/>
              </a:rPr>
              <a:t>Remember</a:t>
            </a:r>
            <a:r>
              <a:rPr lang="en" sz="2200" b="1" dirty="0">
                <a:solidFill>
                  <a:srgbClr val="000000"/>
                </a:solidFill>
                <a:sym typeface="Open Sans"/>
              </a:rPr>
              <a:t>: </a:t>
            </a:r>
            <a:r>
              <a:rPr lang="en" sz="2200" dirty="0">
                <a:solidFill>
                  <a:srgbClr val="FF0000"/>
                </a:solidFill>
                <a:latin typeface="Menlo Regular"/>
                <a:cs typeface="Menlo Regular"/>
                <a:sym typeface="Open Sans"/>
              </a:rPr>
              <a:t>=</a:t>
            </a:r>
            <a:r>
              <a:rPr lang="en" sz="2200" b="1" dirty="0">
                <a:solidFill>
                  <a:srgbClr val="000000"/>
                </a:solidFill>
                <a:sym typeface="Open Sans"/>
              </a:rPr>
              <a:t> is assignment, </a:t>
            </a:r>
            <a:r>
              <a:rPr lang="en" sz="2200" dirty="0">
                <a:solidFill>
                  <a:srgbClr val="FF0000"/>
                </a:solidFill>
                <a:sym typeface="Open Sans"/>
              </a:rPr>
              <a:t>==</a:t>
            </a:r>
            <a:r>
              <a:rPr lang="en" sz="2200" b="1" dirty="0">
                <a:solidFill>
                  <a:srgbClr val="000000"/>
                </a:solidFill>
                <a:sym typeface="Open Sans"/>
              </a:rPr>
              <a:t> is equivalence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8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slice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lphabet =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abcdefghijklmnopqrstuvwxyz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alphabet[1]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alphabet[2:7]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cdefg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alphabet[-2:]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yz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list = [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list[:-1]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[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endParaRPr lang="en" sz="27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more see the </a:t>
            </a: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  <a:hlinkClick r:id="rId3"/>
              </a:rPr>
              <a:t>documentation!</a:t>
            </a:r>
            <a:endParaRPr lang="en" sz="27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Packages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Useful behavior beyond the "basics"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Python </a:t>
            </a:r>
            <a:r>
              <a:rPr lang="en" dirty="0"/>
              <a:t>Standard Library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>
                <a:latin typeface="Open Sans"/>
                <a:ea typeface="Open Sans"/>
                <a:cs typeface="Open Sans"/>
              </a:rPr>
              <a:t>Math functions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>
                <a:latin typeface="Open Sans"/>
                <a:ea typeface="Open Sans"/>
                <a:cs typeface="Open Sans"/>
              </a:rPr>
              <a:t>Everything we've done so far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Python packages</a:t>
            </a:r>
            <a:endParaRPr lang="en" dirty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Just about everything else</a:t>
            </a:r>
            <a:endParaRPr lang="en-US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>
                <a:latin typeface="Open Sans"/>
                <a:ea typeface="Open Sans"/>
                <a:cs typeface="Open Sans"/>
              </a:rPr>
              <a:t>Anythin you might not need to use everytime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Collections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List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en" sz="2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 = 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[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"kiwi"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"strawberry"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"plum</a:t>
            </a:r>
            <a:r>
              <a:rPr lang="en" sz="2400" dirty="0" smtClean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[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kiwi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strawberry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plum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 "kiwi", fruits[1] = "strawberry", etc. 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Dictionary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(associative array)</a:t>
            </a: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en" sz="2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 =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{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VA":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"Virginia"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MD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Maryland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states</a:t>
            </a:r>
            <a:endParaRPr lang="en" sz="2400" dirty="0">
              <a:solidFill>
                <a:srgbClr val="0B5394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VA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Virginia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MD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Maryland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states["VA"] = "Virginia", states["MD"] = "Maryland"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Installing Packages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How do you get them on your computer?</a:t>
            </a:r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/>
              <a:t>p</a:t>
            </a:r>
            <a:r>
              <a:rPr lang="en-US" sz="2000" dirty="0" smtClean="0"/>
              <a:t>ip </a:t>
            </a:r>
            <a:r>
              <a:rPr lang="mr-IN" sz="2000" dirty="0" smtClean="0"/>
              <a:t>–</a:t>
            </a:r>
            <a:r>
              <a:rPr lang="en-US" sz="2000" dirty="0" smtClean="0"/>
              <a:t> stands for “Pip installs packages.” Does what it says</a:t>
            </a: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$ pip install </a:t>
            </a:r>
            <a:r>
              <a:rPr lang="en-US" sz="2000" dirty="0" err="1" smtClean="0"/>
              <a:t>a_package</a:t>
            </a:r>
            <a:endParaRPr lang="en-US" sz="2000" dirty="0" smtClean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Or</a:t>
            </a:r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$ pip3 install </a:t>
            </a:r>
            <a:r>
              <a:rPr lang="en-US" sz="2000" dirty="0" err="1" smtClean="0"/>
              <a:t>a_different_package</a:t>
            </a:r>
            <a:endParaRPr lang="en-US" sz="2000" dirty="0" smtClean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Remember that we have different Python versions! Installing to one won’t install to the other.</a:t>
            </a:r>
            <a:endParaRPr lang="en" sz="2000" dirty="0"/>
          </a:p>
          <a:p>
            <a:pPr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Then import them in your code with:</a:t>
            </a:r>
          </a:p>
          <a:p>
            <a:pPr>
              <a:spcBef>
                <a:spcPts val="0"/>
              </a:spcBef>
              <a:buNone/>
            </a:pPr>
            <a:endParaRPr lang="en-US" sz="2000" dirty="0"/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i</a:t>
            </a:r>
            <a:r>
              <a:rPr lang="en-US" sz="2000" dirty="0" smtClean="0"/>
              <a:t>mport </a:t>
            </a:r>
            <a:r>
              <a:rPr lang="en-US" sz="2000" dirty="0" err="1" smtClean="0"/>
              <a:t>a_package_name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2266333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Organization</a:t>
            </a:r>
            <a:r>
              <a:rPr lang="en-US" sz="5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5000" dirty="0" smtClean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code </a:t>
            </a:r>
            <a:r>
              <a:rPr lang="en" sz="50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reuse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Methods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Name code (like variables that name strings and numbers)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Take arguments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"Mini-scripts" || "Tiny commands"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Allows for code </a:t>
            </a:r>
            <a:r>
              <a:rPr lang="en" dirty="0" smtClean="0">
                <a:latin typeface="Open Sans"/>
                <a:ea typeface="Open Sans"/>
                <a:cs typeface="Open Sans"/>
              </a:rPr>
              <a:t>reuse</a:t>
            </a:r>
            <a:endParaRPr lang="en-US" dirty="0" smtClean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Make it easier to debug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add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(x, y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):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print(x 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y)</a:t>
            </a:r>
            <a:endParaRPr lang="en-US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 = 4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add(3, number)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method_name</a:t>
            </a:r>
            <a:r>
              <a:rPr lang="en-US" dirty="0" smtClean="0"/>
              <a:t>():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	# what the method does!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All methods start with a def.</a:t>
            </a:r>
          </a:p>
        </p:txBody>
      </p:sp>
    </p:spTree>
    <p:extLst>
      <p:ext uri="{BB962C8B-B14F-4D97-AF65-F5344CB8AC3E}">
        <p14:creationId xmlns:p14="http://schemas.microsoft.com/office/powerpoint/2010/main" val="69538966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method_name</a:t>
            </a:r>
            <a:r>
              <a:rPr lang="en-US" dirty="0" smtClean="0"/>
              <a:t>():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	…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	…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/>
              <a:t>m</a:t>
            </a:r>
            <a:r>
              <a:rPr lang="en-US" dirty="0" err="1" smtClean="0"/>
              <a:t>ethod_name</a:t>
            </a:r>
            <a:r>
              <a:rPr lang="en-US" dirty="0" smtClean="0"/>
              <a:t>()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-nothing happens when you declare a method.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- you have to call it later to execute it.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989689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>
              <a:lnSpc>
                <a:spcPct val="130000"/>
              </a:lnSpc>
              <a:buNone/>
            </a:pPr>
            <a:r>
              <a:rPr lang="en-US" sz="3200" dirty="0"/>
              <a:t>A method is a way of reusing the same bit of code. 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DRY </a:t>
            </a:r>
            <a:r>
              <a:rPr lang="mr-IN" dirty="0" smtClean="0"/>
              <a:t>–</a:t>
            </a:r>
            <a:r>
              <a:rPr lang="en-US" dirty="0" smtClean="0"/>
              <a:t> Don't Repeat Yourself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print("Hi my name is Tony")</a:t>
            </a:r>
            <a:endParaRPr lang="en-US" dirty="0" smtClean="0"/>
          </a:p>
          <a:p>
            <a:pPr marL="38100" lvl="0">
              <a:lnSpc>
                <a:spcPct val="130000"/>
              </a:lnSpc>
              <a:buNone/>
            </a:pPr>
            <a:r>
              <a:rPr lang="en-US" dirty="0"/>
              <a:t>print("Hi my name is </a:t>
            </a:r>
            <a:r>
              <a:rPr lang="en-US" dirty="0" smtClean="0"/>
              <a:t>Brandon"</a:t>
            </a:r>
            <a:r>
              <a:rPr lang="en-US" dirty="0"/>
              <a:t>)</a:t>
            </a:r>
          </a:p>
          <a:p>
            <a:pPr marL="38100">
              <a:lnSpc>
                <a:spcPct val="130000"/>
              </a:lnSpc>
              <a:buNone/>
            </a:pPr>
            <a:r>
              <a:rPr lang="en-US" dirty="0"/>
              <a:t>print("Hi my name is </a:t>
            </a:r>
            <a:r>
              <a:rPr lang="en-US" dirty="0" smtClean="0"/>
              <a:t>Ethan"</a:t>
            </a:r>
            <a:r>
              <a:rPr lang="en-US" dirty="0"/>
              <a:t>)</a:t>
            </a:r>
          </a:p>
          <a:p>
            <a:pPr marL="38100">
              <a:lnSpc>
                <a:spcPct val="130000"/>
              </a:lnSpc>
              <a:buNone/>
            </a:pPr>
            <a:r>
              <a:rPr lang="en-US" dirty="0"/>
              <a:t>print("Hi my name is </a:t>
            </a:r>
            <a:r>
              <a:rPr lang="en-US" dirty="0" smtClean="0"/>
              <a:t>Maple"</a:t>
            </a:r>
            <a:r>
              <a:rPr lang="en-US" dirty="0"/>
              <a:t>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485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>
              <a:lnSpc>
                <a:spcPct val="130000"/>
              </a:lnSpc>
              <a:buNone/>
            </a:pPr>
            <a:r>
              <a:rPr lang="en-US" sz="3200" dirty="0"/>
              <a:t>A method is a way of reusing the same bit of code. 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DRY </a:t>
            </a:r>
            <a:r>
              <a:rPr lang="mr-IN" dirty="0" smtClean="0"/>
              <a:t>–</a:t>
            </a:r>
            <a:r>
              <a:rPr lang="en-US" dirty="0" smtClean="0"/>
              <a:t> Don't Repeat Yourself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say_hello</a:t>
            </a:r>
            <a:r>
              <a:rPr lang="en-US" dirty="0" smtClean="0"/>
              <a:t>(name)</a:t>
            </a:r>
            <a:r>
              <a:rPr lang="en-US" dirty="0" smtClean="0"/>
              <a:t>: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	print("Hi my name is " + name)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say_hello</a:t>
            </a:r>
            <a:r>
              <a:rPr lang="en-US" dirty="0" smtClean="0"/>
              <a:t>("Brandon")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651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>
              <a:lnSpc>
                <a:spcPct val="130000"/>
              </a:lnSpc>
              <a:buNone/>
            </a:pPr>
            <a:r>
              <a:rPr lang="en-US" sz="3200" dirty="0"/>
              <a:t>A method is a way of reusing the same bit of code. 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DRY </a:t>
            </a:r>
            <a:r>
              <a:rPr lang="mr-IN" dirty="0" smtClean="0"/>
              <a:t>–</a:t>
            </a:r>
            <a:r>
              <a:rPr lang="en-US" dirty="0" smtClean="0"/>
              <a:t> Don't Repeat Yourself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say_hello</a:t>
            </a:r>
            <a:r>
              <a:rPr lang="en-US" dirty="0" smtClean="0"/>
              <a:t>(name)</a:t>
            </a:r>
            <a:r>
              <a:rPr lang="en-US" dirty="0" smtClean="0"/>
              <a:t>: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	print("Hi my name is " + name)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say_hello</a:t>
            </a:r>
            <a:r>
              <a:rPr lang="en-US" dirty="0" smtClean="0"/>
              <a:t>("Brandon")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57502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Methods</a:t>
            </a:r>
            <a:endParaRPr lang="en" sz="5000" dirty="0">
              <a:solidFill>
                <a:schemeClr val="bg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say_hello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("Brandon")</a:t>
            </a:r>
          </a:p>
          <a:p>
            <a:pPr marL="38100">
              <a:buNone/>
            </a:pPr>
            <a:r>
              <a:rPr lang="en-US" sz="2400" dirty="0" err="1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say_hello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"Tony")</a:t>
            </a:r>
          </a:p>
          <a:p>
            <a:pPr marL="38100" lvl="0">
              <a:buNone/>
            </a:pPr>
            <a:r>
              <a:rPr lang="en-US" sz="2400" dirty="0" err="1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say_hello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"Ethan")</a:t>
            </a:r>
          </a:p>
          <a:p>
            <a:pPr marL="38100" lvl="0">
              <a:buNone/>
            </a:pPr>
            <a:r>
              <a:rPr lang="en-US" sz="2400" dirty="0" err="1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say_hello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"Maple"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8100">
              <a:buNone/>
            </a:pPr>
            <a:endParaRPr lang="en-US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8100">
              <a:buNone/>
            </a:pP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More DRY, but we could do even better! remember our loops?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8147720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Methods</a:t>
            </a:r>
            <a:endParaRPr lang="en" sz="5000" dirty="0">
              <a:solidFill>
                <a:schemeClr val="bg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>
              <a:lnSpc>
                <a:spcPct val="130000"/>
              </a:lnSpc>
              <a:buNone/>
            </a:pPr>
            <a:r>
              <a:rPr lang="en-US" sz="2200" dirty="0" err="1"/>
              <a:t>def</a:t>
            </a:r>
            <a:r>
              <a:rPr lang="en-US" sz="2200" dirty="0"/>
              <a:t> </a:t>
            </a:r>
            <a:r>
              <a:rPr lang="en-US" sz="2200" dirty="0" err="1"/>
              <a:t>say_hello</a:t>
            </a:r>
            <a:r>
              <a:rPr lang="en-US" sz="2200" dirty="0"/>
              <a:t>(name):</a:t>
            </a:r>
          </a:p>
          <a:p>
            <a:pPr marL="38100" lvl="0">
              <a:lnSpc>
                <a:spcPct val="130000"/>
              </a:lnSpc>
              <a:buNone/>
            </a:pPr>
            <a:r>
              <a:rPr lang="en-US" sz="2200" dirty="0"/>
              <a:t>	print("Hi my name is " + name)</a:t>
            </a: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-US" sz="22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 = ["Brandon", "Tony", "Ethan", "Maple"]</a:t>
            </a:r>
          </a:p>
          <a:p>
            <a:pPr marL="38100">
              <a:buNone/>
            </a:pPr>
            <a:endParaRPr lang="en-US" sz="22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8100">
              <a:buNone/>
            </a:pPr>
            <a:r>
              <a:rPr lang="en-US" sz="2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for name in names:</a:t>
            </a:r>
          </a:p>
          <a:p>
            <a:pPr marL="38100">
              <a:buNone/>
            </a:pPr>
            <a:r>
              <a:rPr lang="en-US" sz="2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200" dirty="0" err="1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say_hello</a:t>
            </a:r>
            <a:r>
              <a:rPr lang="en-US" sz="2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(name)</a:t>
            </a:r>
          </a:p>
          <a:p>
            <a:pPr marL="38100">
              <a:buNone/>
            </a:pPr>
            <a:r>
              <a:rPr lang="en-US" sz="2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More DRY, but we could do even better! remember our loops?</a:t>
            </a:r>
            <a:endParaRPr lang="en" sz="22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sz="22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0622501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/>
            <a:r>
              <a:rPr lang="en-US" sz="2400" dirty="0" smtClean="0">
                <a:solidFill>
                  <a:srgbClr val="000000"/>
                </a:solidFill>
                <a:sym typeface="Open Sans"/>
              </a:rPr>
              <a:t>Write your own method!</a:t>
            </a:r>
          </a:p>
          <a:p>
            <a:pPr>
              <a:buNone/>
            </a:pPr>
            <a:endParaRPr lang="en-US" sz="2400" dirty="0" smtClean="0">
              <a:solidFill>
                <a:srgbClr val="000000"/>
              </a:solidFill>
              <a:sym typeface="Open Sans"/>
            </a:endParaRPr>
          </a:p>
          <a:p>
            <a:pPr marL="342900" indent="-342900"/>
            <a:r>
              <a:rPr lang="en-US" sz="2400" dirty="0" smtClean="0">
                <a:solidFill>
                  <a:srgbClr val="000000"/>
                </a:solidFill>
                <a:sym typeface="Open Sans"/>
              </a:rPr>
              <a:t>Try to write another method that calls the first method.</a:t>
            </a:r>
          </a:p>
          <a:p>
            <a:pPr marL="342900" indent="-342900"/>
            <a:endParaRPr lang="en-US" sz="2400" dirty="0">
              <a:solidFill>
                <a:srgbClr val="000000"/>
              </a:solidFill>
              <a:sym typeface="Open Sans"/>
            </a:endParaRPr>
          </a:p>
          <a:p>
            <a:pPr marL="342900" indent="-342900"/>
            <a:r>
              <a:rPr lang="en-US" sz="2400" dirty="0" smtClean="0">
                <a:solidFill>
                  <a:srgbClr val="000000"/>
                </a:solidFill>
                <a:sym typeface="Open Sans"/>
              </a:rPr>
              <a:t>Why might you want to do this?</a:t>
            </a:r>
          </a:p>
          <a:p>
            <a:pPr marL="342900" indent="-342900"/>
            <a:endParaRPr lang="en-US" sz="2400" dirty="0">
              <a:solidFill>
                <a:srgbClr val="000000"/>
              </a:solidFill>
              <a:sym typeface="Open Sans"/>
            </a:endParaRPr>
          </a:p>
          <a:p>
            <a:pPr marL="342900" indent="-342900"/>
            <a:r>
              <a:rPr lang="en-US" sz="2400" dirty="0" smtClean="0">
                <a:solidFill>
                  <a:srgbClr val="000000"/>
                </a:solidFill>
                <a:sym typeface="Open Sans"/>
              </a:rPr>
              <a:t>Share with </a:t>
            </a:r>
            <a:r>
              <a:rPr lang="en-US" sz="2400" smtClean="0">
                <a:solidFill>
                  <a:srgbClr val="000000"/>
                </a:solidFill>
                <a:sym typeface="Open Sans"/>
              </a:rPr>
              <a:t>your neighbor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36819014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Loops &amp; Iterators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</a:t>
            </a:r>
            <a:endParaRPr lang="en" sz="2800" b="0" dirty="0">
              <a:solidFill>
                <a:schemeClr val="bg2">
                  <a:lumMod val="75000"/>
                </a:schemeClr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000" dirty="0">
                <a:solidFill>
                  <a:schemeClr val="bg2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repeating </a:t>
            </a:r>
            <a:r>
              <a:rPr lang="en" sz="2000" dirty="0" smtClean="0">
                <a:solidFill>
                  <a:schemeClr val="bg2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yourself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!</a:t>
            </a:r>
          </a:p>
          <a:p>
            <a:pPr lvl="0">
              <a:buNone/>
            </a:pPr>
            <a:endParaRPr lang="en-US" sz="20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fruits[0</a:t>
            </a:r>
            <a:r>
              <a:rPr lang="en-US" sz="20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 lvl="0">
              <a:buNone/>
            </a:pPr>
            <a:r>
              <a:rPr lang="en-US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iwi</a:t>
            </a:r>
            <a:r>
              <a:rPr lang="en-US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fruits[1</a:t>
            </a:r>
            <a:r>
              <a:rPr lang="en" sz="20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strawberry</a:t>
            </a:r>
            <a:r>
              <a:rPr lang="en-US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fruits[2</a:t>
            </a:r>
            <a:r>
              <a:rPr lang="en" sz="20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plum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 smtClean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this </a:t>
            </a:r>
            <a:r>
              <a:rPr lang="e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isn't fun or efficient!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 </a:t>
            </a:r>
            <a:r>
              <a:rPr lang="en" sz="2200" b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collection</a:t>
            </a:r>
            <a:r>
              <a:rPr lang="en" sz="2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of these authors and the year they kicked the bucket; print the collection in the following </a:t>
            </a:r>
            <a:r>
              <a:rPr lang="en" sz="22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format</a:t>
            </a:r>
            <a:r>
              <a:rPr lang="en-US" sz="22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Use a method to do so</a:t>
            </a:r>
            <a:r>
              <a:rPr lang="en" sz="22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en"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Charles Dickens kicked the bucket in 1870.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Charles Dickens, 1870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William Thackeray, 1863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Anthony Trollope, 1882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Gerard Manley Hopkins, 1889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 Answer</a:t>
            </a:r>
            <a:endParaRPr lang="en" b="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authors =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</a:t>
            </a: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Charles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Dickens"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"1870"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   </a:t>
            </a:r>
            <a:endParaRPr lang="en-US" sz="18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William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Thackeray"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"1863"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   </a:t>
            </a:r>
          </a:p>
          <a:p>
            <a:pPr lv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Anthony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Trollope"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"1882"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   </a:t>
            </a:r>
            <a:endParaRPr lang="en-US" sz="18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Gerard Manley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Hopkins"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1889"</a:t>
            </a:r>
          </a:p>
          <a:p>
            <a:pPr lv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>
              <a:buNone/>
            </a:pPr>
            <a:endParaRPr lang="en-US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author, date in </a:t>
            </a:r>
            <a:r>
              <a:rPr lang="en-US" sz="1800" dirty="0" err="1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authors.items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print(author 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kicked the bucket in 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+ date)</a:t>
            </a:r>
            <a:endParaRPr lang="en" sz="18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0"/>
            <a:ext cx="4834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994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time </a:t>
            </a:r>
            <a:r>
              <a:rPr lang="en" sz="22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traveler 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has suddenly appeared in the classroom!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 variable representing the traveller's year of origin (e.g., </a:t>
            </a:r>
            <a:r>
              <a:rPr lang="en" sz="22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= 2000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 and greet our strange visitor with a different message if he is from the distant past (before 1900), the present era (1900-2020) or from the far future (beyond 2020).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 Answer</a:t>
            </a:r>
            <a:endParaRPr lang="en" b="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=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2000</a:t>
            </a: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year &lt; </a:t>
            </a:r>
            <a:r>
              <a:rPr lang="en" sz="20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1900:</a:t>
            </a:r>
            <a:endParaRPr lang="en" sz="20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"Tell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me of the past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0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&gt;=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year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&lt;= </a:t>
            </a:r>
            <a:r>
              <a:rPr lang="en" sz="20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2020:</a:t>
            </a:r>
            <a:endParaRPr lang="en" sz="20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"I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wish you were from a cooler era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0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lse:</a:t>
            </a: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"Hello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future traveller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0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Rewrite (refactor) as a method to test different years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44907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Answer:</a:t>
            </a:r>
            <a:r>
              <a:rPr lang="en" sz="5000" dirty="0" smtClean="0"/>
              <a:t> </a:t>
            </a:r>
            <a:r>
              <a:rPr lang="en" sz="5000" dirty="0" smtClean="0">
                <a:solidFill>
                  <a:schemeClr val="bg2"/>
                </a:solidFill>
                <a:latin typeface="Ubuntu"/>
                <a:cs typeface="Ubuntu"/>
              </a:rPr>
              <a:t>improved</a:t>
            </a:r>
            <a:endParaRPr lang="en" sz="5000" dirty="0">
              <a:solidFill>
                <a:schemeClr val="bg2"/>
              </a:solidFill>
              <a:latin typeface="Ubuntu"/>
              <a:cs typeface="Ubuntu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1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greeting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(year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):</a:t>
            </a:r>
            <a:endParaRPr lang="en" sz="21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if year &lt; </a:t>
            </a:r>
            <a:r>
              <a:rPr lang="en" sz="21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1900:</a:t>
            </a:r>
            <a:endParaRPr lang="en" sz="21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"Tell 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me of the past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1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&gt;=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&lt;= </a:t>
            </a:r>
            <a:r>
              <a:rPr lang="en" sz="21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2020:</a:t>
            </a:r>
            <a:endParaRPr lang="en" sz="21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"I 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wish you were from a cooler era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1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else:</a:t>
            </a:r>
            <a:endParaRPr lang="en" sz="21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"Hello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future traveller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1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1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/>
          </a:p>
          <a:p>
            <a:pPr lvl="0" rtl="0">
              <a:spcBef>
                <a:spcPts val="0"/>
              </a:spcBef>
              <a:buNone/>
            </a:pPr>
            <a:r>
              <a:rPr lang="en-US" sz="2200" dirty="0"/>
              <a:t>g</a:t>
            </a:r>
            <a:r>
              <a:rPr lang="en" sz="2200" dirty="0" smtClean="0"/>
              <a:t>reeting(1878)</a:t>
            </a:r>
            <a:endParaRPr lang="en" sz="2200" dirty="0"/>
          </a:p>
          <a:p>
            <a:pPr lvl="0" rtl="0">
              <a:spcBef>
                <a:spcPts val="0"/>
              </a:spcBef>
              <a:buNone/>
            </a:pPr>
            <a:r>
              <a:rPr lang="en-US" sz="2200" dirty="0"/>
              <a:t>g</a:t>
            </a:r>
            <a:r>
              <a:rPr lang="en" sz="2200" dirty="0" smtClean="0"/>
              <a:t>reeting(2013)</a:t>
            </a:r>
            <a:endParaRPr lang="en" sz="2200" dirty="0"/>
          </a:p>
          <a:p>
            <a:pPr lvl="0" rtl="0">
              <a:spcBef>
                <a:spcPts val="0"/>
              </a:spcBef>
              <a:buNone/>
            </a:pPr>
            <a:r>
              <a:rPr lang="en-US" sz="2200" dirty="0"/>
              <a:t>g</a:t>
            </a:r>
            <a:r>
              <a:rPr lang="en" sz="2200" dirty="0" smtClean="0"/>
              <a:t>reeting(3000)</a:t>
            </a:r>
            <a:endParaRPr lang="en" sz="2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90600"/>
            <a:ext cx="76200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078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  <a:endParaRPr lang="en" dirty="0"/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Create a collection of 19th- and 20th-century authors (or historical/political figures if that's your bag!) and their birth dates (historical accuracy doesn't matter).  An example: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 =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{"Wallace 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Stevens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1879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Count the number of 19th-century birth dates and the number of 20th-century birth dates, then print the results like: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There are 3 19th-c. births and 2 20th-c. births in my collection.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endParaRPr sz="20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 = {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'Wallace 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Stevens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1897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Walsh</a:t>
            </a:r>
            <a:r>
              <a:rPr lang="en-US" sz="22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1977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nineteenth_count 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twentieth_count 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endParaRPr lang="en" sz="22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person, </a:t>
            </a:r>
            <a:r>
              <a:rPr lang="en-US" sz="22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b_date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2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birth_dates.items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if b_date &lt; </a:t>
            </a:r>
            <a:r>
              <a:rPr lang="en" sz="22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1900:</a:t>
            </a:r>
            <a:endParaRPr lang="en" sz="22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nineteenth_count +=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else:</a:t>
            </a: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twentieth_count += </a:t>
            </a:r>
            <a:r>
              <a:rPr lang="en" sz="22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5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Answer: </a:t>
            </a:r>
            <a:r>
              <a:rPr lang="en-US" sz="5000" dirty="0" smtClean="0">
                <a:solidFill>
                  <a:schemeClr val="bg2"/>
                </a:solidFill>
                <a:latin typeface="Ubuntu"/>
                <a:cs typeface="Ubuntu"/>
              </a:rPr>
              <a:t>continued</a:t>
            </a:r>
            <a:endParaRPr lang="en" sz="5000" dirty="0">
              <a:solidFill>
                <a:schemeClr val="bg2"/>
              </a:solidFill>
              <a:latin typeface="Ubuntu"/>
              <a:cs typeface="Ubuntu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"There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are "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str(nineteenth_count)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19th-c. births and "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str(twentieth_count)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20th-c. births in my collection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How might you expand this to capture additional centuries?  Decades?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for loop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8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repeatedly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  <a:endParaRPr lang="en" sz="32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print(fruit)</a:t>
            </a:r>
            <a:endParaRPr lang="en" sz="32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endParaRPr lang="en" sz="3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kiwi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strawberry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</a:t>
            </a:r>
            <a:r>
              <a:rPr lang="en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lum</a:t>
            </a:r>
          </a:p>
          <a:p>
            <a:pPr lvl="0" rtl="0">
              <a:spcBef>
                <a:spcPts val="0"/>
              </a:spcBef>
              <a:buNone/>
            </a:pPr>
            <a:endParaRPr lang="en-US" sz="32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Note: indentation matters! Keeps things organized.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Tabs vs Spaces</a:t>
            </a:r>
            <a:endParaRPr lang="en" sz="32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3600" dirty="0"/>
          </a:p>
          <a:p>
            <a:pPr>
              <a:spcBef>
                <a:spcPts val="0"/>
              </a:spcBef>
              <a:buNone/>
            </a:pPr>
            <a:endParaRPr sz="36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737" y="87673"/>
            <a:ext cx="3842526" cy="668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025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457200" y="2576701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</a:t>
            </a: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 loop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8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repeatedly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</a:p>
          <a:p>
            <a:pPr lvl="0"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print(fruit)</a:t>
            </a: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thing in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fruits:</a:t>
            </a:r>
            <a:endParaRPr lang="en-US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print(thing)</a:t>
            </a:r>
            <a:endParaRPr lang="en-US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this_one in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fruits:</a:t>
            </a:r>
          </a:p>
          <a:p>
            <a:pPr lvl="0"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print(this_one)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042147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results.append(item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now is a list consisting of some changes made to the first list. 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5595555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 = [1,2,3,4,5]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item + 5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now is a list consisting of each number in the first list, with some changes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5962644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results.append(item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We can shorten this! 3 lines in 1: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item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numbers]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4047810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1652</Words>
  <Application>Microsoft Macintosh PowerPoint</Application>
  <PresentationFormat>On-screen Show (4:3)</PresentationFormat>
  <Paragraphs>446</Paragraphs>
  <Slides>51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Custom Theme</vt:lpstr>
      <vt:lpstr>Custom Theme</vt:lpstr>
      <vt:lpstr>Custom Theme</vt:lpstr>
      <vt:lpstr>Programming Concepts II</vt:lpstr>
      <vt:lpstr>Collections  </vt:lpstr>
      <vt:lpstr>Collections</vt:lpstr>
      <vt:lpstr>Loops &amp; Iterators:</vt:lpstr>
      <vt:lpstr>for loop: Do something repeatedly</vt:lpstr>
      <vt:lpstr>for loop: Do something repeatedly</vt:lpstr>
      <vt:lpstr>Comprehensions</vt:lpstr>
      <vt:lpstr>Comprehensions</vt:lpstr>
      <vt:lpstr>Comprehensions</vt:lpstr>
      <vt:lpstr>Comprehensions</vt:lpstr>
      <vt:lpstr>Comprehensions</vt:lpstr>
      <vt:lpstr>Comprehensions</vt:lpstr>
      <vt:lpstr>Comprehensions</vt:lpstr>
      <vt:lpstr>Exercise</vt:lpstr>
      <vt:lpstr>Comprehensions</vt:lpstr>
      <vt:lpstr>Exercise</vt:lpstr>
      <vt:lpstr>Conditional:</vt:lpstr>
      <vt:lpstr>Exercise</vt:lpstr>
      <vt:lpstr>PowerPoint Presentation</vt:lpstr>
      <vt:lpstr>for loops: for dictionaries</vt:lpstr>
      <vt:lpstr>range</vt:lpstr>
      <vt:lpstr>Fun with Lists</vt:lpstr>
      <vt:lpstr>Branching: Do something only under certain circumstances</vt:lpstr>
      <vt:lpstr>Branching: Do something only under certain circumstances</vt:lpstr>
      <vt:lpstr>Branching</vt:lpstr>
      <vt:lpstr>while loop</vt:lpstr>
      <vt:lpstr>“until” loop</vt:lpstr>
      <vt:lpstr>slice</vt:lpstr>
      <vt:lpstr>Packages</vt:lpstr>
      <vt:lpstr>Installing Packages</vt:lpstr>
      <vt:lpstr>Organization: code reuse</vt:lpstr>
      <vt:lpstr>Methods</vt:lpstr>
      <vt:lpstr>Methods</vt:lpstr>
      <vt:lpstr>Methods</vt:lpstr>
      <vt:lpstr>Methods</vt:lpstr>
      <vt:lpstr>Methods</vt:lpstr>
      <vt:lpstr>Methods</vt:lpstr>
      <vt:lpstr>Methods</vt:lpstr>
      <vt:lpstr>Exercise </vt:lpstr>
      <vt:lpstr>Exercise </vt:lpstr>
      <vt:lpstr>An Answer</vt:lpstr>
      <vt:lpstr>PowerPoint Presentation</vt:lpstr>
      <vt:lpstr>Exercise</vt:lpstr>
      <vt:lpstr>An Answer</vt:lpstr>
      <vt:lpstr>An Answer: improved</vt:lpstr>
      <vt:lpstr>PowerPoint Presentation</vt:lpstr>
      <vt:lpstr>Exercise</vt:lpstr>
      <vt:lpstr>An Answer</vt:lpstr>
      <vt:lpstr>An Answer: continued</vt:lpstr>
      <vt:lpstr>PowerPoint Presentation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Concepts II</dc:title>
  <cp:lastModifiedBy>Brandon Walsh</cp:lastModifiedBy>
  <cp:revision>177</cp:revision>
  <dcterms:modified xsi:type="dcterms:W3CDTF">2018-05-30T17:40:39Z</dcterms:modified>
</cp:coreProperties>
</file>