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4" r:id="rId24"/>
    <p:sldId id="277" r:id="rId25"/>
    <p:sldId id="279" r:id="rId26"/>
    <p:sldId id="281" r:id="rId27"/>
    <p:sldId id="282" r:id="rId28"/>
    <p:sldId id="283" r:id="rId2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00C"/>
    <a:srgbClr val="0E6E6D"/>
    <a:srgbClr val="344175"/>
    <a:srgbClr val="0B5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20809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Coffee</a:t>
            </a:r>
            <a:r>
              <a:rPr lang="en-US" baseline="0" dirty="0" smtClean="0"/>
              <a:t> class with nothing in it.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Initialize class is</a:t>
            </a:r>
            <a:r>
              <a:rPr lang="en-US" baseline="0" dirty="0" smtClean="0"/>
              <a:t> what happens when something new is made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Different</a:t>
            </a:r>
            <a:r>
              <a:rPr lang="en-US" sz="1466" baseline="0" dirty="0" smtClean="0"/>
              <a:t> variable types only activate in certain parts of a code. Remember the do block with |fruit|? Fruit cease to exist outside that do block. We can organize the access of information in our code. Organization is your best defense against bugs.</a:t>
            </a:r>
            <a:endParaRPr sz="1466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Ethan</a:t>
            </a:r>
            <a:r>
              <a:rPr lang="en-US" sz="1466" baseline="0" dirty="0" smtClean="0"/>
              <a:t> and Brandon are both instances of class Human.</a:t>
            </a:r>
          </a:p>
          <a:p>
            <a:pPr>
              <a:spcBef>
                <a:spcPts val="0"/>
              </a:spcBef>
              <a:buNone/>
            </a:pPr>
            <a:endParaRPr lang="en-US" sz="1466" baseline="0" dirty="0" smtClean="0"/>
          </a:p>
          <a:p>
            <a:pPr>
              <a:spcBef>
                <a:spcPts val="0"/>
              </a:spcBef>
              <a:buNone/>
            </a:pPr>
            <a:r>
              <a:rPr lang="en-US" sz="1466" baseline="0" dirty="0" smtClean="0"/>
              <a:t>It’s a way of organizing and understanding the relationships among groups of things.</a:t>
            </a:r>
            <a:endParaRPr sz="1466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aynegraham.github.io/intro-to-dh-programming/exercises/ruby-one/" TargetMode="External"/><Relationship Id="rId4" Type="http://schemas.openxmlformats.org/officeDocument/2006/relationships/hyperlink" Target="http://waynegraham.github.io/intro-to-dh-programming/exercises/ruby-two/" TargetMode="External"/><Relationship Id="rId5" Type="http://schemas.openxmlformats.org/officeDocument/2006/relationships/hyperlink" Target="http://ruby.learncodethehardway.org/" TargetMode="External"/><Relationship Id="rId6" Type="http://schemas.openxmlformats.org/officeDocument/2006/relationships/hyperlink" Target="http://rubykoan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Programming Concepts III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smtClean="0">
                <a:latin typeface="Open Sans"/>
                <a:cs typeface="Open Sans"/>
              </a:rPr>
              <a:t>HILT </a:t>
            </a:r>
            <a:r>
              <a:rPr lang="en" sz="3600" dirty="0" smtClean="0">
                <a:latin typeface="Open Sans"/>
                <a:cs typeface="Open Sans"/>
              </a:rPr>
              <a:t>201</a:t>
            </a:r>
            <a:r>
              <a:rPr lang="en-US" sz="3600" dirty="0"/>
              <a:t>6</a:t>
            </a:r>
            <a:endParaRPr lang="en" sz="3600" dirty="0">
              <a:latin typeface="Open Sans"/>
              <a:cs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Defines </a:t>
            </a:r>
            <a:r>
              <a:rPr lang="en" b="1" i="1" dirty="0">
                <a:solidFill>
                  <a:schemeClr val="bg2"/>
                </a:solidFill>
              </a:rPr>
              <a:t>attribute</a:t>
            </a:r>
            <a:r>
              <a:rPr lang="en" dirty="0">
                <a:solidFill>
                  <a:schemeClr val="bg2"/>
                </a:solidFill>
              </a:rPr>
              <a:t> </a:t>
            </a:r>
            <a:r>
              <a:rPr lang="en" dirty="0"/>
              <a:t>characteristics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things of the </a:t>
            </a:r>
            <a:r>
              <a:rPr lang="en" dirty="0" smtClean="0"/>
              <a:t>class’ </a:t>
            </a:r>
            <a:r>
              <a:rPr lang="en" dirty="0"/>
              <a:t>type </a:t>
            </a:r>
            <a:r>
              <a:rPr lang="en" b="1" i="1" dirty="0">
                <a:solidFill>
                  <a:srgbClr val="666666"/>
                </a:solidFill>
              </a:rPr>
              <a:t>have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Breed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Model Year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Favorite Ice Cream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Instance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 specific incarnation of a class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Rin Tin Tin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garbage truck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the neighbor's kid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344175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 =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c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#&lt;Coffee:0x007ffb1d0b6290&gt;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nil</a:t>
            </a:r>
          </a:p>
          <a:p>
            <a:pPr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initialize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   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"Coffee is created"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 =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is created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#&lt;Coffee:0x007ffb1d09ba08&gt;</a:t>
            </a:r>
          </a:p>
          <a:p>
            <a:pPr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initialize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0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4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flavor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'sweet, smoky,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Sumatran’</a:t>
            </a:r>
            <a:endParaRPr lang="en-US" sz="2400" dirty="0" smtClean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 = Coffee.new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#&lt;Coffee:0x007ffb1d025cb8 @temperature=0, @flavor="sweet, smoky, Sumatran"&gt;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61111"/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Clr>
                <a:srgbClr val="000000"/>
              </a:buClr>
              <a:buSzPct val="61111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1800" dirty="0" smtClean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initialize</a:t>
            </a:r>
            <a:r>
              <a:rPr lang="en-US" sz="1800" dirty="0" smtClean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flavor 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'bland'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buClr>
                <a:srgbClr val="000000"/>
              </a:buClr>
              <a:buSzPct val="61111"/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8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flavor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flavor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waynes_coffee = Coffee.new(</a:t>
            </a:r>
            <a:r>
              <a:rPr lang="en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80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'spicy'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#&lt;Coffee:0x007ffb1b8219c8 @temperature=80, @flavor="spicy"&gt;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_coffee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Coffee.new(</a:t>
            </a:r>
            <a:r>
              <a:rPr lang="en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90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#&lt;Coffee:0x007ffb1d0f0030 @temperature=90, @flavor="bland"&gt;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 Scope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74319" y="1360827"/>
            <a:ext cx="8668822" cy="50589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local variable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</a:t>
            </a:r>
            <a:r>
              <a:rPr lang="en" sz="2400" dirty="0">
                <a:solidFill>
                  <a:srgbClr val="0E6E6D"/>
                </a:solidFill>
                <a:sym typeface="Arial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1600" dirty="0" smtClean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instance 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variable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@temperature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 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variable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@@temperature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global variable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$temperature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b="1" dirty="0" smtClean="0">
                <a:sym typeface="Open Sans"/>
              </a:rPr>
              <a:t>constant</a:t>
            </a:r>
            <a:r>
              <a:rPr lang="en" sz="2400" b="1" dirty="0" smtClean="0">
                <a:solidFill>
                  <a:srgbClr val="000000"/>
                </a:solidFill>
                <a:sym typeface="Arial"/>
              </a:rPr>
              <a:t> </a:t>
            </a:r>
            <a:endParaRPr lang="en" sz="2400" b="1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Manipulating Values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7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the "</a:t>
            </a:r>
            <a:r>
              <a:rPr lang="en" sz="2700" dirty="0">
                <a:solidFill>
                  <a:srgbClr val="0B5C92"/>
                </a:solidFill>
                <a:latin typeface="Menlo Regular"/>
                <a:ea typeface="Open Sans"/>
                <a:cs typeface="Menlo Regular"/>
                <a:sym typeface="Open Sans"/>
              </a:rPr>
              <a:t>!</a:t>
            </a:r>
            <a:r>
              <a:rPr lang="en" sz="27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 operator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temp!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(temp)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@temperature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temp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myCoffee.temp!(120)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myCoffee.temp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yourCoffee = Coffee.new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yourCoffee.temp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Existential Operator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000" dirty="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hot?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(temp)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 &gt; </a:t>
            </a:r>
            <a:r>
              <a:rPr lang="en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160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return 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-US" sz="20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false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 Chaining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Do a series of tasks in order (left-to-right)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task.try.tryAgain.success?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First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task.try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executes, then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result.tryAgain</a:t>
            </a:r>
          </a:p>
          <a:p>
            <a:pPr lvl="0" rtl="0">
              <a:spcBef>
                <a:spcPts val="0"/>
              </a:spcBef>
              <a:buNone/>
            </a:pPr>
            <a:endParaRPr sz="11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task.try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.tryAgain.success?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.tryAgain.success?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.success?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188721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ea typeface="Open Sans"/>
                <a:cs typeface="Yanone Kaffeesatz Bold"/>
                <a:sym typeface="Ubuntu"/>
              </a:rPr>
              <a:t>What is OOP?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74319" y="1463040"/>
            <a:ext cx="7134210" cy="499182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Objects are complex entities (which we sometimes call "data structures") with qualities and abilities.</a:t>
            </a:r>
          </a:p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In an object-oriented programming language, we work with complex objects rather than simple "primitives" like numbers and </a:t>
            </a:r>
            <a:r>
              <a:rPr lang="en-US" sz="2666" smtClean="0">
                <a:solidFill>
                  <a:srgbClr val="000000"/>
                </a:solidFill>
                <a:sym typeface="Arial"/>
              </a:rPr>
              <a:t>strings</a:t>
            </a:r>
            <a:r>
              <a:rPr lang="en" sz="2666" smtClean="0">
                <a:solidFill>
                  <a:srgbClr val="000000"/>
                </a:solidFill>
                <a:sym typeface="Arial"/>
              </a:rPr>
              <a:t>.</a:t>
            </a:r>
            <a:endParaRPr lang="en" sz="2666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Inheritance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relation between two classes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Cats are mammals, all mammals are animals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Classes lower in the hierarchy 'inherit' features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If all mammals can breathe, then all cats can breath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Only </a:t>
            </a:r>
            <a:r>
              <a:rPr lang="en" b="1" i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one</a:t>
            </a:r>
            <a:r>
              <a:rPr lang="en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level of inheritance!!!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&lt; parent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Inheritance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127616"/>
            <a:ext cx="3922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b="1" dirty="0">
                <a:solidFill>
                  <a:srgbClr val="445588"/>
                </a:solidFill>
                <a:latin typeface="Menlo Regular"/>
                <a:ea typeface="Menlo Regular"/>
                <a:cs typeface="Menlo Regular"/>
                <a:sym typeface="Courier New"/>
              </a:rPr>
              <a:t>Drink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b="1" dirty="0">
                <a:solidFill>
                  <a:srgbClr val="99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initialize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400" dirty="0">
                <a:solidFill>
                  <a:srgbClr val="008080"/>
                </a:solidFill>
                <a:latin typeface="Menlo Regular"/>
                <a:ea typeface="Menlo Regular"/>
                <a:cs typeface="Menlo Regular"/>
                <a:sym typeface="Courier New"/>
              </a:rPr>
              <a:t>@container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'can'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400" dirty="0">
                <a:solidFill>
                  <a:srgbClr val="008080"/>
                </a:solidFill>
                <a:latin typeface="Menlo Regular"/>
                <a:ea typeface="Menlo Regular"/>
                <a:cs typeface="Menlo Regular"/>
                <a:sym typeface="Courier New"/>
              </a:rPr>
              <a:t>@material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'aluminum'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b="1" dirty="0">
                <a:solidFill>
                  <a:srgbClr val="990000"/>
                </a:solidFill>
                <a:latin typeface="Menlo Regular"/>
                <a:ea typeface="Menlo Regular"/>
                <a:cs typeface="Menlo Regular"/>
                <a:sym typeface="Courier New"/>
              </a:rPr>
              <a:t>get_container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400" dirty="0">
                <a:solidFill>
                  <a:srgbClr val="008080"/>
                </a:solidFill>
                <a:latin typeface="Menlo Regular"/>
                <a:ea typeface="Menlo Regular"/>
                <a:cs typeface="Menlo Regular"/>
                <a:sym typeface="Courier New"/>
              </a:rPr>
              <a:t>@container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b="1" dirty="0">
                <a:solidFill>
                  <a:srgbClr val="990000"/>
                </a:solidFill>
                <a:latin typeface="Menlo Regular"/>
                <a:ea typeface="Menlo Regular"/>
                <a:cs typeface="Menlo Regular"/>
                <a:sym typeface="Courier New"/>
              </a:rPr>
              <a:t>get_material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400" dirty="0">
                <a:solidFill>
                  <a:srgbClr val="008080"/>
                </a:solidFill>
                <a:latin typeface="Menlo Regular"/>
                <a:ea typeface="Menlo Regular"/>
                <a:cs typeface="Menlo Regular"/>
                <a:sym typeface="Courier New"/>
              </a:rPr>
              <a:t>@material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5" name="Shape 165"/>
          <p:cNvSpPr txBox="1">
            <a:spLocks noGrp="1"/>
          </p:cNvSpPr>
          <p:nvPr>
            <p:ph type="body" idx="2"/>
          </p:nvPr>
        </p:nvSpPr>
        <p:spPr>
          <a:xfrm>
            <a:off x="4764300" y="1147615"/>
            <a:ext cx="3922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b="1" dirty="0">
                <a:solidFill>
                  <a:srgbClr val="445588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 &lt; Drink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b="1" dirty="0">
                <a:solidFill>
                  <a:srgbClr val="99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initialize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400" dirty="0">
                <a:solidFill>
                  <a:srgbClr val="008080"/>
                </a:solidFill>
                <a:latin typeface="Menlo Regular"/>
                <a:ea typeface="Menlo Regular"/>
                <a:cs typeface="Menlo Regular"/>
                <a:sym typeface="Courier New"/>
              </a:rPr>
              <a:t>@container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'mug'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400" dirty="0">
                <a:solidFill>
                  <a:srgbClr val="008080"/>
                </a:solidFill>
                <a:latin typeface="Menlo Regular"/>
                <a:ea typeface="Menlo Regular"/>
                <a:cs typeface="Menlo Regular"/>
                <a:sym typeface="Courier New"/>
              </a:rPr>
              <a:t>@material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'ceramic'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9999"/>
                </a:solidFill>
                <a:latin typeface="Menlo Regular"/>
                <a:ea typeface="Menlo Regular"/>
                <a:cs typeface="Menlo Regular"/>
                <a:sym typeface="Courier New"/>
              </a:rPr>
              <a:t>    @flavor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'sumatran'</a:t>
            </a:r>
            <a:r>
              <a:rPr lang="en" sz="1400" dirty="0">
                <a:solidFill>
                  <a:srgbClr val="009999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400" b="1" dirty="0">
                <a:solidFill>
                  <a:srgbClr val="990000"/>
                </a:solidFill>
                <a:latin typeface="Menlo Regular"/>
                <a:ea typeface="Menlo Regular"/>
                <a:cs typeface="Menlo Regular"/>
                <a:sym typeface="Courier New"/>
              </a:rPr>
              <a:t>get_flavor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1400" dirty="0">
                <a:solidFill>
                  <a:srgbClr val="008080"/>
                </a:solidFill>
                <a:latin typeface="Menlo Regular"/>
                <a:ea typeface="Menlo Regular"/>
                <a:cs typeface="Menlo Regular"/>
                <a:sym typeface="Courier New"/>
              </a:rPr>
              <a:t>@flavor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 txBox="1"/>
          <p:nvPr/>
        </p:nvSpPr>
        <p:spPr>
          <a:xfrm>
            <a:off x="457200" y="5453213"/>
            <a:ext cx="8387717" cy="96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myCoffee </a:t>
            </a:r>
            <a:r>
              <a:rPr lang="en" sz="1800" b="1" dirty="0">
                <a:latin typeface="Menlo Regular"/>
                <a:ea typeface="Menlo Regular"/>
                <a:cs typeface="Menlo Regular"/>
                <a:sym typeface="Courier New"/>
              </a:rPr>
              <a:t>=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rgbClr val="008080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" sz="1800" b="1" dirty="0"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new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rgbClr val="0086B3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"The #{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myCoffee</a:t>
            </a:r>
            <a:r>
              <a:rPr lang="en" sz="1800" b="1" dirty="0"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get_material</a:t>
            </a:r>
            <a:r>
              <a:rPr lang="en" sz="18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} #{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myCoffee</a:t>
            </a:r>
            <a:r>
              <a:rPr lang="en" sz="1800" b="1" dirty="0"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get_container</a:t>
            </a:r>
            <a:r>
              <a:rPr lang="en" sz="18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} has #{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myCoffee</a:t>
            </a:r>
            <a:r>
              <a:rPr lang="en" sz="1800" b="1" dirty="0"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get_flavor</a:t>
            </a:r>
            <a:r>
              <a:rPr lang="en" sz="18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} coffee in it."</a:t>
            </a:r>
          </a:p>
          <a:p>
            <a:pPr>
              <a:spcBef>
                <a:spcPts val="0"/>
              </a:spcBef>
              <a:buNone/>
            </a:pPr>
            <a:endParaRPr sz="1800" dirty="0"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Inheritance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99083" y="2173125"/>
            <a:ext cx="8387717" cy="15804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myCoffee </a:t>
            </a:r>
            <a:r>
              <a:rPr lang="en" sz="1800" b="1" dirty="0">
                <a:latin typeface="Menlo Regular"/>
                <a:ea typeface="Menlo Regular"/>
                <a:cs typeface="Menlo Regular"/>
                <a:sym typeface="Courier New"/>
              </a:rPr>
              <a:t>=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rgbClr val="008080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" sz="1800" b="1" dirty="0"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new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rgbClr val="0086B3"/>
                </a:solidFill>
                <a:latin typeface="Menlo Regular"/>
                <a:ea typeface="Menlo Regular"/>
                <a:cs typeface="Menlo Regular"/>
                <a:sym typeface="Courier New"/>
              </a:rPr>
              <a:t>puts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"The #{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myCoffee</a:t>
            </a:r>
            <a:r>
              <a:rPr lang="en" sz="1800" b="1" dirty="0"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get_material</a:t>
            </a:r>
            <a:r>
              <a:rPr lang="en" sz="18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} #{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myCoffee</a:t>
            </a:r>
            <a:r>
              <a:rPr lang="en" sz="1800" b="1" dirty="0"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get_container</a:t>
            </a:r>
            <a:r>
              <a:rPr lang="en" sz="18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} has #{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myCoffee</a:t>
            </a:r>
            <a:r>
              <a:rPr lang="en" sz="1800" b="1" dirty="0"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1800" dirty="0">
                <a:latin typeface="Menlo Regular"/>
                <a:ea typeface="Menlo Regular"/>
                <a:cs typeface="Menlo Regular"/>
                <a:sym typeface="Courier New"/>
              </a:rPr>
              <a:t>get_flavor</a:t>
            </a:r>
            <a:r>
              <a:rPr lang="en" sz="1800" dirty="0">
                <a:solidFill>
                  <a:srgbClr val="DD1144"/>
                </a:solidFill>
                <a:latin typeface="Menlo Regular"/>
                <a:ea typeface="Menlo Regular"/>
                <a:cs typeface="Menlo Regular"/>
                <a:sym typeface="Courier New"/>
              </a:rPr>
              <a:t>} coffee in it."</a:t>
            </a:r>
          </a:p>
          <a:p>
            <a:pPr>
              <a:spcBef>
                <a:spcPts val="0"/>
              </a:spcBef>
              <a:buNone/>
            </a:pPr>
            <a:endParaRPr sz="1800" dirty="0"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5619406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Modules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Group </a:t>
            </a:r>
            <a:r>
              <a:rPr lang="en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classes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, and </a:t>
            </a:r>
            <a:r>
              <a:rPr lang="en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constants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Namespace</a:t>
            </a:r>
            <a:r>
              <a:rPr lang="en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to prevent name clashes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Declared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with </a:t>
            </a:r>
            <a:r>
              <a:rPr lang="en" dirty="0">
                <a:solidFill>
                  <a:srgbClr val="344175"/>
                </a:solidFill>
                <a:latin typeface="Menlo Regular"/>
                <a:ea typeface="Menlo Regular"/>
                <a:cs typeface="Menlo Regular"/>
                <a:sym typeface="Courier New"/>
              </a:rPr>
              <a:t>module</a:t>
            </a:r>
            <a:r>
              <a:rPr lang="en" dirty="0">
                <a:solidFill>
                  <a:srgbClr val="34417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keyword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module </a:t>
            </a:r>
            <a:r>
              <a:rPr lang="en-US" dirty="0" smtClean="0">
                <a:solidFill>
                  <a:schemeClr val="bg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endParaRPr lang="en" dirty="0">
              <a:solidFill>
                <a:schemeClr val="bg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...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Documentation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Explain what the code is intended to do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Reminders to yourself on what it does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you can't explain it easily, rewrite the code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7196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Afternoon (and beyond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)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Ruby Exercises</a:t>
            </a:r>
            <a:r>
              <a:rPr lang="en-US" u="sng" dirty="0" smtClean="0">
                <a:solidFill>
                  <a:schemeClr val="hlink"/>
                </a:solidFill>
              </a:rPr>
              <a:t> I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u="sng" dirty="0" smtClean="0">
                <a:solidFill>
                  <a:schemeClr val="hlink"/>
                </a:solidFill>
                <a:hlinkClick r:id="rId4"/>
              </a:rPr>
              <a:t>Ruby Exercises II</a:t>
            </a:r>
            <a:endParaRPr lang="en-US" u="sng" dirty="0" smtClean="0">
              <a:solidFill>
                <a:schemeClr val="hlink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u="sng" dirty="0">
              <a:solidFill>
                <a:schemeClr val="hlink"/>
              </a:solidFill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More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u="sng" dirty="0" smtClean="0">
                <a:solidFill>
                  <a:schemeClr val="hlink"/>
                </a:solidFill>
              </a:rPr>
              <a:t>Ruby in 100 Minutes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 dirty="0" smtClean="0">
                <a:solidFill>
                  <a:schemeClr val="hlink"/>
                </a:solidFill>
                <a:hlinkClick r:id="rId5"/>
              </a:rPr>
              <a:t>Learn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Ruby the Hard Way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Ruby Koans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I'm Stuck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IRC </a:t>
            </a:r>
            <a:r>
              <a:rPr lang="en" dirty="0" smtClean="0"/>
              <a:t>(#</a:t>
            </a:r>
            <a:r>
              <a:rPr lang="en-US" dirty="0" smtClean="0"/>
              <a:t>hilt </a:t>
            </a:r>
            <a:r>
              <a:rPr lang="en" dirty="0" smtClean="0"/>
              <a:t>on </a:t>
            </a:r>
            <a:r>
              <a:rPr lang="en" dirty="0"/>
              <a:t>freenode)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Ask someone around you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Google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Take a </a:t>
            </a:r>
            <a:r>
              <a:rPr lang="en" dirty="0" smtClean="0"/>
              <a:t>break</a:t>
            </a:r>
            <a:endParaRPr lang="en-US" dirty="0" smtClean="0"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Raise your </a:t>
            </a:r>
            <a:r>
              <a:rPr lang="en-US" dirty="0" smtClean="0"/>
              <a:t>hand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Use your post it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Object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Orientation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305399" cy="49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(Nearly) Everything is an Object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Objects "communicate" by sending and receiving messages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Objects have their own memory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Every object is an instance of a class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600" y="1557462"/>
            <a:ext cx="20955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7389775" y="4233987"/>
            <a:ext cx="938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Alan Kay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6427577" y="4674225"/>
            <a:ext cx="2913373" cy="145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Object-oriented Programming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Graphical User 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3D Graphics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ARPANET (what became the Internet)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2034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and instances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822" cy="500366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rgbClr val="7F7F7F"/>
                </a:solidFill>
                <a:sym typeface="Arial"/>
              </a:rPr>
              <a:t>Classes</a:t>
            </a:r>
            <a:r>
              <a:rPr lang="en" sz="2666" b="0" dirty="0">
                <a:solidFill>
                  <a:srgbClr val="7F7F7F"/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archetypes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Instances</a:t>
            </a:r>
            <a:r>
              <a:rPr lang="en" sz="2666" b="0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particular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objects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2011680"/>
            <a:ext cx="228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Describes the generic characteristics of a single </a:t>
            </a:r>
            <a:r>
              <a:rPr lang="en" b="1" i="1" dirty="0">
                <a:solidFill>
                  <a:srgbClr val="7F7F7F"/>
                </a:solidFill>
              </a:rPr>
              <a:t>type</a:t>
            </a:r>
            <a:r>
              <a:rPr lang="en" dirty="0">
                <a:solidFill>
                  <a:srgbClr val="7F7F7F"/>
                </a:solidFill>
              </a:rPr>
              <a:t> </a:t>
            </a:r>
            <a:r>
              <a:rPr lang="en" dirty="0"/>
              <a:t>of an object</a:t>
            </a:r>
          </a:p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What things are of this type </a:t>
            </a:r>
            <a:r>
              <a:rPr lang="en" b="1" i="1" dirty="0">
                <a:solidFill>
                  <a:srgbClr val="7F7F7F"/>
                </a:solidFill>
              </a:rPr>
              <a:t>are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Dog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Vehicle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Baby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and Instances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9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Classes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Template for an object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Describes state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Describes behavior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Used to create many instances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4696890" y="1600200"/>
            <a:ext cx="3989910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Instances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Discreet instantiation of a class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Shares behavior with other instances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Object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344150"/>
            <a:ext cx="5212499" cy="531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Take this </a:t>
            </a:r>
            <a:r>
              <a:rPr lang="en" sz="24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cat…</a:t>
            </a:r>
            <a:endParaRPr lang="en-US" sz="2400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It has qualities (</a:t>
            </a:r>
            <a:r>
              <a:rPr lang="en" sz="2400" b="1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white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long-haired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4 years old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And can do things (</a:t>
            </a:r>
            <a:r>
              <a:rPr lang="en" sz="2400" b="1" i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walk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eat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meow</a:t>
            </a:r>
          </a:p>
          <a:p>
            <a:pPr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nap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700" y="2401800"/>
            <a:ext cx="3154566" cy="2691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Defines a behavioral characteristic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the things of the class's type </a:t>
            </a:r>
            <a:r>
              <a:rPr lang="en" b="1" i="1" dirty="0">
                <a:solidFill>
                  <a:srgbClr val="666666"/>
                </a:solidFill>
              </a:rPr>
              <a:t>do</a:t>
            </a:r>
            <a:r>
              <a:rPr lang="en" dirty="0"/>
              <a:t>.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Chase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Drive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Talk</a:t>
            </a:r>
          </a:p>
          <a:p>
            <a:pPr marL="4572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The "verbs"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Defined within a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Store instructions to execute on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keywords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start and end a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Every method evaluates to something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return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keyword not required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last 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#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at the beginning of a line to write a </a:t>
            </a:r>
            <a:r>
              <a:rPr lang="en" sz="24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comment</a:t>
            </a:r>
            <a:r>
              <a:rPr lang="en" sz="24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(Ruby will ignore everything on the line after the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#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Exception?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"#{variable}"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875</Words>
  <Application>Microsoft Macintosh PowerPoint</Application>
  <PresentationFormat>On-screen Show (4:3)</PresentationFormat>
  <Paragraphs>243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Custom Theme</vt:lpstr>
      <vt:lpstr>Custom Theme</vt:lpstr>
      <vt:lpstr>Programming Concepts III</vt:lpstr>
      <vt:lpstr>What is OOP?</vt:lpstr>
      <vt:lpstr>Object Orientation</vt:lpstr>
      <vt:lpstr>Classes and instances</vt:lpstr>
      <vt:lpstr>Class</vt:lpstr>
      <vt:lpstr>Classes and Instances</vt:lpstr>
      <vt:lpstr>Object</vt:lpstr>
      <vt:lpstr>Methods</vt:lpstr>
      <vt:lpstr>Methods</vt:lpstr>
      <vt:lpstr>Variable</vt:lpstr>
      <vt:lpstr>Instance</vt:lpstr>
      <vt:lpstr>Coffee Class</vt:lpstr>
      <vt:lpstr>Coffee Class</vt:lpstr>
      <vt:lpstr>Coffee Class</vt:lpstr>
      <vt:lpstr>Coffee Class</vt:lpstr>
      <vt:lpstr>Variable Scope</vt:lpstr>
      <vt:lpstr>Manipulating Values</vt:lpstr>
      <vt:lpstr>Existential Operator</vt:lpstr>
      <vt:lpstr>Method Chaining</vt:lpstr>
      <vt:lpstr>Inheritance</vt:lpstr>
      <vt:lpstr>Inheritance</vt:lpstr>
      <vt:lpstr>Inheritance</vt:lpstr>
      <vt:lpstr>Modules</vt:lpstr>
      <vt:lpstr>Documentation</vt:lpstr>
      <vt:lpstr>Questions?</vt:lpstr>
      <vt:lpstr>Afternoon (and beyond)</vt:lpstr>
      <vt:lpstr>I'm Stuck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III</dc:title>
  <cp:lastModifiedBy>Brandon</cp:lastModifiedBy>
  <cp:revision>53</cp:revision>
  <dcterms:modified xsi:type="dcterms:W3CDTF">2016-06-03T19:55:25Z</dcterms:modified>
</cp:coreProperties>
</file>