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78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4" r:id="rId14"/>
    <p:sldId id="322" r:id="rId15"/>
    <p:sldId id="341" r:id="rId16"/>
    <p:sldId id="323" r:id="rId17"/>
    <p:sldId id="266" r:id="rId18"/>
    <p:sldId id="327" r:id="rId19"/>
    <p:sldId id="344" r:id="rId20"/>
    <p:sldId id="345" r:id="rId21"/>
    <p:sldId id="342" r:id="rId22"/>
    <p:sldId id="343" r:id="rId23"/>
    <p:sldId id="272" r:id="rId24"/>
    <p:sldId id="273" r:id="rId25"/>
    <p:sldId id="274" r:id="rId26"/>
    <p:sldId id="275" r:id="rId27"/>
    <p:sldId id="276" r:id="rId28"/>
    <p:sldId id="328" r:id="rId29"/>
    <p:sldId id="277" r:id="rId30"/>
    <p:sldId id="278" r:id="rId31"/>
    <p:sldId id="329" r:id="rId32"/>
    <p:sldId id="279" r:id="rId33"/>
    <p:sldId id="280" r:id="rId34"/>
    <p:sldId id="330" r:id="rId35"/>
    <p:sldId id="334" r:id="rId36"/>
    <p:sldId id="335" r:id="rId37"/>
    <p:sldId id="281" r:id="rId38"/>
    <p:sldId id="282" r:id="rId39"/>
    <p:sldId id="283" r:id="rId40"/>
    <p:sldId id="331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36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37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87"/>
    <a:srgbClr val="D80035"/>
    <a:srgbClr val="D20035"/>
    <a:srgbClr val="0E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506"/>
  </p:normalViewPr>
  <p:slideViewPr>
    <p:cSldViewPr snapToGrid="0" snapToObjects="1">
      <p:cViewPr varScale="1">
        <p:scale>
          <a:sx n="86" d="100"/>
          <a:sy n="86" d="100"/>
        </p:scale>
        <p:origin x="2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</a:t>
            </a:r>
            <a:r>
              <a:rPr lang="en-US" baseline="0" dirty="0" smtClean="0"/>
              <a:t>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</a:t>
            </a:r>
            <a:r>
              <a:rPr lang="en-US" baseline="0" dirty="0" smtClean="0"/>
              <a:t>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61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</a:t>
            </a:r>
            <a:r>
              <a:rPr lang="en-US" baseline="0" dirty="0" smtClean="0"/>
              <a:t>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6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5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Translation </a:t>
            </a:r>
            <a:r>
              <a:rPr lang="mr-IN" sz="1466" dirty="0" smtClean="0"/>
              <a:t>–</a:t>
            </a:r>
            <a:r>
              <a:rPr lang="en-US" sz="1466" dirty="0" smtClean="0"/>
              <a:t> get out there and try some stuff!</a:t>
            </a:r>
            <a:endParaRPr sz="1466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7.jp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38100" lvl="2">
              <a:lnSpc>
                <a:spcPct val="120000"/>
              </a:lnSpc>
              <a:buNone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	What is it generally good for?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your team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</a:t>
            </a:r>
            <a:r>
              <a:rPr lang="en-US" i="1" dirty="0" smtClean="0"/>
              <a:t>your</a:t>
            </a:r>
            <a:r>
              <a:rPr lang="en-US" dirty="0" smtClean="0"/>
              <a:t> team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you hate it? Are you comfortable with it?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500" dirty="0"/>
              <a:t>A collection of reusable code to accomplish a generic </a:t>
            </a:r>
            <a:r>
              <a:rPr lang="en" sz="2500" dirty="0" smtClean="0"/>
              <a:t>activity</a:t>
            </a:r>
            <a:endParaRPr lang="en-US" sz="2500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Compressing files</a:t>
            </a: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Ex. - You don’t have to rewrite code to save a file to your drive each time because someone else did it for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L</a:t>
            </a:r>
            <a:r>
              <a:rPr lang="en" sz="3600" dirty="0" err="1" smtClean="0"/>
              <a:t>ibraries</a:t>
            </a:r>
            <a:r>
              <a:rPr lang="en-US" sz="3600" dirty="0" smtClean="0"/>
              <a:t> are called packages</a:t>
            </a:r>
            <a:endParaRPr lang="en" sz="36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>
                <a:latin typeface="Open Sans"/>
                <a:ea typeface="Open Sans"/>
                <a:cs typeface="Open Sans"/>
              </a:rPr>
              <a:t>Name is not a snake </a:t>
            </a:r>
            <a:r>
              <a:rPr lang="mr-IN" sz="3600" dirty="0" smtClean="0">
                <a:latin typeface="Open Sans"/>
                <a:ea typeface="Open Sans"/>
                <a:cs typeface="Open Sans"/>
              </a:rPr>
              <a:t>–</a:t>
            </a:r>
            <a:r>
              <a:rPr lang="en-US" sz="3600" dirty="0" smtClean="0">
                <a:latin typeface="Open Sans"/>
                <a:ea typeface="Open Sans"/>
                <a:cs typeface="Open Sans"/>
              </a:rPr>
              <a:t> it’s a Monty Python reference.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Loaded into every Python installation as an </a:t>
            </a:r>
            <a:r>
              <a:rPr lang="en-US" sz="3200" dirty="0" err="1" smtClean="0">
                <a:latin typeface="Open Sans"/>
                <a:ea typeface="Open Sans"/>
                <a:cs typeface="Open Sans"/>
              </a:rPr>
              <a:t>easter</a:t>
            </a:r>
            <a:r>
              <a:rPr lang="en-US" sz="3200" dirty="0" smtClean="0">
                <a:latin typeface="Open Sans"/>
                <a:ea typeface="Open Sans"/>
                <a:cs typeface="Open Sans"/>
              </a:rPr>
              <a:t> egg:</a:t>
            </a:r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&gt;&gt;&gt; import this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Beautiful is better than ugly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Readability counts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Errors should never pass silently</a:t>
            </a:r>
            <a:r>
              <a:rPr lang="en-US" sz="3200" dirty="0" smtClean="0"/>
              <a:t>. (JavaScript)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In the face of ambiguity, refuse the temptation to guess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 smtClean="0"/>
              <a:t>There </a:t>
            </a:r>
            <a:r>
              <a:rPr lang="en-US" sz="3200" dirty="0"/>
              <a:t>should be one-- and preferably only one --obvious way to do it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Now is better than never.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9691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</a:t>
            </a:r>
            <a:r>
              <a:rPr lang="en-US" sz="55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sz="55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55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Python is </a:t>
            </a: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</a:t>
            </a:r>
            <a:r>
              <a:rPr lang="en-US" sz="2800" dirty="0" smtClean="0"/>
              <a:t>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But it still has clear rules for what good style is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General purpose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Usable </a:t>
            </a:r>
            <a:r>
              <a:rPr lang="en" sz="2500" dirty="0">
                <a:sym typeface="Open Sans"/>
              </a:rPr>
              <a:t>on your computer</a:t>
            </a:r>
            <a:r>
              <a:rPr lang="en" sz="2500" dirty="0">
                <a:solidFill>
                  <a:srgbClr val="000000"/>
                </a:solidFill>
                <a:sym typeface="Open Sans"/>
              </a:rPr>
              <a:t> or over the web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English-like syntax and useful built-in features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"Fun" to </a:t>
            </a:r>
            <a:r>
              <a:rPr lang="en" sz="2500" dirty="0" smtClean="0">
                <a:solidFill>
                  <a:srgbClr val="000000"/>
                </a:solidFill>
                <a:sym typeface="Open Sans"/>
              </a:rPr>
              <a:t>write</a:t>
            </a:r>
            <a:endParaRPr lang="en-US" sz="2500" dirty="0" smtClean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Syntax makes tabbing matter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Enforces good behaviors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Makes code very legible</a:t>
            </a:r>
            <a:endParaRPr lang="en-US" sz="2500" dirty="0" smtClean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Flexible</a:t>
            </a:r>
            <a:endParaRPr lang="en-US" sz="25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Implement things yourself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Good support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03897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Not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languages can do some things better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better at stats and text analysis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do those things in Python, but might be slower or implementing from scratch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Difficult to manage package installations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Syntax matters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Forces you to have good behavior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Not as easy to run on the web as PHP 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Used less often than PHP, and major platforms (WordPress, Drupal, </a:t>
            </a:r>
            <a:r>
              <a:rPr lang="en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Omeka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) use PHP</a:t>
            </a:r>
          </a:p>
          <a:p>
            <a:pPr marL="914400" lvl="1" indent="-457200">
              <a:lnSpc>
                <a:spcPct val="12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5468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2.7 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3.3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Which to use? Complicated:</a:t>
            </a:r>
            <a:br>
              <a:rPr lang="en-US" sz="2200" dirty="0" smtClean="0"/>
            </a:br>
            <a:r>
              <a:rPr lang="en-US" sz="2200" dirty="0" smtClean="0"/>
              <a:t>2 is more widely used, more third-party packages and not all port to 3.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3 is the present and future. Has better support for internationalization.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Mostly just need to know </a:t>
            </a:r>
            <a:r>
              <a:rPr lang="en-US" sz="2200" dirty="0" smtClean="0"/>
              <a:t>one the packages you’re using require. </a:t>
            </a:r>
            <a:r>
              <a:rPr lang="en-US" sz="2200" dirty="0" smtClean="0"/>
              <a:t>We’re using 3, but important to have both installed and know how to get between them.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91312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2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3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You can change this behavior </a:t>
            </a:r>
            <a:r>
              <a:rPr lang="mr-IN" sz="2200" dirty="0" smtClean="0"/>
              <a:t>–</a:t>
            </a:r>
            <a:r>
              <a:rPr lang="en-US" sz="2200" dirty="0" smtClean="0"/>
              <a:t> on my laptop I have those switched because I tend to use Python3 more.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8974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Windows: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bash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Interactive Ruby (IRB)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irb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irb: </a:t>
            </a:r>
            <a:r>
              <a:rPr lang="en" sz="6000" b="0" dirty="0">
                <a:solidFill>
                  <a:schemeClr val="bg1">
                    <a:lumMod val="50000"/>
                  </a:schemeClr>
                </a:solidFill>
                <a:ea typeface="Ubuntu"/>
              </a:rPr>
              <a:t>Interactive Ruby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IRB has its own prompt with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irb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IRB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in IRB, terminal commands won’t work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r"/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=&gt; 10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=&gt;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-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Picture 3" descr="Screen Shot 2016-06-03 at 2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2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true, false,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638"/>
            <a:ext cx="8229600" cy="179934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"Single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"&gt;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different?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/>
              <a:t>Array</a:t>
            </a:r>
            <a:r>
              <a:rPr lang="en" dirty="0"/>
              <a:t>, </a:t>
            </a:r>
            <a:r>
              <a:rPr lang="en" b="1" dirty="0"/>
              <a:t>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Define an Array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indexing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methods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Definition of a 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indexing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array is a list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array is 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element (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member</a:t>
            </a:r>
            <a:r>
              <a:rPr lang="en" dirty="0"/>
              <a:t>) 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=&gt; ["kiwi", "strawberry", "plum"]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array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the array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Members are 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member can 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 starts 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fruits[0</a:t>
            </a:r>
            <a:r>
              <a:rPr lang="en-US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-US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"strawberry"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"plum"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list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a hash, we can refer to a </a:t>
            </a:r>
            <a:r>
              <a:rPr lang="en" dirty="0">
                <a:solidFill>
                  <a:srgbClr val="7F7F7F"/>
                </a:solidFill>
              </a:rPr>
              <a:t>member</a:t>
            </a:r>
            <a:r>
              <a:rPr lang="en" dirty="0"/>
              <a:t> by a </a:t>
            </a:r>
            <a:r>
              <a:rPr lang="en" dirty="0">
                <a:solidFill>
                  <a:srgbClr val="7F7F7F"/>
                </a:solidFill>
              </a:rPr>
              <a:t>keyword</a:t>
            </a:r>
            <a:r>
              <a:rPr lang="en" dirty="0"/>
              <a:t> instead of a 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member is 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hash member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hash: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dictionary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 Syntax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/>
              <a:t> (the rocket) 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=&gt;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{"VA" =&gt; "Virginia", "MD" =&gt; "Maryland"}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hash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Indexing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unique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"Maryland"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hash["key"] = 2</a:t>
            </a:r>
          </a:p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array[3] = "</a:t>
            </a:r>
            <a:r>
              <a:rPr lang="en-US" dirty="0" err="1">
                <a:solidFill>
                  <a:srgbClr val="0E72A4"/>
                </a:solidFill>
              </a:rPr>
              <a:t>wayne</a:t>
            </a:r>
            <a:r>
              <a:rPr lang="en-US" dirty="0">
                <a:solidFill>
                  <a:srgbClr val="0E72A4"/>
                </a:solidFill>
              </a:rPr>
              <a:t>"</a:t>
            </a:r>
            <a:endParaRPr lang="en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 and 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hash. What happens?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hashes) 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methods </a:t>
            </a:r>
            <a:r>
              <a:rPr lang="en" dirty="0">
                <a:solidFill>
                  <a:srgbClr val="0E72A4"/>
                </a:solidFill>
                <a:latin typeface="Open Sans"/>
                <a:ea typeface="Open Sans"/>
                <a:cs typeface="Open Sans"/>
              </a:rPr>
              <a:t>http://www.ruby-doc.org/core-2.1.2/String.html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"Ruby is 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"LOOC IS YBUR" 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methods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upcase</a:t>
            </a:r>
            <a:r>
              <a:rPr lang="en" dirty="0">
                <a:latin typeface="Open Sans"/>
                <a:ea typeface="Open Sans"/>
                <a:cs typeface="Open Sans"/>
              </a:rPr>
              <a:t>" and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reverse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true</a:t>
            </a:r>
            <a:r>
              <a:rPr lang="en" dirty="0"/>
              <a:t> or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9" y="1371600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7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-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/>
                </a:solidFill>
              </a:rPr>
              <a:t>array</a:t>
            </a:r>
            <a:r>
              <a:rPr lang="en" dirty="0"/>
              <a:t>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array, create an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arrays to 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math 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assignment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||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         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&amp;&amp;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         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"Doctor Who"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Courier New"/>
                <a:cs typeface="Menlo Regular"/>
                <a:sym typeface="Courier New"/>
              </a:rPr>
              <a:t>doctors 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hash!), 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sec/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2434</Words>
  <Application>Microsoft Macintosh PowerPoint</Application>
  <PresentationFormat>On-screen Show (4:3)</PresentationFormat>
  <Paragraphs>496</Paragraphs>
  <Slides>75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9" baseType="lpstr">
      <vt:lpstr>Courier New</vt:lpstr>
      <vt:lpstr>Courier New</vt:lpstr>
      <vt:lpstr>Mangal</vt:lpstr>
      <vt:lpstr>Menlo Regular</vt:lpstr>
      <vt:lpstr>Open Sans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Python</vt:lpstr>
      <vt:lpstr>Python Philosophy:</vt:lpstr>
      <vt:lpstr>Python Philosophy:</vt:lpstr>
      <vt:lpstr>Python Philosophy: applied</vt:lpstr>
      <vt:lpstr>Dogma</vt:lpstr>
      <vt:lpstr>PowerPoint Presentation</vt:lpstr>
      <vt:lpstr>Why Python</vt:lpstr>
      <vt:lpstr>Why Not Python</vt:lpstr>
      <vt:lpstr>Two Pythons</vt:lpstr>
      <vt:lpstr>Two Pythons</vt:lpstr>
      <vt:lpstr>What we will cover</vt:lpstr>
      <vt:lpstr>What you will be able to do</vt:lpstr>
      <vt:lpstr>Open the Terminal</vt:lpstr>
      <vt:lpstr>Prompt</vt:lpstr>
      <vt:lpstr>irb: Interactive Ruby</vt:lpstr>
      <vt:lpstr>Variables</vt:lpstr>
      <vt:lpstr>Variables</vt:lpstr>
      <vt:lpstr>What's with =&gt;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Array</vt:lpstr>
      <vt:lpstr>Exercise</vt:lpstr>
      <vt:lpstr>Array</vt:lpstr>
      <vt:lpstr>Exercise</vt:lpstr>
      <vt:lpstr>Hash</vt:lpstr>
      <vt:lpstr>Hash Syntax</vt:lpstr>
      <vt:lpstr>Exercise</vt:lpstr>
      <vt:lpstr>Hash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Microsoft Office User</cp:lastModifiedBy>
  <cp:revision>76</cp:revision>
  <dcterms:modified xsi:type="dcterms:W3CDTF">2017-05-24T16:04:14Z</dcterms:modified>
</cp:coreProperties>
</file>