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34"/>
  </p:notesMasterIdLst>
  <p:sldIdLst>
    <p:sldId id="256" r:id="rId3"/>
    <p:sldId id="292" r:id="rId4"/>
    <p:sldId id="257" r:id="rId5"/>
    <p:sldId id="258" r:id="rId6"/>
    <p:sldId id="259" r:id="rId7"/>
    <p:sldId id="282" r:id="rId8"/>
    <p:sldId id="260" r:id="rId9"/>
    <p:sldId id="261" r:id="rId10"/>
    <p:sldId id="262" r:id="rId11"/>
    <p:sldId id="283" r:id="rId12"/>
    <p:sldId id="284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86" r:id="rId24"/>
    <p:sldId id="294" r:id="rId25"/>
    <p:sldId id="287" r:id="rId26"/>
    <p:sldId id="289" r:id="rId27"/>
    <p:sldId id="291" r:id="rId28"/>
    <p:sldId id="293" r:id="rId29"/>
    <p:sldId id="279" r:id="rId30"/>
    <p:sldId id="295" r:id="rId31"/>
    <p:sldId id="296" r:id="rId32"/>
    <p:sldId id="281" r:id="rId3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00C"/>
    <a:srgbClr val="0E6E6D"/>
    <a:srgbClr val="344175"/>
    <a:srgbClr val="0B5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20809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1994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31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Coffee</a:t>
            </a:r>
            <a:r>
              <a:rPr lang="en-US" baseline="0" dirty="0" smtClean="0"/>
              <a:t> class with nothing in it.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Initialize class is</a:t>
            </a:r>
            <a:r>
              <a:rPr lang="en-US" baseline="0" dirty="0" smtClean="0"/>
              <a:t> what happens when something new is made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defaults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931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Different</a:t>
            </a:r>
            <a:r>
              <a:rPr lang="en-US" sz="1466" baseline="0" dirty="0" smtClean="0"/>
              <a:t> variable types only activate in certain parts of a code. Remember the do block with |fruit|? Fruit cease to exist outside that do block. We can organize the access of information in our code. Organization is your best defense against bugs.</a:t>
            </a:r>
            <a:endParaRPr sz="1466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67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96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372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856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978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497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Ethan</a:t>
            </a:r>
            <a:r>
              <a:rPr lang="en-US" sz="1466" baseline="0" dirty="0" smtClean="0"/>
              <a:t> and Brandon are both instances of class Human.</a:t>
            </a:r>
          </a:p>
          <a:p>
            <a:pPr>
              <a:spcBef>
                <a:spcPts val="0"/>
              </a:spcBef>
              <a:buNone/>
            </a:pPr>
            <a:endParaRPr lang="en-US" sz="1466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466" baseline="0" dirty="0" smtClean="0"/>
              <a:t>It’s a way of organizing and understanding the relationships among groups of things.</a:t>
            </a:r>
            <a:endParaRPr sz="1466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Ethan</a:t>
            </a:r>
            <a:r>
              <a:rPr lang="en-US" sz="1466" baseline="0" dirty="0" smtClean="0"/>
              <a:t> and Brandon are both instances of class Human.</a:t>
            </a:r>
          </a:p>
          <a:p>
            <a:pPr>
              <a:spcBef>
                <a:spcPts val="0"/>
              </a:spcBef>
              <a:buNone/>
            </a:pPr>
            <a:endParaRPr lang="en-US" sz="1466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466" baseline="0" dirty="0" smtClean="0"/>
              <a:t>It’s a way of organizing and understanding the relationships among groups of things.</a:t>
            </a: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2999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Programming Concepts III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smtClean="0">
                <a:latin typeface="Open Sans"/>
                <a:cs typeface="Open Sans"/>
              </a:rPr>
              <a:t>HILT </a:t>
            </a:r>
            <a:r>
              <a:rPr lang="en" sz="3600" dirty="0" smtClean="0">
                <a:latin typeface="Open Sans"/>
                <a:cs typeface="Open Sans"/>
              </a:rPr>
              <a:t>201</a:t>
            </a:r>
            <a:r>
              <a:rPr lang="en-US" sz="3600" dirty="0"/>
              <a:t>7</a:t>
            </a:r>
            <a:endParaRPr lang="en" sz="3600" dirty="0">
              <a:latin typeface="Open Sans"/>
              <a:cs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and Instances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9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Classes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Book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 smtClean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Author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4696890" y="1600200"/>
            <a:ext cx="3989910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Instances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Harry Potter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“Turn of the Screw”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Dune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JK Rowling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Henry James (yuck)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Frank Herbert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4069188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Continued</a:t>
            </a:r>
            <a:br>
              <a:rPr lang="en-US" sz="2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</a:br>
            <a:r>
              <a:rPr lang="en-US" sz="2500" b="0" dirty="0" smtClean="0">
                <a:solidFill>
                  <a:schemeClr val="tx1"/>
                </a:solidFill>
                <a:latin typeface="Yanone Kaffeesatz Bold"/>
                <a:cs typeface="Yanone Kaffeesatz Bold"/>
                <a:sym typeface="Ubuntu"/>
              </a:rPr>
              <a:t>Objects have actions and attributes associated with them</a:t>
            </a:r>
            <a:endParaRPr lang="en" sz="2500" b="0" dirty="0">
              <a:solidFill>
                <a:schemeClr val="tx1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26448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ym typeface="Open Sans"/>
              </a:rPr>
              <a:t>Classes</a:t>
            </a:r>
            <a:endParaRPr lang="en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Harry Potter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 smtClean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JK Rowling</a:t>
            </a:r>
            <a:endParaRPr lang="en" sz="2400" dirty="0">
              <a:sym typeface="Open Sans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2803545" y="1600612"/>
            <a:ext cx="2747402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Actions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Read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Shelve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Open</a:t>
            </a: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Write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Walk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Eat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Die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Shape 73"/>
          <p:cNvSpPr txBox="1">
            <a:spLocks/>
          </p:cNvSpPr>
          <p:nvPr/>
        </p:nvSpPr>
        <p:spPr>
          <a:xfrm>
            <a:off x="5632807" y="1600200"/>
            <a:ext cx="3134677" cy="4967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Font typeface="Arial"/>
              <a:buNone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Attributes</a:t>
            </a:r>
            <a:endParaRPr lang="en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Length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Genre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Title</a:t>
            </a:r>
          </a:p>
          <a:p>
            <a:pPr marL="457200" indent="-419100">
              <a:spcBef>
                <a:spcPts val="0"/>
              </a:spcBef>
              <a:buSzPct val="125000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endParaRPr lang="en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Height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Cool?</a:t>
            </a:r>
          </a:p>
          <a:p>
            <a:pPr marL="457200" indent="-419100">
              <a:spcBef>
                <a:spcPts val="0"/>
              </a:spcBef>
              <a:buSzPct val="125000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754267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a behavioral characteristic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the things of the class's type </a:t>
            </a:r>
            <a:r>
              <a:rPr lang="en" b="1" i="1" dirty="0">
                <a:solidFill>
                  <a:srgbClr val="666666"/>
                </a:solidFill>
              </a:rPr>
              <a:t>do</a:t>
            </a:r>
            <a:r>
              <a:rPr lang="en" dirty="0"/>
              <a:t>.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Chase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Drive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Talk</a:t>
            </a:r>
          </a:p>
          <a:p>
            <a:pPr marL="4572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The "verbs"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Defined within 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Store instructions to execute on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keyword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starts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</a:t>
            </a:r>
            <a:r>
              <a:rPr lang="en-US" sz="2400" dirty="0">
                <a:solidFill>
                  <a:srgbClr val="000000"/>
                </a:solidFill>
                <a:sym typeface="Open Sans"/>
              </a:rPr>
              <a:t>, tabbing closes it</a:t>
            </a:r>
            <a:endParaRPr lang="en" sz="2400" b="1" i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Every method evaluates to something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keyword </a:t>
            </a: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required (unless we don't want anything back)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 or """a_comment"""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at the beginning of a to write a </a:t>
            </a:r>
            <a:r>
              <a:rPr lang="en" sz="24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comment</a:t>
            </a:r>
            <a:r>
              <a:rPr lang="en" sz="24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sym typeface="Open Sans"/>
              </a:rPr>
              <a:t>(</a:t>
            </a:r>
            <a:r>
              <a:rPr lang="en-US" sz="2400" dirty="0">
                <a:solidFill>
                  <a:srgbClr val="000000"/>
                </a:solidFill>
                <a:sym typeface="Open Sans"/>
              </a:rPr>
              <a:t>Python </a:t>
            </a:r>
            <a:r>
              <a:rPr lang="en" sz="2400" dirty="0">
                <a:solidFill>
                  <a:srgbClr val="000000"/>
                </a:solidFill>
                <a:sym typeface="Open Sans"/>
              </a:rPr>
              <a:t>will ignore everything on the line </a:t>
            </a:r>
            <a:r>
              <a:rPr lang="en-US" sz="2400" dirty="0">
                <a:solidFill>
                  <a:srgbClr val="000000"/>
                </a:solidFill>
                <a:sym typeface="Open Sans"/>
              </a:rPr>
              <a:t>a</a:t>
            </a:r>
            <a:r>
              <a:rPr lang="en" sz="2400" dirty="0">
                <a:solidFill>
                  <a:srgbClr val="000000"/>
                </a:solidFill>
                <a:sym typeface="Open Sans"/>
              </a:rPr>
              <a:t>fter the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</a:t>
            </a:r>
            <a:r>
              <a:rPr lang="en" b="1" i="1" dirty="0">
                <a:solidFill>
                  <a:schemeClr val="bg2"/>
                </a:solidFill>
              </a:rPr>
              <a:t>attribute</a:t>
            </a:r>
            <a:r>
              <a:rPr lang="en" dirty="0">
                <a:solidFill>
                  <a:schemeClr val="bg2"/>
                </a:solidFill>
              </a:rPr>
              <a:t> </a:t>
            </a:r>
            <a:r>
              <a:rPr lang="en" dirty="0"/>
              <a:t>characteristics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things of the </a:t>
            </a:r>
            <a:r>
              <a:rPr lang="en" dirty="0" smtClean="0"/>
              <a:t>class’ </a:t>
            </a:r>
            <a:r>
              <a:rPr lang="en" dirty="0"/>
              <a:t>type </a:t>
            </a:r>
            <a:r>
              <a:rPr lang="en" b="1" i="1" dirty="0">
                <a:solidFill>
                  <a:srgbClr val="666666"/>
                </a:solidFill>
              </a:rPr>
              <a:t>have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Breed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Model Year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Favorite Ice Cream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Instance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specific incarnation of a class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Rin Tin Tin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garbage truck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the neighbor's kid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344175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344175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344175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pass</a:t>
            </a: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#&lt;Coffee:0x007ffb1d0b6290&gt;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nil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def </a:t>
            </a:r>
            <a:r>
              <a:rPr lang="en-US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__init__(self):</a:t>
            </a:r>
            <a:endParaRPr lang="en" sz="2400" dirty="0">
              <a:solidFill>
                <a:srgbClr val="84000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    </a:t>
            </a:r>
            <a:r>
              <a:rPr lang="en-US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 is created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")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is created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#&lt;Coffee:0x007ffb1d09ba08&gt;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__init__(self):</a:t>
            </a:r>
            <a:endParaRPr lang="en" sz="2400" dirty="0">
              <a:solidFill>
                <a:srgbClr val="84000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0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-US" sz="24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'sweet, smoky,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Sumatran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 = Coffe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e()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c.flavor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sweet, smoky, Sumatran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c.temperature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0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Clr>
                <a:srgbClr val="000000"/>
              </a:buClr>
              <a:buSzPct val="61111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1800" dirty="0" smtClean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__init__(self,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flavor=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'bland'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-US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self.t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emperature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-US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flavor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tx1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s_coffee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Coffee(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80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'spicy'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ethans_coffee.temperature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80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ethans_coffee.flavor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spicy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_coffee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Coffee(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90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brandons_coffee.temperature</a:t>
            </a:r>
          </a:p>
          <a:p>
            <a:pPr>
              <a:buClr>
                <a:srgbClr val="000000"/>
              </a:buClr>
              <a:buSzPct val="61111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90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brandons_coffee.flavor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spicy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What happened?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 Chaining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Do a series of tasks in order (</a:t>
            </a:r>
            <a:r>
              <a:rPr lang="en-US" dirty="0">
                <a:sym typeface="Open Sans"/>
              </a:rPr>
              <a:t>inside to out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ask_one(data).task_two)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First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task.</a:t>
            </a:r>
            <a:r>
              <a:rPr lang="en-US" sz="2400" dirty="0">
                <a:latin typeface="Menlo Regular"/>
                <a:ea typeface="Menlo Regular"/>
                <a:cs typeface="Menlo Regular"/>
                <a:sym typeface="Courier New"/>
              </a:rPr>
              <a:t>one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executes, then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result.try</a:t>
            </a:r>
            <a:r>
              <a:rPr lang="en-US" sz="2400" dirty="0">
                <a:latin typeface="Menlo Regular"/>
                <a:ea typeface="Menlo Regular"/>
                <a:cs typeface="Menlo Regular"/>
                <a:sym typeface="Courier New"/>
              </a:rPr>
              <a:t>two</a:t>
            </a:r>
            <a:endParaRPr lang="en"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11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</a:t>
            </a: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ask_one(data).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task_two)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.task_two)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95560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 Scope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74319" y="1360827"/>
            <a:ext cx="8668822" cy="50589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a global variable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a = 0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if a == 0: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still a global variable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   </a:t>
            </a:r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b = 1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def my_function(c):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a local variable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d = 3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print(c)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print(d)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Now we call the function, passing the value 7 as the first and only parameter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my_function(7)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a and b still exist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print(a)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print(b)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c and d don't exist anymore -- these statements will give us name errors!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print(d)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Taken from http://python-textbok.readthedocs.io/en/1.0/Variables_and_Scope.html</a:t>
            </a:r>
            <a:endParaRPr lang="en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0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Manipulating Values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within our Coffee class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change_temp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self,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temp)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temp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offee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Coffee()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brandons_coffee.change_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temp(120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temperature)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err="1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What is the scope of temp? of self.temperature?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Existential Tests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within our coffee class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is_hot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erature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&gt; 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160</a:t>
            </a:r>
            <a:r>
              <a:rPr lang="en-US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0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rue</a:t>
            </a:r>
          </a:p>
        </p:txBody>
      </p:sp>
    </p:spTree>
    <p:extLst>
      <p:ext uri="{BB962C8B-B14F-4D97-AF65-F5344CB8AC3E}">
        <p14:creationId xmlns:p14="http://schemas.microsoft.com/office/powerpoint/2010/main" val="14628830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Parentheses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/>
              <a:t>class Person:</a:t>
            </a:r>
          </a:p>
          <a:p>
            <a:pPr>
              <a:buNone/>
            </a:pPr>
            <a:r>
              <a:rPr lang="en-US" sz="2000"/>
              <a:t> 	def __init__(self, first_name, last_name):</a:t>
            </a:r>
          </a:p>
          <a:p>
            <a:pPr>
              <a:buNone/>
            </a:pPr>
            <a:r>
              <a:rPr lang="en-US" sz="2000"/>
              <a:t>    		self.first = first_name</a:t>
            </a:r>
          </a:p>
          <a:p>
            <a:pPr>
              <a:buNone/>
            </a:pPr>
            <a:r>
              <a:rPr lang="en-US" sz="2000"/>
              <a:t>    		self.last = last_name</a:t>
            </a:r>
          </a:p>
          <a:p>
            <a:pPr>
              <a:buNone/>
            </a:pPr>
            <a:r>
              <a:rPr lang="en-US" sz="2000"/>
              <a:t>  	def speak(self):</a:t>
            </a:r>
          </a:p>
          <a:p>
            <a:pPr>
              <a:buNone/>
            </a:pPr>
            <a:r>
              <a:rPr lang="en-US" sz="2000"/>
              <a:t>    		print("My name is " + self.first + "" + self.last)</a:t>
            </a:r>
          </a:p>
          <a:p>
            <a:pPr>
              <a:buNone/>
            </a:pPr>
            <a:r>
              <a:rPr lang="en-US" sz="2000"/>
              <a:t/>
            </a:r>
            <a:br>
              <a:rPr lang="en-US" sz="2000"/>
            </a:br>
            <a:endParaRPr lang="en-US" sz="2000"/>
          </a:p>
          <a:p>
            <a:pPr>
              <a:buNone/>
            </a:pPr>
            <a:r>
              <a:rPr lang="en-US" sz="2000"/>
              <a:t>me = Person("Brandon", "Walsh")</a:t>
            </a:r>
          </a:p>
          <a:p>
            <a:pPr>
              <a:buNone/>
            </a:pPr>
            <a:r>
              <a:rPr lang="en-US" sz="2000"/>
              <a:t>you = Person("Ethan", "Reed")</a:t>
            </a:r>
          </a:p>
          <a:p>
            <a:pPr>
              <a:buNone/>
            </a:pPr>
            <a:r>
              <a:rPr lang="en-US" sz="2000"/>
              <a:t/>
            </a:r>
            <a:br>
              <a:rPr lang="en-US" sz="2000"/>
            </a:br>
            <a:endParaRPr lang="en-US" sz="2000"/>
          </a:p>
          <a:p>
            <a:pPr>
              <a:buNone/>
            </a:pPr>
            <a:r>
              <a:rPr lang="en-US" sz="2000"/>
              <a:t>me.speak &lt;= does not work</a:t>
            </a:r>
          </a:p>
          <a:p>
            <a:pPr>
              <a:buNone/>
            </a:pPr>
            <a:r>
              <a:rPr lang="en-US" sz="2000"/>
              <a:t>you.speak() &lt;= works</a:t>
            </a:r>
          </a:p>
          <a:p>
            <a:pPr>
              <a:buNone/>
            </a:pPr>
            <a:endParaRPr lang="en-US" sz="2000"/>
          </a:p>
          <a:p>
            <a:pPr>
              <a:buNone/>
            </a:pPr>
            <a:r>
              <a:rPr lang="en-US" sz="2000"/>
              <a:t>attributes do not need parens. methods do.</a:t>
            </a:r>
          </a:p>
        </p:txBody>
      </p:sp>
    </p:spTree>
    <p:extLst>
      <p:ext uri="{BB962C8B-B14F-4D97-AF65-F5344CB8AC3E}">
        <p14:creationId xmlns:p14="http://schemas.microsoft.com/office/powerpoint/2010/main" val="10763723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Why?</a:t>
            </a:r>
            <a:b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</a:b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Simplicity and Organization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Person: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__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init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__(self,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self.first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first_name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self.last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last_name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speak(self):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print('My 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self.first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+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self.last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 = Person('Brandon', 'Walsh')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 = Person('Ethan', 'Reed')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me.speak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you.speak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780407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Could have been…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'Brandon'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'Walsh'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print('My 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+ '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'Ethan'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'Reed'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print('My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'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But notice :</a:t>
            </a:r>
          </a:p>
          <a:p>
            <a:pPr marL="1322388" lvl="0" indent="-407988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The variables and the print statement aren't connected, even though those concepts are all related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How much code we have to retype each time.</a:t>
            </a:r>
          </a:p>
          <a:p>
            <a:pPr lvl="0"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How the code is more confusing.</a:t>
            </a:r>
          </a:p>
          <a:p>
            <a:pPr marL="1376363" lvl="0" indent="-461963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it breaks, it will only give a line number. A class would also give us a method </a:t>
            </a:r>
            <a:r>
              <a:rPr lang="mr-IN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–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useful for saying "oh the speak function is broken!"</a:t>
            </a: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01973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Ways I have used classes recently…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read in all text files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make a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Text() object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from each, which has a title, date, author, genre, vocabulary list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3. from all those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Text() objects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combine them into one big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Corpus() object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4. This gives me organize certain text level functions like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text.tokenize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(), which splits things into words, from corpus level functions </a:t>
            </a:r>
            <a:r>
              <a:rPr lang="mr-IN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–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corpus.topic_model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 or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corpus.visualize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().</a:t>
            </a: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When working at scale they make things much easier to grasp.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230670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In the wild…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from bs4 import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BeautifulSoup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soup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BeautifulSoup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some_HTML_as_text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soup.text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("4")</a:t>
            </a:r>
          </a:p>
        </p:txBody>
      </p:sp>
    </p:spTree>
    <p:extLst>
      <p:ext uri="{BB962C8B-B14F-4D97-AF65-F5344CB8AC3E}">
        <p14:creationId xmlns:p14="http://schemas.microsoft.com/office/powerpoint/2010/main" val="156863585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Documentation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Explain what the code is intended to do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Reminders to yourself on what it does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you can't explain it easily, rewrite the code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endParaRPr lang="en" sz="7200" b="1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Write </a:t>
            </a:r>
            <a:r>
              <a:rPr lang="en-US" sz="2666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dirty="0" smtClean="0">
                <a:sym typeface="Open Sans"/>
              </a:rPr>
              <a:t>Dog class.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Give it three methods.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dirty="0" smtClean="0">
                <a:sym typeface="Open Sans"/>
              </a:rPr>
              <a:t> Give it three attributes.</a:t>
            </a:r>
            <a:endParaRPr lang="en-US" dirty="0">
              <a:sym typeface="Open Sans"/>
            </a:endParaRP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dirty="0">
                <a:sym typeface="Open Sans"/>
              </a:rPr>
              <a:t> </a:t>
            </a:r>
            <a:r>
              <a:rPr lang="en-US" dirty="0" smtClean="0">
                <a:sym typeface="Open Sans"/>
              </a:rPr>
              <a:t>Share with your neighbor</a:t>
            </a:r>
            <a:endParaRPr lang="en-US" dirty="0" smtClean="0"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544538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188721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ea typeface="Open Sans"/>
                <a:cs typeface="Yanone Kaffeesatz Bold"/>
                <a:sym typeface="Ubuntu"/>
              </a:rPr>
              <a:t>What is OOP?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74319" y="1463040"/>
            <a:ext cx="7134210" cy="499182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dirty="0" smtClean="0"/>
              <a:t>A way of thinking about the world and of organizing your code for efficiency.</a:t>
            </a:r>
            <a:endParaRPr lang="en-US" sz="2666" dirty="0" smtClean="0">
              <a:solidFill>
                <a:srgbClr val="000000"/>
              </a:solidFill>
              <a:sym typeface="Arial"/>
            </a:endParaRPr>
          </a:p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 smtClean="0">
                <a:solidFill>
                  <a:srgbClr val="000000"/>
                </a:solidFill>
                <a:sym typeface="Arial"/>
              </a:rPr>
              <a:t>Objects </a:t>
            </a:r>
            <a:r>
              <a:rPr lang="en" sz="2666" dirty="0">
                <a:solidFill>
                  <a:srgbClr val="000000"/>
                </a:solidFill>
                <a:sym typeface="Arial"/>
              </a:rPr>
              <a:t>are complex entities (which we sometimes call "data structures") with qualities and abilities.</a:t>
            </a:r>
          </a:p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In an object-oriented programming language, we work with complex objects rather than simple "primitives" like numbers and </a:t>
            </a:r>
            <a:r>
              <a:rPr lang="en-US" sz="2666" dirty="0" smtClean="0">
                <a:solidFill>
                  <a:srgbClr val="000000"/>
                </a:solidFill>
                <a:sym typeface="Arial"/>
              </a:rPr>
              <a:t>strings</a:t>
            </a:r>
            <a:r>
              <a:rPr lang="en" sz="2666" dirty="0" smtClean="0">
                <a:solidFill>
                  <a:srgbClr val="000000"/>
                </a:solidFill>
                <a:sym typeface="Arial"/>
              </a:rPr>
              <a:t>.</a:t>
            </a:r>
            <a:endParaRPr lang="en" sz="2666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17" y="-15169"/>
            <a:ext cx="6103349" cy="688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7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7196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Orientation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305399" cy="49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(Nearly) Everything is an Object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"communicate" by sending and receiving messages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have their own memory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Every object is an instance of a class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600" y="1557462"/>
            <a:ext cx="20955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7389775" y="4233987"/>
            <a:ext cx="938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Alan Kay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6427577" y="4674225"/>
            <a:ext cx="2913373" cy="145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Object-oriented Programming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Graphical User 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3D Graphics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ARPANET (what became the Internet)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2034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and instances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822" cy="500366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rgbClr val="7F7F7F"/>
                </a:solidFill>
                <a:sym typeface="Arial"/>
              </a:rPr>
              <a:t>Classes</a:t>
            </a:r>
            <a:r>
              <a:rPr lang="en" sz="2666" b="0" dirty="0">
                <a:solidFill>
                  <a:srgbClr val="7F7F7F"/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archetypes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Instances</a:t>
            </a:r>
            <a:r>
              <a:rPr lang="en" sz="2666" b="0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particular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objects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2011680"/>
            <a:ext cx="228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2034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and instances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822" cy="500366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rgbClr val="7F7F7F"/>
                </a:solidFill>
                <a:sym typeface="Arial"/>
              </a:rPr>
              <a:t>Classes</a:t>
            </a:r>
            <a:r>
              <a:rPr lang="en" sz="2666" b="0" dirty="0">
                <a:solidFill>
                  <a:srgbClr val="7F7F7F"/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archetypes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Instances</a:t>
            </a:r>
            <a:r>
              <a:rPr lang="en" sz="2666" b="0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particular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objects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2011680"/>
            <a:ext cx="22860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0001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Describes the generic characteristics of a single </a:t>
            </a:r>
            <a:r>
              <a:rPr lang="en" b="1" i="1" dirty="0">
                <a:solidFill>
                  <a:srgbClr val="7F7F7F"/>
                </a:solidFill>
              </a:rPr>
              <a:t>type</a:t>
            </a:r>
            <a:r>
              <a:rPr lang="en" dirty="0">
                <a:solidFill>
                  <a:srgbClr val="7F7F7F"/>
                </a:solidFill>
              </a:rPr>
              <a:t> </a:t>
            </a:r>
            <a:r>
              <a:rPr lang="en" dirty="0"/>
              <a:t>of an object</a:t>
            </a:r>
          </a:p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What things are of this type </a:t>
            </a:r>
            <a:r>
              <a:rPr lang="en" b="1" i="1" dirty="0">
                <a:solidFill>
                  <a:srgbClr val="7F7F7F"/>
                </a:solidFill>
              </a:rPr>
              <a:t>are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Dog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Vehicle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Baby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and Instances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9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Classes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Template for an object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state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behavior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Used to create many instances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4696890" y="1600200"/>
            <a:ext cx="3989910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Instances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Discreet instantiation of a class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Shares behavior with other instances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344150"/>
            <a:ext cx="5212499" cy="531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Take this </a:t>
            </a:r>
            <a:r>
              <a:rPr lang="en" sz="24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cat…</a:t>
            </a:r>
            <a:endParaRPr lang="en-US" sz="2400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It has qualities (</a:t>
            </a:r>
            <a:r>
              <a:rPr lang="en" sz="2400" b="1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sleepy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evil?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standoffish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And can do things (</a:t>
            </a:r>
            <a:r>
              <a:rPr lang="en" sz="2400" b="1" i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walk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eat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meow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scream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ym typeface="Open Sans"/>
              </a:rPr>
              <a:t>yowl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 descr="IMG_12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90038" y="1463140"/>
            <a:ext cx="4974098" cy="373057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1035</Words>
  <Application>Microsoft Macintosh PowerPoint</Application>
  <PresentationFormat>On-screen Show (4:3)</PresentationFormat>
  <Paragraphs>314</Paragraphs>
  <Slides>31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Custom Theme</vt:lpstr>
      <vt:lpstr>Custom Theme</vt:lpstr>
      <vt:lpstr>Programming Concepts III</vt:lpstr>
      <vt:lpstr>Method Chaining</vt:lpstr>
      <vt:lpstr>What is OOP?</vt:lpstr>
      <vt:lpstr>Object Orientation</vt:lpstr>
      <vt:lpstr>Classes and instances</vt:lpstr>
      <vt:lpstr>Classes and instances</vt:lpstr>
      <vt:lpstr>Class</vt:lpstr>
      <vt:lpstr>Classes and Instances</vt:lpstr>
      <vt:lpstr>Object</vt:lpstr>
      <vt:lpstr>Classes and Instances</vt:lpstr>
      <vt:lpstr>Classes Continued Objects have actions and attributes associated with them</vt:lpstr>
      <vt:lpstr>Methods</vt:lpstr>
      <vt:lpstr>Methods</vt:lpstr>
      <vt:lpstr>Variable</vt:lpstr>
      <vt:lpstr>Instance</vt:lpstr>
      <vt:lpstr>Coffee Class</vt:lpstr>
      <vt:lpstr>Coffee Class</vt:lpstr>
      <vt:lpstr>Coffee Class</vt:lpstr>
      <vt:lpstr>Coffee Class</vt:lpstr>
      <vt:lpstr>Variable Scope</vt:lpstr>
      <vt:lpstr>Manipulating Values</vt:lpstr>
      <vt:lpstr>Existential Tests</vt:lpstr>
      <vt:lpstr>Parentheses</vt:lpstr>
      <vt:lpstr>Why? Simplicity and Organization</vt:lpstr>
      <vt:lpstr>Could have been…</vt:lpstr>
      <vt:lpstr>Ways I have used classes recently…</vt:lpstr>
      <vt:lpstr>In the wild…</vt:lpstr>
      <vt:lpstr>Documentation</vt:lpstr>
      <vt:lpstr>Exercise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III</dc:title>
  <cp:lastModifiedBy>Brandon Walsh</cp:lastModifiedBy>
  <cp:revision>108</cp:revision>
  <dcterms:modified xsi:type="dcterms:W3CDTF">2018-05-30T15:02:38Z</dcterms:modified>
</cp:coreProperties>
</file>