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84" r:id="rId4"/>
    <p:sldId id="258" r:id="rId5"/>
    <p:sldId id="259" r:id="rId6"/>
    <p:sldId id="261" r:id="rId7"/>
    <p:sldId id="263" r:id="rId8"/>
    <p:sldId id="268" r:id="rId9"/>
    <p:sldId id="282" r:id="rId10"/>
    <p:sldId id="264" r:id="rId11"/>
    <p:sldId id="269" r:id="rId12"/>
    <p:sldId id="271" r:id="rId13"/>
    <p:sldId id="273" r:id="rId14"/>
    <p:sldId id="274" r:id="rId15"/>
    <p:sldId id="272" r:id="rId16"/>
    <p:sldId id="275" r:id="rId17"/>
    <p:sldId id="277" r:id="rId18"/>
    <p:sldId id="283" r:id="rId19"/>
    <p:sldId id="278" r:id="rId20"/>
    <p:sldId id="279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than Reed" initials="ER" lastIdx="1" clrIdx="0">
    <p:extLst>
      <p:ext uri="{19B8F6BF-5375-455C-9EA6-DF929625EA0E}">
        <p15:presenceInfo xmlns:p15="http://schemas.microsoft.com/office/powerpoint/2012/main" userId="a809a8ac0149b3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1T21:59:47.03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0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4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2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7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7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1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5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4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9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AFB54-7980-41A8-B151-9D25B292734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5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learn-the-command-line" TargetMode="External"/><Relationship Id="rId2" Type="http://schemas.openxmlformats.org/officeDocument/2006/relationships/hyperlink" Target="http://cli.learncodethehardwa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mw9t/command_line_quiz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rogerdudler.github.io/git-guide/files/git_cheat_sheet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guides.github.com/" TargetMode="External"/><Relationship Id="rId3" Type="http://schemas.openxmlformats.org/officeDocument/2006/relationships/hyperlink" Target="https://www.codecademy.com/learn/learn-git" TargetMode="External"/><Relationship Id="rId7" Type="http://schemas.openxmlformats.org/officeDocument/2006/relationships/hyperlink" Target="http://rogerdudler.github.io/git-guide/" TargetMode="External"/><Relationship Id="rId2" Type="http://schemas.openxmlformats.org/officeDocument/2006/relationships/hyperlink" Target="https://www.atlassian.com/git/tutoria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s://youtu.be/1ffBJ4sVUb4" TargetMode="External"/><Relationship Id="rId4" Type="http://schemas.openxmlformats.org/officeDocument/2006/relationships/hyperlink" Target="https://git-scm.com/do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CLI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HILT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5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7210" y="1636296"/>
            <a:ext cx="10564559" cy="45243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dirty="0" smtClean="0"/>
              <a:t>Learn Code the Hard way</a:t>
            </a:r>
            <a:endParaRPr lang="en-US" sz="3200" dirty="0" smtClean="0">
              <a:hlinkClick r:id="rId2"/>
            </a:endParaRPr>
          </a:p>
          <a:p>
            <a:r>
              <a:rPr lang="en-US" sz="3200" dirty="0" smtClean="0">
                <a:hlinkClick r:id="rId2"/>
              </a:rPr>
              <a:t>http://cli.learncodethehardway.org/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Codecademy</a:t>
            </a:r>
            <a:endParaRPr lang="en-US" sz="3200" dirty="0"/>
          </a:p>
          <a:p>
            <a:r>
              <a:rPr lang="en-US" sz="3200" dirty="0" smtClean="0">
                <a:hlinkClick r:id="rId3"/>
              </a:rPr>
              <a:t>https://www.codecademy.com/learn/learn-the-command-line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CLI Quiz</a:t>
            </a:r>
          </a:p>
          <a:p>
            <a:r>
              <a:rPr lang="en-US" sz="3200" dirty="0" smtClean="0">
                <a:hlinkClick r:id="rId4"/>
              </a:rPr>
              <a:t>https://github.com/bmw9t/command_line_quiz/</a:t>
            </a:r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97769" y="-38559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Getting Help for the NEXT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2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HILT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2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Version Controlling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Save TONS of different versions of project over time.</a:t>
            </a:r>
          </a:p>
          <a:p>
            <a:r>
              <a:rPr lang="en-US" sz="3600" dirty="0" smtClean="0"/>
              <a:t>Can recover ANY of those iterations.</a:t>
            </a:r>
          </a:p>
          <a:p>
            <a:r>
              <a:rPr lang="en-US" sz="3600" dirty="0" smtClean="0"/>
              <a:t>Nothing is ever lost.</a:t>
            </a:r>
          </a:p>
          <a:p>
            <a:r>
              <a:rPr lang="en-US" sz="3600" dirty="0" smtClean="0"/>
              <a:t>The date, time, and extent of every change is logged (so is the person who made the changes).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195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1" t="12063" r="8680"/>
          <a:stretch/>
        </p:blipFill>
        <p:spPr>
          <a:xfrm>
            <a:off x="3206906" y="172681"/>
            <a:ext cx="7895755" cy="6574383"/>
          </a:xfrm>
        </p:spPr>
      </p:pic>
      <p:sp>
        <p:nvSpPr>
          <p:cNvPr id="2" name="TextBox 1"/>
          <p:cNvSpPr txBox="1"/>
          <p:nvPr/>
        </p:nvSpPr>
        <p:spPr>
          <a:xfrm>
            <a:off x="1505384" y="2422358"/>
            <a:ext cx="8274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:(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9036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83" y="105182"/>
            <a:ext cx="6358600" cy="6571663"/>
          </a:xfrm>
        </p:spPr>
      </p:pic>
      <p:sp>
        <p:nvSpPr>
          <p:cNvPr id="3" name="TextBox 2"/>
          <p:cNvSpPr txBox="1"/>
          <p:nvPr/>
        </p:nvSpPr>
        <p:spPr>
          <a:xfrm>
            <a:off x="1505384" y="2422358"/>
            <a:ext cx="8274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:)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5176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Distributed Version Control System.</a:t>
            </a:r>
          </a:p>
          <a:p>
            <a:r>
              <a:rPr lang="en-US" sz="3600" dirty="0" smtClean="0"/>
              <a:t>Each clone gets the entire project history.</a:t>
            </a:r>
          </a:p>
          <a:p>
            <a:r>
              <a:rPr lang="en-US" sz="3600" dirty="0" smtClean="0"/>
              <a:t>Code exists, in full, everywhere.</a:t>
            </a:r>
          </a:p>
          <a:p>
            <a:r>
              <a:rPr lang="en-US" sz="3600" dirty="0" smtClean="0"/>
              <a:t>Allows easy collaboration via GitHub.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174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Workflow with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1. Modify a file (in a text editor).</a:t>
            </a:r>
          </a:p>
          <a:p>
            <a:pPr marL="0" indent="0">
              <a:buNone/>
            </a:pPr>
            <a:r>
              <a:rPr lang="en-US" sz="3200" dirty="0" smtClean="0"/>
              <a:t>2. Add that file to the staging area.</a:t>
            </a:r>
          </a:p>
          <a:p>
            <a:pPr lvl="2"/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add </a:t>
            </a:r>
            <a:r>
              <a:rPr lang="en-US" sz="2400" dirty="0" err="1" smtClean="0"/>
              <a:t>file_name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3200" dirty="0" smtClean="0"/>
              <a:t>3. Commit it to the repository (with a message).</a:t>
            </a:r>
          </a:p>
          <a:p>
            <a:pPr lvl="2"/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commit –m “Increased the font size of the title”</a:t>
            </a:r>
          </a:p>
          <a:p>
            <a:pPr marL="0" indent="0">
              <a:buNone/>
            </a:pPr>
            <a:r>
              <a:rPr lang="en-US" sz="3200" dirty="0" smtClean="0"/>
              <a:t>4. Start process over.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http://rogerdudler.github.io/git-guide/files/git_cheat_sheet.pdf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6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06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Commands We’ll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9274" y="1944437"/>
            <a:ext cx="3124201" cy="3763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</a:t>
            </a:r>
            <a:r>
              <a:rPr lang="en-US" sz="3600" dirty="0" err="1" smtClean="0"/>
              <a:t>init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status</a:t>
            </a:r>
          </a:p>
          <a:p>
            <a:pPr marL="0" indent="0"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add</a:t>
            </a:r>
          </a:p>
          <a:p>
            <a:pPr marL="0" indent="0">
              <a:buNone/>
            </a:pPr>
            <a:r>
              <a:rPr lang="en-US" sz="3600" dirty="0" err="1"/>
              <a:t>g</a:t>
            </a:r>
            <a:r>
              <a:rPr lang="en-US" sz="3600" dirty="0" err="1" smtClean="0"/>
              <a:t>it</a:t>
            </a:r>
            <a:r>
              <a:rPr lang="en-US" sz="3600" dirty="0" smtClean="0"/>
              <a:t> commit –m</a:t>
            </a:r>
          </a:p>
          <a:p>
            <a:pPr marL="0" indent="0">
              <a:buNone/>
            </a:pPr>
            <a:r>
              <a:rPr lang="en-US" sz="3600" dirty="0" err="1"/>
              <a:t>g</a:t>
            </a:r>
            <a:r>
              <a:rPr lang="en-US" sz="3600" dirty="0" err="1" smtClean="0"/>
              <a:t>it</a:t>
            </a:r>
            <a:r>
              <a:rPr lang="en-US" sz="3600" dirty="0" smtClean="0"/>
              <a:t> push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82589" y="2024648"/>
            <a:ext cx="2831432" cy="368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/>
              <a:t>g</a:t>
            </a:r>
            <a:r>
              <a:rPr lang="en-US" sz="3600" dirty="0" err="1" smtClean="0"/>
              <a:t>it</a:t>
            </a:r>
            <a:r>
              <a:rPr lang="en-US" sz="3600" dirty="0" smtClean="0"/>
              <a:t> branch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checkout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merge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diff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log</a:t>
            </a:r>
          </a:p>
        </p:txBody>
      </p:sp>
    </p:spTree>
    <p:extLst>
      <p:ext uri="{BB962C8B-B14F-4D97-AF65-F5344CB8AC3E}">
        <p14:creationId xmlns:p14="http://schemas.microsoft.com/office/powerpoint/2010/main" val="207003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97" y="1155032"/>
            <a:ext cx="10569832" cy="4907422"/>
          </a:xfrm>
        </p:spPr>
      </p:pic>
    </p:spTree>
    <p:extLst>
      <p:ext uri="{BB962C8B-B14F-4D97-AF65-F5344CB8AC3E}">
        <p14:creationId xmlns:p14="http://schemas.microsoft.com/office/powerpoint/2010/main" val="377161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7" y="86265"/>
            <a:ext cx="7874645" cy="669409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269855" y="2320535"/>
            <a:ext cx="3562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The Importance of Informative Commit Messages!</a:t>
            </a:r>
          </a:p>
        </p:txBody>
      </p:sp>
    </p:spTree>
    <p:extLst>
      <p:ext uri="{BB962C8B-B14F-4D97-AF65-F5344CB8AC3E}">
        <p14:creationId xmlns:p14="http://schemas.microsoft.com/office/powerpoint/2010/main" val="135776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41" y="229441"/>
            <a:ext cx="4242278" cy="66285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1298" y="1010654"/>
            <a:ext cx="4641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Programming Rules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5574632" y="2350168"/>
            <a:ext cx="45985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000" dirty="0" smtClean="0"/>
              <a:t>Expect confusion.</a:t>
            </a:r>
          </a:p>
          <a:p>
            <a:pPr marL="742950" indent="-742950">
              <a:buAutoNum type="arabicPeriod"/>
            </a:pPr>
            <a:r>
              <a:rPr lang="en-US" sz="4000" dirty="0" smtClean="0"/>
              <a:t>Embrace it!</a:t>
            </a:r>
          </a:p>
          <a:p>
            <a:pPr marL="742950" indent="-742950">
              <a:buAutoNum type="arabicPeriod"/>
            </a:pPr>
            <a:r>
              <a:rPr lang="en-US" sz="4000" dirty="0" smtClean="0"/>
              <a:t>Ask questions.</a:t>
            </a:r>
          </a:p>
          <a:p>
            <a:pPr marL="742950" indent="-742950">
              <a:buAutoNum type="arabicPeriod"/>
            </a:pPr>
            <a:r>
              <a:rPr lang="en-US" sz="4000" dirty="0" smtClean="0"/>
              <a:t>Look online!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2560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5067" y="549912"/>
            <a:ext cx="3830129" cy="462094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Parallel Universes of </a:t>
            </a:r>
            <a:r>
              <a:rPr lang="en-US" sz="4000" dirty="0" err="1" smtClean="0"/>
              <a:t>Git</a:t>
            </a:r>
            <a:r>
              <a:rPr lang="en-US" sz="4000" dirty="0" smtClean="0"/>
              <a:t> Branches &amp; Merges</a:t>
            </a:r>
            <a:br>
              <a:rPr lang="en-US" sz="40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---as easy as comic book storylines!!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8" y="334638"/>
            <a:ext cx="7571572" cy="621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3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7210" y="1267328"/>
            <a:ext cx="10564559" cy="52629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err="1" smtClean="0"/>
              <a:t>Git</a:t>
            </a:r>
            <a:r>
              <a:rPr lang="en-US" sz="2800" dirty="0" smtClean="0"/>
              <a:t> tutorials and documentation</a:t>
            </a:r>
          </a:p>
          <a:p>
            <a:r>
              <a:rPr lang="en-US" sz="2800" dirty="0">
                <a:hlinkClick r:id="rId2"/>
              </a:rPr>
              <a:t>https://www.atlassian.com/git/tutorials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www.codecademy.com/learn/learn-git</a:t>
            </a:r>
            <a:endParaRPr lang="en-US" sz="2800" dirty="0" smtClean="0"/>
          </a:p>
          <a:p>
            <a:r>
              <a:rPr lang="en-US" sz="2800" dirty="0" smtClean="0">
                <a:hlinkClick r:id="rId4"/>
              </a:rPr>
              <a:t>https://git-scm.com/doc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for ages 4 and up</a:t>
            </a:r>
          </a:p>
          <a:p>
            <a:r>
              <a:rPr lang="en-US" sz="2800" dirty="0" smtClean="0">
                <a:hlinkClick r:id="rId5"/>
              </a:rPr>
              <a:t>https://youtu.be/1ffBJ4sVUb4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GitHub</a:t>
            </a:r>
          </a:p>
          <a:p>
            <a:r>
              <a:rPr lang="en-US" sz="2800" dirty="0">
                <a:hlinkClick r:id="rId6"/>
              </a:rPr>
              <a:t>https://github.com</a:t>
            </a:r>
            <a:r>
              <a:rPr lang="en-US" sz="2800" dirty="0" smtClean="0">
                <a:hlinkClick r:id="rId6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7"/>
              </a:rPr>
              <a:t>http://rogerdudler.github.io/git-guide</a:t>
            </a:r>
            <a:r>
              <a:rPr lang="en-US" sz="2800" dirty="0" smtClean="0">
                <a:hlinkClick r:id="rId7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8"/>
              </a:rPr>
              <a:t>https://guides.github.com</a:t>
            </a:r>
            <a:r>
              <a:rPr lang="en-US" sz="2800" dirty="0" smtClean="0">
                <a:hlinkClick r:id="rId8"/>
              </a:rPr>
              <a:t>/</a:t>
            </a:r>
            <a:endParaRPr lang="en-US" sz="28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97769" y="-38559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Getting Help for the NEXT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53" y="882316"/>
            <a:ext cx="6903508" cy="5177631"/>
          </a:xfrm>
        </p:spPr>
      </p:pic>
    </p:spTree>
    <p:extLst>
      <p:ext uri="{BB962C8B-B14F-4D97-AF65-F5344CB8AC3E}">
        <p14:creationId xmlns:p14="http://schemas.microsoft.com/office/powerpoint/2010/main" val="57396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543"/>
            <a:ext cx="6174958" cy="44436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878" y="276188"/>
            <a:ext cx="4401599" cy="33011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604" y="3755462"/>
            <a:ext cx="4989622" cy="27977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885" y="5165559"/>
            <a:ext cx="583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GUI (Graphical User Interface)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572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6127" y="5678906"/>
            <a:ext cx="583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CLI (Command Line Interface)</a:t>
            </a:r>
            <a:endParaRPr lang="en-US" sz="3600" dirty="0"/>
          </a:p>
        </p:txBody>
      </p:sp>
      <p:pic>
        <p:nvPicPr>
          <p:cNvPr id="3" name="Picture 2" descr="Screen Shot 2014-08-01 at 2.5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251" y="160641"/>
            <a:ext cx="6627825" cy="53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5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24" y="536659"/>
            <a:ext cx="9068062" cy="46609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09474" y="549610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 smtClean="0"/>
              <a:t>From </a:t>
            </a:r>
            <a:r>
              <a:rPr lang="en-US" sz="4000" i="1" dirty="0" err="1" smtClean="0"/>
              <a:t>Zork</a:t>
            </a:r>
            <a:r>
              <a:rPr lang="en-US" sz="4000" dirty="0" smtClean="0"/>
              <a:t>, 1981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7719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3" y="465346"/>
            <a:ext cx="5658852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Commands We’ll Learn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694" y="1518569"/>
            <a:ext cx="4728411" cy="489601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cd</a:t>
            </a:r>
            <a:r>
              <a:rPr lang="en-US" dirty="0" smtClean="0">
                <a:solidFill>
                  <a:schemeClr val="tx1"/>
                </a:solidFill>
              </a:rPr>
              <a:t> – change directory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l</a:t>
            </a:r>
            <a:r>
              <a:rPr lang="en-US" b="1" dirty="0" smtClean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 – list directory contents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p</a:t>
            </a:r>
            <a:r>
              <a:rPr lang="en-US" b="1" dirty="0" err="1" smtClean="0">
                <a:solidFill>
                  <a:schemeClr val="tx1"/>
                </a:solidFill>
              </a:rPr>
              <a:t>wd</a:t>
            </a:r>
            <a:r>
              <a:rPr lang="en-US" dirty="0" smtClean="0">
                <a:solidFill>
                  <a:schemeClr val="tx1"/>
                </a:solidFill>
              </a:rPr>
              <a:t> – print working directory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t</a:t>
            </a:r>
            <a:r>
              <a:rPr lang="en-US" b="1" dirty="0" smtClean="0">
                <a:solidFill>
                  <a:schemeClr val="tx1"/>
                </a:solidFill>
              </a:rPr>
              <a:t>ouch</a:t>
            </a:r>
            <a:r>
              <a:rPr lang="en-US" dirty="0" smtClean="0">
                <a:solidFill>
                  <a:schemeClr val="tx1"/>
                </a:solidFill>
              </a:rPr>
              <a:t> – create new file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r</a:t>
            </a:r>
            <a:r>
              <a:rPr lang="en-US" b="1" dirty="0" err="1" smtClean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 – remove file (careful!)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m</a:t>
            </a:r>
            <a:r>
              <a:rPr lang="en-US" b="1" dirty="0" err="1" smtClean="0">
                <a:solidFill>
                  <a:schemeClr val="tx1"/>
                </a:solidFill>
              </a:rPr>
              <a:t>kdir</a:t>
            </a:r>
            <a:r>
              <a:rPr lang="en-US" dirty="0" smtClean="0">
                <a:solidFill>
                  <a:schemeClr val="tx1"/>
                </a:solidFill>
              </a:rPr>
              <a:t> – make directory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c</a:t>
            </a:r>
            <a:r>
              <a:rPr lang="en-US" b="1" dirty="0" err="1" smtClean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 – copy file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m</a:t>
            </a:r>
            <a:r>
              <a:rPr lang="en-US" b="1" dirty="0" smtClean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 – move file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m</a:t>
            </a:r>
            <a:r>
              <a:rPr lang="en-US" b="1" dirty="0" smtClean="0">
                <a:solidFill>
                  <a:schemeClr val="tx1"/>
                </a:solidFill>
              </a:rPr>
              <a:t>an </a:t>
            </a:r>
            <a:r>
              <a:rPr lang="en-US" dirty="0" smtClean="0">
                <a:solidFill>
                  <a:schemeClr val="tx1"/>
                </a:solidFill>
              </a:rPr>
              <a:t>– help page</a:t>
            </a:r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79695" y="500062"/>
            <a:ext cx="56588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Command Structure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1990" y="1518568"/>
            <a:ext cx="4543926" cy="48960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$ </a:t>
            </a:r>
            <a:r>
              <a:rPr lang="en-US" i="1" dirty="0" smtClean="0"/>
              <a:t>command</a:t>
            </a:r>
            <a:r>
              <a:rPr lang="en-US" dirty="0" smtClean="0"/>
              <a:t> </a:t>
            </a:r>
            <a:r>
              <a:rPr lang="en-US" i="1" dirty="0" smtClean="0"/>
              <a:t>parameters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$ 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new_project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$ touch index.html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</a:t>
            </a:r>
            <a:r>
              <a:rPr lang="en-US" dirty="0" smtClean="0"/>
              <a:t>ommand = what to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</a:t>
            </a:r>
            <a:r>
              <a:rPr lang="en-US" dirty="0" smtClean="0"/>
              <a:t>arameters = how or to what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885" y="1277708"/>
            <a:ext cx="8069178" cy="521806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176337" y="-48184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You are a programmer!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8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176337" y="-48184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With great power….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88" y="1299411"/>
            <a:ext cx="9596437" cy="49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</TotalTime>
  <Words>345</Words>
  <Application>Microsoft Office PowerPoint</Application>
  <PresentationFormat>Widescreen</PresentationFormat>
  <Paragraphs>89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Introduction to CLI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Commands We’ll Learn </vt:lpstr>
      <vt:lpstr>PowerPoint Presentation</vt:lpstr>
      <vt:lpstr>PowerPoint Presentation</vt:lpstr>
      <vt:lpstr>PowerPoint Presentation</vt:lpstr>
      <vt:lpstr>Introduction to Git</vt:lpstr>
      <vt:lpstr>Version Controlling</vt:lpstr>
      <vt:lpstr>PowerPoint Presentation</vt:lpstr>
      <vt:lpstr>PowerPoint Presentation</vt:lpstr>
      <vt:lpstr>Git</vt:lpstr>
      <vt:lpstr>Workflow with Commands</vt:lpstr>
      <vt:lpstr>Commands We’ll Learn</vt:lpstr>
      <vt:lpstr>PowerPoint Presentation</vt:lpstr>
      <vt:lpstr>PowerPoint Presentation</vt:lpstr>
      <vt:lpstr>The Parallel Universes of Git Branches &amp; Merges  ---as easy as comic book storylines!!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CSI</dc:title>
  <dc:creator>Ethan Reed</dc:creator>
  <cp:lastModifiedBy>Ethan Reed</cp:lastModifiedBy>
  <cp:revision>37</cp:revision>
  <dcterms:created xsi:type="dcterms:W3CDTF">2016-06-12T02:05:41Z</dcterms:created>
  <dcterms:modified xsi:type="dcterms:W3CDTF">2018-06-03T21:25:30Z</dcterms:modified>
</cp:coreProperties>
</file>