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70" r:id="rId3"/>
    <p:sldId id="271" r:id="rId4"/>
    <p:sldId id="272" r:id="rId5"/>
    <p:sldId id="274" r:id="rId6"/>
    <p:sldId id="273" r:id="rId7"/>
    <p:sldId id="275" r:id="rId8"/>
    <p:sldId id="276" r:id="rId9"/>
    <p:sldId id="277" r:id="rId10"/>
    <p:sldId id="278" r:id="rId11"/>
    <p:sldId id="279" r:id="rId12"/>
    <p:sldId id="280" r:id="rId13"/>
    <p:sldId id="258" r:id="rId14"/>
    <p:sldId id="259" r:id="rId15"/>
    <p:sldId id="260" r:id="rId16"/>
    <p:sldId id="261" r:id="rId17"/>
    <p:sldId id="262" r:id="rId18"/>
    <p:sldId id="263" r:id="rId19"/>
    <p:sldId id="264" r:id="rId20"/>
    <p:sldId id="265" r:id="rId21"/>
    <p:sldId id="266" r:id="rId22"/>
    <p:sldId id="268" r:id="rId23"/>
    <p:sldId id="267" r:id="rId24"/>
    <p:sldId id="269" r:id="rId25"/>
    <p:sldId id="282" r:id="rId26"/>
    <p:sldId id="283"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0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23C5B-6B94-9443-A6E6-1B19A19A97D4}" type="datetimeFigureOut">
              <a:rPr lang="en-US" smtClean="0"/>
              <a:t>6/4/18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7B969D-9F28-6B43-93B6-3BADDCF97B91}" type="slidenum">
              <a:rPr lang="en-US" smtClean="0"/>
              <a:t>‹#›</a:t>
            </a:fld>
            <a:endParaRPr lang="en-US"/>
          </a:p>
        </p:txBody>
      </p:sp>
    </p:spTree>
    <p:extLst>
      <p:ext uri="{BB962C8B-B14F-4D97-AF65-F5344CB8AC3E}">
        <p14:creationId xmlns:p14="http://schemas.microsoft.com/office/powerpoint/2010/main" val="2061978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github.com/joi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github.com/humanitiesprogramming/portfolio-stub"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not </a:t>
            </a:r>
            <a:r>
              <a:rPr lang="en-US" dirty="0" err="1" smtClean="0"/>
              <a:t>GitHub</a:t>
            </a:r>
            <a:endParaRPr lang="en-US" dirty="0" smtClean="0"/>
          </a:p>
          <a:p>
            <a:r>
              <a:rPr lang="en-US" dirty="0" smtClean="0"/>
              <a:t>One</a:t>
            </a:r>
            <a:r>
              <a:rPr lang="en-US" baseline="0" dirty="0" smtClean="0"/>
              <a:t> is a piece of software. The other is a hosting service.</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2</a:t>
            </a:fld>
            <a:endParaRPr lang="en-US"/>
          </a:p>
        </p:txBody>
      </p:sp>
    </p:spTree>
    <p:extLst>
      <p:ext uri="{BB962C8B-B14F-4D97-AF65-F5344CB8AC3E}">
        <p14:creationId xmlns:p14="http://schemas.microsoft.com/office/powerpoint/2010/main" val="1913393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 fork button in the top right to copy the stub portfolio to your </a:t>
            </a:r>
            <a:r>
              <a:rPr lang="en-US" dirty="0" err="1" smtClean="0"/>
              <a:t>GitHub</a:t>
            </a:r>
            <a:r>
              <a:rPr lang="en-US" dirty="0" smtClean="0"/>
              <a:t> account. You'll be redirected to a new page after you're done.</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17</a:t>
            </a:fld>
            <a:endParaRPr lang="en-US"/>
          </a:p>
        </p:txBody>
      </p:sp>
    </p:spTree>
    <p:extLst>
      <p:ext uri="{BB962C8B-B14F-4D97-AF65-F5344CB8AC3E}">
        <p14:creationId xmlns:p14="http://schemas.microsoft.com/office/powerpoint/2010/main" val="1873013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the gear icon to access the "settings" for your new repository. In there, search for "repository name" and change it from "portfolio-stub" to be .</a:t>
            </a:r>
            <a:r>
              <a:rPr lang="en-US" dirty="0" err="1" smtClean="0"/>
              <a:t>github.io</a:t>
            </a:r>
            <a:r>
              <a:rPr lang="en-US" dirty="0" smtClean="0"/>
              <a:t>, where is your unique username. I.e., if your username is </a:t>
            </a:r>
            <a:r>
              <a:rPr lang="en-US" dirty="0" err="1" smtClean="0"/>
              <a:t>reedeth</a:t>
            </a:r>
            <a:r>
              <a:rPr lang="en-US" dirty="0" smtClean="0"/>
              <a:t> on </a:t>
            </a:r>
            <a:r>
              <a:rPr lang="en-US" dirty="0" err="1" smtClean="0"/>
              <a:t>GitHub</a:t>
            </a:r>
            <a:r>
              <a:rPr lang="en-US" dirty="0" smtClean="0"/>
              <a:t> your repository name would be </a:t>
            </a:r>
            <a:r>
              <a:rPr lang="en-US" dirty="0" err="1" smtClean="0"/>
              <a:t>reedeth.github.io</a:t>
            </a:r>
            <a:r>
              <a:rPr lang="en-US" dirty="0" smtClean="0"/>
              <a:t>. Click rename.</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18</a:t>
            </a:fld>
            <a:endParaRPr lang="en-US"/>
          </a:p>
        </p:txBody>
      </p:sp>
    </p:spTree>
    <p:extLst>
      <p:ext uri="{BB962C8B-B14F-4D97-AF65-F5344CB8AC3E}">
        <p14:creationId xmlns:p14="http://schemas.microsoft.com/office/powerpoint/2010/main" val="1194226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back to the "code" tab.</a:t>
            </a:r>
          </a:p>
          <a:p>
            <a:r>
              <a:rPr lang="en-US" dirty="0" smtClean="0"/>
              <a:t>Look for the button that says "clone or download." Click it. Copy the link in it to your clipboard by either highlighting and copying or clicking the keyboard.</a:t>
            </a:r>
          </a:p>
          <a:p>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19</a:t>
            </a:fld>
            <a:endParaRPr lang="en-US"/>
          </a:p>
        </p:txBody>
      </p:sp>
    </p:spTree>
    <p:extLst>
      <p:ext uri="{BB962C8B-B14F-4D97-AF65-F5344CB8AC3E}">
        <p14:creationId xmlns:p14="http://schemas.microsoft.com/office/powerpoint/2010/main" val="2571814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for the button that says "clone or download." Click it. Copy the link in it to your clipboard by either highlighting and copying or clicking the keyboard.</a:t>
            </a:r>
          </a:p>
          <a:p>
            <a:endParaRPr lang="en-US" dirty="0" smtClean="0"/>
          </a:p>
          <a:p>
            <a:r>
              <a:rPr lang="en-US" dirty="0" smtClean="0"/>
              <a:t>MAKE SURE YOU'RE CLONING</a:t>
            </a:r>
            <a:r>
              <a:rPr lang="en-US" baseline="0" dirty="0" smtClean="0"/>
              <a:t> WITH HTTPS</a:t>
            </a:r>
            <a:endParaRPr lang="en-US" dirty="0" smtClean="0"/>
          </a:p>
        </p:txBody>
      </p:sp>
      <p:sp>
        <p:nvSpPr>
          <p:cNvPr id="4" name="Slide Number Placeholder 3"/>
          <p:cNvSpPr>
            <a:spLocks noGrp="1"/>
          </p:cNvSpPr>
          <p:nvPr>
            <p:ph type="sldNum" sz="quarter" idx="10"/>
          </p:nvPr>
        </p:nvSpPr>
        <p:spPr/>
        <p:txBody>
          <a:bodyPr/>
          <a:lstStyle/>
          <a:p>
            <a:fld id="{7A7B969D-9F28-6B43-93B6-3BADDCF97B91}" type="slidenum">
              <a:rPr lang="en-US" smtClean="0"/>
              <a:t>20</a:t>
            </a:fld>
            <a:endParaRPr lang="en-US"/>
          </a:p>
        </p:txBody>
      </p:sp>
    </p:spTree>
    <p:extLst>
      <p:ext uri="{BB962C8B-B14F-4D97-AF65-F5344CB8AC3E}">
        <p14:creationId xmlns:p14="http://schemas.microsoft.com/office/powerpoint/2010/main" val="846165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21</a:t>
            </a:fld>
            <a:endParaRPr lang="en-US"/>
          </a:p>
        </p:txBody>
      </p:sp>
    </p:spTree>
    <p:extLst>
      <p:ext uri="{BB962C8B-B14F-4D97-AF65-F5344CB8AC3E}">
        <p14:creationId xmlns:p14="http://schemas.microsoft.com/office/powerpoint/2010/main" val="2179508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38</a:t>
            </a:r>
          </a:p>
          <a:p>
            <a:endParaRPr lang="en-US" dirty="0" smtClean="0"/>
          </a:p>
          <a:p>
            <a:r>
              <a:rPr lang="en-US" dirty="0" smtClean="0"/>
              <a:t>Note the places where you can upload</a:t>
            </a:r>
            <a:r>
              <a:rPr lang="en-US" baseline="0" dirty="0" smtClean="0"/>
              <a:t> a link and give a description of your exercises.</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22</a:t>
            </a:fld>
            <a:endParaRPr lang="en-US"/>
          </a:p>
        </p:txBody>
      </p:sp>
    </p:spTree>
    <p:extLst>
      <p:ext uri="{BB962C8B-B14F-4D97-AF65-F5344CB8AC3E}">
        <p14:creationId xmlns:p14="http://schemas.microsoft.com/office/powerpoint/2010/main" val="173521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distributed version control. That means that you can each be working with copies of the same stuff</a:t>
            </a:r>
            <a:r>
              <a:rPr lang="en-US" baseline="0" dirty="0" smtClean="0"/>
              <a:t> and send changes to each other's machines.</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3</a:t>
            </a:fld>
            <a:endParaRPr lang="en-US"/>
          </a:p>
        </p:txBody>
      </p:sp>
    </p:spTree>
    <p:extLst>
      <p:ext uri="{BB962C8B-B14F-4D97-AF65-F5344CB8AC3E}">
        <p14:creationId xmlns:p14="http://schemas.microsoft.com/office/powerpoint/2010/main" val="303057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is a</a:t>
            </a:r>
            <a:r>
              <a:rPr lang="en-US" baseline="0" dirty="0" smtClean="0"/>
              <a:t> hosting service, a third party, that helps you keep track of the collaborations taking place among various developers. Rather than having one person's computer act as master, the master version is held in the cloud. And we all interact with it through a variety of commands.</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4</a:t>
            </a:fld>
            <a:endParaRPr lang="en-US"/>
          </a:p>
        </p:txBody>
      </p:sp>
    </p:spTree>
    <p:extLst>
      <p:ext uri="{BB962C8B-B14F-4D97-AF65-F5344CB8AC3E}">
        <p14:creationId xmlns:p14="http://schemas.microsoft.com/office/powerpoint/2010/main" val="283281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review</a:t>
            </a:r>
            <a:r>
              <a:rPr lang="en-US" baseline="0" dirty="0" smtClean="0"/>
              <a:t> </a:t>
            </a:r>
            <a:r>
              <a:rPr lang="mr-IN" baseline="0" dirty="0" smtClean="0"/>
              <a:t>–</a:t>
            </a:r>
            <a:r>
              <a:rPr lang="en-US" baseline="0" dirty="0" smtClean="0"/>
              <a:t> what is the remote?</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10</a:t>
            </a:fld>
            <a:endParaRPr lang="en-US"/>
          </a:p>
        </p:txBody>
      </p:sp>
    </p:spTree>
    <p:extLst>
      <p:ext uri="{BB962C8B-B14F-4D97-AF65-F5344CB8AC3E}">
        <p14:creationId xmlns:p14="http://schemas.microsoft.com/office/powerpoint/2010/main" val="3797180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panic!</a:t>
            </a:r>
            <a:r>
              <a:rPr lang="en-US" baseline="0" dirty="0" smtClean="0"/>
              <a:t> It takes a while to get all of this. It's basically a rote memorization thing. There are a ton of concepts, but you only really interact with a few of them.</a:t>
            </a:r>
          </a:p>
          <a:p>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11</a:t>
            </a:fld>
            <a:endParaRPr lang="en-US"/>
          </a:p>
        </p:txBody>
      </p:sp>
    </p:spTree>
    <p:extLst>
      <p:ext uri="{BB962C8B-B14F-4D97-AF65-F5344CB8AC3E}">
        <p14:creationId xmlns:p14="http://schemas.microsoft.com/office/powerpoint/2010/main" val="319926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resources. Now</a:t>
            </a:r>
            <a:r>
              <a:rPr lang="en-US" baseline="0" dirty="0" smtClean="0"/>
              <a:t> let's </a:t>
            </a:r>
            <a:r>
              <a:rPr lang="en-US" baseline="0" smtClean="0"/>
              <a:t>work together.</a:t>
            </a:r>
            <a:endParaRPr lang="en-US"/>
          </a:p>
        </p:txBody>
      </p:sp>
      <p:sp>
        <p:nvSpPr>
          <p:cNvPr id="4" name="Slide Number Placeholder 3"/>
          <p:cNvSpPr>
            <a:spLocks noGrp="1"/>
          </p:cNvSpPr>
          <p:nvPr>
            <p:ph type="sldNum" sz="quarter" idx="10"/>
          </p:nvPr>
        </p:nvSpPr>
        <p:spPr/>
        <p:txBody>
          <a:bodyPr/>
          <a:lstStyle/>
          <a:p>
            <a:fld id="{7A7B969D-9F28-6B43-93B6-3BADDCF97B91}" type="slidenum">
              <a:rPr lang="en-US" smtClean="0"/>
              <a:t>12</a:t>
            </a:fld>
            <a:endParaRPr lang="en-US"/>
          </a:p>
        </p:txBody>
      </p:sp>
    </p:spTree>
    <p:extLst>
      <p:ext uri="{BB962C8B-B14F-4D97-AF65-F5344CB8AC3E}">
        <p14:creationId xmlns:p14="http://schemas.microsoft.com/office/powerpoint/2010/main" val="45091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one </a:t>
            </a:r>
            <a:r>
              <a:rPr lang="mr-IN" dirty="0" smtClean="0"/>
              <a:t>–</a:t>
            </a:r>
            <a:r>
              <a:rPr lang="en-US" dirty="0" smtClean="0"/>
              <a:t> sign</a:t>
            </a:r>
            <a:r>
              <a:rPr lang="en-US" baseline="0" dirty="0" smtClean="0"/>
              <a:t> up</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14</a:t>
            </a:fld>
            <a:endParaRPr lang="en-US"/>
          </a:p>
        </p:txBody>
      </p:sp>
    </p:spTree>
    <p:extLst>
      <p:ext uri="{BB962C8B-B14F-4D97-AF65-F5344CB8AC3E}">
        <p14:creationId xmlns:p14="http://schemas.microsoft.com/office/powerpoint/2010/main" val="289657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 up for a </a:t>
            </a:r>
            <a:r>
              <a:rPr lang="en-US" dirty="0" err="1" smtClean="0"/>
              <a:t>GitHub</a:t>
            </a:r>
            <a:r>
              <a:rPr lang="en-US" dirty="0" smtClean="0"/>
              <a:t> account at </a:t>
            </a:r>
            <a:r>
              <a:rPr lang="en-US" dirty="0" smtClean="0">
                <a:hlinkClick r:id="rId3"/>
              </a:rPr>
              <a:t>https://github.com/join</a:t>
            </a:r>
            <a:r>
              <a:rPr lang="en-US" dirty="0" smtClean="0"/>
              <a:t>. You want your username to be descriptive of your digital identity. This will become your domain, so be mindful of that. For example, my </a:t>
            </a:r>
            <a:r>
              <a:rPr lang="en-US" dirty="0" err="1" smtClean="0"/>
              <a:t>GitHub</a:t>
            </a:r>
            <a:r>
              <a:rPr lang="en-US" dirty="0" smtClean="0"/>
              <a:t> username is </a:t>
            </a:r>
            <a:r>
              <a:rPr lang="en-US" dirty="0" err="1" smtClean="0"/>
              <a:t>walshbr</a:t>
            </a:r>
            <a:r>
              <a:rPr lang="en-US" dirty="0" smtClean="0"/>
              <a:t>.</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15</a:t>
            </a:fld>
            <a:endParaRPr lang="en-US"/>
          </a:p>
        </p:txBody>
      </p:sp>
    </p:spTree>
    <p:extLst>
      <p:ext uri="{BB962C8B-B14F-4D97-AF65-F5344CB8AC3E}">
        <p14:creationId xmlns:p14="http://schemas.microsoft.com/office/powerpoint/2010/main" val="1089414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visit this url</a:t>
            </a:r>
            <a:r>
              <a:rPr lang="en-US" baseline="0" dirty="0" smtClean="0">
                <a:hlinkClick r:id="rId3"/>
              </a:rPr>
              <a:t> - </a:t>
            </a:r>
            <a:r>
              <a:rPr lang="en-US" dirty="0" smtClean="0">
                <a:hlinkClick r:id="rId3"/>
              </a:rPr>
              <a:t>https://github.com/humanitiesprogramming/portfolio-stub</a:t>
            </a:r>
            <a:endParaRPr lang="en-US" dirty="0"/>
          </a:p>
        </p:txBody>
      </p:sp>
      <p:sp>
        <p:nvSpPr>
          <p:cNvPr id="4" name="Slide Number Placeholder 3"/>
          <p:cNvSpPr>
            <a:spLocks noGrp="1"/>
          </p:cNvSpPr>
          <p:nvPr>
            <p:ph type="sldNum" sz="quarter" idx="10"/>
          </p:nvPr>
        </p:nvSpPr>
        <p:spPr/>
        <p:txBody>
          <a:bodyPr/>
          <a:lstStyle/>
          <a:p>
            <a:fld id="{7A7B969D-9F28-6B43-93B6-3BADDCF97B91}" type="slidenum">
              <a:rPr lang="en-US" smtClean="0"/>
              <a:t>16</a:t>
            </a:fld>
            <a:endParaRPr lang="en-US"/>
          </a:p>
        </p:txBody>
      </p:sp>
    </p:spTree>
    <p:extLst>
      <p:ext uri="{BB962C8B-B14F-4D97-AF65-F5344CB8AC3E}">
        <p14:creationId xmlns:p14="http://schemas.microsoft.com/office/powerpoint/2010/main" val="263482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E5DAA6-76A8-8E46-9100-4FD89A3DEC97}" type="datetimeFigureOut">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9014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DAA6-76A8-8E46-9100-4FD89A3DEC97}" type="datetimeFigureOut">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72017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DAA6-76A8-8E46-9100-4FD89A3DEC97}" type="datetimeFigureOut">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45264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5DAA6-76A8-8E46-9100-4FD89A3DEC97}" type="datetimeFigureOut">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01673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5DAA6-76A8-8E46-9100-4FD89A3DEC97}" type="datetimeFigureOut">
              <a:rPr lang="en-US" smtClean="0"/>
              <a:t>6/4/18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298744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E5DAA6-76A8-8E46-9100-4FD89A3DEC97}" type="datetimeFigureOut">
              <a:rPr lang="en-US" smtClean="0"/>
              <a:t>6/4/18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27366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E5DAA6-76A8-8E46-9100-4FD89A3DEC97}" type="datetimeFigureOut">
              <a:rPr lang="en-US" smtClean="0"/>
              <a:t>6/4/18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07387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E5DAA6-76A8-8E46-9100-4FD89A3DEC97}" type="datetimeFigureOut">
              <a:rPr lang="en-US" smtClean="0"/>
              <a:t>6/4/18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7377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5DAA6-76A8-8E46-9100-4FD89A3DEC97}" type="datetimeFigureOut">
              <a:rPr lang="en-US" smtClean="0"/>
              <a:t>6/4/18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120034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5DAA6-76A8-8E46-9100-4FD89A3DEC97}" type="datetimeFigureOut">
              <a:rPr lang="en-US" smtClean="0"/>
              <a:t>6/4/18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92288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5DAA6-76A8-8E46-9100-4FD89A3DEC97}" type="datetimeFigureOut">
              <a:rPr lang="en-US" smtClean="0"/>
              <a:t>6/4/18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4C47F-A3CA-FA4A-8CAA-5317FEA7C14C}" type="slidenum">
              <a:rPr lang="en-US" smtClean="0"/>
              <a:t>‹#›</a:t>
            </a:fld>
            <a:endParaRPr lang="en-US"/>
          </a:p>
        </p:txBody>
      </p:sp>
    </p:spTree>
    <p:extLst>
      <p:ext uri="{BB962C8B-B14F-4D97-AF65-F5344CB8AC3E}">
        <p14:creationId xmlns:p14="http://schemas.microsoft.com/office/powerpoint/2010/main" val="32450598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5DAA6-76A8-8E46-9100-4FD89A3DEC97}" type="datetimeFigureOut">
              <a:rPr lang="en-US" smtClean="0"/>
              <a:t>6/4/18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4C47F-A3CA-FA4A-8CAA-5317FEA7C14C}" type="slidenum">
              <a:rPr lang="en-US" smtClean="0"/>
              <a:t>‹#›</a:t>
            </a:fld>
            <a:endParaRPr lang="en-US"/>
          </a:p>
        </p:txBody>
      </p:sp>
    </p:spTree>
    <p:extLst>
      <p:ext uri="{BB962C8B-B14F-4D97-AF65-F5344CB8AC3E}">
        <p14:creationId xmlns:p14="http://schemas.microsoft.com/office/powerpoint/2010/main" val="45445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GitHub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63969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397000" y="889000"/>
            <a:ext cx="6337300" cy="5080000"/>
          </a:xfrm>
          <a:prstGeom prst="rect">
            <a:avLst/>
          </a:prstGeom>
        </p:spPr>
      </p:pic>
      <p:sp>
        <p:nvSpPr>
          <p:cNvPr id="8" name="TextBox 7"/>
          <p:cNvSpPr txBox="1"/>
          <p:nvPr/>
        </p:nvSpPr>
        <p:spPr>
          <a:xfrm>
            <a:off x="1562202" y="6310923"/>
            <a:ext cx="6019597" cy="369332"/>
          </a:xfrm>
          <a:prstGeom prst="rect">
            <a:avLst/>
          </a:prstGeom>
          <a:noFill/>
        </p:spPr>
        <p:txBody>
          <a:bodyPr wrap="none" rtlCol="0">
            <a:spAutoFit/>
          </a:bodyPr>
          <a:lstStyle/>
          <a:p>
            <a:r>
              <a:rPr lang="en-US" dirty="0" smtClean="0"/>
              <a:t>https://</a:t>
            </a:r>
            <a:r>
              <a:rPr lang="en-US" dirty="0" err="1" smtClean="0"/>
              <a:t>faculty.washington.edu</a:t>
            </a:r>
            <a:r>
              <a:rPr lang="en-US" dirty="0" smtClean="0"/>
              <a:t>/</a:t>
            </a:r>
            <a:r>
              <a:rPr lang="en-US" dirty="0" err="1" smtClean="0"/>
              <a:t>dlsinfo</a:t>
            </a:r>
            <a:r>
              <a:rPr lang="en-US" dirty="0" smtClean="0"/>
              <a:t>/tutorials/essential-</a:t>
            </a:r>
            <a:r>
              <a:rPr lang="en-US" dirty="0" err="1" smtClean="0"/>
              <a:t>git</a:t>
            </a:r>
            <a:r>
              <a:rPr lang="en-US" dirty="0" smtClean="0"/>
              <a:t>/</a:t>
            </a:r>
            <a:endParaRPr lang="en-US" dirty="0"/>
          </a:p>
        </p:txBody>
      </p:sp>
    </p:spTree>
    <p:extLst>
      <p:ext uri="{BB962C8B-B14F-4D97-AF65-F5344CB8AC3E}">
        <p14:creationId xmlns:p14="http://schemas.microsoft.com/office/powerpoint/2010/main" val="20046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4700" y="0"/>
            <a:ext cx="7577901" cy="6858000"/>
          </a:xfrm>
          <a:prstGeom prst="rect">
            <a:avLst/>
          </a:prstGeom>
        </p:spPr>
      </p:pic>
    </p:spTree>
    <p:extLst>
      <p:ext uri="{BB962C8B-B14F-4D97-AF65-F5344CB8AC3E}">
        <p14:creationId xmlns:p14="http://schemas.microsoft.com/office/powerpoint/2010/main" val="88972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Resources</a:t>
            </a:r>
            <a:endParaRPr lang="en-US" dirty="0"/>
          </a:p>
        </p:txBody>
      </p:sp>
      <p:sp>
        <p:nvSpPr>
          <p:cNvPr id="3" name="Content Placeholder 2"/>
          <p:cNvSpPr>
            <a:spLocks noGrp="1"/>
          </p:cNvSpPr>
          <p:nvPr>
            <p:ph idx="1"/>
          </p:nvPr>
        </p:nvSpPr>
        <p:spPr/>
        <p:txBody>
          <a:bodyPr/>
          <a:lstStyle/>
          <a:p>
            <a:r>
              <a:rPr lang="en-US" dirty="0" smtClean="0"/>
              <a:t>On our course website under Resources:</a:t>
            </a:r>
          </a:p>
          <a:p>
            <a:r>
              <a:rPr lang="en-US" dirty="0" err="1" smtClean="0"/>
              <a:t>GitHub</a:t>
            </a:r>
            <a:r>
              <a:rPr lang="en-US" dirty="0" smtClean="0"/>
              <a:t> </a:t>
            </a:r>
            <a:r>
              <a:rPr lang="en-US" dirty="0" err="1" smtClean="0"/>
              <a:t>CheatSheet</a:t>
            </a:r>
            <a:endParaRPr lang="en-US" dirty="0" smtClean="0"/>
          </a:p>
          <a:p>
            <a:r>
              <a:rPr lang="en-US" dirty="0" err="1" smtClean="0"/>
              <a:t>GitHub</a:t>
            </a:r>
            <a:r>
              <a:rPr lang="en-US" dirty="0" smtClean="0"/>
              <a:t> Troubleshooting</a:t>
            </a:r>
          </a:p>
          <a:p>
            <a:r>
              <a:rPr lang="en-US" dirty="0" err="1" smtClean="0"/>
              <a:t>Git</a:t>
            </a:r>
            <a:r>
              <a:rPr lang="en-US" dirty="0" smtClean="0"/>
              <a:t> </a:t>
            </a:r>
            <a:r>
              <a:rPr lang="en-US" dirty="0" err="1" smtClean="0"/>
              <a:t>Cheatsheet</a:t>
            </a:r>
            <a:endParaRPr lang="en-US" dirty="0"/>
          </a:p>
        </p:txBody>
      </p:sp>
    </p:spTree>
    <p:extLst>
      <p:ext uri="{BB962C8B-B14F-4D97-AF65-F5344CB8AC3E}">
        <p14:creationId xmlns:p14="http://schemas.microsoft.com/office/powerpoint/2010/main" val="401041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Portfolios</a:t>
            </a:r>
            <a:endParaRPr lang="en-US" dirty="0"/>
          </a:p>
        </p:txBody>
      </p:sp>
      <p:sp>
        <p:nvSpPr>
          <p:cNvPr id="3" name="Content Placeholder 2"/>
          <p:cNvSpPr>
            <a:spLocks noGrp="1"/>
          </p:cNvSpPr>
          <p:nvPr>
            <p:ph idx="1"/>
          </p:nvPr>
        </p:nvSpPr>
        <p:spPr/>
        <p:txBody>
          <a:bodyPr>
            <a:normAutofit/>
          </a:bodyPr>
          <a:lstStyle/>
          <a:p>
            <a:r>
              <a:rPr lang="en-US" sz="3100" dirty="0" smtClean="0"/>
              <a:t>During the week we will code a lot.</a:t>
            </a:r>
          </a:p>
          <a:p>
            <a:r>
              <a:rPr lang="en-US" sz="3100" dirty="0" smtClean="0"/>
              <a:t>We're going to set you up with a portfolio website of you very own to showcase your work.</a:t>
            </a:r>
          </a:p>
          <a:p>
            <a:r>
              <a:rPr lang="en-US" sz="3100" dirty="0" smtClean="0"/>
              <a:t>Throughout the week you will send content to the site to practice and show off your progress.</a:t>
            </a:r>
            <a:endParaRPr lang="en-US" sz="3100" dirty="0"/>
          </a:p>
        </p:txBody>
      </p:sp>
    </p:spTree>
    <p:extLst>
      <p:ext uri="{BB962C8B-B14F-4D97-AF65-F5344CB8AC3E}">
        <p14:creationId xmlns:p14="http://schemas.microsoft.com/office/powerpoint/2010/main" val="3755849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github.com</a:t>
            </a:r>
            <a:endParaRPr lang="en-US" dirty="0"/>
          </a:p>
        </p:txBody>
      </p:sp>
      <p:pic>
        <p:nvPicPr>
          <p:cNvPr id="4" name="Content Placeholder 3" descr="Screen Shot 2018-06-01 at 2.36.03 PM.png"/>
          <p:cNvPicPr>
            <a:picLocks noGrp="1" noChangeAspect="1"/>
          </p:cNvPicPr>
          <p:nvPr>
            <p:ph idx="1"/>
          </p:nvPr>
        </p:nvPicPr>
        <p:blipFill>
          <a:blip r:embed="rId3">
            <a:extLst>
              <a:ext uri="{28A0092B-C50C-407E-A947-70E740481C1C}">
                <a14:useLocalDpi xmlns:a14="http://schemas.microsoft.com/office/drawing/2010/main" val="0"/>
              </a:ext>
            </a:extLst>
          </a:blip>
          <a:srcRect t="6003" b="6003"/>
          <a:stretch>
            <a:fillRect/>
          </a:stretch>
        </p:blipFill>
        <p:spPr/>
      </p:pic>
    </p:spTree>
    <p:extLst>
      <p:ext uri="{BB962C8B-B14F-4D97-AF65-F5344CB8AC3E}">
        <p14:creationId xmlns:p14="http://schemas.microsoft.com/office/powerpoint/2010/main" val="301146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a:t>
            </a:r>
            <a:endParaRPr lang="en-US" dirty="0"/>
          </a:p>
        </p:txBody>
      </p:sp>
      <p:sp>
        <p:nvSpPr>
          <p:cNvPr id="3" name="Content Placeholder 2"/>
          <p:cNvSpPr>
            <a:spLocks noGrp="1"/>
          </p:cNvSpPr>
          <p:nvPr>
            <p:ph idx="1"/>
          </p:nvPr>
        </p:nvSpPr>
        <p:spPr/>
        <p:txBody>
          <a:bodyPr/>
          <a:lstStyle/>
          <a:p>
            <a:r>
              <a:rPr lang="en-US" dirty="0" smtClean="0"/>
              <a:t>Second step is to verify your account </a:t>
            </a:r>
            <a:r>
              <a:rPr lang="mr-IN" dirty="0" smtClean="0"/>
              <a:t>–</a:t>
            </a:r>
            <a:r>
              <a:rPr lang="en-US" dirty="0" smtClean="0"/>
              <a:t> you should have gotten an email to the account you linked to.</a:t>
            </a:r>
            <a:endParaRPr lang="en-US" dirty="0"/>
          </a:p>
        </p:txBody>
      </p:sp>
    </p:spTree>
    <p:extLst>
      <p:ext uri="{BB962C8B-B14F-4D97-AF65-F5344CB8AC3E}">
        <p14:creationId xmlns:p14="http://schemas.microsoft.com/office/powerpoint/2010/main" val="26914704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en-US" dirty="0" err="1" smtClean="0"/>
              <a:t>bit.ly</a:t>
            </a:r>
            <a:r>
              <a:rPr lang="en-US" dirty="0" smtClean="0"/>
              <a:t>/2spygd4</a:t>
            </a:r>
            <a:endParaRPr lang="en-US" dirty="0"/>
          </a:p>
        </p:txBody>
      </p:sp>
      <p:pic>
        <p:nvPicPr>
          <p:cNvPr id="4" name="Content Placeholder 3" descr="Screen Shot 2018-06-01 at 2.43.45 PM.png"/>
          <p:cNvPicPr>
            <a:picLocks noGrp="1" noChangeAspect="1"/>
          </p:cNvPicPr>
          <p:nvPr>
            <p:ph idx="1"/>
          </p:nvPr>
        </p:nvPicPr>
        <p:blipFill>
          <a:blip r:embed="rId3">
            <a:extLst>
              <a:ext uri="{28A0092B-C50C-407E-A947-70E740481C1C}">
                <a14:useLocalDpi xmlns:a14="http://schemas.microsoft.com/office/drawing/2010/main" val="0"/>
              </a:ext>
            </a:extLst>
          </a:blip>
          <a:srcRect l="139" r="139"/>
          <a:stretch>
            <a:fillRect/>
          </a:stretch>
        </p:blipFill>
        <p:spPr/>
      </p:pic>
    </p:spTree>
    <p:extLst>
      <p:ext uri="{BB962C8B-B14F-4D97-AF65-F5344CB8AC3E}">
        <p14:creationId xmlns:p14="http://schemas.microsoft.com/office/powerpoint/2010/main" val="31628868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a:t>
            </a:r>
            <a:endParaRPr lang="en-US" dirty="0"/>
          </a:p>
        </p:txBody>
      </p:sp>
      <p:pic>
        <p:nvPicPr>
          <p:cNvPr id="6" name="Picture 5" descr="Screen Shot 2018-06-01 at 2.12.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501531"/>
            <a:ext cx="4419600" cy="520700"/>
          </a:xfrm>
          <a:prstGeom prst="rect">
            <a:avLst/>
          </a:prstGeom>
        </p:spPr>
      </p:pic>
      <p:pic>
        <p:nvPicPr>
          <p:cNvPr id="8" name="Picture 7" descr="Screen Shot 2018-06-01 at 2.13.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2581"/>
            <a:ext cx="9144000" cy="3825551"/>
          </a:xfrm>
          <a:prstGeom prst="rect">
            <a:avLst/>
          </a:prstGeom>
        </p:spPr>
      </p:pic>
    </p:spTree>
    <p:extLst>
      <p:ext uri="{BB962C8B-B14F-4D97-AF65-F5344CB8AC3E}">
        <p14:creationId xmlns:p14="http://schemas.microsoft.com/office/powerpoint/2010/main" val="86736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Rename Repository</a:t>
            </a:r>
            <a:endParaRPr lang="en-US" dirty="0"/>
          </a:p>
        </p:txBody>
      </p:sp>
      <p:pic>
        <p:nvPicPr>
          <p:cNvPr id="4" name="Picture 3" descr="Screen Shot 2018-06-01 at 2.14.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2650"/>
            <a:ext cx="9042400" cy="3136900"/>
          </a:xfrm>
          <a:prstGeom prst="rect">
            <a:avLst/>
          </a:prstGeom>
        </p:spPr>
      </p:pic>
    </p:spTree>
    <p:extLst>
      <p:ext uri="{BB962C8B-B14F-4D97-AF65-F5344CB8AC3E}">
        <p14:creationId xmlns:p14="http://schemas.microsoft.com/office/powerpoint/2010/main" val="24959505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6-01 at 2.18.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2192"/>
            <a:ext cx="9080500" cy="1117600"/>
          </a:xfrm>
          <a:prstGeom prst="rect">
            <a:avLst/>
          </a:prstGeom>
        </p:spPr>
      </p:pic>
    </p:spTree>
    <p:extLst>
      <p:ext uri="{BB962C8B-B14F-4D97-AF65-F5344CB8AC3E}">
        <p14:creationId xmlns:p14="http://schemas.microsoft.com/office/powerpoint/2010/main" val="6491398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7000" y="1930400"/>
            <a:ext cx="6350000" cy="2997200"/>
          </a:xfrm>
          <a:prstGeom prst="rect">
            <a:avLst/>
          </a:prstGeom>
        </p:spPr>
      </p:pic>
      <p:sp>
        <p:nvSpPr>
          <p:cNvPr id="5" name="TextBox 4"/>
          <p:cNvSpPr txBox="1"/>
          <p:nvPr/>
        </p:nvSpPr>
        <p:spPr>
          <a:xfrm>
            <a:off x="2754116" y="5879178"/>
            <a:ext cx="3635768" cy="369332"/>
          </a:xfrm>
          <a:prstGeom prst="rect">
            <a:avLst/>
          </a:prstGeom>
          <a:noFill/>
        </p:spPr>
        <p:txBody>
          <a:bodyPr wrap="none" rtlCol="0">
            <a:spAutoFit/>
          </a:bodyPr>
          <a:lstStyle/>
          <a:p>
            <a:r>
              <a:rPr lang="en-US" dirty="0" smtClean="0"/>
              <a:t>https://</a:t>
            </a:r>
            <a:r>
              <a:rPr lang="en-US" dirty="0" err="1" smtClean="0"/>
              <a:t>jahya.net</a:t>
            </a:r>
            <a:r>
              <a:rPr lang="en-US" dirty="0" smtClean="0"/>
              <a:t>/blog/</a:t>
            </a:r>
            <a:r>
              <a:rPr lang="en-US" dirty="0" err="1" smtClean="0"/>
              <a:t>git-vs-github</a:t>
            </a:r>
            <a:r>
              <a:rPr lang="en-US" dirty="0" smtClean="0"/>
              <a:t>/</a:t>
            </a:r>
            <a:endParaRPr lang="en-US" dirty="0"/>
          </a:p>
        </p:txBody>
      </p:sp>
    </p:spTree>
    <p:extLst>
      <p:ext uri="{BB962C8B-B14F-4D97-AF65-F5344CB8AC3E}">
        <p14:creationId xmlns:p14="http://schemas.microsoft.com/office/powerpoint/2010/main" val="14564821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8-06-01 at 2.18.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971" y="916987"/>
            <a:ext cx="5867400" cy="914400"/>
          </a:xfrm>
          <a:prstGeom prst="rect">
            <a:avLst/>
          </a:prstGeom>
        </p:spPr>
      </p:pic>
      <p:pic>
        <p:nvPicPr>
          <p:cNvPr id="7" name="Picture 6" descr="Screen Shot 2018-06-01 at 2.18.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8221" y="3516924"/>
            <a:ext cx="5676900" cy="2705100"/>
          </a:xfrm>
          <a:prstGeom prst="rect">
            <a:avLst/>
          </a:prstGeom>
        </p:spPr>
      </p:pic>
      <p:sp>
        <p:nvSpPr>
          <p:cNvPr id="8" name="Down Arrow 7"/>
          <p:cNvSpPr/>
          <p:nvPr/>
        </p:nvSpPr>
        <p:spPr>
          <a:xfrm>
            <a:off x="4239846" y="2188308"/>
            <a:ext cx="449385" cy="119184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16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 Local Copy</a:t>
            </a:r>
            <a:endParaRPr lang="en-US" dirty="0"/>
          </a:p>
        </p:txBody>
      </p:sp>
      <p:sp>
        <p:nvSpPr>
          <p:cNvPr id="3" name="Content Placeholder 2"/>
          <p:cNvSpPr>
            <a:spLocks noGrp="1"/>
          </p:cNvSpPr>
          <p:nvPr>
            <p:ph idx="1"/>
          </p:nvPr>
        </p:nvSpPr>
        <p:spPr/>
        <p:txBody>
          <a:bodyPr/>
          <a:lstStyle/>
          <a:p>
            <a:pPr marL="0" indent="0">
              <a:buNone/>
            </a:pPr>
            <a:r>
              <a:rPr lang="en-US" dirty="0" smtClean="0"/>
              <a:t>$ cd ~/Desktop</a:t>
            </a:r>
          </a:p>
          <a:p>
            <a:pPr marL="0" indent="0">
              <a:buNone/>
            </a:pPr>
            <a:r>
              <a:rPr lang="en-US" dirty="0" smtClean="0"/>
              <a:t>$ </a:t>
            </a:r>
            <a:r>
              <a:rPr lang="en-US" dirty="0" err="1" smtClean="0"/>
              <a:t>git</a:t>
            </a:r>
            <a:r>
              <a:rPr lang="en-US" dirty="0" smtClean="0"/>
              <a:t> clone THE_SLUG_YOU_COPIED</a:t>
            </a:r>
          </a:p>
          <a:p>
            <a:pPr marL="0" indent="0">
              <a:buNone/>
            </a:pPr>
            <a:r>
              <a:rPr lang="en-US" dirty="0" smtClean="0"/>
              <a:t>$ cd YOUR_REPO_NAME</a:t>
            </a:r>
          </a:p>
          <a:p>
            <a:pPr marL="0" indent="0">
              <a:buNone/>
            </a:pPr>
            <a:r>
              <a:rPr lang="en-US" dirty="0" smtClean="0"/>
              <a:t>$ atom </a:t>
            </a:r>
            <a:r>
              <a:rPr lang="en-US" dirty="0" err="1" smtClean="0"/>
              <a:t>index.html</a:t>
            </a:r>
            <a:endParaRPr lang="en-US" dirty="0"/>
          </a:p>
        </p:txBody>
      </p:sp>
    </p:spTree>
    <p:extLst>
      <p:ext uri="{BB962C8B-B14F-4D97-AF65-F5344CB8AC3E}">
        <p14:creationId xmlns:p14="http://schemas.microsoft.com/office/powerpoint/2010/main" val="3003471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Change!</a:t>
            </a:r>
            <a:endParaRPr lang="en-US" dirty="0"/>
          </a:p>
        </p:txBody>
      </p:sp>
      <p:sp>
        <p:nvSpPr>
          <p:cNvPr id="3" name="Content Placeholder 2"/>
          <p:cNvSpPr>
            <a:spLocks noGrp="1"/>
          </p:cNvSpPr>
          <p:nvPr>
            <p:ph idx="1"/>
          </p:nvPr>
        </p:nvSpPr>
        <p:spPr/>
        <p:txBody>
          <a:bodyPr/>
          <a:lstStyle/>
          <a:p>
            <a:pPr marL="0" indent="0">
              <a:buNone/>
            </a:pPr>
            <a:r>
              <a:rPr lang="en-US" dirty="0" smtClean="0"/>
              <a:t>&lt;h1&gt;A most excellent HILT portfolio&lt;/h1&gt;</a:t>
            </a:r>
          </a:p>
          <a:p>
            <a:pPr marL="0" indent="0">
              <a:buNone/>
            </a:pPr>
            <a:endParaRPr lang="en-US" dirty="0" smtClean="0"/>
          </a:p>
          <a:p>
            <a:pPr marL="0" indent="0">
              <a:buNone/>
            </a:pPr>
            <a:r>
              <a:rPr lang="en-US" dirty="0" smtClean="0"/>
              <a:t>&lt;h1&gt;Brandon's HILT portfolio&lt;/h1&gt;</a:t>
            </a:r>
            <a:endParaRPr lang="en-US" dirty="0"/>
          </a:p>
        </p:txBody>
      </p:sp>
    </p:spTree>
    <p:extLst>
      <p:ext uri="{BB962C8B-B14F-4D97-AF65-F5344CB8AC3E}">
        <p14:creationId xmlns:p14="http://schemas.microsoft.com/office/powerpoint/2010/main" val="261977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It</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 </a:t>
            </a:r>
            <a:r>
              <a:rPr lang="en-US" sz="3600" dirty="0" err="1" smtClean="0"/>
              <a:t>git</a:t>
            </a:r>
            <a:r>
              <a:rPr lang="en-US" sz="3600" dirty="0" smtClean="0"/>
              <a:t> add .</a:t>
            </a:r>
          </a:p>
          <a:p>
            <a:pPr marL="0" indent="0">
              <a:buNone/>
            </a:pPr>
            <a:r>
              <a:rPr lang="en-US" sz="3600" dirty="0" smtClean="0"/>
              <a:t>$ </a:t>
            </a:r>
            <a:r>
              <a:rPr lang="en-US" sz="3600" dirty="0" err="1" smtClean="0"/>
              <a:t>git</a:t>
            </a:r>
            <a:r>
              <a:rPr lang="en-US" sz="3600" dirty="0" smtClean="0"/>
              <a:t> commit -m "The change I made"</a:t>
            </a:r>
          </a:p>
          <a:p>
            <a:pPr marL="0" indent="0">
              <a:buNone/>
            </a:pPr>
            <a:r>
              <a:rPr lang="en-US" sz="3600" dirty="0" smtClean="0"/>
              <a:t>$ </a:t>
            </a:r>
            <a:r>
              <a:rPr lang="en-US" sz="3600" dirty="0" err="1" smtClean="0"/>
              <a:t>git</a:t>
            </a:r>
            <a:r>
              <a:rPr lang="en-US" sz="3600" dirty="0" smtClean="0"/>
              <a:t> push</a:t>
            </a:r>
            <a:endParaRPr lang="en-US" sz="3600" dirty="0"/>
          </a:p>
        </p:txBody>
      </p:sp>
    </p:spTree>
    <p:extLst>
      <p:ext uri="{BB962C8B-B14F-4D97-AF65-F5344CB8AC3E}">
        <p14:creationId xmlns:p14="http://schemas.microsoft.com/office/powerpoint/2010/main" val="62320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Voila!</a:t>
            </a:r>
            <a:endParaRPr lang="en-US" dirty="0"/>
          </a:p>
        </p:txBody>
      </p:sp>
      <p:sp>
        <p:nvSpPr>
          <p:cNvPr id="3" name="Content Placeholder 2"/>
          <p:cNvSpPr>
            <a:spLocks noGrp="1"/>
          </p:cNvSpPr>
          <p:nvPr>
            <p:ph idx="1"/>
          </p:nvPr>
        </p:nvSpPr>
        <p:spPr/>
        <p:txBody>
          <a:bodyPr/>
          <a:lstStyle/>
          <a:p>
            <a:r>
              <a:rPr lang="en-US" dirty="0" smtClean="0"/>
              <a:t>Visit &lt;username&gt;.</a:t>
            </a:r>
            <a:r>
              <a:rPr lang="en-US" dirty="0" err="1" smtClean="0"/>
              <a:t>github.io</a:t>
            </a:r>
            <a:r>
              <a:rPr lang="en-US" dirty="0" smtClean="0"/>
              <a:t> in the browser</a:t>
            </a:r>
          </a:p>
          <a:p>
            <a:r>
              <a:rPr lang="en-US" dirty="0" smtClean="0"/>
              <a:t>You've got a portfolio!</a:t>
            </a:r>
            <a:endParaRPr lang="en-US" dirty="0"/>
          </a:p>
        </p:txBody>
      </p:sp>
      <p:pic>
        <p:nvPicPr>
          <p:cNvPr id="4" name="Picture 3" descr="Screen Shot 2018-06-01 at 3.10.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9175"/>
            <a:ext cx="9144000" cy="5022056"/>
          </a:xfrm>
          <a:prstGeom prst="rect">
            <a:avLst/>
          </a:prstGeom>
        </p:spPr>
      </p:pic>
    </p:spTree>
    <p:extLst>
      <p:ext uri="{BB962C8B-B14F-4D97-AF65-F5344CB8AC3E}">
        <p14:creationId xmlns:p14="http://schemas.microsoft.com/office/powerpoint/2010/main" val="171799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5600" y="0"/>
            <a:ext cx="8409214" cy="6858000"/>
          </a:xfrm>
          <a:prstGeom prst="rect">
            <a:avLst/>
          </a:prstGeom>
        </p:spPr>
      </p:pic>
    </p:spTree>
    <p:extLst>
      <p:ext uri="{BB962C8B-B14F-4D97-AF65-F5344CB8AC3E}">
        <p14:creationId xmlns:p14="http://schemas.microsoft.com/office/powerpoint/2010/main" val="2633701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003300"/>
            <a:ext cx="9144000" cy="4840941"/>
          </a:xfrm>
          <a:prstGeom prst="rect">
            <a:avLst/>
          </a:prstGeom>
        </p:spPr>
      </p:pic>
      <p:sp>
        <p:nvSpPr>
          <p:cNvPr id="7" name="Rectangle 6"/>
          <p:cNvSpPr/>
          <p:nvPr/>
        </p:nvSpPr>
        <p:spPr>
          <a:xfrm>
            <a:off x="1367693" y="6213573"/>
            <a:ext cx="6408615" cy="369332"/>
          </a:xfrm>
          <a:prstGeom prst="rect">
            <a:avLst/>
          </a:prstGeom>
        </p:spPr>
        <p:txBody>
          <a:bodyPr wrap="square">
            <a:spAutoFit/>
          </a:bodyPr>
          <a:lstStyle/>
          <a:p>
            <a:r>
              <a:rPr lang="en-US" dirty="0" smtClean="0"/>
              <a:t>https://</a:t>
            </a:r>
            <a:r>
              <a:rPr lang="en-US" dirty="0" err="1" smtClean="0"/>
              <a:t>www.amarinfotech.com</a:t>
            </a:r>
            <a:r>
              <a:rPr lang="en-US" dirty="0" smtClean="0"/>
              <a:t>/</a:t>
            </a:r>
            <a:r>
              <a:rPr lang="en-US" dirty="0" err="1" smtClean="0"/>
              <a:t>gitlab-vs-github-vs-bitbucket.html</a:t>
            </a:r>
            <a:endParaRPr lang="en-US" dirty="0"/>
          </a:p>
        </p:txBody>
      </p:sp>
    </p:spTree>
    <p:extLst>
      <p:ext uri="{BB962C8B-B14F-4D97-AF65-F5344CB8AC3E}">
        <p14:creationId xmlns:p14="http://schemas.microsoft.com/office/powerpoint/2010/main" val="3743508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Steps</a:t>
            </a:r>
            <a:endParaRPr lang="en-US" dirty="0"/>
          </a:p>
        </p:txBody>
      </p:sp>
      <p:sp>
        <p:nvSpPr>
          <p:cNvPr id="3" name="Content Placeholder 2"/>
          <p:cNvSpPr>
            <a:spLocks noGrp="1"/>
          </p:cNvSpPr>
          <p:nvPr>
            <p:ph idx="1"/>
          </p:nvPr>
        </p:nvSpPr>
        <p:spPr/>
        <p:txBody>
          <a:bodyPr>
            <a:noAutofit/>
          </a:bodyPr>
          <a:lstStyle/>
          <a:p>
            <a:pPr marL="38100" indent="0">
              <a:lnSpc>
                <a:spcPct val="130000"/>
              </a:lnSpc>
              <a:buClr>
                <a:schemeClr val="dk1"/>
              </a:buClr>
              <a:buSzPct val="100000"/>
              <a:buNone/>
            </a:pPr>
            <a:r>
              <a:rPr lang="en-US" sz="2000" dirty="0" smtClean="0">
                <a:latin typeface="Menlo Regular"/>
                <a:cs typeface="Menlo Regular"/>
              </a:rPr>
              <a:t>$ </a:t>
            </a:r>
            <a:r>
              <a:rPr lang="en-US" sz="2000" dirty="0" err="1" smtClean="0">
                <a:latin typeface="Menlo Regular"/>
                <a:cs typeface="Menlo Regular"/>
              </a:rPr>
              <a:t>git</a:t>
            </a:r>
            <a:r>
              <a:rPr lang="en-US" sz="2000" dirty="0" smtClean="0">
                <a:latin typeface="Menlo Regular"/>
                <a:cs typeface="Menlo Regular"/>
              </a:rPr>
              <a:t> </a:t>
            </a:r>
            <a:r>
              <a:rPr lang="en-US" sz="2000" dirty="0" err="1" smtClean="0">
                <a:latin typeface="Menlo Regular"/>
                <a:cs typeface="Menlo Regular"/>
              </a:rPr>
              <a:t>config</a:t>
            </a:r>
            <a:r>
              <a:rPr lang="en-US" sz="2000" dirty="0" smtClean="0">
                <a:latin typeface="Menlo Regular"/>
                <a:cs typeface="Menlo Regular"/>
              </a:rPr>
              <a:t> --global </a:t>
            </a:r>
            <a:r>
              <a:rPr lang="en-US" sz="2000" dirty="0" err="1" smtClean="0">
                <a:latin typeface="Menlo Regular"/>
                <a:cs typeface="Menlo Regular"/>
              </a:rPr>
              <a:t>user.name</a:t>
            </a:r>
            <a:r>
              <a:rPr lang="en-US" sz="2000" dirty="0" smtClean="0">
                <a:latin typeface="Menlo Regular"/>
                <a:cs typeface="Menlo Regular"/>
              </a:rPr>
              <a:t> “Your Name”</a:t>
            </a:r>
          </a:p>
          <a:p>
            <a:pPr marL="38100" indent="0">
              <a:lnSpc>
                <a:spcPct val="130000"/>
              </a:lnSpc>
              <a:buClr>
                <a:schemeClr val="dk1"/>
              </a:buClr>
              <a:buSzPct val="100000"/>
              <a:buNone/>
            </a:pPr>
            <a:r>
              <a:rPr lang="en-US" sz="2000" dirty="0" smtClean="0">
                <a:latin typeface="Menlo Regular"/>
                <a:cs typeface="Menlo Regular"/>
              </a:rPr>
              <a:t>$ </a:t>
            </a:r>
            <a:r>
              <a:rPr lang="en-US" sz="2000" dirty="0" err="1" smtClean="0">
                <a:latin typeface="Menlo Regular"/>
                <a:cs typeface="Menlo Regular"/>
              </a:rPr>
              <a:t>git</a:t>
            </a:r>
            <a:r>
              <a:rPr lang="en-US" sz="2000" dirty="0" smtClean="0">
                <a:latin typeface="Menlo Regular"/>
                <a:cs typeface="Menlo Regular"/>
              </a:rPr>
              <a:t> </a:t>
            </a:r>
            <a:r>
              <a:rPr lang="en-US" sz="2000" dirty="0" err="1" smtClean="0">
                <a:latin typeface="Menlo Regular"/>
                <a:cs typeface="Menlo Regular"/>
              </a:rPr>
              <a:t>config</a:t>
            </a:r>
            <a:r>
              <a:rPr lang="en-US" sz="2000" dirty="0" smtClean="0">
                <a:latin typeface="Menlo Regular"/>
                <a:cs typeface="Menlo Regular"/>
              </a:rPr>
              <a:t> --global </a:t>
            </a:r>
            <a:r>
              <a:rPr lang="en-US" sz="2000" dirty="0" err="1" smtClean="0">
                <a:latin typeface="Menlo Regular"/>
                <a:cs typeface="Menlo Regular"/>
              </a:rPr>
              <a:t>user.email</a:t>
            </a:r>
            <a:r>
              <a:rPr lang="en-US" sz="2000" dirty="0" smtClean="0">
                <a:latin typeface="Menlo Regular"/>
                <a:cs typeface="Menlo Regular"/>
              </a:rPr>
              <a:t> “</a:t>
            </a:r>
            <a:r>
              <a:rPr lang="en-US" sz="2000" dirty="0" err="1" smtClean="0">
                <a:latin typeface="Menlo Regular"/>
                <a:cs typeface="Menlo Regular"/>
              </a:rPr>
              <a:t>you@place.edu</a:t>
            </a:r>
            <a:r>
              <a:rPr lang="en-US" sz="2000" dirty="0" smtClean="0">
                <a:latin typeface="Menlo Regular"/>
                <a:cs typeface="Menlo Regular"/>
              </a:rPr>
              <a:t>”</a:t>
            </a:r>
          </a:p>
          <a:p>
            <a:pPr marL="38100" indent="0">
              <a:lnSpc>
                <a:spcPct val="130000"/>
              </a:lnSpc>
              <a:buClr>
                <a:schemeClr val="dk1"/>
              </a:buClr>
              <a:buSzPct val="100000"/>
              <a:buNone/>
            </a:pPr>
            <a:r>
              <a:rPr lang="en-US" sz="2000" dirty="0" smtClean="0">
                <a:latin typeface="Menlo Regular"/>
                <a:cs typeface="Menlo Regular"/>
              </a:rPr>
              <a:t>$ </a:t>
            </a:r>
            <a:r>
              <a:rPr lang="en-US" sz="2000" dirty="0" err="1" smtClean="0">
                <a:latin typeface="Menlo Regular"/>
                <a:cs typeface="Menlo Regular"/>
              </a:rPr>
              <a:t>git</a:t>
            </a:r>
            <a:r>
              <a:rPr lang="en-US" sz="2000" dirty="0" smtClean="0">
                <a:latin typeface="Menlo Regular"/>
                <a:cs typeface="Menlo Regular"/>
              </a:rPr>
              <a:t> </a:t>
            </a:r>
            <a:r>
              <a:rPr lang="en-US" sz="2000" dirty="0" err="1" smtClean="0">
                <a:latin typeface="Menlo Regular"/>
                <a:cs typeface="Menlo Regular"/>
              </a:rPr>
              <a:t>config</a:t>
            </a:r>
            <a:r>
              <a:rPr lang="en-US" sz="2000" dirty="0" smtClean="0">
                <a:latin typeface="Menlo Regular"/>
                <a:cs typeface="Menlo Regular"/>
              </a:rPr>
              <a:t> --global </a:t>
            </a:r>
            <a:r>
              <a:rPr lang="en-US" sz="2000" dirty="0" err="1" smtClean="0">
                <a:latin typeface="Menlo Regular"/>
                <a:cs typeface="Menlo Regular"/>
              </a:rPr>
              <a:t>core.editor</a:t>
            </a:r>
            <a:r>
              <a:rPr lang="en-US" sz="2000" dirty="0" smtClean="0">
                <a:latin typeface="Menlo Regular"/>
                <a:cs typeface="Menlo Regular"/>
              </a:rPr>
              <a:t> atom</a:t>
            </a:r>
          </a:p>
          <a:p>
            <a:pPr marL="38100" indent="0">
              <a:lnSpc>
                <a:spcPct val="130000"/>
              </a:lnSpc>
              <a:buClr>
                <a:schemeClr val="dk1"/>
              </a:buClr>
              <a:buSzPct val="100000"/>
              <a:buNone/>
            </a:pPr>
            <a:r>
              <a:rPr lang="en-US" sz="2000" dirty="0" smtClean="0">
                <a:latin typeface="Menlo Regular"/>
                <a:cs typeface="Menlo Regular"/>
              </a:rPr>
              <a:t>$ </a:t>
            </a:r>
            <a:r>
              <a:rPr lang="en-US" sz="2000" dirty="0" err="1" smtClean="0">
                <a:latin typeface="Menlo Regular"/>
                <a:cs typeface="Menlo Regular"/>
              </a:rPr>
              <a:t>git</a:t>
            </a:r>
            <a:r>
              <a:rPr lang="en-US" sz="2000" dirty="0" smtClean="0">
                <a:latin typeface="Menlo Regular"/>
                <a:cs typeface="Menlo Regular"/>
              </a:rPr>
              <a:t> </a:t>
            </a:r>
            <a:r>
              <a:rPr lang="en-US" sz="2000" dirty="0" err="1" smtClean="0">
                <a:latin typeface="Menlo Regular"/>
                <a:cs typeface="Menlo Regular"/>
              </a:rPr>
              <a:t>config</a:t>
            </a:r>
            <a:r>
              <a:rPr lang="en-US" sz="2000" dirty="0" smtClean="0">
                <a:latin typeface="Menlo Regular"/>
                <a:cs typeface="Menlo Regular"/>
              </a:rPr>
              <a:t> --list</a:t>
            </a:r>
          </a:p>
          <a:p>
            <a:pPr marL="38100" lvl="0" indent="0">
              <a:lnSpc>
                <a:spcPct val="130000"/>
              </a:lnSpc>
              <a:spcBef>
                <a:spcPts val="0"/>
              </a:spcBef>
              <a:buClr>
                <a:schemeClr val="dk1"/>
              </a:buClr>
              <a:buSzPct val="100000"/>
              <a:buNone/>
            </a:pPr>
            <a:endParaRPr lang="en-US" sz="2000" dirty="0" smtClean="0"/>
          </a:p>
          <a:p>
            <a:endParaRPr lang="en-US" sz="2000" dirty="0"/>
          </a:p>
        </p:txBody>
      </p:sp>
    </p:spTree>
    <p:extLst>
      <p:ext uri="{BB962C8B-B14F-4D97-AF65-F5344CB8AC3E}">
        <p14:creationId xmlns:p14="http://schemas.microsoft.com/office/powerpoint/2010/main" val="38025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76400" y="2197100"/>
            <a:ext cx="5791200" cy="2451100"/>
          </a:xfrm>
          <a:prstGeom prst="rect">
            <a:avLst/>
          </a:prstGeom>
        </p:spPr>
      </p:pic>
      <p:sp>
        <p:nvSpPr>
          <p:cNvPr id="6" name="TextBox 5"/>
          <p:cNvSpPr txBox="1"/>
          <p:nvPr/>
        </p:nvSpPr>
        <p:spPr>
          <a:xfrm>
            <a:off x="2754116" y="6115538"/>
            <a:ext cx="3635768" cy="369332"/>
          </a:xfrm>
          <a:prstGeom prst="rect">
            <a:avLst/>
          </a:prstGeom>
          <a:noFill/>
        </p:spPr>
        <p:txBody>
          <a:bodyPr wrap="none" rtlCol="0">
            <a:spAutoFit/>
          </a:bodyPr>
          <a:lstStyle/>
          <a:p>
            <a:r>
              <a:rPr lang="en-US" dirty="0" smtClean="0"/>
              <a:t>https://</a:t>
            </a:r>
            <a:r>
              <a:rPr lang="en-US" dirty="0" err="1" smtClean="0"/>
              <a:t>jahya.net</a:t>
            </a:r>
            <a:r>
              <a:rPr lang="en-US" dirty="0" smtClean="0"/>
              <a:t>/blog/</a:t>
            </a:r>
            <a:r>
              <a:rPr lang="en-US" dirty="0" err="1" smtClean="0"/>
              <a:t>git-vs-github</a:t>
            </a:r>
            <a:r>
              <a:rPr lang="en-US" dirty="0" smtClean="0"/>
              <a:t>/</a:t>
            </a:r>
          </a:p>
        </p:txBody>
      </p:sp>
    </p:spTree>
    <p:extLst>
      <p:ext uri="{BB962C8B-B14F-4D97-AF65-F5344CB8AC3E}">
        <p14:creationId xmlns:p14="http://schemas.microsoft.com/office/powerpoint/2010/main" val="83639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0" y="838200"/>
            <a:ext cx="7620000" cy="5168900"/>
          </a:xfrm>
          <a:prstGeom prst="rect">
            <a:avLst/>
          </a:prstGeom>
        </p:spPr>
      </p:pic>
      <p:sp>
        <p:nvSpPr>
          <p:cNvPr id="5" name="TextBox 4"/>
          <p:cNvSpPr txBox="1"/>
          <p:nvPr/>
        </p:nvSpPr>
        <p:spPr>
          <a:xfrm>
            <a:off x="2754116" y="6165334"/>
            <a:ext cx="3635768" cy="369332"/>
          </a:xfrm>
          <a:prstGeom prst="rect">
            <a:avLst/>
          </a:prstGeom>
          <a:noFill/>
        </p:spPr>
        <p:txBody>
          <a:bodyPr wrap="none" rtlCol="0">
            <a:spAutoFit/>
          </a:bodyPr>
          <a:lstStyle/>
          <a:p>
            <a:r>
              <a:rPr lang="en-US" dirty="0" smtClean="0"/>
              <a:t>https://</a:t>
            </a:r>
            <a:r>
              <a:rPr lang="en-US" dirty="0" err="1" smtClean="0"/>
              <a:t>jahya.net</a:t>
            </a:r>
            <a:r>
              <a:rPr lang="en-US" dirty="0" smtClean="0"/>
              <a:t>/blog/</a:t>
            </a:r>
            <a:r>
              <a:rPr lang="en-US" dirty="0" err="1" smtClean="0"/>
              <a:t>git-vs-github</a:t>
            </a:r>
            <a:r>
              <a:rPr lang="en-US" dirty="0" smtClean="0"/>
              <a:t>/</a:t>
            </a:r>
          </a:p>
        </p:txBody>
      </p:sp>
    </p:spTree>
    <p:extLst>
      <p:ext uri="{BB962C8B-B14F-4D97-AF65-F5344CB8AC3E}">
        <p14:creationId xmlns:p14="http://schemas.microsoft.com/office/powerpoint/2010/main" val="5122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0700" y="381000"/>
            <a:ext cx="8102600" cy="6083300"/>
          </a:xfrm>
          <a:prstGeom prst="rect">
            <a:avLst/>
          </a:prstGeom>
        </p:spPr>
      </p:pic>
      <p:sp>
        <p:nvSpPr>
          <p:cNvPr id="7" name="TextBox 6"/>
          <p:cNvSpPr txBox="1"/>
          <p:nvPr/>
        </p:nvSpPr>
        <p:spPr>
          <a:xfrm>
            <a:off x="852765" y="6260096"/>
            <a:ext cx="7370227" cy="369332"/>
          </a:xfrm>
          <a:prstGeom prst="rect">
            <a:avLst/>
          </a:prstGeom>
          <a:noFill/>
        </p:spPr>
        <p:txBody>
          <a:bodyPr wrap="none" rtlCol="0">
            <a:spAutoFit/>
          </a:bodyPr>
          <a:lstStyle/>
          <a:p>
            <a:r>
              <a:rPr lang="en-US" dirty="0" smtClean="0"/>
              <a:t>https://</a:t>
            </a:r>
            <a:r>
              <a:rPr lang="en-US" dirty="0" err="1" smtClean="0"/>
              <a:t>www.slideshare.net</a:t>
            </a:r>
            <a:r>
              <a:rPr lang="en-US" dirty="0" smtClean="0"/>
              <a:t>/</a:t>
            </a:r>
            <a:r>
              <a:rPr lang="en-US" dirty="0" err="1" smtClean="0"/>
              <a:t>manishsuwal</a:t>
            </a:r>
            <a:r>
              <a:rPr lang="en-US" dirty="0" smtClean="0"/>
              <a:t>/using-</a:t>
            </a:r>
            <a:r>
              <a:rPr lang="en-US" dirty="0" err="1" smtClean="0"/>
              <a:t>git</a:t>
            </a:r>
            <a:r>
              <a:rPr lang="en-US" dirty="0" smtClean="0"/>
              <a:t>-to-organize-your-project</a:t>
            </a:r>
            <a:endParaRPr lang="en-US" dirty="0"/>
          </a:p>
        </p:txBody>
      </p:sp>
    </p:spTree>
    <p:extLst>
      <p:ext uri="{BB962C8B-B14F-4D97-AF65-F5344CB8AC3E}">
        <p14:creationId xmlns:p14="http://schemas.microsoft.com/office/powerpoint/2010/main" val="406433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003300"/>
            <a:ext cx="9144000" cy="4840941"/>
          </a:xfrm>
          <a:prstGeom prst="rect">
            <a:avLst/>
          </a:prstGeom>
        </p:spPr>
      </p:pic>
      <p:sp>
        <p:nvSpPr>
          <p:cNvPr id="7" name="Rectangle 6"/>
          <p:cNvSpPr/>
          <p:nvPr/>
        </p:nvSpPr>
        <p:spPr>
          <a:xfrm>
            <a:off x="1367693" y="6213573"/>
            <a:ext cx="6408615" cy="369332"/>
          </a:xfrm>
          <a:prstGeom prst="rect">
            <a:avLst/>
          </a:prstGeom>
        </p:spPr>
        <p:txBody>
          <a:bodyPr wrap="square">
            <a:spAutoFit/>
          </a:bodyPr>
          <a:lstStyle/>
          <a:p>
            <a:r>
              <a:rPr lang="en-US" dirty="0" smtClean="0"/>
              <a:t>https://</a:t>
            </a:r>
            <a:r>
              <a:rPr lang="en-US" dirty="0" err="1" smtClean="0"/>
              <a:t>www.amarinfotech.com</a:t>
            </a:r>
            <a:r>
              <a:rPr lang="en-US" dirty="0" smtClean="0"/>
              <a:t>/</a:t>
            </a:r>
            <a:r>
              <a:rPr lang="en-US" dirty="0" err="1" smtClean="0"/>
              <a:t>gitlab-vs-github-vs-bitbucket.html</a:t>
            </a:r>
            <a:endParaRPr lang="en-US" dirty="0"/>
          </a:p>
        </p:txBody>
      </p:sp>
    </p:spTree>
    <p:extLst>
      <p:ext uri="{BB962C8B-B14F-4D97-AF65-F5344CB8AC3E}">
        <p14:creationId xmlns:p14="http://schemas.microsoft.com/office/powerpoint/2010/main" val="99118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commands</a:t>
            </a:r>
            <a:endParaRPr lang="en-US" dirty="0"/>
          </a:p>
        </p:txBody>
      </p:sp>
      <p:sp>
        <p:nvSpPr>
          <p:cNvPr id="3" name="Content Placeholder 2"/>
          <p:cNvSpPr>
            <a:spLocks noGrp="1"/>
          </p:cNvSpPr>
          <p:nvPr>
            <p:ph idx="1"/>
          </p:nvPr>
        </p:nvSpPr>
        <p:spPr/>
        <p:txBody>
          <a:bodyPr/>
          <a:lstStyle/>
          <a:p>
            <a:r>
              <a:rPr lang="en-US" dirty="0" smtClean="0"/>
              <a:t>Pushing</a:t>
            </a:r>
          </a:p>
          <a:p>
            <a:pPr lvl="1"/>
            <a:r>
              <a:rPr lang="en-US" dirty="0" smtClean="0"/>
              <a:t>Send your local commits to </a:t>
            </a:r>
            <a:r>
              <a:rPr lang="en-US" dirty="0" err="1" smtClean="0"/>
              <a:t>GitHub</a:t>
            </a:r>
            <a:endParaRPr lang="en-US" dirty="0" smtClean="0"/>
          </a:p>
          <a:p>
            <a:pPr lvl="1"/>
            <a:r>
              <a:rPr lang="en-US" dirty="0" smtClean="0"/>
              <a:t>$ </a:t>
            </a:r>
            <a:r>
              <a:rPr lang="en-US" dirty="0" err="1" smtClean="0"/>
              <a:t>git</a:t>
            </a:r>
            <a:r>
              <a:rPr lang="en-US" dirty="0" smtClean="0"/>
              <a:t> push</a:t>
            </a:r>
          </a:p>
          <a:p>
            <a:pPr lvl="2"/>
            <a:r>
              <a:rPr lang="en-US" dirty="0" smtClean="0"/>
              <a:t>First time it will likely be $ </a:t>
            </a:r>
            <a:r>
              <a:rPr lang="en-US" dirty="0" err="1" smtClean="0"/>
              <a:t>git</a:t>
            </a:r>
            <a:r>
              <a:rPr lang="en-US" dirty="0" smtClean="0"/>
              <a:t> push origin master</a:t>
            </a:r>
            <a:endParaRPr lang="en-US" dirty="0"/>
          </a:p>
          <a:p>
            <a:r>
              <a:rPr lang="en-US" dirty="0" smtClean="0"/>
              <a:t>Pulling</a:t>
            </a:r>
          </a:p>
          <a:p>
            <a:pPr lvl="1"/>
            <a:r>
              <a:rPr lang="en-US" dirty="0" smtClean="0"/>
              <a:t>Take commits on </a:t>
            </a:r>
            <a:r>
              <a:rPr lang="en-US" dirty="0" err="1" smtClean="0"/>
              <a:t>GitHub</a:t>
            </a:r>
            <a:r>
              <a:rPr lang="en-US" dirty="0" smtClean="0"/>
              <a:t> from someone else and merge them with yours</a:t>
            </a:r>
          </a:p>
          <a:p>
            <a:pPr lvl="1"/>
            <a:r>
              <a:rPr lang="en-US" dirty="0" smtClean="0"/>
              <a:t>$ </a:t>
            </a:r>
            <a:r>
              <a:rPr lang="en-US" dirty="0" err="1" smtClean="0"/>
              <a:t>git</a:t>
            </a:r>
            <a:r>
              <a:rPr lang="en-US" dirty="0" smtClean="0"/>
              <a:t> pull</a:t>
            </a:r>
            <a:endParaRPr lang="en-US" dirty="0"/>
          </a:p>
        </p:txBody>
      </p:sp>
    </p:spTree>
    <p:extLst>
      <p:ext uri="{BB962C8B-B14F-4D97-AF65-F5344CB8AC3E}">
        <p14:creationId xmlns:p14="http://schemas.microsoft.com/office/powerpoint/2010/main" val="201503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Concepts</a:t>
            </a:r>
            <a:endParaRPr lang="en-US" dirty="0"/>
          </a:p>
        </p:txBody>
      </p:sp>
      <p:sp>
        <p:nvSpPr>
          <p:cNvPr id="3" name="Content Placeholder 2"/>
          <p:cNvSpPr>
            <a:spLocks noGrp="1"/>
          </p:cNvSpPr>
          <p:nvPr>
            <p:ph idx="1"/>
          </p:nvPr>
        </p:nvSpPr>
        <p:spPr/>
        <p:txBody>
          <a:bodyPr/>
          <a:lstStyle/>
          <a:p>
            <a:r>
              <a:rPr lang="en-US" dirty="0" smtClean="0"/>
              <a:t>repository</a:t>
            </a:r>
          </a:p>
          <a:p>
            <a:pPr lvl="1"/>
            <a:r>
              <a:rPr lang="en-US" dirty="0" smtClean="0"/>
              <a:t>A collection of files</a:t>
            </a:r>
          </a:p>
          <a:p>
            <a:r>
              <a:rPr lang="en-US" dirty="0" smtClean="0"/>
              <a:t>fork</a:t>
            </a:r>
          </a:p>
          <a:p>
            <a:pPr lvl="1"/>
            <a:r>
              <a:rPr lang="en-US" dirty="0" err="1" smtClean="0"/>
              <a:t>GitHub</a:t>
            </a:r>
            <a:r>
              <a:rPr lang="en-US" dirty="0" smtClean="0"/>
              <a:t> command for creating a copy on your </a:t>
            </a:r>
            <a:r>
              <a:rPr lang="en-US" dirty="0" err="1" smtClean="0"/>
              <a:t>GitHub</a:t>
            </a:r>
            <a:r>
              <a:rPr lang="en-US" dirty="0" smtClean="0"/>
              <a:t> repository</a:t>
            </a:r>
          </a:p>
          <a:p>
            <a:r>
              <a:rPr lang="en-US" dirty="0" smtClean="0"/>
              <a:t>cloning</a:t>
            </a:r>
          </a:p>
          <a:p>
            <a:pPr lvl="1"/>
            <a:r>
              <a:rPr lang="en-US" dirty="0" smtClean="0"/>
              <a:t>copy a repository from </a:t>
            </a:r>
            <a:r>
              <a:rPr lang="en-US" dirty="0" err="1" smtClean="0"/>
              <a:t>GitHub</a:t>
            </a:r>
            <a:r>
              <a:rPr lang="en-US" dirty="0" smtClean="0"/>
              <a:t> to your machine</a:t>
            </a:r>
          </a:p>
          <a:p>
            <a:pPr lvl="1"/>
            <a:r>
              <a:rPr lang="en-US" sz="2000" dirty="0" smtClean="0"/>
              <a:t>$ </a:t>
            </a:r>
            <a:r>
              <a:rPr lang="en-US" sz="2000" dirty="0" err="1" smtClean="0"/>
              <a:t>git</a:t>
            </a:r>
            <a:r>
              <a:rPr lang="en-US" sz="2000" dirty="0" smtClean="0"/>
              <a:t> clone https://</a:t>
            </a:r>
            <a:r>
              <a:rPr lang="en-US" sz="2000" dirty="0" err="1" smtClean="0"/>
              <a:t>github.com</a:t>
            </a:r>
            <a:r>
              <a:rPr lang="en-US" sz="2000" dirty="0" smtClean="0"/>
              <a:t>/</a:t>
            </a:r>
            <a:r>
              <a:rPr lang="en-US" sz="2000" dirty="0" err="1" smtClean="0"/>
              <a:t>walshbr</a:t>
            </a:r>
            <a:r>
              <a:rPr lang="en-US" sz="2000" dirty="0" smtClean="0"/>
              <a:t>/</a:t>
            </a:r>
            <a:r>
              <a:rPr lang="en-US" sz="2000" dirty="0" err="1" smtClean="0"/>
              <a:t>ohio</a:t>
            </a:r>
            <a:r>
              <a:rPr lang="en-US" sz="2000" dirty="0" smtClean="0"/>
              <a:t>-five-</a:t>
            </a:r>
            <a:r>
              <a:rPr lang="en-US" sz="2000" dirty="0" err="1" smtClean="0"/>
              <a:t>workshop.git</a:t>
            </a:r>
            <a:endParaRPr lang="en-US" sz="2000" dirty="0" smtClean="0"/>
          </a:p>
          <a:p>
            <a:pPr lvl="1"/>
            <a:r>
              <a:rPr lang="en-US" sz="2000" dirty="0" smtClean="0"/>
              <a:t>(last bit is unique to the repo)</a:t>
            </a:r>
            <a:endParaRPr lang="en-US" sz="2000" dirty="0"/>
          </a:p>
        </p:txBody>
      </p:sp>
    </p:spTree>
    <p:extLst>
      <p:ext uri="{BB962C8B-B14F-4D97-AF65-F5344CB8AC3E}">
        <p14:creationId xmlns:p14="http://schemas.microsoft.com/office/powerpoint/2010/main" val="10819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Concepts…</a:t>
            </a:r>
            <a:endParaRPr lang="en-US" dirty="0"/>
          </a:p>
        </p:txBody>
      </p:sp>
      <p:sp>
        <p:nvSpPr>
          <p:cNvPr id="3" name="Content Placeholder 2"/>
          <p:cNvSpPr>
            <a:spLocks noGrp="1"/>
          </p:cNvSpPr>
          <p:nvPr>
            <p:ph idx="1"/>
          </p:nvPr>
        </p:nvSpPr>
        <p:spPr/>
        <p:txBody>
          <a:bodyPr/>
          <a:lstStyle/>
          <a:p>
            <a:r>
              <a:rPr lang="en-US" dirty="0" smtClean="0"/>
              <a:t>Remote</a:t>
            </a:r>
          </a:p>
          <a:p>
            <a:pPr lvl="1"/>
            <a:r>
              <a:rPr lang="en-US" dirty="0" smtClean="0"/>
              <a:t>"place where code is held"</a:t>
            </a:r>
          </a:p>
          <a:p>
            <a:pPr lvl="1"/>
            <a:r>
              <a:rPr lang="en-US" dirty="0" smtClean="0"/>
              <a:t>See which ones you have stored locally with</a:t>
            </a:r>
          </a:p>
          <a:p>
            <a:pPr lvl="1"/>
            <a:r>
              <a:rPr lang="en-US" dirty="0" smtClean="0"/>
              <a:t>$ </a:t>
            </a:r>
            <a:r>
              <a:rPr lang="en-US" dirty="0" err="1" smtClean="0"/>
              <a:t>git</a:t>
            </a:r>
            <a:r>
              <a:rPr lang="en-US" dirty="0" smtClean="0"/>
              <a:t> remote </a:t>
            </a:r>
            <a:r>
              <a:rPr lang="mr-IN" dirty="0" smtClean="0"/>
              <a:t>–</a:t>
            </a:r>
            <a:r>
              <a:rPr lang="en-US" dirty="0" smtClean="0"/>
              <a:t>v</a:t>
            </a:r>
          </a:p>
          <a:p>
            <a:pPr lvl="1"/>
            <a:r>
              <a:rPr lang="en-US" dirty="0" smtClean="0"/>
              <a:t>Most repositories start with one named "origin", which is just the master version of the repo on </a:t>
            </a:r>
            <a:r>
              <a:rPr lang="en-US" dirty="0" err="1" smtClean="0"/>
              <a:t>GitHub</a:t>
            </a:r>
            <a:endParaRPr lang="en-US" dirty="0"/>
          </a:p>
        </p:txBody>
      </p:sp>
    </p:spTree>
    <p:extLst>
      <p:ext uri="{BB962C8B-B14F-4D97-AF65-F5344CB8AC3E}">
        <p14:creationId xmlns:p14="http://schemas.microsoft.com/office/powerpoint/2010/main" val="2427821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TotalTime>
  <Words>890</Words>
  <Application>Microsoft Macintosh PowerPoint</Application>
  <PresentationFormat>On-screen Show (4:3)</PresentationFormat>
  <Paragraphs>102</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Intro to GitHub</vt:lpstr>
      <vt:lpstr>PowerPoint Presentation</vt:lpstr>
      <vt:lpstr>PowerPoint Presentation</vt:lpstr>
      <vt:lpstr>PowerPoint Presentation</vt:lpstr>
      <vt:lpstr>PowerPoint Presentation</vt:lpstr>
      <vt:lpstr>PowerPoint Presentation</vt:lpstr>
      <vt:lpstr>Major commands</vt:lpstr>
      <vt:lpstr>Other Concepts</vt:lpstr>
      <vt:lpstr>Last Concepts…</vt:lpstr>
      <vt:lpstr>PowerPoint Presentation</vt:lpstr>
      <vt:lpstr>PowerPoint Presentation</vt:lpstr>
      <vt:lpstr>Helpful Resources</vt:lpstr>
      <vt:lpstr>Portfolios</vt:lpstr>
      <vt:lpstr>github.com</vt:lpstr>
      <vt:lpstr>Verify</vt:lpstr>
      <vt:lpstr>http://bit.ly/2spygd4</vt:lpstr>
      <vt:lpstr>Fork</vt:lpstr>
      <vt:lpstr>Rename Repository</vt:lpstr>
      <vt:lpstr>PowerPoint Presentation</vt:lpstr>
      <vt:lpstr>PowerPoint Presentation</vt:lpstr>
      <vt:lpstr>Getting a Local Copy</vt:lpstr>
      <vt:lpstr>Make a Change!</vt:lpstr>
      <vt:lpstr>Push It</vt:lpstr>
      <vt:lpstr>Voila!</vt:lpstr>
      <vt:lpstr>PowerPoint Presentation</vt:lpstr>
      <vt:lpstr>PowerPoint Presentation</vt:lpstr>
      <vt:lpstr>Last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GitHub</dc:title>
  <dc:creator>Brandon Walsh</dc:creator>
  <cp:lastModifiedBy>Brandon Walsh</cp:lastModifiedBy>
  <cp:revision>30</cp:revision>
  <dcterms:created xsi:type="dcterms:W3CDTF">2018-06-01T17:45:20Z</dcterms:created>
  <dcterms:modified xsi:type="dcterms:W3CDTF">2018-06-04T19:32:36Z</dcterms:modified>
</cp:coreProperties>
</file>