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78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4" r:id="rId14"/>
    <p:sldId id="322" r:id="rId15"/>
    <p:sldId id="341" r:id="rId16"/>
    <p:sldId id="323" r:id="rId17"/>
    <p:sldId id="266" r:id="rId18"/>
    <p:sldId id="327" r:id="rId19"/>
    <p:sldId id="344" r:id="rId20"/>
    <p:sldId id="345" r:id="rId21"/>
    <p:sldId id="342" r:id="rId22"/>
    <p:sldId id="343" r:id="rId23"/>
    <p:sldId id="272" r:id="rId24"/>
    <p:sldId id="273" r:id="rId25"/>
    <p:sldId id="274" r:id="rId26"/>
    <p:sldId id="275" r:id="rId27"/>
    <p:sldId id="276" r:id="rId28"/>
    <p:sldId id="328" r:id="rId29"/>
    <p:sldId id="277" r:id="rId30"/>
    <p:sldId id="278" r:id="rId31"/>
    <p:sldId id="329" r:id="rId32"/>
    <p:sldId id="279" r:id="rId33"/>
    <p:sldId id="280" r:id="rId34"/>
    <p:sldId id="330" r:id="rId35"/>
    <p:sldId id="334" r:id="rId36"/>
    <p:sldId id="335" r:id="rId37"/>
    <p:sldId id="281" r:id="rId38"/>
    <p:sldId id="282" r:id="rId39"/>
    <p:sldId id="283" r:id="rId40"/>
    <p:sldId id="331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36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37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2A4"/>
    <a:srgbClr val="118987"/>
    <a:srgbClr val="D80035"/>
    <a:srgbClr val="D2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506"/>
  </p:normalViewPr>
  <p:slideViewPr>
    <p:cSldViewPr snapToGrid="0" snapToObjects="1">
      <p:cViewPr varScale="1">
        <p:scale>
          <a:sx n="55" d="100"/>
          <a:sy n="55" d="100"/>
        </p:scale>
        <p:origin x="4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4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96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2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38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67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4103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61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6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6169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5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6244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87237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8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39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4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276868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482312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0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84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59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9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1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73849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550045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3691497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944549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853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82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0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50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18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04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798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942427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26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28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983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0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7234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065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840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105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116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535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2331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090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95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81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272956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129408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706855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  <p:extLst>
      <p:ext uri="{BB962C8B-B14F-4D97-AF65-F5344CB8AC3E}">
        <p14:creationId xmlns:p14="http://schemas.microsoft.com/office/powerpoint/2010/main" val="1831977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3135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156981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287562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84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862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47182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01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74612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Translation </a:t>
            </a:r>
            <a:r>
              <a:rPr lang="mr-IN" sz="1466" dirty="0" smtClean="0"/>
              <a:t>–</a:t>
            </a:r>
            <a:r>
              <a:rPr lang="en-US" sz="1466" dirty="0" smtClean="0"/>
              <a:t> get out there and try some stuff!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84004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basic_operators.htm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7" Type="http://schemas.openxmlformats.org/officeDocument/2006/relationships/hyperlink" Target="http://ruby-doc.org/docs/ProgrammingRuby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ruby-doc.org/core/" TargetMode="Externa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pine.fm/LearnToProgra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38100" lvl="2">
              <a:lnSpc>
                <a:spcPct val="120000"/>
              </a:lnSpc>
              <a:buNone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	What is it generally good for?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your team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</a:t>
            </a:r>
            <a:r>
              <a:rPr lang="en-US" i="1" dirty="0" smtClean="0"/>
              <a:t>your</a:t>
            </a:r>
            <a:r>
              <a:rPr lang="en-US" dirty="0" smtClean="0"/>
              <a:t> team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you hate it? Are you comfortable with it?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500" dirty="0"/>
              <a:t>A collection of reusable code to accomplish a generic </a:t>
            </a:r>
            <a:r>
              <a:rPr lang="en" sz="2500" dirty="0" smtClean="0"/>
              <a:t>activity</a:t>
            </a:r>
            <a:endParaRPr lang="en-US" sz="2500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Compressing files</a:t>
            </a: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Ex. - You don’t have to rewrite code to save a file to your drive each time because someone else did it for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L</a:t>
            </a:r>
            <a:r>
              <a:rPr lang="en" sz="3600" dirty="0" err="1" smtClean="0"/>
              <a:t>ibraries</a:t>
            </a:r>
            <a:r>
              <a:rPr lang="en-US" sz="3600" dirty="0" smtClean="0"/>
              <a:t> are called packages</a:t>
            </a:r>
            <a:endParaRPr lang="en" sz="36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>
                <a:latin typeface="Open Sans"/>
                <a:ea typeface="Open Sans"/>
                <a:cs typeface="Open Sans"/>
              </a:rPr>
              <a:t>Name is not a snake </a:t>
            </a:r>
            <a:r>
              <a:rPr lang="mr-IN" sz="3600" dirty="0" smtClean="0">
                <a:latin typeface="Open Sans"/>
                <a:ea typeface="Open Sans"/>
                <a:cs typeface="Open Sans"/>
              </a:rPr>
              <a:t>–</a:t>
            </a:r>
            <a:r>
              <a:rPr lang="en-US" sz="3600" dirty="0" smtClean="0">
                <a:latin typeface="Open Sans"/>
                <a:ea typeface="Open Sans"/>
                <a:cs typeface="Open Sans"/>
              </a:rPr>
              <a:t> it’s a Monty Python reference.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Loaded into every Python installation as an </a:t>
            </a:r>
            <a:r>
              <a:rPr lang="en-US" sz="3200" dirty="0" err="1" smtClean="0">
                <a:latin typeface="Open Sans"/>
                <a:ea typeface="Open Sans"/>
                <a:cs typeface="Open Sans"/>
              </a:rPr>
              <a:t>easter</a:t>
            </a:r>
            <a:r>
              <a:rPr lang="en-US" sz="3200" dirty="0" smtClean="0">
                <a:latin typeface="Open Sans"/>
                <a:ea typeface="Open Sans"/>
                <a:cs typeface="Open Sans"/>
              </a:rPr>
              <a:t> egg:</a:t>
            </a:r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&gt;&gt;&gt; import this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Beautiful is better than ugly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Readability counts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Errors should never pass silently</a:t>
            </a:r>
            <a:r>
              <a:rPr lang="en-US" sz="3200" dirty="0" smtClean="0"/>
              <a:t>. (JavaScript)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In the face of ambiguity, refuse the temptation to guess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 smtClean="0"/>
              <a:t>There </a:t>
            </a:r>
            <a:r>
              <a:rPr lang="en-US" sz="3200" dirty="0"/>
              <a:t>should be one-- and preferably only one --obvious way to do it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Now is better than never.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9691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355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 </a:t>
            </a:r>
            <a:r>
              <a:rPr lang="en-US" sz="55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55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655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Python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But it still has clear rules for what good style is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General purpose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Usable </a:t>
            </a:r>
            <a:r>
              <a:rPr lang="en" sz="2500" dirty="0">
                <a:sym typeface="Open Sans"/>
              </a:rPr>
              <a:t>on your computer</a:t>
            </a:r>
            <a:r>
              <a:rPr lang="en" sz="2500" dirty="0">
                <a:solidFill>
                  <a:srgbClr val="000000"/>
                </a:solidFill>
                <a:sym typeface="Open Sans"/>
              </a:rPr>
              <a:t> or over the web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English-like syntax and useful built-in features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"Fun" to </a:t>
            </a:r>
            <a:r>
              <a:rPr lang="en" sz="2500" dirty="0" smtClean="0">
                <a:solidFill>
                  <a:srgbClr val="000000"/>
                </a:solidFill>
                <a:sym typeface="Open Sans"/>
              </a:rPr>
              <a:t>write</a:t>
            </a:r>
            <a:endParaRPr lang="en-US" sz="2500" dirty="0" smtClean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Syntax makes tabbing matter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Enforces good behaviors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Makes code very legible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Flexible</a:t>
            </a:r>
            <a:endParaRPr lang="en-US" sz="25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Implement things yourself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Good support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03897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Not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languages can do some things better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better at stats and text analysis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do those things in Python, but might be slower or implementing from scratch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Difficult to manage package installations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Syntax matters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Forces you to have good behavior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Not as easy to run on the web as PHP 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Used less often than PHP, and major platforms (WordPress, Drupal, </a:t>
            </a:r>
            <a:r>
              <a:rPr lang="en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Omeka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) use PHP</a:t>
            </a:r>
          </a:p>
          <a:p>
            <a:pPr marL="914400" lvl="1" indent="-457200">
              <a:lnSpc>
                <a:spcPct val="12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5468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2381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2.7 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3.3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Which to use? Complicated:</a:t>
            </a:r>
            <a:br>
              <a:rPr lang="en-US" sz="2200" dirty="0" smtClean="0"/>
            </a:br>
            <a:r>
              <a:rPr lang="en-US" sz="2200" dirty="0" smtClean="0"/>
              <a:t>2 is more widely used, more third-party packages and not all port to 3.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3 is the present and future. Has better support for internationalization.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Mostly just need to know one the packages you’re using require. We’re using 3, but important to have both installed and know how to get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1312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2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3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You can change this behavior </a:t>
            </a:r>
            <a:r>
              <a:rPr lang="mr-IN" sz="2200" dirty="0" smtClean="0"/>
              <a:t>–</a:t>
            </a:r>
            <a:r>
              <a:rPr lang="en-US" sz="2200" dirty="0" smtClean="0"/>
              <a:t> on my laptop I have those switched because I tend to use Python3 more.</a:t>
            </a:r>
          </a:p>
        </p:txBody>
      </p:sp>
    </p:spTree>
    <p:extLst>
      <p:ext uri="{BB962C8B-B14F-4D97-AF65-F5344CB8AC3E}">
        <p14:creationId xmlns:p14="http://schemas.microsoft.com/office/powerpoint/2010/main" val="68974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8" y="26365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us right now on VirtualBox: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95300" indent="-457200"/>
            <a:r>
              <a:rPr lang="en" dirty="0" smtClean="0"/>
              <a:t>Mint (Ubuntu):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Terminal</a:t>
            </a:r>
          </a:p>
          <a:p>
            <a:pPr marL="495300" indent="-457200"/>
            <a:endParaRPr lang="en" dirty="0">
              <a:latin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/>
              <a:t>Elsewhere:</a:t>
            </a:r>
          </a:p>
          <a:p>
            <a:pPr marL="38100">
              <a:buNone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Windows</a:t>
            </a:r>
            <a:r>
              <a:rPr lang="en" dirty="0"/>
              <a:t>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</a:t>
            </a:r>
            <a:r>
              <a:rPr lang="en" dirty="0" smtClean="0"/>
              <a:t>Python 3.3 (python3)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3600" b="1" dirty="0" smtClean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endParaRPr lang="en" sz="3600"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python3</a:t>
            </a:r>
            <a:endParaRPr lang="en" sz="6000" b="0" dirty="0">
              <a:solidFill>
                <a:schemeClr val="bg1">
                  <a:lumMod val="50000"/>
                </a:schemeClr>
              </a:solidFill>
              <a:ea typeface="Ubuntu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Python has </a:t>
            </a:r>
            <a:r>
              <a:rPr lang="en" dirty="0"/>
              <a:t>its own prompt </a:t>
            </a:r>
            <a:r>
              <a:rPr lang="en" dirty="0" smtClean="0"/>
              <a:t>that ends </a:t>
            </a:r>
            <a:r>
              <a:rPr lang="en" dirty="0"/>
              <a:t>with </a:t>
            </a:r>
            <a:r>
              <a:rPr lang="en" dirty="0" smtClean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dirty="0">
              <a:solidFill>
                <a:srgbClr val="0E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python3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cs typeface="Menlo Regular"/>
              </a:rPr>
              <a:t>&gt;&gt;&gt;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</a:t>
            </a:r>
            <a:r>
              <a:rPr lang="en" dirty="0" smtClean="0"/>
              <a:t>Python at </a:t>
            </a:r>
            <a:r>
              <a:rPr lang="en" dirty="0"/>
              <a:t>any time or type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exit()</a:t>
            </a:r>
            <a:r>
              <a:rPr lang="en" dirty="0" smtClean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running Python in terminal, </a:t>
            </a:r>
            <a:r>
              <a:rPr lang="en-US" dirty="0" smtClean="0"/>
              <a:t>terminal commands won’t work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1182" y="1424247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print(my_variable)</a:t>
            </a: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</a:t>
            </a:r>
            <a:r>
              <a:rPr lang="en" sz="2666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Hi“</a:t>
            </a:r>
            <a:endParaRPr lang="en" sz="2666" dirty="0">
              <a:solidFill>
                <a:srgbClr val="0E72A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/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Hi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</a:t>
            </a: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 smtClean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</a:t>
            </a: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–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Try printing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and</a:t>
            </a:r>
            <a:r>
              <a:rPr lang="en" dirty="0" smtClean="0">
                <a:solidFill>
                  <a:srgbClr val="FF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to the terminal before and after!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8" y="1417637"/>
            <a:ext cx="7644144" cy="23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rue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False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638"/>
            <a:ext cx="8229600" cy="179934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74319" y="1493519"/>
            <a:ext cx="8595359" cy="49377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Single </a:t>
            </a: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work’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‘Double </a:t>
            </a: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work’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   File “&lt;stdin&gt;”, line 1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      “Start and end have to match’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	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				   ^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SyntaxError: EOL while scanning string literal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</a:t>
            </a:r>
            <a:r>
              <a:rPr lang="en" dirty="0" smtClean="0"/>
              <a:t>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Now do the same in Python 2.7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</a:t>
            </a:r>
            <a:r>
              <a:rPr lang="en" dirty="0" smtClean="0"/>
              <a:t>different?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Create </a:t>
            </a:r>
            <a:r>
              <a:rPr lang="en" dirty="0"/>
              <a:t>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If you tr</a:t>
            </a:r>
            <a:r>
              <a:rPr lang="en-US" sz="3600" dirty="0" smtClean="0">
                <a:solidFill>
                  <a:schemeClr val="bg2"/>
                </a:solidFill>
              </a:rPr>
              <a:t>y these </a:t>
            </a:r>
            <a:r>
              <a:rPr lang="en-US" sz="3600" dirty="0" smtClean="0">
                <a:solidFill>
                  <a:schemeClr val="bg2"/>
                </a:solidFill>
              </a:rPr>
              <a:t>in Python 2.7, why </a:t>
            </a:r>
            <a:r>
              <a:rPr lang="en-US" sz="3600" dirty="0" smtClean="0">
                <a:solidFill>
                  <a:schemeClr val="bg2"/>
                </a:solidFill>
              </a:rPr>
              <a:t>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 smtClean="0"/>
              <a:t>List</a:t>
            </a:r>
            <a:r>
              <a:rPr lang="en" dirty="0" smtClean="0"/>
              <a:t>, </a:t>
            </a:r>
            <a:r>
              <a:rPr lang="en" b="1" dirty="0" smtClean="0"/>
              <a:t>Dictionary</a:t>
            </a:r>
            <a:endParaRPr lang="en" b="1" dirty="0"/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list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indexing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</a:t>
            </a:r>
            <a:r>
              <a:rPr lang="en-US" dirty="0" err="1">
                <a:latin typeface="Open Sans"/>
                <a:ea typeface="Open Sans"/>
                <a:cs typeface="Open Sans"/>
              </a:rPr>
              <a:t>i</a:t>
            </a:r>
            <a:r>
              <a:rPr lang="en" dirty="0" smtClean="0">
                <a:latin typeface="Open Sans"/>
                <a:ea typeface="Open Sans"/>
                <a:cs typeface="Open Sans"/>
              </a:rPr>
              <a:t>st methods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dict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indexing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 list is a collection of things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list is </a:t>
            </a:r>
            <a:r>
              <a:rPr lang="en" dirty="0"/>
              <a:t>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 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</a:t>
            </a:r>
            <a:r>
              <a:rPr lang="en" dirty="0"/>
              <a:t>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[‘kiwi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strawberry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plum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</a:t>
            </a:r>
            <a:r>
              <a:rPr lang="en" dirty="0" smtClean="0"/>
              <a:t>list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</a:t>
            </a:r>
            <a:r>
              <a:rPr lang="en" dirty="0" smtClean="0"/>
              <a:t>the list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Items are </a:t>
            </a:r>
            <a:r>
              <a:rPr lang="en" dirty="0">
                <a:latin typeface="Open Sans"/>
                <a:ea typeface="Open Sans"/>
                <a:cs typeface="Open Sans"/>
              </a:rPr>
              <a:t>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item can </a:t>
            </a:r>
            <a:r>
              <a:rPr lang="en" dirty="0">
                <a:latin typeface="Open Sans"/>
                <a:ea typeface="Open Sans"/>
                <a:cs typeface="Open Sans"/>
              </a:rPr>
              <a:t>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Python starts </a:t>
            </a:r>
            <a:r>
              <a:rPr lang="en" dirty="0">
                <a:latin typeface="Open Sans"/>
                <a:ea typeface="Open Sans"/>
                <a:cs typeface="Open Sans"/>
              </a:rPr>
              <a:t>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kiwi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strawberry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plum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Dictionary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</a:t>
            </a:r>
            <a:r>
              <a:rPr lang="en" dirty="0" smtClean="0"/>
              <a:t>a dict, </a:t>
            </a:r>
            <a:r>
              <a:rPr lang="en" dirty="0"/>
              <a:t>we can </a:t>
            </a:r>
            <a:r>
              <a:rPr lang="en" dirty="0" smtClean="0"/>
              <a:t>associate an </a:t>
            </a:r>
            <a:r>
              <a:rPr lang="en" dirty="0" smtClean="0">
                <a:solidFill>
                  <a:srgbClr val="7F7F7F"/>
                </a:solidFill>
              </a:rPr>
              <a:t>item</a:t>
            </a:r>
            <a:r>
              <a:rPr lang="en" dirty="0" smtClean="0"/>
              <a:t> with another value instead </a:t>
            </a:r>
            <a:r>
              <a:rPr lang="en" dirty="0"/>
              <a:t>of </a:t>
            </a:r>
            <a:r>
              <a:rPr lang="en" dirty="0" smtClean="0"/>
              <a:t>just a </a:t>
            </a:r>
            <a:r>
              <a:rPr lang="en" dirty="0"/>
              <a:t>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is </a:t>
            </a:r>
            <a:r>
              <a:rPr lang="en" dirty="0"/>
              <a:t>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 member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</a:t>
            </a:r>
            <a:r>
              <a:rPr lang="en" dirty="0" smtClean="0"/>
              <a:t>dictionary: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hash</a:t>
            </a:r>
            <a:endParaRPr lang="en" dirty="0">
              <a:solidFill>
                <a:srgbClr val="7F7F7F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Syntax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 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sym typeface="Courier New"/>
              </a:rPr>
              <a:t>:</a:t>
            </a:r>
            <a:r>
              <a:rPr lang="en" dirty="0" smtClean="0"/>
              <a:t> (a colon) </a:t>
            </a:r>
            <a:r>
              <a:rPr lang="en" dirty="0"/>
              <a:t>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 =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 "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{"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VA" =&gt; "Virginia", "MD" =&gt; "Maryland"}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</a:t>
            </a:r>
            <a:r>
              <a:rPr lang="en" dirty="0" smtClean="0"/>
              <a:t>dict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Indexing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Place key in </a:t>
            </a:r>
            <a:r>
              <a:rPr lang="en" b="1" dirty="0" smtClean="0">
                <a:latin typeface="Open Sans"/>
                <a:ea typeface="Open Sans"/>
                <a:cs typeface="Open Sans"/>
              </a:rPr>
              <a:t>brackets</a:t>
            </a:r>
            <a:endParaRPr lang="en" b="1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‘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’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chemeClr val="tx1"/>
                </a:solidFill>
              </a:rPr>
              <a:t>For lists:</a:t>
            </a: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smtClean="0">
                <a:solidFill>
                  <a:srgbClr val="0E72A4"/>
                </a:solidFill>
              </a:rPr>
              <a:t>instructors = [“</a:t>
            </a:r>
            <a:r>
              <a:rPr lang="en-US" dirty="0">
                <a:solidFill>
                  <a:srgbClr val="0E72A4"/>
                </a:solidFill>
              </a:rPr>
              <a:t>Brandon”, “Ethan</a:t>
            </a:r>
            <a:r>
              <a:rPr lang="en-US" dirty="0" smtClean="0">
                <a:solidFill>
                  <a:srgbClr val="0E72A4"/>
                </a:solidFill>
              </a:rPr>
              <a:t>”]</a:t>
            </a: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>
                <a:solidFill>
                  <a:srgbClr val="0E72A4"/>
                </a:solidFill>
              </a:rPr>
              <a:t> </a:t>
            </a:r>
            <a:r>
              <a:rPr lang="en-US" dirty="0" err="1" smtClean="0">
                <a:solidFill>
                  <a:srgbClr val="0E72A4"/>
                </a:solidFill>
              </a:rPr>
              <a:t>instructors.append</a:t>
            </a:r>
            <a:r>
              <a:rPr lang="en-US" dirty="0" smtClean="0">
                <a:solidFill>
                  <a:srgbClr val="0E72A4"/>
                </a:solidFill>
              </a:rPr>
              <a:t>(“Wayne”)</a:t>
            </a:r>
            <a:endParaRPr lang="en" dirty="0">
              <a:solidFill>
                <a:srgbClr val="0E72A4"/>
              </a:solidFill>
            </a:endParaRP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For dictionaries:</a:t>
            </a:r>
          </a:p>
          <a:p>
            <a:pPr marL="38100" lvl="0">
              <a:buNone/>
            </a:pPr>
            <a:endParaRPr lang="en-US" dirty="0" smtClean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rgbClr val="0E72A4"/>
                </a:solidFill>
              </a:rPr>
              <a:t>m</a:t>
            </a:r>
            <a:r>
              <a:rPr lang="en-US" dirty="0" err="1" smtClean="0">
                <a:solidFill>
                  <a:srgbClr val="0E72A4"/>
                </a:solidFill>
              </a:rPr>
              <a:t>y_info</a:t>
            </a:r>
            <a:r>
              <a:rPr lang="en-US" dirty="0" smtClean="0">
                <a:solidFill>
                  <a:srgbClr val="0E72A4"/>
                </a:solidFill>
              </a:rPr>
              <a:t>[“</a:t>
            </a:r>
            <a:r>
              <a:rPr lang="en-US" dirty="0" err="1" smtClean="0">
                <a:solidFill>
                  <a:srgbClr val="0E72A4"/>
                </a:solidFill>
              </a:rPr>
              <a:t>favorite_instructor</a:t>
            </a:r>
            <a:r>
              <a:rPr lang="en-US" dirty="0" smtClean="0">
                <a:solidFill>
                  <a:srgbClr val="0E72A4"/>
                </a:solidFill>
              </a:rPr>
              <a:t>”] </a:t>
            </a:r>
            <a:r>
              <a:rPr lang="en-US" dirty="0">
                <a:solidFill>
                  <a:srgbClr val="0E72A4"/>
                </a:solidFill>
              </a:rPr>
              <a:t>= </a:t>
            </a:r>
            <a:r>
              <a:rPr lang="en-US" dirty="0" smtClean="0">
                <a:solidFill>
                  <a:srgbClr val="0E72A4"/>
                </a:solidFill>
              </a:rPr>
              <a:t>“Ethan”</a:t>
            </a:r>
            <a:endParaRPr lang="en-US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</a:t>
            </a:r>
            <a:r>
              <a:rPr lang="en" dirty="0" smtClean="0"/>
              <a:t>dict and </a:t>
            </a:r>
            <a:r>
              <a:rPr lang="en" dirty="0"/>
              <a:t>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 </a:t>
            </a: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dict</a:t>
            </a:r>
            <a:r>
              <a:rPr lang="en" dirty="0" smtClean="0"/>
              <a:t>. </a:t>
            </a:r>
            <a:r>
              <a:rPr lang="en" dirty="0"/>
              <a:t>What happens?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dictionaries) </a:t>
            </a:r>
            <a:r>
              <a:rPr lang="en" dirty="0">
                <a:latin typeface="Open Sans"/>
                <a:ea typeface="Open Sans"/>
                <a:cs typeface="Open Sans"/>
              </a:rPr>
              <a:t>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methods </a:t>
            </a:r>
            <a:r>
              <a:rPr lang="en-US" dirty="0">
                <a:latin typeface="Open Sans"/>
                <a:ea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latin typeface="Open Sans"/>
                <a:ea typeface="Open Sans"/>
                <a:cs typeface="Open Sans"/>
                <a:hlinkClick r:id="rId3"/>
              </a:rPr>
              <a:t>docs.python.org/3/library/stdtypes.html#string-methods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>
              <a:buSzPct val="80000"/>
            </a:pPr>
            <a:endParaRPr lang="en" dirty="0">
              <a:solidFill>
                <a:srgbClr val="0E72A4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</a:t>
            </a:r>
            <a:r>
              <a:rPr lang="en" dirty="0" smtClean="0"/>
              <a:t>“Python is </a:t>
            </a:r>
            <a:r>
              <a:rPr lang="en" dirty="0"/>
              <a:t>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</a:t>
            </a:r>
            <a:r>
              <a:rPr lang="en" dirty="0" smtClean="0"/>
              <a:t>“PYTHON IS COOL" </a:t>
            </a:r>
            <a:r>
              <a:rPr lang="en" dirty="0"/>
              <a:t>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 "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upper</a:t>
            </a:r>
            <a:r>
              <a:rPr lang="en" dirty="0" smtClean="0">
                <a:latin typeface="Open Sans"/>
                <a:ea typeface="Open Sans"/>
                <a:cs typeface="Menlo Regular"/>
              </a:rPr>
              <a:t>”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T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rue</a:t>
            </a:r>
            <a:r>
              <a:rPr lang="en" dirty="0" smtClean="0"/>
              <a:t> </a:t>
            </a:r>
            <a:r>
              <a:rPr lang="en" dirty="0"/>
              <a:t>or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F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alse</a:t>
            </a:r>
            <a:endParaRPr lang="en" sz="2400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True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F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alse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sz="28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2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63" y="1379666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703811" y="1493519"/>
            <a:ext cx="7165572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7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15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fruits.remove("lychee“)</a:t>
            </a:r>
            <a:endParaRPr lang="en" sz="2133" b="1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</a:t>
            </a:r>
            <a:r>
              <a:rPr lang="en" dirty="0" smtClean="0">
                <a:solidFill>
                  <a:schemeClr val="bg2"/>
                </a:solidFill>
              </a:rPr>
              <a:t>list </a:t>
            </a:r>
            <a:r>
              <a:rPr lang="en" dirty="0" smtClean="0"/>
              <a:t>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 smtClean="0"/>
              <a:t> list, </a:t>
            </a: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</a:t>
            </a:r>
            <a:r>
              <a:rPr lang="en" dirty="0" smtClean="0"/>
              <a:t>lists to </a:t>
            </a:r>
            <a:r>
              <a:rPr lang="en" dirty="0"/>
              <a:t>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math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(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+= y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vs. 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= x + y)</a:t>
            </a:r>
            <a:endParaRPr lang="en" sz="2200" b="0" dirty="0">
              <a:solidFill>
                <a:srgbClr val="0E72A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**</a:t>
            </a:r>
            <a:r>
              <a:rPr lang="en" sz="2200" dirty="0">
                <a:cs typeface="Menlo Regular"/>
                <a:sym typeface="Open Sans"/>
              </a:rPr>
              <a:t>	</a:t>
            </a:r>
            <a:r>
              <a:rPr lang="en" sz="2200" dirty="0" smtClean="0">
                <a:cs typeface="Menlo Regular"/>
                <a:sym typeface="Open Sans"/>
              </a:rPr>
              <a:t>	exponent</a:t>
            </a:r>
            <a:endParaRPr lang="en" sz="2200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</a:rPr>
              <a:t>For more operators: 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</a:t>
            </a:r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www.tutorialspoint.com/python/python_basic_operators.htm</a:t>
            </a:r>
            <a:endParaRPr lang="en-US" sz="2000" b="1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("Doctor Who“)</a:t>
            </a:r>
            <a:endParaRPr lang="en" sz="2400" dirty="0" smtClean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doctors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rint(doctors[0])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best_episode)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</a:t>
            </a:r>
            <a:r>
              <a:rPr lang="en" sz="2400" dirty="0" smtClean="0">
                <a:solidFill>
                  <a:srgbClr val="000000"/>
                </a:solidFill>
              </a:rPr>
              <a:t>dictionary!), </a:t>
            </a:r>
            <a:r>
              <a:rPr lang="en" sz="2400" dirty="0">
                <a:solidFill>
                  <a:srgbClr val="000000"/>
                </a:solidFill>
              </a:rPr>
              <a:t>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‘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‘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err="1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rint(sec/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365)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2505</Words>
  <Application>Microsoft Office PowerPoint</Application>
  <PresentationFormat>On-screen Show (4:3)</PresentationFormat>
  <Paragraphs>520</Paragraphs>
  <Slides>75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9" baseType="lpstr">
      <vt:lpstr>Arial</vt:lpstr>
      <vt:lpstr>Arial</vt:lpstr>
      <vt:lpstr>Courier New</vt:lpstr>
      <vt:lpstr>Courier New</vt:lpstr>
      <vt:lpstr>Mangal</vt:lpstr>
      <vt:lpstr>Menlo Regular</vt:lpstr>
      <vt:lpstr>Open Sans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Python</vt:lpstr>
      <vt:lpstr>Python Philosophy:</vt:lpstr>
      <vt:lpstr>Python Philosophy:</vt:lpstr>
      <vt:lpstr>Python Philosophy: applied</vt:lpstr>
      <vt:lpstr>Dogma</vt:lpstr>
      <vt:lpstr>PowerPoint Presentation</vt:lpstr>
      <vt:lpstr>Why Python</vt:lpstr>
      <vt:lpstr>Why Not Python</vt:lpstr>
      <vt:lpstr>Two Pythons</vt:lpstr>
      <vt:lpstr>Two Pythons</vt:lpstr>
      <vt:lpstr>What we will cover</vt:lpstr>
      <vt:lpstr>What you will be able to do</vt:lpstr>
      <vt:lpstr>Open the Terminal</vt:lpstr>
      <vt:lpstr>Prompt</vt:lpstr>
      <vt:lpstr>python3</vt:lpstr>
      <vt:lpstr>Variables</vt:lpstr>
      <vt:lpstr>Variables</vt:lpstr>
      <vt:lpstr>What's with =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List</vt:lpstr>
      <vt:lpstr>Exercise</vt:lpstr>
      <vt:lpstr>List</vt:lpstr>
      <vt:lpstr>Exercise</vt:lpstr>
      <vt:lpstr>Dictionary</vt:lpstr>
      <vt:lpstr>Dict Syntax</vt:lpstr>
      <vt:lpstr>Exercise</vt:lpstr>
      <vt:lpstr>Dict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Ethan Reed</cp:lastModifiedBy>
  <cp:revision>112</cp:revision>
  <dcterms:modified xsi:type="dcterms:W3CDTF">2017-05-30T19:55:56Z</dcterms:modified>
</cp:coreProperties>
</file>