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67" r:id="rId5"/>
    <p:sldId id="259" r:id="rId6"/>
    <p:sldId id="262" r:id="rId7"/>
    <p:sldId id="263" r:id="rId8"/>
    <p:sldId id="271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5" autoAdjust="0"/>
  </p:normalViewPr>
  <p:slideViewPr>
    <p:cSldViewPr>
      <p:cViewPr varScale="1">
        <p:scale>
          <a:sx n="92" d="100"/>
          <a:sy n="92" d="100"/>
        </p:scale>
        <p:origin x="8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3B79F-57B3-4B99-955D-F49EBE3E52B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F4F30-965C-43AB-A96F-42CCE2278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OMNET++ empowered INET and </a:t>
            </a:r>
            <a:r>
              <a:rPr lang="en-US" dirty="0" err="1" smtClean="0"/>
              <a:t>MiXiM</a:t>
            </a:r>
            <a:r>
              <a:rPr lang="en-US" dirty="0" smtClean="0"/>
              <a:t> frameworks provide strong library support to agree with the need of simulating</a:t>
            </a:r>
            <a:r>
              <a:rPr lang="en-US" baseline="0" dirty="0" smtClean="0"/>
              <a:t> </a:t>
            </a:r>
            <a:r>
              <a:rPr lang="en-US" dirty="0" smtClean="0"/>
              <a:t>various solution</a:t>
            </a:r>
            <a:r>
              <a:rPr lang="en-US" baseline="0" dirty="0" smtClean="0"/>
              <a:t> combinations.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7054-D287-4E9E-AEFC-30FB144C6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Need verification: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Upgraded to </a:t>
            </a:r>
            <a:r>
              <a:rPr lang="en-US" altLang="zh-CN" dirty="0" smtClean="0">
                <a:sym typeface="Wingdings" panose="05000000000000000000" pitchFamily="2" charset="2"/>
              </a:rPr>
              <a:t>【</a:t>
            </a:r>
            <a:r>
              <a:rPr lang="en-US" dirty="0" smtClean="0">
                <a:sym typeface="Wingdings" panose="05000000000000000000" pitchFamily="2" charset="2"/>
              </a:rPr>
              <a:t>OMNET++ 4.5 + INET 2.4 + </a:t>
            </a:r>
            <a:r>
              <a:rPr lang="en-US" dirty="0" err="1" smtClean="0">
                <a:sym typeface="Wingdings" panose="05000000000000000000" pitchFamily="2" charset="2"/>
              </a:rPr>
              <a:t>MiXiM</a:t>
            </a:r>
            <a:r>
              <a:rPr lang="en-US" dirty="0" smtClean="0">
                <a:sym typeface="Wingdings" panose="05000000000000000000" pitchFamily="2" charset="2"/>
              </a:rPr>
              <a:t> 2.3</a:t>
            </a:r>
            <a:r>
              <a:rPr lang="en-US" altLang="zh-CN" dirty="0" smtClean="0">
                <a:sym typeface="Wingdings" panose="05000000000000000000" pitchFamily="2" charset="2"/>
              </a:rPr>
              <a:t>】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08-27-2014</a:t>
            </a:r>
            <a:r>
              <a:rPr lang="en-US" baseline="0" dirty="0" smtClean="0">
                <a:sym typeface="Wingdings" panose="05000000000000000000" pitchFamily="2" charset="2"/>
              </a:rPr>
              <a:t> OMNET++ 4.5 + INET 2.2 + </a:t>
            </a:r>
            <a:r>
              <a:rPr lang="en-US" baseline="0" dirty="0" err="1" smtClean="0">
                <a:sym typeface="Wingdings" panose="05000000000000000000" pitchFamily="2" charset="2"/>
              </a:rPr>
              <a:t>MiXiM</a:t>
            </a:r>
            <a:r>
              <a:rPr lang="en-US" baseline="0" dirty="0" smtClean="0">
                <a:sym typeface="Wingdings" panose="05000000000000000000" pitchFamily="2" charset="2"/>
              </a:rPr>
              <a:t> 2.3 successful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It seems that due to significant change of INET 2.4, </a:t>
            </a:r>
            <a:r>
              <a:rPr lang="en-US" baseline="0" dirty="0" err="1" smtClean="0">
                <a:sym typeface="Wingdings" panose="05000000000000000000" pitchFamily="2" charset="2"/>
              </a:rPr>
              <a:t>MiXiM</a:t>
            </a:r>
            <a:r>
              <a:rPr lang="en-US" baseline="0" dirty="0" smtClean="0">
                <a:sym typeface="Wingdings" panose="05000000000000000000" pitchFamily="2" charset="2"/>
              </a:rPr>
              <a:t> 2.3 does not work compatibly with the latest </a:t>
            </a:r>
            <a:r>
              <a:rPr lang="en-US" baseline="0" smtClean="0">
                <a:sym typeface="Wingdings" panose="05000000000000000000" pitchFamily="2" charset="2"/>
              </a:rPr>
              <a:t>INET version.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F4F30-965C-43AB-A96F-42CCE2278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steps can be found in the install guide within the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F4F30-965C-43AB-A96F-42CCE2278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steps can be found in the install guide within the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F4F30-965C-43AB-A96F-42CCE2278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incomplete codes in current version</a:t>
            </a:r>
          </a:p>
          <a:p>
            <a:r>
              <a:rPr lang="en-US" dirty="0" smtClean="0"/>
              <a:t>We made significant efforts on fixing errors and adding more functions</a:t>
            </a:r>
          </a:p>
          <a:p>
            <a:r>
              <a:rPr lang="en-US" dirty="0" smtClean="0"/>
              <a:t>A lot of changes should be made to existing platform, especially for basic supporting modules</a:t>
            </a:r>
          </a:p>
          <a:p>
            <a:r>
              <a:rPr lang="en-US" dirty="0" smtClean="0"/>
              <a:t>The rule of thumb is to keep the modifications as neat as possible</a:t>
            </a:r>
          </a:p>
          <a:p>
            <a:pPr lvl="1"/>
            <a:r>
              <a:rPr lang="en-US" dirty="0" smtClean="0"/>
              <a:t>Limit the modifications to base functions of </a:t>
            </a:r>
            <a:r>
              <a:rPr lang="en-US" dirty="0" err="1" smtClean="0"/>
              <a:t>MiXiM</a:t>
            </a:r>
            <a:endParaRPr lang="en-US" dirty="0" smtClean="0"/>
          </a:p>
          <a:p>
            <a:pPr lvl="1"/>
            <a:r>
              <a:rPr lang="en-US" dirty="0" smtClean="0"/>
              <a:t>Make new and independent modules for the simulator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After </a:t>
            </a:r>
            <a:r>
              <a:rPr lang="en-US" altLang="zh-CN" dirty="0" smtClean="0"/>
              <a:t>replacement,</a:t>
            </a:r>
            <a:r>
              <a:rPr lang="en-US" altLang="zh-CN" baseline="0" dirty="0" smtClean="0"/>
              <a:t> rebuild INET and </a:t>
            </a:r>
            <a:r>
              <a:rPr lang="en-US" altLang="zh-CN" baseline="0" dirty="0" err="1" smtClean="0"/>
              <a:t>MiXiM</a:t>
            </a:r>
            <a:r>
              <a:rPr lang="en-US" altLang="zh-CN" baseline="0" dirty="0" smtClean="0"/>
              <a:t> projects respectively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F4F30-965C-43AB-A96F-42CCE2278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CEE6-4B0E-49C4-91D1-32B5EA8B648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0F11-4365-43F0-A342-DB7E025F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netpp.org/omnetpp/cat_view/17-downloads/1-omnet-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Simulator Installation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Yongkang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in INET and </a:t>
            </a:r>
            <a:r>
              <a:rPr lang="en-US" dirty="0" err="1" smtClean="0"/>
              <a:t>MiXiM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Different versions of simulator incorporate different sets of codes, but each runs independently. Follow the code set in each backup folder</a:t>
            </a:r>
          </a:p>
          <a:p>
            <a:r>
              <a:rPr lang="en-US" dirty="0" smtClean="0"/>
              <a:t>E.g., Version 2014-07-29</a:t>
            </a:r>
          </a:p>
          <a:p>
            <a:r>
              <a:rPr lang="en-US" dirty="0" smtClean="0"/>
              <a:t>INET modules</a:t>
            </a:r>
          </a:p>
          <a:p>
            <a:pPr lvl="1"/>
            <a:r>
              <a:rPr lang="en-US" dirty="0" smtClean="0"/>
              <a:t>Mobility: </a:t>
            </a:r>
            <a:r>
              <a:rPr lang="en-US" dirty="0" err="1" smtClean="0"/>
              <a:t>ConstSpeedMobility</a:t>
            </a:r>
            <a:r>
              <a:rPr lang="en-US" dirty="0" smtClean="0"/>
              <a:t> (.ned/.h/.cc)</a:t>
            </a:r>
          </a:p>
          <a:p>
            <a:r>
              <a:rPr lang="en-US" dirty="0" err="1" smtClean="0"/>
              <a:t>MiXiM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Message: </a:t>
            </a:r>
            <a:r>
              <a:rPr lang="en-US" dirty="0" err="1" smtClean="0"/>
              <a:t>MiximAirFrame</a:t>
            </a:r>
            <a:r>
              <a:rPr lang="en-US" dirty="0" smtClean="0"/>
              <a:t> (delete .h/.cc, </a:t>
            </a:r>
            <a:r>
              <a:rPr lang="en-US" smtClean="0"/>
              <a:t>rebuild)</a:t>
            </a:r>
            <a:endParaRPr lang="en-US" dirty="0" smtClean="0"/>
          </a:p>
          <a:p>
            <a:pPr lvl="1"/>
            <a:r>
              <a:rPr lang="en-US" dirty="0" err="1" smtClean="0"/>
              <a:t>basePhy</a:t>
            </a:r>
            <a:r>
              <a:rPr lang="en-US" dirty="0" smtClean="0"/>
              <a:t> (.ned/.h/.cc)</a:t>
            </a:r>
          </a:p>
          <a:p>
            <a:pPr lvl="1"/>
            <a:r>
              <a:rPr lang="en-US" dirty="0" err="1" smtClean="0"/>
              <a:t>BaseDecider</a:t>
            </a:r>
            <a:r>
              <a:rPr lang="en-US" dirty="0" smtClean="0"/>
              <a:t>, Decider802154Narrow (.h/.cc)</a:t>
            </a:r>
          </a:p>
          <a:p>
            <a:pPr lvl="1"/>
            <a:r>
              <a:rPr lang="en-US" dirty="0" err="1" smtClean="0"/>
              <a:t>LMacLayer</a:t>
            </a:r>
            <a:r>
              <a:rPr lang="en-US" dirty="0" smtClean="0"/>
              <a:t> (.ned/.h/.cc)</a:t>
            </a:r>
          </a:p>
          <a:p>
            <a:pPr lvl="1"/>
            <a:r>
              <a:rPr lang="en-US" dirty="0" smtClean="0"/>
              <a:t>Replace all files in examples/</a:t>
            </a:r>
            <a:r>
              <a:rPr lang="en-US" dirty="0" err="1" smtClean="0"/>
              <a:t>baseNetwork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9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simulator architecture</a:t>
            </a:r>
          </a:p>
          <a:p>
            <a:r>
              <a:rPr lang="en-US" dirty="0" smtClean="0"/>
              <a:t>Installing OMNET++</a:t>
            </a:r>
          </a:p>
          <a:p>
            <a:r>
              <a:rPr lang="en-US" dirty="0" smtClean="0"/>
              <a:t>Installing INET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MiXiM</a:t>
            </a:r>
            <a:endParaRPr lang="en-US" dirty="0" smtClean="0"/>
          </a:p>
          <a:p>
            <a:r>
              <a:rPr lang="en-US" dirty="0" smtClean="0"/>
              <a:t>Importing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92" dirty="0" smtClean="0"/>
              <a:t>Overview of Simulator Architecture</a:t>
            </a:r>
            <a:endParaRPr lang="en-US" sz="3692" dirty="0"/>
          </a:p>
        </p:txBody>
      </p:sp>
      <p:sp>
        <p:nvSpPr>
          <p:cNvPr id="4" name="Flowchart: Process 3"/>
          <p:cNvSpPr/>
          <p:nvPr/>
        </p:nvSpPr>
        <p:spPr>
          <a:xfrm>
            <a:off x="1727479" y="4492253"/>
            <a:ext cx="5412606" cy="133543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ysClr val="windowText" lastClr="000000"/>
                </a:solidFill>
              </a:rPr>
              <a:t>OMNET++ [Simulation Engine]</a:t>
            </a:r>
          </a:p>
          <a:p>
            <a:pPr algn="ctr"/>
            <a:r>
              <a:rPr lang="en-US" sz="1662" dirty="0">
                <a:solidFill>
                  <a:sysClr val="windowText" lastClr="000000"/>
                </a:solidFill>
              </a:rPr>
              <a:t>(Base functions including NED</a:t>
            </a:r>
            <a:r>
              <a:rPr lang="en-US" sz="1662" dirty="0">
                <a:solidFill>
                  <a:sysClr val="windowText" lastClr="000000"/>
                </a:solidFill>
              </a:rPr>
              <a:t> </a:t>
            </a:r>
            <a:r>
              <a:rPr lang="en-US" sz="1662" dirty="0">
                <a:solidFill>
                  <a:sysClr val="windowText" lastClr="000000"/>
                </a:solidFill>
              </a:rPr>
              <a:t>&amp; C++ description to module behaviors and communications, IDE interfaces, etc.)</a:t>
            </a:r>
          </a:p>
        </p:txBody>
      </p:sp>
      <p:sp>
        <p:nvSpPr>
          <p:cNvPr id="5" name="L-Shape 4"/>
          <p:cNvSpPr/>
          <p:nvPr/>
        </p:nvSpPr>
        <p:spPr>
          <a:xfrm rot="10800000">
            <a:off x="1727476" y="2778014"/>
            <a:ext cx="5412609" cy="1717431"/>
          </a:xfrm>
          <a:prstGeom prst="corner">
            <a:avLst>
              <a:gd name="adj1" fmla="val 45185"/>
              <a:gd name="adj2" fmla="val 1634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p:sp>
        <p:nvSpPr>
          <p:cNvPr id="6" name="TextBox 5"/>
          <p:cNvSpPr txBox="1"/>
          <p:nvPr/>
        </p:nvSpPr>
        <p:spPr>
          <a:xfrm>
            <a:off x="1727478" y="2943131"/>
            <a:ext cx="5326469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>
                <a:solidFill>
                  <a:schemeClr val="accent4">
                    <a:lumMod val="50000"/>
                  </a:schemeClr>
                </a:solidFill>
              </a:rPr>
              <a:t>                           </a:t>
            </a:r>
            <a:r>
              <a:rPr lang="en-US" sz="1662" dirty="0" err="1">
                <a:solidFill>
                  <a:schemeClr val="accent4">
                    <a:lumMod val="50000"/>
                  </a:schemeClr>
                </a:solidFill>
              </a:rPr>
              <a:t>MiXiM</a:t>
            </a:r>
            <a:r>
              <a:rPr lang="en-US" sz="1662" dirty="0">
                <a:solidFill>
                  <a:schemeClr val="accent4">
                    <a:lumMod val="50000"/>
                  </a:schemeClr>
                </a:solidFill>
              </a:rPr>
              <a:t> [Simulation Framework]</a:t>
            </a:r>
          </a:p>
          <a:p>
            <a:r>
              <a:rPr lang="en-US" sz="1662" dirty="0">
                <a:solidFill>
                  <a:schemeClr val="accent4">
                    <a:lumMod val="50000"/>
                  </a:schemeClr>
                </a:solidFill>
              </a:rPr>
              <a:t>     (Wireless and mobile communication networks, specializing</a:t>
            </a:r>
            <a:endParaRPr lang="en-US" sz="1662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1419" y="3516347"/>
            <a:ext cx="2095247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2" dirty="0">
                <a:solidFill>
                  <a:schemeClr val="accent4">
                    <a:lumMod val="50000"/>
                  </a:schemeClr>
                </a:solidFill>
              </a:rPr>
              <a:t>in lower layers and channel modeling)</a:t>
            </a:r>
            <a:endParaRPr lang="en-US" sz="1662" dirty="0"/>
          </a:p>
        </p:txBody>
      </p:sp>
      <p:sp>
        <p:nvSpPr>
          <p:cNvPr id="8" name="L-Shape 7"/>
          <p:cNvSpPr/>
          <p:nvPr/>
        </p:nvSpPr>
        <p:spPr>
          <a:xfrm>
            <a:off x="1727478" y="3548536"/>
            <a:ext cx="5412607" cy="1017068"/>
          </a:xfrm>
          <a:prstGeom prst="corner">
            <a:avLst>
              <a:gd name="adj1" fmla="val 40069"/>
              <a:gd name="adj2" fmla="val 32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p:sp>
        <p:nvSpPr>
          <p:cNvPr id="9" name="Rectangle 8"/>
          <p:cNvSpPr/>
          <p:nvPr/>
        </p:nvSpPr>
        <p:spPr>
          <a:xfrm>
            <a:off x="2162518" y="3662836"/>
            <a:ext cx="3655798" cy="34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2" dirty="0">
                <a:solidFill>
                  <a:schemeClr val="bg1"/>
                </a:solidFill>
              </a:rPr>
              <a:t>INET [Simulation Framework]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9230" y="3936974"/>
            <a:ext cx="4728160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2" dirty="0">
                <a:solidFill>
                  <a:schemeClr val="bg1"/>
                </a:solidFill>
              </a:rPr>
              <a:t> (Communication layers in OSI, </a:t>
            </a:r>
          </a:p>
          <a:p>
            <a:r>
              <a:rPr lang="en-US" sz="1662" dirty="0">
                <a:solidFill>
                  <a:schemeClr val="bg1"/>
                </a:solidFill>
              </a:rPr>
              <a:t>Majorly upper ones, and scenario management)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7479" y="1847022"/>
            <a:ext cx="5412606" cy="94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/>
              <a:t>Smart Manufacturing Simulator</a:t>
            </a:r>
          </a:p>
          <a:p>
            <a:pPr algn="ctr"/>
            <a:r>
              <a:rPr lang="en-US" sz="1662" dirty="0"/>
              <a:t>(WirelessHART and ISA100.11a)</a:t>
            </a:r>
            <a:endParaRPr lang="en-US" sz="1662" dirty="0"/>
          </a:p>
        </p:txBody>
      </p:sp>
      <p:sp>
        <p:nvSpPr>
          <p:cNvPr id="12" name="Left Brace 11"/>
          <p:cNvSpPr/>
          <p:nvPr/>
        </p:nvSpPr>
        <p:spPr>
          <a:xfrm>
            <a:off x="7282183" y="2511729"/>
            <a:ext cx="400500" cy="2390242"/>
          </a:xfrm>
          <a:prstGeom prst="leftBrace">
            <a:avLst>
              <a:gd name="adj1" fmla="val 8333"/>
              <a:gd name="adj2" fmla="val 304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3" name="Right Brace 12"/>
          <p:cNvSpPr/>
          <p:nvPr/>
        </p:nvSpPr>
        <p:spPr>
          <a:xfrm>
            <a:off x="1334994" y="2971974"/>
            <a:ext cx="206709" cy="192999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TextBox 13"/>
          <p:cNvSpPr txBox="1"/>
          <p:nvPr/>
        </p:nvSpPr>
        <p:spPr>
          <a:xfrm>
            <a:off x="378968" y="2803854"/>
            <a:ext cx="999092" cy="265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/>
              <a:t>VoIP, UDP, TCP, IP, IPv6, ARP,  Ethernet, MPLS, routing, mobility,</a:t>
            </a:r>
          </a:p>
          <a:p>
            <a:r>
              <a:rPr lang="en-US" sz="1662" dirty="0"/>
              <a:t>security, …</a:t>
            </a:r>
            <a:endParaRPr lang="en-US" sz="1662" dirty="0"/>
          </a:p>
        </p:txBody>
      </p:sp>
      <p:sp>
        <p:nvSpPr>
          <p:cNvPr id="15" name="TextBox 14"/>
          <p:cNvSpPr txBox="1"/>
          <p:nvPr/>
        </p:nvSpPr>
        <p:spPr>
          <a:xfrm>
            <a:off x="7751586" y="2373132"/>
            <a:ext cx="1145511" cy="265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/>
              <a:t>802.11,</a:t>
            </a:r>
          </a:p>
          <a:p>
            <a:r>
              <a:rPr lang="en-US" sz="1662" dirty="0"/>
              <a:t>UWB,</a:t>
            </a:r>
          </a:p>
          <a:p>
            <a:r>
              <a:rPr lang="en-US" sz="1662" dirty="0"/>
              <a:t>802.15.4,</a:t>
            </a:r>
          </a:p>
          <a:p>
            <a:r>
              <a:rPr lang="en-US" sz="1662" dirty="0"/>
              <a:t>TDMA, CSMA, WSN, path loss, shadowing, fast fading,  …</a:t>
            </a:r>
            <a:endParaRPr lang="en-US" sz="1662" dirty="0"/>
          </a:p>
        </p:txBody>
      </p:sp>
    </p:spTree>
    <p:extLst>
      <p:ext uri="{BB962C8B-B14F-4D97-AF65-F5344CB8AC3E}">
        <p14:creationId xmlns:p14="http://schemas.microsoft.com/office/powerpoint/2010/main" val="25112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00569"/>
              </p:ext>
            </p:extLst>
          </p:nvPr>
        </p:nvGraphicFramePr>
        <p:xfrm>
          <a:off x="1524000" y="1397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(O, I, 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 (2014.06)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(4.4.1, 2.2, 2.3)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MAC and PHY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 (2014.07)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(4.5, 2.4,</a:t>
                      </a:r>
                      <a:r>
                        <a:rPr lang="en-US" baseline="0" dirty="0" smtClean="0"/>
                        <a:t> 2.3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Ported to new 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(2014.08)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(4.4.1, 2.2, 2.3)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Upgraded</a:t>
                      </a:r>
                      <a:r>
                        <a:rPr lang="en-US" baseline="0" dirty="0" smtClean="0"/>
                        <a:t> to support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Simulator package includes INET and </a:t>
            </a:r>
            <a:r>
              <a:rPr lang="en-US" dirty="0" err="1" smtClean="0"/>
              <a:t>MiXiM</a:t>
            </a:r>
            <a:r>
              <a:rPr lang="en-US" dirty="0" smtClean="0"/>
              <a:t> installation files</a:t>
            </a:r>
          </a:p>
          <a:p>
            <a:r>
              <a:rPr lang="en-US" dirty="0" smtClean="0"/>
              <a:t>OMNET</a:t>
            </a:r>
            <a:r>
              <a:rPr lang="en-US" dirty="0" smtClean="0"/>
              <a:t>++ </a:t>
            </a:r>
            <a:r>
              <a:rPr lang="en-US" dirty="0" smtClean="0">
                <a:sym typeface="Wingdings" panose="05000000000000000000" pitchFamily="2" charset="2"/>
              </a:rPr>
              <a:t> INET  </a:t>
            </a:r>
            <a:r>
              <a:rPr lang="en-US" dirty="0" err="1" smtClean="0">
                <a:sym typeface="Wingdings" panose="05000000000000000000" pitchFamily="2" charset="2"/>
              </a:rPr>
              <a:t>MiXiM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Version </a:t>
            </a:r>
            <a:r>
              <a:rPr lang="en-US" dirty="0" smtClean="0">
                <a:sym typeface="Wingdings" panose="05000000000000000000" pitchFamily="2" charset="2"/>
              </a:rPr>
              <a:t>Record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Current stable version of Simulator is built on OMNET++ 4.4.1 + INET 2.2 + </a:t>
            </a:r>
            <a:r>
              <a:rPr lang="en-US" dirty="0" err="1">
                <a:sym typeface="Wingdings" panose="05000000000000000000" pitchFamily="2" charset="2"/>
              </a:rPr>
              <a:t>MiXiM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2.3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OMNET</a:t>
            </a:r>
            <a:r>
              <a:rPr lang="en-US" dirty="0" smtClean="0">
                <a:sym typeface="Wingdings" panose="05000000000000000000" pitchFamily="2" charset="2"/>
              </a:rPr>
              <a:t>++: </a:t>
            </a:r>
            <a:r>
              <a:rPr lang="en-US" dirty="0" smtClean="0">
                <a:sym typeface="Wingdings" panose="05000000000000000000" pitchFamily="2" charset="2"/>
              </a:rPr>
              <a:t>V </a:t>
            </a:r>
            <a:r>
              <a:rPr lang="en-US" dirty="0" smtClean="0">
                <a:sym typeface="Wingdings" panose="05000000000000000000" pitchFamily="2" charset="2"/>
              </a:rPr>
              <a:t>4.4.1 (</a:t>
            </a:r>
            <a:r>
              <a:rPr lang="en-US" dirty="0" smtClean="0">
                <a:sym typeface="Wingdings" panose="05000000000000000000" pitchFamily="2" charset="2"/>
              </a:rPr>
              <a:t>2014.03) ? </a:t>
            </a:r>
            <a:r>
              <a:rPr lang="en-US" dirty="0" smtClean="0">
                <a:sym typeface="Wingdings" panose="05000000000000000000" pitchFamily="2" charset="2"/>
              </a:rPr>
              <a:t>4.5 (2014.07)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INET: </a:t>
            </a:r>
            <a:r>
              <a:rPr lang="en-US" dirty="0" smtClean="0">
                <a:sym typeface="Wingdings" panose="05000000000000000000" pitchFamily="2" charset="2"/>
              </a:rPr>
              <a:t>V 2.2(2013.08) ? </a:t>
            </a:r>
            <a:r>
              <a:rPr lang="en-US" dirty="0" smtClean="0">
                <a:sym typeface="Wingdings" panose="05000000000000000000" pitchFamily="2" charset="2"/>
              </a:rPr>
              <a:t>2.4 (2014.06)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MiXiM</a:t>
            </a:r>
            <a:r>
              <a:rPr lang="en-US" dirty="0" smtClean="0">
                <a:sym typeface="Wingdings" panose="05000000000000000000" pitchFamily="2" charset="2"/>
              </a:rPr>
              <a:t>: V 2.3 (2013.03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OMNET++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OMNET++ package from website (URL: </a:t>
            </a:r>
            <a:r>
              <a:rPr lang="en-US" dirty="0" smtClean="0">
                <a:hlinkClick r:id="rId2"/>
              </a:rPr>
              <a:t>http://www.omnetpp.org/omnetpp/cat_view/17-downloads/1-omnet-releases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Windows version contains source + IDE + </a:t>
            </a:r>
            <a:r>
              <a:rPr lang="en-US" dirty="0" err="1" smtClean="0"/>
              <a:t>MinGW</a:t>
            </a:r>
            <a:endParaRPr lang="en-US" dirty="0"/>
          </a:p>
          <a:p>
            <a:r>
              <a:rPr lang="en-US" dirty="0" smtClean="0"/>
              <a:t>Unpack the package in a root drive, the name of which does not have space</a:t>
            </a:r>
          </a:p>
          <a:p>
            <a:r>
              <a:rPr lang="en-US" dirty="0" smtClean="0"/>
              <a:t>Configure and build OMNET++ following the Install Guide in the package’s doc folder</a:t>
            </a:r>
          </a:p>
          <a:p>
            <a:r>
              <a:rPr lang="en-US" dirty="0" smtClean="0"/>
              <a:t>Open OMNET++ IDE and create your own workspace folder for the following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Verify OMNET++ working correctly</a:t>
            </a:r>
          </a:p>
          <a:p>
            <a:r>
              <a:rPr lang="en-US" dirty="0" smtClean="0"/>
              <a:t>Download the INET archived file with the Simulator</a:t>
            </a:r>
          </a:p>
          <a:p>
            <a:r>
              <a:rPr lang="en-US" dirty="0" smtClean="0"/>
              <a:t>Move </a:t>
            </a:r>
            <a:r>
              <a:rPr lang="en-US" dirty="0" smtClean="0"/>
              <a:t>the zip file into the workspace folder under OMNET++</a:t>
            </a:r>
          </a:p>
          <a:p>
            <a:r>
              <a:rPr lang="en-US" dirty="0" smtClean="0"/>
              <a:t>Import INET: open IDE and select “File </a:t>
            </a:r>
            <a:r>
              <a:rPr lang="en-US" dirty="0" smtClean="0">
                <a:sym typeface="Wingdings" panose="05000000000000000000" pitchFamily="2" charset="2"/>
              </a:rPr>
              <a:t> import  general  existing projects into workspace  next  select archive file  browse to INET archive file open  select INET  finish”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smtClean="0"/>
              <a:t>and build INET</a:t>
            </a:r>
          </a:p>
          <a:p>
            <a:pPr lvl="1"/>
            <a:r>
              <a:rPr lang="en-US" dirty="0"/>
              <a:t>Option </a:t>
            </a:r>
            <a:r>
              <a:rPr lang="en-US" dirty="0" smtClean="0"/>
              <a:t>1: </a:t>
            </a:r>
            <a:r>
              <a:rPr lang="en-US" dirty="0"/>
              <a:t>in </a:t>
            </a:r>
            <a:r>
              <a:rPr lang="en-US" dirty="0" smtClean="0"/>
              <a:t>IDE (recommended, may take a few minutes)</a:t>
            </a:r>
            <a:endParaRPr lang="en-US" dirty="0"/>
          </a:p>
          <a:p>
            <a:pPr lvl="2"/>
            <a:r>
              <a:rPr lang="en-US" dirty="0"/>
              <a:t>Build the INET project in IDE</a:t>
            </a:r>
          </a:p>
          <a:p>
            <a:pPr lvl="1"/>
            <a:r>
              <a:rPr lang="en-US" dirty="0" smtClean="0"/>
              <a:t>Option 2: in </a:t>
            </a:r>
            <a:r>
              <a:rPr lang="en-US" dirty="0" err="1" smtClean="0"/>
              <a:t>MinGW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smtClean="0"/>
              <a:t>Enter </a:t>
            </a:r>
            <a:r>
              <a:rPr lang="en-US" dirty="0" smtClean="0"/>
              <a:t>INET folder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makefiles</a:t>
            </a:r>
            <a:r>
              <a:rPr lang="en-US" dirty="0" smtClean="0"/>
              <a:t>: make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2"/>
            <a:r>
              <a:rPr lang="en-US" dirty="0" smtClean="0"/>
              <a:t>Build: make       (Hint: The first time building may encounter errors. Then, ignore the error, and build it again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5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MiXiM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Verify OMNET</a:t>
            </a:r>
            <a:r>
              <a:rPr lang="en-US" dirty="0" smtClean="0"/>
              <a:t>++ and INET </a:t>
            </a:r>
            <a:r>
              <a:rPr lang="en-US" dirty="0" smtClean="0"/>
              <a:t>working correctly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MiXiM</a:t>
            </a:r>
            <a:r>
              <a:rPr lang="en-US" dirty="0" smtClean="0"/>
              <a:t> archived file with the Simulator</a:t>
            </a:r>
          </a:p>
          <a:p>
            <a:r>
              <a:rPr lang="en-US" dirty="0" smtClean="0"/>
              <a:t>Move </a:t>
            </a:r>
            <a:r>
              <a:rPr lang="en-US" dirty="0" smtClean="0"/>
              <a:t>the zip file into the workspace folder under OMNET++</a:t>
            </a:r>
          </a:p>
          <a:p>
            <a:r>
              <a:rPr lang="en-US" dirty="0" smtClean="0"/>
              <a:t>Import INET: open IDE and select “File </a:t>
            </a:r>
            <a:r>
              <a:rPr lang="en-US" dirty="0" smtClean="0">
                <a:sym typeface="Wingdings" panose="05000000000000000000" pitchFamily="2" charset="2"/>
              </a:rPr>
              <a:t> import  general  existing projects into workspace  next  select archive file  browse to INET archive file open  select INET  finish”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smtClean="0"/>
              <a:t>and build </a:t>
            </a:r>
            <a:r>
              <a:rPr lang="en-US" dirty="0" err="1" smtClean="0"/>
              <a:t>MiXiM</a:t>
            </a:r>
            <a:endParaRPr lang="en-US" dirty="0" smtClean="0"/>
          </a:p>
          <a:p>
            <a:pPr lvl="1"/>
            <a:r>
              <a:rPr lang="en-US" dirty="0"/>
              <a:t>Option </a:t>
            </a:r>
            <a:r>
              <a:rPr lang="en-US" dirty="0" smtClean="0"/>
              <a:t>1: </a:t>
            </a:r>
            <a:r>
              <a:rPr lang="en-US" dirty="0"/>
              <a:t>in </a:t>
            </a:r>
            <a:r>
              <a:rPr lang="en-US" dirty="0" smtClean="0"/>
              <a:t>IDE (recommended)</a:t>
            </a:r>
            <a:endParaRPr lang="en-US" dirty="0"/>
          </a:p>
          <a:p>
            <a:pPr lvl="2"/>
            <a:r>
              <a:rPr lang="en-US" dirty="0"/>
              <a:t>Build the </a:t>
            </a:r>
            <a:r>
              <a:rPr lang="en-US" dirty="0" err="1"/>
              <a:t>MiXiM</a:t>
            </a:r>
            <a:r>
              <a:rPr lang="en-US" dirty="0"/>
              <a:t> project in </a:t>
            </a:r>
            <a:r>
              <a:rPr lang="en-US" dirty="0" smtClean="0"/>
              <a:t>IDE (may take a few minutes)</a:t>
            </a:r>
            <a:endParaRPr lang="en-US" dirty="0"/>
          </a:p>
          <a:p>
            <a:pPr lvl="1"/>
            <a:r>
              <a:rPr lang="en-US" dirty="0" smtClean="0"/>
              <a:t>Option 2: in </a:t>
            </a:r>
            <a:r>
              <a:rPr lang="en-US" dirty="0" err="1" smtClean="0"/>
              <a:t>MinGW</a:t>
            </a:r>
            <a:r>
              <a:rPr lang="en-US" dirty="0" smtClean="0"/>
              <a:t> (works in V &lt;= 4.4.1, not compatible with 4.5)</a:t>
            </a:r>
            <a:endParaRPr lang="en-US" dirty="0"/>
          </a:p>
          <a:p>
            <a:pPr lvl="2"/>
            <a:r>
              <a:rPr lang="en-US" dirty="0" smtClean="0"/>
              <a:t>Enter </a:t>
            </a:r>
            <a:r>
              <a:rPr lang="en-US" dirty="0" err="1" smtClean="0"/>
              <a:t>MiXiM</a:t>
            </a:r>
            <a:r>
              <a:rPr lang="en-US" dirty="0" smtClean="0"/>
              <a:t> folder</a:t>
            </a:r>
            <a:endParaRPr lang="en-US" dirty="0" smtClean="0"/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makefiles</a:t>
            </a:r>
            <a:r>
              <a:rPr lang="en-US" dirty="0" smtClean="0"/>
              <a:t>: make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2"/>
            <a:r>
              <a:rPr lang="en-US" dirty="0" smtClean="0"/>
              <a:t>Build: make       (Hint: The first time building may encounter errors. Then, ignore the error, and build it again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 </a:t>
            </a:r>
            <a:r>
              <a:rPr lang="en-US" dirty="0" smtClean="0"/>
              <a:t>the demo of the simulator </a:t>
            </a:r>
            <a:r>
              <a:rPr lang="en-US" dirty="0" smtClean="0"/>
              <a:t>is </a:t>
            </a:r>
            <a:r>
              <a:rPr lang="en-US" dirty="0" smtClean="0"/>
              <a:t>incorporated into </a:t>
            </a:r>
            <a:r>
              <a:rPr lang="en-US" dirty="0" err="1" smtClean="0"/>
              <a:t>MiXiM</a:t>
            </a:r>
            <a:r>
              <a:rPr lang="en-US" dirty="0" smtClean="0"/>
              <a:t> </a:t>
            </a:r>
            <a:r>
              <a:rPr lang="en-US" dirty="0" smtClean="0"/>
              <a:t>as one </a:t>
            </a:r>
            <a:r>
              <a:rPr lang="en-US" dirty="0" smtClean="0"/>
              <a:t>example (“</a:t>
            </a:r>
            <a:r>
              <a:rPr lang="en-US" dirty="0" err="1" smtClean="0"/>
              <a:t>baseNetwork</a:t>
            </a:r>
            <a:r>
              <a:rPr lang="en-US" dirty="0" smtClean="0"/>
              <a:t>”)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supporting </a:t>
            </a:r>
            <a:r>
              <a:rPr lang="en-US" dirty="0" smtClean="0"/>
              <a:t>modules (in upper layers and scenario management) have also been included in INET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900</Words>
  <Application>Microsoft Office PowerPoint</Application>
  <PresentationFormat>On-screen Show (4:3)</PresentationFormat>
  <Paragraphs>110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Simulator Installation Guide</vt:lpstr>
      <vt:lpstr>Outline</vt:lpstr>
      <vt:lpstr>Overview of Simulator Architecture</vt:lpstr>
      <vt:lpstr>Version Log</vt:lpstr>
      <vt:lpstr>Installation order</vt:lpstr>
      <vt:lpstr>Installing OMNET++</vt:lpstr>
      <vt:lpstr>Installing INET</vt:lpstr>
      <vt:lpstr>Installing MiXiM</vt:lpstr>
      <vt:lpstr>Run the Simulator</vt:lpstr>
      <vt:lpstr>Modifications in INET and MiXiM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Installation Guide</dc:title>
  <dc:creator>Liu, Yongkang</dc:creator>
  <cp:lastModifiedBy>Liu, Yongkang</cp:lastModifiedBy>
  <cp:revision>54</cp:revision>
  <dcterms:created xsi:type="dcterms:W3CDTF">2014-07-25T14:19:42Z</dcterms:created>
  <dcterms:modified xsi:type="dcterms:W3CDTF">2014-08-27T20:21:01Z</dcterms:modified>
</cp:coreProperties>
</file>