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5222"/>
    <a:srgbClr val="3A5925"/>
    <a:srgbClr val="476D2D"/>
    <a:srgbClr val="578537"/>
    <a:srgbClr val="61953D"/>
    <a:srgbClr val="6AA343"/>
    <a:srgbClr val="76B54B"/>
    <a:srgbClr val="83BC5C"/>
    <a:srgbClr val="8EC26A"/>
    <a:srgbClr val="8FC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Orta Sti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Orta Stil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Koyu Stil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Koyu Stil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2B82081-AE44-417C-B4E7-27AD1E9F8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E85BC6A-6CF2-455D-96F7-A2D7B6B28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A6E8814-9B99-4C30-9595-6BF289EE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00B-13D8-445D-818A-D9988767CA6C}" type="datetimeFigureOut">
              <a:rPr lang="tr-TR" smtClean="0"/>
              <a:t>11.08.2018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E87F96D-A4B8-4AF0-8133-54397A8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28D3519-7B36-486B-A68C-8B754802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E574-C4BC-4D41-B8E5-F12A734D01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553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DCFDA2E-607A-40CB-AA0F-27011B9E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53BA762-C314-4249-9D65-92A407C5B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12A5E6F-10CA-4618-B419-C40BFF46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00B-13D8-445D-818A-D9988767CA6C}" type="datetimeFigureOut">
              <a:rPr lang="tr-TR" smtClean="0"/>
              <a:t>11.08.2018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CF6670F-ACEB-468F-B5B3-B1CBF355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4677D62-380D-4B5C-AA04-EE888EBA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E574-C4BC-4D41-B8E5-F12A734D01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389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609CF31-EB24-44E4-B10B-92460419D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09CEB31-3C0C-41F3-BB02-84AF05154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431C4EE-D0F2-44E7-9E92-BE9CED9E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00B-13D8-445D-818A-D9988767CA6C}" type="datetimeFigureOut">
              <a:rPr lang="tr-TR" smtClean="0"/>
              <a:t>11.08.2018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E13A633-DB89-4784-9196-38846BA2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B024655-0D05-42E9-BD85-27AEFBE1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E574-C4BC-4D41-B8E5-F12A734D01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057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440934D-4E93-473D-87A3-F074F0A8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C92E7A-65D5-4EC1-A37A-61C0E506A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BEE2B5-A5CB-4620-9322-DD551999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00B-13D8-445D-818A-D9988767CA6C}" type="datetimeFigureOut">
              <a:rPr lang="tr-TR" smtClean="0"/>
              <a:t>11.08.2018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ACD7A73-8E79-44D9-9C6D-7D746CD0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65242A8-1084-4382-98D9-03C16F82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E574-C4BC-4D41-B8E5-F12A734D01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19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F908682-820B-4DC3-8DD8-BB11ED35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1C4D1C8-E813-44D2-A69A-8C2A4DE70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6F064B5-53CD-401A-AB4C-83007E75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00B-13D8-445D-818A-D9988767CA6C}" type="datetimeFigureOut">
              <a:rPr lang="tr-TR" smtClean="0"/>
              <a:t>11.08.2018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15157AB-495E-420B-A08E-8F90318E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858D33D-9851-4E11-A1BB-E5D4DF47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E574-C4BC-4D41-B8E5-F12A734D01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306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3F3D950-4810-4FCB-B9FC-E2F3CC02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225CAB-49D7-4F40-9582-4D62055A2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BA865C8-DABA-443E-BEAB-C098F33FE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A266102-30CA-446B-B907-5A49732E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00B-13D8-445D-818A-D9988767CA6C}" type="datetimeFigureOut">
              <a:rPr lang="tr-TR" smtClean="0"/>
              <a:t>11.08.2018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06D02F4-7E5C-4EA4-A8A5-F0C3DD76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78E6DC8-44D8-46A5-BF59-594FE792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E574-C4BC-4D41-B8E5-F12A734D01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756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93678B6-000D-4425-9EC8-DDEA0DD8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97E6D4A-1BEF-4097-AB56-283F43B4C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61463F4-BA15-4F83-8220-BDE237ED2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27CE2A0-FB9D-44FA-AE35-81D4A71E4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C5D9DED-0875-41DA-B415-7D3BE9EDD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4B5FD9B-2893-4403-8C70-69AEF7F0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00B-13D8-445D-818A-D9988767CA6C}" type="datetimeFigureOut">
              <a:rPr lang="tr-TR" smtClean="0"/>
              <a:t>11.08.2018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1E6C58A-BB69-47BB-951B-6D706CDD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D565731-AFC1-4B58-9E9B-22924A27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E574-C4BC-4D41-B8E5-F12A734D01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104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084883F-7EC8-414E-B110-37EBC48D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87D620F-A8DE-4872-9805-8A850525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00B-13D8-445D-818A-D9988767CA6C}" type="datetimeFigureOut">
              <a:rPr lang="tr-TR" smtClean="0"/>
              <a:t>11.08.2018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41527F2-5167-45AB-9B67-B75F9220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3467263-DF15-4F01-913A-A6CE4EB5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E574-C4BC-4D41-B8E5-F12A734D01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781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9E3A94B-43F4-4380-A2C0-716603691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00B-13D8-445D-818A-D9988767CA6C}" type="datetimeFigureOut">
              <a:rPr lang="tr-TR" smtClean="0"/>
              <a:t>11.08.2018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10A5912-9F10-4DC5-9A23-B4A2A27CC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5FF8038-EC23-450E-B346-63355619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E574-C4BC-4D41-B8E5-F12A734D01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271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C42F63A-E67E-4254-B44F-5622EC9FE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E5345A-0145-4CAD-B1CE-85B17C3A5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66EC01B-6D48-40EB-BAE8-C70BA3918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E076E23-F175-4E6C-8C36-A3400841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00B-13D8-445D-818A-D9988767CA6C}" type="datetimeFigureOut">
              <a:rPr lang="tr-TR" smtClean="0"/>
              <a:t>11.08.2018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77A4094-A5E4-4652-8162-91884775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D25A0CD-7B29-4DF5-9BF2-5DF67BD6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E574-C4BC-4D41-B8E5-F12A734D01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785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263B02D-6148-4D4F-B1F1-AD8BF99C0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0972BCD-2ACA-4A3D-BAB7-3AD5AFB0C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CF9984E-2FF6-4175-9040-4A260F76C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80A8847-2178-4A42-B823-9F6B3EB49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00B-13D8-445D-818A-D9988767CA6C}" type="datetimeFigureOut">
              <a:rPr lang="tr-TR" smtClean="0"/>
              <a:t>11.08.2018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2432FD6-F347-4764-93DB-FC1F3310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CDC8F31-6585-470F-BA2C-38EBF217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E574-C4BC-4D41-B8E5-F12A734D01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07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4B81DAD-6D7B-436B-A9DF-F6007198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CF8DB17-AF05-4757-BCA5-D3D568F46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746E7B9-8D08-4BAF-A3F9-66DD6C681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8600B-13D8-445D-818A-D9988767CA6C}" type="datetimeFigureOut">
              <a:rPr lang="tr-TR" smtClean="0"/>
              <a:t>11.08.2018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32DB333-7976-4C7F-B2D3-BFDB3DCC3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C08C95-8953-48A3-8CFE-861B0724F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2E574-C4BC-4D41-B8E5-F12A734D01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849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C8B17E5C-805F-4B95-ADE8-5621403B91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E05471CE-199E-4D2C-B92B-666CFEF7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59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Test 1 – Hidden Neuron Difference</a:t>
            </a:r>
            <a:endParaRPr lang="tr-TR" dirty="0">
              <a:solidFill>
                <a:schemeClr val="bg1"/>
              </a:solidFill>
            </a:endParaRPr>
          </a:p>
        </p:txBody>
      </p:sp>
      <p:graphicFrame>
        <p:nvGraphicFramePr>
          <p:cNvPr id="7" name="Tablo 6">
            <a:extLst>
              <a:ext uri="{FF2B5EF4-FFF2-40B4-BE49-F238E27FC236}">
                <a16:creationId xmlns:a16="http://schemas.microsoft.com/office/drawing/2014/main" id="{158C4B49-0932-48FC-B690-F5CF4BDA1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496565"/>
              </p:ext>
            </p:extLst>
          </p:nvPr>
        </p:nvGraphicFramePr>
        <p:xfrm>
          <a:off x="3703493" y="1246720"/>
          <a:ext cx="4785013" cy="53847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97527">
                  <a:extLst>
                    <a:ext uri="{9D8B030D-6E8A-4147-A177-3AD203B41FA5}">
                      <a16:colId xmlns:a16="http://schemas.microsoft.com/office/drawing/2014/main" val="2820240028"/>
                    </a:ext>
                  </a:extLst>
                </a:gridCol>
                <a:gridCol w="1620982">
                  <a:extLst>
                    <a:ext uri="{9D8B030D-6E8A-4147-A177-3AD203B41FA5}">
                      <a16:colId xmlns:a16="http://schemas.microsoft.com/office/drawing/2014/main" val="612521748"/>
                    </a:ext>
                  </a:extLst>
                </a:gridCol>
                <a:gridCol w="2166504">
                  <a:extLst>
                    <a:ext uri="{9D8B030D-6E8A-4147-A177-3AD203B41FA5}">
                      <a16:colId xmlns:a16="http://schemas.microsoft.com/office/drawing/2014/main" val="1631763048"/>
                    </a:ext>
                  </a:extLst>
                </a:gridCol>
              </a:tblGrid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Rank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Root Mean Square Error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Neural Net Architecture</a:t>
                      </a:r>
                      <a:endParaRPr lang="tr-T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588215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  <a:endParaRPr lang="tr-TR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1.2556</a:t>
                      </a:r>
                      <a:r>
                        <a:rPr lang="en-US" b="1" dirty="0"/>
                        <a:t> %</a:t>
                      </a:r>
                      <a:endParaRPr lang="tr-TR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2-16-1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344202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  <a:endParaRPr lang="tr-TR" b="1" dirty="0"/>
                    </a:p>
                  </a:txBody>
                  <a:tcPr>
                    <a:solidFill>
                      <a:srgbClr val="9AC87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1.2637</a:t>
                      </a:r>
                      <a:r>
                        <a:rPr lang="en-US" b="1" dirty="0"/>
                        <a:t> %</a:t>
                      </a:r>
                      <a:endParaRPr lang="tr-TR" b="1" dirty="0"/>
                    </a:p>
                  </a:txBody>
                  <a:tcPr>
                    <a:solidFill>
                      <a:srgbClr val="9AC87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2-20-1</a:t>
                      </a:r>
                    </a:p>
                  </a:txBody>
                  <a:tcPr>
                    <a:solidFill>
                      <a:srgbClr val="9AC8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186846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rgbClr val="8FC3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1.3084</a:t>
                      </a:r>
                      <a:r>
                        <a:rPr lang="en-US" b="1" dirty="0"/>
                        <a:t> %</a:t>
                      </a:r>
                      <a:endParaRPr lang="tr-TR" b="1" dirty="0"/>
                    </a:p>
                  </a:txBody>
                  <a:tcPr>
                    <a:solidFill>
                      <a:srgbClr val="8FC3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2-14-1</a:t>
                      </a:r>
                    </a:p>
                  </a:txBody>
                  <a:tcPr>
                    <a:solidFill>
                      <a:srgbClr val="8FC3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369700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  <a:endParaRPr lang="tr-TR" b="1" dirty="0"/>
                    </a:p>
                  </a:txBody>
                  <a:tcPr>
                    <a:solidFill>
                      <a:srgbClr val="8EC2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1.3526</a:t>
                      </a:r>
                      <a:r>
                        <a:rPr lang="en-US" b="1" dirty="0"/>
                        <a:t> %</a:t>
                      </a:r>
                      <a:endParaRPr lang="tr-TR" b="1" dirty="0"/>
                    </a:p>
                  </a:txBody>
                  <a:tcPr>
                    <a:solidFill>
                      <a:srgbClr val="8EC2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2-18-1</a:t>
                      </a:r>
                    </a:p>
                  </a:txBody>
                  <a:tcPr>
                    <a:solidFill>
                      <a:srgbClr val="8EC2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982646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  <a:endParaRPr lang="tr-TR" b="1" dirty="0"/>
                    </a:p>
                  </a:txBody>
                  <a:tcPr>
                    <a:solidFill>
                      <a:srgbClr val="83BC5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1.5012</a:t>
                      </a:r>
                      <a:r>
                        <a:rPr lang="en-US" b="1" dirty="0"/>
                        <a:t> %</a:t>
                      </a:r>
                      <a:endParaRPr lang="tr-TR" b="1" dirty="0"/>
                    </a:p>
                  </a:txBody>
                  <a:tcPr>
                    <a:solidFill>
                      <a:srgbClr val="83BC5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2-12-1</a:t>
                      </a:r>
                    </a:p>
                  </a:txBody>
                  <a:tcPr>
                    <a:solidFill>
                      <a:srgbClr val="83BC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424000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  <a:endParaRPr lang="tr-TR" b="1" dirty="0"/>
                    </a:p>
                  </a:txBody>
                  <a:tcPr>
                    <a:solidFill>
                      <a:srgbClr val="76B54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1.5420</a:t>
                      </a:r>
                      <a:r>
                        <a:rPr lang="en-US" b="1" dirty="0"/>
                        <a:t> %</a:t>
                      </a:r>
                      <a:endParaRPr lang="tr-TR" b="1" dirty="0"/>
                    </a:p>
                  </a:txBody>
                  <a:tcPr>
                    <a:solidFill>
                      <a:srgbClr val="76B54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2-22-1</a:t>
                      </a:r>
                    </a:p>
                  </a:txBody>
                  <a:tcPr>
                    <a:solidFill>
                      <a:srgbClr val="76B5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813088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7</a:t>
                      </a:r>
                      <a:endParaRPr lang="tr-TR" b="1" dirty="0"/>
                    </a:p>
                  </a:txBody>
                  <a:tcPr>
                    <a:solidFill>
                      <a:srgbClr val="6AA3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2.1190</a:t>
                      </a:r>
                      <a:r>
                        <a:rPr lang="en-US" b="1" dirty="0"/>
                        <a:t> %</a:t>
                      </a:r>
                      <a:endParaRPr lang="tr-TR" b="1" dirty="0"/>
                    </a:p>
                  </a:txBody>
                  <a:tcPr>
                    <a:solidFill>
                      <a:srgbClr val="6AA3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2-10-1</a:t>
                      </a:r>
                    </a:p>
                  </a:txBody>
                  <a:tcPr>
                    <a:solidFill>
                      <a:srgbClr val="6AA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549600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8</a:t>
                      </a:r>
                      <a:endParaRPr lang="tr-TR" b="1" dirty="0"/>
                    </a:p>
                  </a:txBody>
                  <a:tcPr>
                    <a:solidFill>
                      <a:srgbClr val="6195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2.2825</a:t>
                      </a:r>
                      <a:r>
                        <a:rPr lang="en-US" b="1" dirty="0"/>
                        <a:t> %</a:t>
                      </a:r>
                      <a:endParaRPr lang="tr-TR" b="1" dirty="0"/>
                    </a:p>
                  </a:txBody>
                  <a:tcPr>
                    <a:solidFill>
                      <a:srgbClr val="6195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2-8-1</a:t>
                      </a:r>
                    </a:p>
                  </a:txBody>
                  <a:tcPr>
                    <a:solidFill>
                      <a:srgbClr val="6195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445658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9</a:t>
                      </a:r>
                      <a:endParaRPr lang="tr-TR" b="1" dirty="0"/>
                    </a:p>
                  </a:txBody>
                  <a:tcPr>
                    <a:solidFill>
                      <a:srgbClr val="5785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2.4347</a:t>
                      </a:r>
                      <a:r>
                        <a:rPr lang="en-US" b="1" dirty="0"/>
                        <a:t> %</a:t>
                      </a:r>
                      <a:endParaRPr lang="tr-TR" b="1" dirty="0"/>
                    </a:p>
                  </a:txBody>
                  <a:tcPr>
                    <a:solidFill>
                      <a:srgbClr val="5785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2-4-1</a:t>
                      </a:r>
                    </a:p>
                  </a:txBody>
                  <a:tcPr>
                    <a:solidFill>
                      <a:srgbClr val="578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802160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10</a:t>
                      </a:r>
                      <a:endParaRPr lang="tr-TR" b="1" dirty="0"/>
                    </a:p>
                  </a:txBody>
                  <a:tcPr>
                    <a:solidFill>
                      <a:srgbClr val="476D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2.5074</a:t>
                      </a:r>
                      <a:r>
                        <a:rPr lang="en-US" b="1" dirty="0"/>
                        <a:t> %</a:t>
                      </a:r>
                      <a:endParaRPr lang="tr-TR" b="1" dirty="0"/>
                    </a:p>
                  </a:txBody>
                  <a:tcPr>
                    <a:solidFill>
                      <a:srgbClr val="476D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2-6-1</a:t>
                      </a:r>
                    </a:p>
                  </a:txBody>
                  <a:tcPr>
                    <a:solidFill>
                      <a:srgbClr val="476D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176128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11</a:t>
                      </a:r>
                      <a:endParaRPr lang="tr-TR" b="1" dirty="0"/>
                    </a:p>
                  </a:txBody>
                  <a:tcPr>
                    <a:solidFill>
                      <a:srgbClr val="3A592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3.4206</a:t>
                      </a:r>
                      <a:r>
                        <a:rPr lang="en-US" b="1" dirty="0"/>
                        <a:t> %</a:t>
                      </a:r>
                      <a:endParaRPr lang="tr-TR" b="1" dirty="0"/>
                    </a:p>
                  </a:txBody>
                  <a:tcPr>
                    <a:solidFill>
                      <a:srgbClr val="3A592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2-5-1</a:t>
                      </a:r>
                    </a:p>
                  </a:txBody>
                  <a:tcPr>
                    <a:solidFill>
                      <a:srgbClr val="3A59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832278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12</a:t>
                      </a:r>
                      <a:endParaRPr lang="tr-TR" b="1" dirty="0"/>
                    </a:p>
                  </a:txBody>
                  <a:tcPr>
                    <a:solidFill>
                      <a:srgbClr val="35522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4.8894</a:t>
                      </a:r>
                      <a:r>
                        <a:rPr lang="en-US" b="1" dirty="0"/>
                        <a:t> %</a:t>
                      </a:r>
                      <a:endParaRPr lang="tr-TR" b="1" dirty="0"/>
                    </a:p>
                  </a:txBody>
                  <a:tcPr>
                    <a:solidFill>
                      <a:srgbClr val="35522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2-3-1</a:t>
                      </a:r>
                    </a:p>
                  </a:txBody>
                  <a:tcPr>
                    <a:solidFill>
                      <a:srgbClr val="355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01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18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C8B17E5C-805F-4B95-ADE8-5621403B91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E05471CE-199E-4D2C-B92B-666CFEF7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59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Test 2 – Learning Rate Difference</a:t>
            </a:r>
            <a:endParaRPr lang="tr-TR" dirty="0">
              <a:solidFill>
                <a:schemeClr val="bg1"/>
              </a:solidFill>
            </a:endParaRPr>
          </a:p>
        </p:txBody>
      </p:sp>
      <p:graphicFrame>
        <p:nvGraphicFramePr>
          <p:cNvPr id="7" name="Tablo 6">
            <a:extLst>
              <a:ext uri="{FF2B5EF4-FFF2-40B4-BE49-F238E27FC236}">
                <a16:creationId xmlns:a16="http://schemas.microsoft.com/office/drawing/2014/main" id="{158C4B49-0932-48FC-B690-F5CF4BDA1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149810"/>
              </p:ext>
            </p:extLst>
          </p:nvPr>
        </p:nvGraphicFramePr>
        <p:xfrm>
          <a:off x="3703493" y="1246720"/>
          <a:ext cx="4785013" cy="261700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97527">
                  <a:extLst>
                    <a:ext uri="{9D8B030D-6E8A-4147-A177-3AD203B41FA5}">
                      <a16:colId xmlns:a16="http://schemas.microsoft.com/office/drawing/2014/main" val="2820240028"/>
                    </a:ext>
                  </a:extLst>
                </a:gridCol>
                <a:gridCol w="1620982">
                  <a:extLst>
                    <a:ext uri="{9D8B030D-6E8A-4147-A177-3AD203B41FA5}">
                      <a16:colId xmlns:a16="http://schemas.microsoft.com/office/drawing/2014/main" val="612521748"/>
                    </a:ext>
                  </a:extLst>
                </a:gridCol>
                <a:gridCol w="2166504">
                  <a:extLst>
                    <a:ext uri="{9D8B030D-6E8A-4147-A177-3AD203B41FA5}">
                      <a16:colId xmlns:a16="http://schemas.microsoft.com/office/drawing/2014/main" val="1631763048"/>
                    </a:ext>
                  </a:extLst>
                </a:gridCol>
              </a:tblGrid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Rank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Root Mean Square </a:t>
                      </a:r>
                      <a:r>
                        <a:rPr lang="en-US" b="1" dirty="0"/>
                        <a:t>Error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Learning</a:t>
                      </a:r>
                    </a:p>
                    <a:p>
                      <a:r>
                        <a:rPr lang="en-US" b="1" dirty="0"/>
                        <a:t>Rate</a:t>
                      </a:r>
                      <a:endParaRPr lang="tr-T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588215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  <a:endParaRPr lang="tr-TR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1</a:t>
                      </a:r>
                      <a:r>
                        <a:rPr lang="en-US" b="1" dirty="0"/>
                        <a:t>.5035 %</a:t>
                      </a:r>
                      <a:endParaRPr lang="tr-TR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1.75</a:t>
                      </a:r>
                      <a:endParaRPr lang="tr-TR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344202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  <a:endParaRPr lang="tr-TR" b="1" dirty="0"/>
                    </a:p>
                  </a:txBody>
                  <a:tcPr>
                    <a:solidFill>
                      <a:srgbClr val="9AC87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1.7780</a:t>
                      </a:r>
                      <a:endParaRPr lang="tr-TR" b="1" dirty="0"/>
                    </a:p>
                  </a:txBody>
                  <a:tcPr>
                    <a:solidFill>
                      <a:srgbClr val="9AC87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2.0</a:t>
                      </a:r>
                      <a:endParaRPr lang="tr-TR" b="1" dirty="0"/>
                    </a:p>
                  </a:txBody>
                  <a:tcPr>
                    <a:solidFill>
                      <a:srgbClr val="9AC8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186846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rgbClr val="8FC3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2.3638 %</a:t>
                      </a:r>
                      <a:endParaRPr lang="tr-TR" b="1" dirty="0"/>
                    </a:p>
                  </a:txBody>
                  <a:tcPr>
                    <a:solidFill>
                      <a:srgbClr val="8FC3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  <a:endParaRPr lang="tr-TR" b="1" dirty="0"/>
                    </a:p>
                  </a:txBody>
                  <a:tcPr>
                    <a:solidFill>
                      <a:srgbClr val="8FC3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369700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rgbClr val="83BC5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2.4602 %</a:t>
                      </a:r>
                      <a:endParaRPr lang="tr-TR" b="1" dirty="0"/>
                    </a:p>
                  </a:txBody>
                  <a:tcPr>
                    <a:solidFill>
                      <a:srgbClr val="83BC5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tr-TR" b="1" dirty="0"/>
                    </a:p>
                  </a:txBody>
                  <a:tcPr>
                    <a:solidFill>
                      <a:srgbClr val="83BC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424000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  <a:endParaRPr lang="tr-TR" b="1" dirty="0"/>
                    </a:p>
                  </a:txBody>
                  <a:tcPr>
                    <a:solidFill>
                      <a:srgbClr val="83BC5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2.8885 %</a:t>
                      </a:r>
                      <a:endParaRPr lang="tr-TR" b="1" dirty="0"/>
                    </a:p>
                  </a:txBody>
                  <a:tcPr>
                    <a:solidFill>
                      <a:srgbClr val="83BC5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1.0</a:t>
                      </a:r>
                      <a:endParaRPr lang="tr-TR" b="1" dirty="0"/>
                    </a:p>
                  </a:txBody>
                  <a:tcPr>
                    <a:solidFill>
                      <a:srgbClr val="83BC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385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158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C8B17E5C-805F-4B95-ADE8-5621403B91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E05471CE-199E-4D2C-B92B-666CFEF7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59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Exclusive OR</a:t>
            </a:r>
            <a:endParaRPr lang="tr-TR" dirty="0">
              <a:solidFill>
                <a:schemeClr val="bg1"/>
              </a:solidFill>
            </a:endParaRPr>
          </a:p>
        </p:txBody>
      </p:sp>
      <p:graphicFrame>
        <p:nvGraphicFramePr>
          <p:cNvPr id="3" name="Tablo 2">
            <a:extLst>
              <a:ext uri="{FF2B5EF4-FFF2-40B4-BE49-F238E27FC236}">
                <a16:creationId xmlns:a16="http://schemas.microsoft.com/office/drawing/2014/main" id="{8F724E4A-DF8F-4CED-A44D-5680F2777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036710"/>
              </p:ext>
            </p:extLst>
          </p:nvPr>
        </p:nvGraphicFramePr>
        <p:xfrm>
          <a:off x="2032000" y="1375280"/>
          <a:ext cx="8178801" cy="35650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726267">
                  <a:extLst>
                    <a:ext uri="{9D8B030D-6E8A-4147-A177-3AD203B41FA5}">
                      <a16:colId xmlns:a16="http://schemas.microsoft.com/office/drawing/2014/main" val="3302974674"/>
                    </a:ext>
                  </a:extLst>
                </a:gridCol>
                <a:gridCol w="2726267">
                  <a:extLst>
                    <a:ext uri="{9D8B030D-6E8A-4147-A177-3AD203B41FA5}">
                      <a16:colId xmlns:a16="http://schemas.microsoft.com/office/drawing/2014/main" val="3996924270"/>
                    </a:ext>
                  </a:extLst>
                </a:gridCol>
                <a:gridCol w="2726267">
                  <a:extLst>
                    <a:ext uri="{9D8B030D-6E8A-4147-A177-3AD203B41FA5}">
                      <a16:colId xmlns:a16="http://schemas.microsoft.com/office/drawing/2014/main" val="2827210347"/>
                    </a:ext>
                  </a:extLst>
                </a:gridCol>
              </a:tblGrid>
              <a:tr h="713004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Input 1</a:t>
                      </a:r>
                      <a:endParaRPr lang="tr-TR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Input 2</a:t>
                      </a:r>
                      <a:endParaRPr lang="tr-TR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Result</a:t>
                      </a:r>
                      <a:endParaRPr lang="tr-TR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348058"/>
                  </a:ext>
                </a:extLst>
              </a:tr>
              <a:tr h="71300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True 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(1)</a:t>
                      </a:r>
                      <a:endParaRPr lang="tr-TR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True 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(1)</a:t>
                      </a:r>
                      <a:endParaRPr lang="tr-TR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False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(0)</a:t>
                      </a:r>
                      <a:endParaRPr lang="tr-TR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467375"/>
                  </a:ext>
                </a:extLst>
              </a:tr>
              <a:tr h="71300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True 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(1)</a:t>
                      </a:r>
                      <a:endParaRPr lang="tr-TR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False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(0)</a:t>
                      </a:r>
                      <a:endParaRPr lang="tr-TR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True 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(0)</a:t>
                      </a:r>
                      <a:endParaRPr lang="tr-TR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681201"/>
                  </a:ext>
                </a:extLst>
              </a:tr>
              <a:tr h="7130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False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(0)</a:t>
                      </a:r>
                      <a:endParaRPr lang="tr-TR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False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(0)</a:t>
                      </a:r>
                      <a:endParaRPr lang="tr-TR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False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(0)</a:t>
                      </a:r>
                      <a:endParaRPr lang="tr-TR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701284"/>
                  </a:ext>
                </a:extLst>
              </a:tr>
              <a:tr h="7130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False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(0)</a:t>
                      </a:r>
                      <a:endParaRPr lang="tr-TR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True 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(1)</a:t>
                      </a:r>
                      <a:endParaRPr lang="tr-TR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True 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(1)</a:t>
                      </a:r>
                      <a:endParaRPr lang="tr-TR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54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489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151</Words>
  <Application>Microsoft Office PowerPoint</Application>
  <PresentationFormat>Geniş ekran</PresentationFormat>
  <Paragraphs>76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Teması</vt:lpstr>
      <vt:lpstr>Test 1 – Hidden Neuron Difference</vt:lpstr>
      <vt:lpstr>Test 2 – Learning Rate Difference</vt:lpstr>
      <vt:lpstr>Exclusive 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Emir Erbasan</dc:creator>
  <cp:lastModifiedBy>Emir Erbasan</cp:lastModifiedBy>
  <cp:revision>9</cp:revision>
  <dcterms:created xsi:type="dcterms:W3CDTF">2018-08-11T11:02:51Z</dcterms:created>
  <dcterms:modified xsi:type="dcterms:W3CDTF">2018-08-11T18:40:23Z</dcterms:modified>
</cp:coreProperties>
</file>