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Montserra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1" roundtripDataSignature="AMtx7miMzxnlgxsd2TbszglejKJ62NzV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863245322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8632453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863245322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8632453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863245322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86324532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863245322_0_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86324532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863245322_0_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86324532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863245322_0_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86324532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863245322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8632453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863245322_0_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86324532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863245322_0_1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86324532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863245322_0_10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86324532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863245322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8632453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863245322_0_1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86324532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863245322_0_1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86324532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863245322_0_1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86324532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863245322_0_1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86324532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863245322_0_14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86324532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863245322_0_1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86324532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863245322_0_1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86324532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863245322_0_1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86324532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863245322_0_1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86324532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863245322_0_17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86324532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b4e9bc47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b4e9bc4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b4e9bc475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b4e9bc4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b4e9bc475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b4e9bc4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b4e9bc475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b4e9bc47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b4e9bc475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b4e9bc4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b4e9bc475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b4e9bc4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b4e9bc475_0_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b4e9bc47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b4e9bc475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b4e9bc4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863245322_0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8632453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863245322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86324532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863245322_0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86324532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863245322_0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86324532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863245322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86324532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863245322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86324532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4.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6.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8.png"/><Relationship Id="rId4" Type="http://schemas.openxmlformats.org/officeDocument/2006/relationships/image" Target="../media/image47.png"/><Relationship Id="rId5"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Cardiovascular Risk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e863245322_0_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Risky Patients With Respect To Age:</a:t>
            </a:r>
            <a:endParaRPr b="1"/>
          </a:p>
        </p:txBody>
      </p:sp>
      <p:sp>
        <p:nvSpPr>
          <p:cNvPr id="117" name="Google Shape;117;ge863245322_0_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ge863245322_0_45"/>
          <p:cNvPicPr preferRelativeResize="0"/>
          <p:nvPr/>
        </p:nvPicPr>
        <p:blipFill>
          <a:blip r:embed="rId3">
            <a:alphaModFix/>
          </a:blip>
          <a:stretch>
            <a:fillRect/>
          </a:stretch>
        </p:blipFill>
        <p:spPr>
          <a:xfrm>
            <a:off x="964400" y="1189025"/>
            <a:ext cx="7222350" cy="334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e863245322_0_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gender:</a:t>
            </a:r>
            <a:endParaRPr b="1"/>
          </a:p>
        </p:txBody>
      </p:sp>
      <p:sp>
        <p:nvSpPr>
          <p:cNvPr id="124" name="Google Shape;124;ge863245322_0_50"/>
          <p:cNvSpPr txBox="1"/>
          <p:nvPr>
            <p:ph idx="1" type="body"/>
          </p:nvPr>
        </p:nvSpPr>
        <p:spPr>
          <a:xfrm>
            <a:off x="311700" y="1082275"/>
            <a:ext cx="8520600" cy="34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ge863245322_0_50"/>
          <p:cNvPicPr preferRelativeResize="0"/>
          <p:nvPr/>
        </p:nvPicPr>
        <p:blipFill>
          <a:blip r:embed="rId3">
            <a:alphaModFix/>
          </a:blip>
          <a:stretch>
            <a:fillRect/>
          </a:stretch>
        </p:blipFill>
        <p:spPr>
          <a:xfrm>
            <a:off x="460775" y="1242750"/>
            <a:ext cx="4111224" cy="3590000"/>
          </a:xfrm>
          <a:prstGeom prst="rect">
            <a:avLst/>
          </a:prstGeom>
          <a:noFill/>
          <a:ln>
            <a:noFill/>
          </a:ln>
        </p:spPr>
      </p:pic>
      <p:pic>
        <p:nvPicPr>
          <p:cNvPr id="126" name="Google Shape;126;ge863245322_0_50"/>
          <p:cNvPicPr preferRelativeResize="0"/>
          <p:nvPr/>
        </p:nvPicPr>
        <p:blipFill>
          <a:blip r:embed="rId4">
            <a:alphaModFix/>
          </a:blip>
          <a:stretch>
            <a:fillRect/>
          </a:stretch>
        </p:blipFill>
        <p:spPr>
          <a:xfrm>
            <a:off x="4721075" y="1017724"/>
            <a:ext cx="4111225" cy="3815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e863245322_0_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Smoking Habit:</a:t>
            </a:r>
            <a:endParaRPr b="1"/>
          </a:p>
        </p:txBody>
      </p:sp>
      <p:sp>
        <p:nvSpPr>
          <p:cNvPr id="132" name="Google Shape;132;ge863245322_0_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ge863245322_0_55"/>
          <p:cNvPicPr preferRelativeResize="0"/>
          <p:nvPr/>
        </p:nvPicPr>
        <p:blipFill rotWithShape="1">
          <a:blip r:embed="rId3">
            <a:alphaModFix/>
          </a:blip>
          <a:srcRect b="1971" l="-2883" r="-19801" t="-13978"/>
          <a:stretch/>
        </p:blipFill>
        <p:spPr>
          <a:xfrm>
            <a:off x="161675" y="676675"/>
            <a:ext cx="4867275" cy="4210100"/>
          </a:xfrm>
          <a:prstGeom prst="rect">
            <a:avLst/>
          </a:prstGeom>
          <a:noFill/>
          <a:ln>
            <a:noFill/>
          </a:ln>
        </p:spPr>
      </p:pic>
      <p:pic>
        <p:nvPicPr>
          <p:cNvPr id="134" name="Google Shape;134;ge863245322_0_55"/>
          <p:cNvPicPr preferRelativeResize="0"/>
          <p:nvPr/>
        </p:nvPicPr>
        <p:blipFill>
          <a:blip r:embed="rId4">
            <a:alphaModFix/>
          </a:blip>
          <a:stretch>
            <a:fillRect/>
          </a:stretch>
        </p:blipFill>
        <p:spPr>
          <a:xfrm>
            <a:off x="4572000" y="1152475"/>
            <a:ext cx="4404124" cy="3734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863245322_0_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Cigarettes Per Day:</a:t>
            </a:r>
            <a:endParaRPr b="1"/>
          </a:p>
        </p:txBody>
      </p:sp>
      <p:sp>
        <p:nvSpPr>
          <p:cNvPr id="140" name="Google Shape;140;ge863245322_0_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ge863245322_0_71"/>
          <p:cNvPicPr preferRelativeResize="0"/>
          <p:nvPr/>
        </p:nvPicPr>
        <p:blipFill>
          <a:blip r:embed="rId3">
            <a:alphaModFix/>
          </a:blip>
          <a:stretch>
            <a:fillRect/>
          </a:stretch>
        </p:blipFill>
        <p:spPr>
          <a:xfrm>
            <a:off x="193825" y="1206075"/>
            <a:ext cx="4260300" cy="3841000"/>
          </a:xfrm>
          <a:prstGeom prst="rect">
            <a:avLst/>
          </a:prstGeom>
          <a:noFill/>
          <a:ln>
            <a:noFill/>
          </a:ln>
        </p:spPr>
      </p:pic>
      <p:pic>
        <p:nvPicPr>
          <p:cNvPr id="142" name="Google Shape;142;ge863245322_0_71"/>
          <p:cNvPicPr preferRelativeResize="0"/>
          <p:nvPr/>
        </p:nvPicPr>
        <p:blipFill>
          <a:blip r:embed="rId4">
            <a:alphaModFix/>
          </a:blip>
          <a:stretch>
            <a:fillRect/>
          </a:stretch>
        </p:blipFill>
        <p:spPr>
          <a:xfrm>
            <a:off x="4689875" y="1206075"/>
            <a:ext cx="4260300" cy="384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e863245322_0_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BP Medication:</a:t>
            </a:r>
            <a:endParaRPr b="1"/>
          </a:p>
        </p:txBody>
      </p:sp>
      <p:sp>
        <p:nvSpPr>
          <p:cNvPr id="148" name="Google Shape;148;ge863245322_0_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ge863245322_0_78"/>
          <p:cNvPicPr preferRelativeResize="0"/>
          <p:nvPr/>
        </p:nvPicPr>
        <p:blipFill>
          <a:blip r:embed="rId3">
            <a:alphaModFix/>
          </a:blip>
          <a:stretch>
            <a:fillRect/>
          </a:stretch>
        </p:blipFill>
        <p:spPr>
          <a:xfrm>
            <a:off x="172550" y="1152475"/>
            <a:ext cx="3877950" cy="3798150"/>
          </a:xfrm>
          <a:prstGeom prst="rect">
            <a:avLst/>
          </a:prstGeom>
          <a:noFill/>
          <a:ln>
            <a:noFill/>
          </a:ln>
        </p:spPr>
      </p:pic>
      <p:pic>
        <p:nvPicPr>
          <p:cNvPr id="150" name="Google Shape;150;ge863245322_0_78"/>
          <p:cNvPicPr preferRelativeResize="0"/>
          <p:nvPr/>
        </p:nvPicPr>
        <p:blipFill rotWithShape="1">
          <a:blip r:embed="rId4">
            <a:alphaModFix/>
          </a:blip>
          <a:srcRect b="-6963" l="-20473" r="-6140" t="0"/>
          <a:stretch/>
        </p:blipFill>
        <p:spPr>
          <a:xfrm>
            <a:off x="3528950" y="1081025"/>
            <a:ext cx="5177000" cy="4062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e863245322_0_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Stroke:</a:t>
            </a:r>
            <a:endParaRPr b="1"/>
          </a:p>
        </p:txBody>
      </p:sp>
      <p:sp>
        <p:nvSpPr>
          <p:cNvPr id="156" name="Google Shape;156;ge863245322_0_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ge863245322_0_85"/>
          <p:cNvPicPr preferRelativeResize="0"/>
          <p:nvPr/>
        </p:nvPicPr>
        <p:blipFill>
          <a:blip r:embed="rId3">
            <a:alphaModFix/>
          </a:blip>
          <a:stretch>
            <a:fillRect/>
          </a:stretch>
        </p:blipFill>
        <p:spPr>
          <a:xfrm>
            <a:off x="247575" y="1243000"/>
            <a:ext cx="4070825" cy="3600450"/>
          </a:xfrm>
          <a:prstGeom prst="rect">
            <a:avLst/>
          </a:prstGeom>
          <a:noFill/>
          <a:ln>
            <a:noFill/>
          </a:ln>
        </p:spPr>
      </p:pic>
      <p:pic>
        <p:nvPicPr>
          <p:cNvPr id="158" name="Google Shape;158;ge863245322_0_85"/>
          <p:cNvPicPr preferRelativeResize="0"/>
          <p:nvPr/>
        </p:nvPicPr>
        <p:blipFill>
          <a:blip r:embed="rId4">
            <a:alphaModFix/>
          </a:blip>
          <a:stretch>
            <a:fillRect/>
          </a:stretch>
        </p:blipFill>
        <p:spPr>
          <a:xfrm>
            <a:off x="4572000" y="1152475"/>
            <a:ext cx="4332674" cy="3742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e863245322_0_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Hypertensive:</a:t>
            </a:r>
            <a:endParaRPr b="1"/>
          </a:p>
        </p:txBody>
      </p:sp>
      <p:sp>
        <p:nvSpPr>
          <p:cNvPr id="164" name="Google Shape;164;ge863245322_0_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ge863245322_0_60"/>
          <p:cNvPicPr preferRelativeResize="0"/>
          <p:nvPr/>
        </p:nvPicPr>
        <p:blipFill>
          <a:blip r:embed="rId3">
            <a:alphaModFix/>
          </a:blip>
          <a:stretch>
            <a:fillRect/>
          </a:stretch>
        </p:blipFill>
        <p:spPr>
          <a:xfrm>
            <a:off x="235750" y="1152475"/>
            <a:ext cx="4071925" cy="3712425"/>
          </a:xfrm>
          <a:prstGeom prst="rect">
            <a:avLst/>
          </a:prstGeom>
          <a:noFill/>
          <a:ln>
            <a:noFill/>
          </a:ln>
        </p:spPr>
      </p:pic>
      <p:pic>
        <p:nvPicPr>
          <p:cNvPr id="166" name="Google Shape;166;ge863245322_0_60"/>
          <p:cNvPicPr preferRelativeResize="0"/>
          <p:nvPr/>
        </p:nvPicPr>
        <p:blipFill>
          <a:blip r:embed="rId4">
            <a:alphaModFix/>
          </a:blip>
          <a:stretch>
            <a:fillRect/>
          </a:stretch>
        </p:blipFill>
        <p:spPr>
          <a:xfrm>
            <a:off x="4639875" y="1152475"/>
            <a:ext cx="4327999" cy="371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e863245322_0_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Diabetes:</a:t>
            </a:r>
            <a:endParaRPr b="1"/>
          </a:p>
        </p:txBody>
      </p:sp>
      <p:sp>
        <p:nvSpPr>
          <p:cNvPr id="172" name="Google Shape;172;ge863245322_0_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ge863245322_0_94"/>
          <p:cNvPicPr preferRelativeResize="0"/>
          <p:nvPr/>
        </p:nvPicPr>
        <p:blipFill>
          <a:blip r:embed="rId3">
            <a:alphaModFix/>
          </a:blip>
          <a:stretch>
            <a:fillRect/>
          </a:stretch>
        </p:blipFill>
        <p:spPr>
          <a:xfrm>
            <a:off x="311700" y="1152475"/>
            <a:ext cx="3674524" cy="3819574"/>
          </a:xfrm>
          <a:prstGeom prst="rect">
            <a:avLst/>
          </a:prstGeom>
          <a:noFill/>
          <a:ln>
            <a:noFill/>
          </a:ln>
        </p:spPr>
      </p:pic>
      <p:pic>
        <p:nvPicPr>
          <p:cNvPr id="174" name="Google Shape;174;ge863245322_0_94"/>
          <p:cNvPicPr preferRelativeResize="0"/>
          <p:nvPr/>
        </p:nvPicPr>
        <p:blipFill>
          <a:blip r:embed="rId4">
            <a:alphaModFix/>
          </a:blip>
          <a:stretch>
            <a:fillRect/>
          </a:stretch>
        </p:blipFill>
        <p:spPr>
          <a:xfrm>
            <a:off x="4286250" y="1071575"/>
            <a:ext cx="4546050" cy="3900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e863245322_0_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Cholesterol level:</a:t>
            </a:r>
            <a:endParaRPr b="1"/>
          </a:p>
        </p:txBody>
      </p:sp>
      <p:sp>
        <p:nvSpPr>
          <p:cNvPr id="180" name="Google Shape;180;ge863245322_0_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ge863245322_0_101"/>
          <p:cNvPicPr preferRelativeResize="0"/>
          <p:nvPr/>
        </p:nvPicPr>
        <p:blipFill>
          <a:blip r:embed="rId3">
            <a:alphaModFix/>
          </a:blip>
          <a:stretch>
            <a:fillRect/>
          </a:stretch>
        </p:blipFill>
        <p:spPr>
          <a:xfrm>
            <a:off x="150625" y="1221575"/>
            <a:ext cx="4199925" cy="3707625"/>
          </a:xfrm>
          <a:prstGeom prst="rect">
            <a:avLst/>
          </a:prstGeom>
          <a:noFill/>
          <a:ln>
            <a:noFill/>
          </a:ln>
        </p:spPr>
      </p:pic>
      <p:pic>
        <p:nvPicPr>
          <p:cNvPr id="182" name="Google Shape;182;ge863245322_0_101"/>
          <p:cNvPicPr preferRelativeResize="0"/>
          <p:nvPr/>
        </p:nvPicPr>
        <p:blipFill>
          <a:blip r:embed="rId4">
            <a:alphaModFix/>
          </a:blip>
          <a:stretch>
            <a:fillRect/>
          </a:stretch>
        </p:blipFill>
        <p:spPr>
          <a:xfrm>
            <a:off x="4511275" y="1152475"/>
            <a:ext cx="4479125" cy="3776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e863245322_0_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Systolic Pressure:</a:t>
            </a:r>
            <a:endParaRPr b="1"/>
          </a:p>
        </p:txBody>
      </p:sp>
      <p:sp>
        <p:nvSpPr>
          <p:cNvPr id="188" name="Google Shape;188;ge863245322_0_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ge863245322_0_108"/>
          <p:cNvPicPr preferRelativeResize="0"/>
          <p:nvPr/>
        </p:nvPicPr>
        <p:blipFill>
          <a:blip r:embed="rId3">
            <a:alphaModFix/>
          </a:blip>
          <a:stretch>
            <a:fillRect/>
          </a:stretch>
        </p:blipFill>
        <p:spPr>
          <a:xfrm>
            <a:off x="193825" y="1243025"/>
            <a:ext cx="4285301" cy="3686176"/>
          </a:xfrm>
          <a:prstGeom prst="rect">
            <a:avLst/>
          </a:prstGeom>
          <a:noFill/>
          <a:ln>
            <a:noFill/>
          </a:ln>
        </p:spPr>
      </p:pic>
      <p:pic>
        <p:nvPicPr>
          <p:cNvPr id="190" name="Google Shape;190;ge863245322_0_108"/>
          <p:cNvPicPr preferRelativeResize="0"/>
          <p:nvPr/>
        </p:nvPicPr>
        <p:blipFill>
          <a:blip r:embed="rId4">
            <a:alphaModFix/>
          </a:blip>
          <a:stretch>
            <a:fillRect/>
          </a:stretch>
        </p:blipFill>
        <p:spPr>
          <a:xfrm>
            <a:off x="4547000" y="1243025"/>
            <a:ext cx="4285301" cy="3742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e863245322_0_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Problem Statement:</a:t>
            </a:r>
            <a:endParaRPr/>
          </a:p>
        </p:txBody>
      </p:sp>
      <p:sp>
        <p:nvSpPr>
          <p:cNvPr id="61" name="Google Shape;61;ge863245322_0_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highlight>
                  <a:srgbClr val="FFFFFF"/>
                </a:highlight>
                <a:latin typeface="Roboto"/>
                <a:ea typeface="Roboto"/>
                <a:cs typeface="Roboto"/>
                <a:sym typeface="Roboto"/>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a:t>
            </a:r>
            <a:endParaRPr sz="2400">
              <a:solidFill>
                <a:schemeClr val="lt1"/>
              </a:solidFill>
            </a:endParaRPr>
          </a:p>
        </p:txBody>
      </p:sp>
      <p:pic>
        <p:nvPicPr>
          <p:cNvPr id="62" name="Google Shape;62;ge863245322_0_2"/>
          <p:cNvPicPr preferRelativeResize="0"/>
          <p:nvPr/>
        </p:nvPicPr>
        <p:blipFill>
          <a:blip r:embed="rId3">
            <a:alphaModFix/>
          </a:blip>
          <a:stretch>
            <a:fillRect/>
          </a:stretch>
        </p:blipFill>
        <p:spPr>
          <a:xfrm>
            <a:off x="3582600" y="2861075"/>
            <a:ext cx="3500425" cy="2035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e863245322_0_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Diastolic Pressure:</a:t>
            </a:r>
            <a:endParaRPr b="1"/>
          </a:p>
        </p:txBody>
      </p:sp>
      <p:sp>
        <p:nvSpPr>
          <p:cNvPr id="196" name="Google Shape;196;ge863245322_0_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ge863245322_0_115"/>
          <p:cNvPicPr preferRelativeResize="0"/>
          <p:nvPr/>
        </p:nvPicPr>
        <p:blipFill>
          <a:blip r:embed="rId3">
            <a:alphaModFix/>
          </a:blip>
          <a:stretch>
            <a:fillRect/>
          </a:stretch>
        </p:blipFill>
        <p:spPr>
          <a:xfrm>
            <a:off x="227775" y="1285875"/>
            <a:ext cx="4251350" cy="3729051"/>
          </a:xfrm>
          <a:prstGeom prst="rect">
            <a:avLst/>
          </a:prstGeom>
          <a:noFill/>
          <a:ln>
            <a:noFill/>
          </a:ln>
        </p:spPr>
      </p:pic>
      <p:pic>
        <p:nvPicPr>
          <p:cNvPr id="198" name="Google Shape;198;ge863245322_0_115"/>
          <p:cNvPicPr preferRelativeResize="0"/>
          <p:nvPr/>
        </p:nvPicPr>
        <p:blipFill>
          <a:blip r:embed="rId4">
            <a:alphaModFix/>
          </a:blip>
          <a:stretch>
            <a:fillRect/>
          </a:stretch>
        </p:blipFill>
        <p:spPr>
          <a:xfrm>
            <a:off x="4580950" y="1225875"/>
            <a:ext cx="4251350" cy="37890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e863245322_0_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BMI:</a:t>
            </a:r>
            <a:endParaRPr b="1"/>
          </a:p>
        </p:txBody>
      </p:sp>
      <p:sp>
        <p:nvSpPr>
          <p:cNvPr id="204" name="Google Shape;204;ge863245322_0_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ge863245322_0_122"/>
          <p:cNvPicPr preferRelativeResize="0"/>
          <p:nvPr/>
        </p:nvPicPr>
        <p:blipFill>
          <a:blip r:embed="rId3">
            <a:alphaModFix/>
          </a:blip>
          <a:stretch>
            <a:fillRect/>
          </a:stretch>
        </p:blipFill>
        <p:spPr>
          <a:xfrm>
            <a:off x="262300" y="1260150"/>
            <a:ext cx="4074550" cy="3583324"/>
          </a:xfrm>
          <a:prstGeom prst="rect">
            <a:avLst/>
          </a:prstGeom>
          <a:noFill/>
          <a:ln>
            <a:noFill/>
          </a:ln>
        </p:spPr>
      </p:pic>
      <p:pic>
        <p:nvPicPr>
          <p:cNvPr id="206" name="Google Shape;206;ge863245322_0_122"/>
          <p:cNvPicPr preferRelativeResize="0"/>
          <p:nvPr/>
        </p:nvPicPr>
        <p:blipFill>
          <a:blip r:embed="rId4">
            <a:alphaModFix/>
          </a:blip>
          <a:stretch>
            <a:fillRect/>
          </a:stretch>
        </p:blipFill>
        <p:spPr>
          <a:xfrm>
            <a:off x="4757750" y="1260150"/>
            <a:ext cx="4074550" cy="369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e863245322_0_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Heart Rate:</a:t>
            </a:r>
            <a:br>
              <a:rPr b="1" lang="en-GB"/>
            </a:br>
            <a:endParaRPr b="1"/>
          </a:p>
        </p:txBody>
      </p:sp>
      <p:sp>
        <p:nvSpPr>
          <p:cNvPr id="212" name="Google Shape;212;ge863245322_0_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ge863245322_0_129"/>
          <p:cNvPicPr preferRelativeResize="0"/>
          <p:nvPr/>
        </p:nvPicPr>
        <p:blipFill>
          <a:blip r:embed="rId3">
            <a:alphaModFix/>
          </a:blip>
          <a:stretch>
            <a:fillRect/>
          </a:stretch>
        </p:blipFill>
        <p:spPr>
          <a:xfrm>
            <a:off x="311700" y="1152475"/>
            <a:ext cx="4113850" cy="3766000"/>
          </a:xfrm>
          <a:prstGeom prst="rect">
            <a:avLst/>
          </a:prstGeom>
          <a:noFill/>
          <a:ln>
            <a:noFill/>
          </a:ln>
        </p:spPr>
      </p:pic>
      <p:pic>
        <p:nvPicPr>
          <p:cNvPr id="214" name="Google Shape;214;ge863245322_0_129"/>
          <p:cNvPicPr preferRelativeResize="0"/>
          <p:nvPr/>
        </p:nvPicPr>
        <p:blipFill>
          <a:blip r:embed="rId4">
            <a:alphaModFix/>
          </a:blip>
          <a:stretch>
            <a:fillRect/>
          </a:stretch>
        </p:blipFill>
        <p:spPr>
          <a:xfrm>
            <a:off x="4779175" y="1065125"/>
            <a:ext cx="4053125" cy="3853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e863245322_0_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 With Respect To Glucose Level:</a:t>
            </a:r>
            <a:endParaRPr b="1"/>
          </a:p>
        </p:txBody>
      </p:sp>
      <p:sp>
        <p:nvSpPr>
          <p:cNvPr id="220" name="Google Shape;220;ge863245322_0_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ge863245322_0_136"/>
          <p:cNvPicPr preferRelativeResize="0"/>
          <p:nvPr/>
        </p:nvPicPr>
        <p:blipFill>
          <a:blip r:embed="rId3">
            <a:alphaModFix/>
          </a:blip>
          <a:stretch>
            <a:fillRect/>
          </a:stretch>
        </p:blipFill>
        <p:spPr>
          <a:xfrm>
            <a:off x="311700" y="1285875"/>
            <a:ext cx="3985275" cy="3696875"/>
          </a:xfrm>
          <a:prstGeom prst="rect">
            <a:avLst/>
          </a:prstGeom>
          <a:noFill/>
          <a:ln>
            <a:noFill/>
          </a:ln>
        </p:spPr>
      </p:pic>
      <p:pic>
        <p:nvPicPr>
          <p:cNvPr id="222" name="Google Shape;222;ge863245322_0_136"/>
          <p:cNvPicPr preferRelativeResize="0"/>
          <p:nvPr/>
        </p:nvPicPr>
        <p:blipFill>
          <a:blip r:embed="rId4">
            <a:alphaModFix/>
          </a:blip>
          <a:stretch>
            <a:fillRect/>
          </a:stretch>
        </p:blipFill>
        <p:spPr>
          <a:xfrm>
            <a:off x="4758400" y="1285875"/>
            <a:ext cx="4073900" cy="36968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e863245322_0_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Heart Rate With Respect To Cigarettes Per Day:</a:t>
            </a:r>
            <a:br>
              <a:rPr b="1" lang="en-GB"/>
            </a:br>
            <a:endParaRPr b="1"/>
          </a:p>
        </p:txBody>
      </p:sp>
      <p:sp>
        <p:nvSpPr>
          <p:cNvPr id="228" name="Google Shape;228;ge863245322_0_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ge863245322_0_143"/>
          <p:cNvPicPr preferRelativeResize="0"/>
          <p:nvPr/>
        </p:nvPicPr>
        <p:blipFill>
          <a:blip r:embed="rId3">
            <a:alphaModFix/>
          </a:blip>
          <a:stretch>
            <a:fillRect/>
          </a:stretch>
        </p:blipFill>
        <p:spPr>
          <a:xfrm>
            <a:off x="311700" y="1521625"/>
            <a:ext cx="3824525" cy="3343276"/>
          </a:xfrm>
          <a:prstGeom prst="rect">
            <a:avLst/>
          </a:prstGeom>
          <a:noFill/>
          <a:ln>
            <a:noFill/>
          </a:ln>
        </p:spPr>
      </p:pic>
      <p:pic>
        <p:nvPicPr>
          <p:cNvPr id="230" name="Google Shape;230;ge863245322_0_143"/>
          <p:cNvPicPr preferRelativeResize="0"/>
          <p:nvPr/>
        </p:nvPicPr>
        <p:blipFill>
          <a:blip r:embed="rId4">
            <a:alphaModFix/>
          </a:blip>
          <a:stretch>
            <a:fillRect/>
          </a:stretch>
        </p:blipFill>
        <p:spPr>
          <a:xfrm>
            <a:off x="4329125" y="1521625"/>
            <a:ext cx="4586274" cy="33432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e863245322_0_1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Systolic BP With Respect To Age:</a:t>
            </a:r>
            <a:endParaRPr b="1"/>
          </a:p>
        </p:txBody>
      </p:sp>
      <p:sp>
        <p:nvSpPr>
          <p:cNvPr id="236" name="Google Shape;236;ge863245322_0_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ge863245322_0_155"/>
          <p:cNvPicPr preferRelativeResize="0"/>
          <p:nvPr/>
        </p:nvPicPr>
        <p:blipFill>
          <a:blip r:embed="rId3">
            <a:alphaModFix/>
          </a:blip>
          <a:stretch>
            <a:fillRect/>
          </a:stretch>
        </p:blipFill>
        <p:spPr>
          <a:xfrm>
            <a:off x="1778800" y="1275150"/>
            <a:ext cx="5561399" cy="34611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e863245322_0_1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Correlation Matrix:</a:t>
            </a:r>
            <a:endParaRPr b="1"/>
          </a:p>
        </p:txBody>
      </p:sp>
      <p:sp>
        <p:nvSpPr>
          <p:cNvPr id="243" name="Google Shape;243;ge863245322_0_161"/>
          <p:cNvSpPr txBox="1"/>
          <p:nvPr>
            <p:ph idx="1" type="body"/>
          </p:nvPr>
        </p:nvSpPr>
        <p:spPr>
          <a:xfrm>
            <a:off x="638697" y="1150847"/>
            <a:ext cx="7734600" cy="33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ge863245322_0_161"/>
          <p:cNvPicPr preferRelativeResize="0"/>
          <p:nvPr/>
        </p:nvPicPr>
        <p:blipFill>
          <a:blip r:embed="rId3">
            <a:alphaModFix/>
          </a:blip>
          <a:stretch>
            <a:fillRect/>
          </a:stretch>
        </p:blipFill>
        <p:spPr>
          <a:xfrm>
            <a:off x="578650" y="1103700"/>
            <a:ext cx="7854551" cy="3868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e863245322_0_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Data Preprocessing:</a:t>
            </a:r>
            <a:endParaRPr/>
          </a:p>
        </p:txBody>
      </p:sp>
      <p:sp>
        <p:nvSpPr>
          <p:cNvPr id="250" name="Google Shape;250;ge863245322_0_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100">
                <a:solidFill>
                  <a:schemeClr val="lt1"/>
                </a:solidFill>
              </a:rPr>
              <a:t>Data After Converting to Numerical :</a:t>
            </a:r>
            <a:endParaRPr sz="1100">
              <a:solidFill>
                <a:schemeClr val="lt1"/>
              </a:solidFill>
            </a:endParaRPr>
          </a:p>
          <a:p>
            <a:pPr indent="0" lvl="0" marL="0" rtl="0" algn="l">
              <a:spcBef>
                <a:spcPts val="0"/>
              </a:spcBef>
              <a:spcAft>
                <a:spcPts val="0"/>
              </a:spcAft>
              <a:buNone/>
            </a:pPr>
            <a:r>
              <a:rPr lang="en-GB">
                <a:solidFill>
                  <a:schemeClr val="lt1"/>
                </a:solidFill>
              </a:rPr>
              <a:t>Rows: 3390</a:t>
            </a:r>
            <a:endParaRPr>
              <a:solidFill>
                <a:schemeClr val="lt1"/>
              </a:solidFill>
            </a:endParaRPr>
          </a:p>
          <a:p>
            <a:pPr indent="0" lvl="0" marL="0" rtl="0" algn="l">
              <a:spcBef>
                <a:spcPts val="0"/>
              </a:spcBef>
              <a:spcAft>
                <a:spcPts val="0"/>
              </a:spcAft>
              <a:buNone/>
            </a:pPr>
            <a:r>
              <a:rPr lang="en-GB">
                <a:solidFill>
                  <a:schemeClr val="lt1"/>
                </a:solidFill>
              </a:rPr>
              <a:t>Columns: 18</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Which columns we have converted ?</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Smoking</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Gender</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e863245322_0_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Models Used:</a:t>
            </a:r>
            <a:endParaRPr/>
          </a:p>
        </p:txBody>
      </p:sp>
      <p:sp>
        <p:nvSpPr>
          <p:cNvPr id="256" name="Google Shape;256;ge863245322_0_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AutoNum type="arabicPeriod"/>
            </a:pPr>
            <a:r>
              <a:rPr lang="en-GB">
                <a:solidFill>
                  <a:schemeClr val="lt1"/>
                </a:solidFill>
              </a:rPr>
              <a:t>Logistic Regression</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Support Vector Machine (SVM)</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SVM with Linear Kernel</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SVM with Polynomial Kernel</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SVM with Gaussian Radial Base Kernel</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Neural Networks</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Random Forest Classifier</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XGBoost</a:t>
            </a: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e863245322_0_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GB"/>
              <a:t>Model Validation and Selection:</a:t>
            </a:r>
            <a:endParaRPr/>
          </a:p>
        </p:txBody>
      </p:sp>
      <p:sp>
        <p:nvSpPr>
          <p:cNvPr id="262" name="Google Shape;262;ge863245322_0_172"/>
          <p:cNvSpPr txBox="1"/>
          <p:nvPr>
            <p:ph idx="1" type="body"/>
          </p:nvPr>
        </p:nvSpPr>
        <p:spPr>
          <a:xfrm>
            <a:off x="311700" y="1152475"/>
            <a:ext cx="8520600" cy="38088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Clr>
                <a:srgbClr val="000000"/>
              </a:buClr>
              <a:buSzPts val="1800"/>
              <a:buFont typeface="Arial"/>
              <a:buNone/>
            </a:pPr>
            <a:r>
              <a:rPr b="1" lang="en-GB" sz="1300">
                <a:solidFill>
                  <a:schemeClr val="dk1"/>
                </a:solidFill>
              </a:rPr>
              <a:t>Observation 1: </a:t>
            </a:r>
            <a:endParaRPr b="1" sz="1300">
              <a:solidFill>
                <a:schemeClr val="lt1"/>
              </a:solidFill>
            </a:endParaRPr>
          </a:p>
          <a:p>
            <a:pPr indent="0" lvl="0" marL="114300" rtl="0" algn="l">
              <a:spcBef>
                <a:spcPts val="0"/>
              </a:spcBef>
              <a:spcAft>
                <a:spcPts val="0"/>
              </a:spcAft>
              <a:buClr>
                <a:srgbClr val="000000"/>
              </a:buClr>
              <a:buSzPts val="1800"/>
              <a:buFont typeface="Arial"/>
              <a:buNone/>
            </a:pPr>
            <a:r>
              <a:rPr b="1" lang="en-GB" sz="1300">
                <a:solidFill>
                  <a:schemeClr val="lt1"/>
                </a:solidFill>
              </a:rPr>
              <a:t>At first I’ve tried Logistic Regression but scores were not that satisfying.</a:t>
            </a:r>
            <a:endParaRPr b="1" sz="1300">
              <a:solidFill>
                <a:schemeClr val="lt1"/>
              </a:solidFill>
            </a:endParaRPr>
          </a:p>
          <a:p>
            <a:pPr indent="0" lvl="0" marL="114300" rtl="0" algn="just">
              <a:spcBef>
                <a:spcPts val="0"/>
              </a:spcBef>
              <a:spcAft>
                <a:spcPts val="0"/>
              </a:spcAft>
              <a:buClr>
                <a:srgbClr val="000000"/>
              </a:buClr>
              <a:buSzPts val="1800"/>
              <a:buFont typeface="Arial"/>
              <a:buNone/>
            </a:pPr>
            <a:r>
              <a:t/>
            </a:r>
            <a:endParaRPr sz="1300">
              <a:solidFill>
                <a:srgbClr val="00717D"/>
              </a:solidFill>
            </a:endParaRPr>
          </a:p>
          <a:p>
            <a:pPr indent="0" lvl="0" marL="114300" rtl="0" algn="just">
              <a:spcBef>
                <a:spcPts val="0"/>
              </a:spcBef>
              <a:spcAft>
                <a:spcPts val="0"/>
              </a:spcAft>
              <a:buNone/>
            </a:pPr>
            <a:r>
              <a:rPr b="1" lang="en-GB" sz="1300">
                <a:solidFill>
                  <a:schemeClr val="dk1"/>
                </a:solidFill>
              </a:rPr>
              <a:t>Observation 2:</a:t>
            </a:r>
            <a:endParaRPr b="1" sz="1300">
              <a:solidFill>
                <a:schemeClr val="dk1"/>
              </a:solidFill>
            </a:endParaRPr>
          </a:p>
          <a:p>
            <a:pPr indent="0" lvl="0" marL="114300" rtl="0" algn="just">
              <a:spcBef>
                <a:spcPts val="0"/>
              </a:spcBef>
              <a:spcAft>
                <a:spcPts val="0"/>
              </a:spcAft>
              <a:buNone/>
            </a:pPr>
            <a:r>
              <a:rPr b="1" lang="en-GB" sz="1300">
                <a:solidFill>
                  <a:schemeClr val="lt1"/>
                </a:solidFill>
              </a:rPr>
              <a:t>Then I’ve tried using Support Vector Machine, i got good scores as compared to logistic regression. Then I used SVM with Kernel Tricks I have used Linear </a:t>
            </a:r>
            <a:r>
              <a:rPr b="1" lang="en-GB" sz="1300">
                <a:solidFill>
                  <a:schemeClr val="lt1"/>
                </a:solidFill>
              </a:rPr>
              <a:t>kernel</a:t>
            </a:r>
            <a:r>
              <a:rPr b="1" lang="en-GB" sz="1300">
                <a:solidFill>
                  <a:schemeClr val="lt1"/>
                </a:solidFill>
              </a:rPr>
              <a:t>, Polynomial Kernel and Gaussian Radial Base Kernel I got good scores with </a:t>
            </a:r>
            <a:r>
              <a:rPr b="1" lang="en-GB" sz="1300">
                <a:solidFill>
                  <a:schemeClr val="lt1"/>
                </a:solidFill>
              </a:rPr>
              <a:t>polynomial</a:t>
            </a:r>
            <a:r>
              <a:rPr b="1" lang="en-GB" sz="1300">
                <a:solidFill>
                  <a:schemeClr val="lt1"/>
                </a:solidFill>
              </a:rPr>
              <a:t> kernel and radial base kernel.</a:t>
            </a:r>
            <a:endParaRPr b="1" sz="1300">
              <a:solidFill>
                <a:schemeClr val="lt1"/>
              </a:solidFill>
            </a:endParaRPr>
          </a:p>
          <a:p>
            <a:pPr indent="0" lvl="0" marL="114300" rtl="0" algn="just">
              <a:spcBef>
                <a:spcPts val="0"/>
              </a:spcBef>
              <a:spcAft>
                <a:spcPts val="0"/>
              </a:spcAft>
              <a:buNone/>
            </a:pPr>
            <a:r>
              <a:t/>
            </a:r>
            <a:endParaRPr b="1" sz="1300">
              <a:solidFill>
                <a:schemeClr val="lt1"/>
              </a:solidFill>
            </a:endParaRPr>
          </a:p>
          <a:p>
            <a:pPr indent="0" lvl="0" marL="114300" rtl="0" algn="just">
              <a:spcBef>
                <a:spcPts val="0"/>
              </a:spcBef>
              <a:spcAft>
                <a:spcPts val="0"/>
              </a:spcAft>
              <a:buNone/>
            </a:pPr>
            <a:r>
              <a:rPr b="1" lang="en-GB" sz="1300">
                <a:solidFill>
                  <a:schemeClr val="dk1"/>
                </a:solidFill>
              </a:rPr>
              <a:t>Observation 3:</a:t>
            </a:r>
            <a:endParaRPr b="1" sz="1300">
              <a:solidFill>
                <a:schemeClr val="dk1"/>
              </a:solidFill>
            </a:endParaRPr>
          </a:p>
          <a:p>
            <a:pPr indent="0" lvl="0" marL="114300" rtl="0" algn="just">
              <a:spcBef>
                <a:spcPts val="0"/>
              </a:spcBef>
              <a:spcAft>
                <a:spcPts val="0"/>
              </a:spcAft>
              <a:buNone/>
            </a:pPr>
            <a:r>
              <a:rPr b="1" lang="en-GB" sz="1300">
                <a:solidFill>
                  <a:schemeClr val="lt1"/>
                </a:solidFill>
              </a:rPr>
              <a:t>Then I’ve used Neural networks with one hidden layer but we did not got good scores.</a:t>
            </a:r>
            <a:endParaRPr b="1" sz="1300">
              <a:solidFill>
                <a:schemeClr val="lt1"/>
              </a:solidFill>
            </a:endParaRPr>
          </a:p>
          <a:p>
            <a:pPr indent="0" lvl="0" marL="114300" rtl="0" algn="just">
              <a:spcBef>
                <a:spcPts val="0"/>
              </a:spcBef>
              <a:spcAft>
                <a:spcPts val="0"/>
              </a:spcAft>
              <a:buNone/>
            </a:pPr>
            <a:r>
              <a:t/>
            </a:r>
            <a:endParaRPr b="1" sz="1300">
              <a:solidFill>
                <a:schemeClr val="lt1"/>
              </a:solidFill>
            </a:endParaRPr>
          </a:p>
          <a:p>
            <a:pPr indent="0" lvl="0" marL="114300" rtl="0" algn="just">
              <a:spcBef>
                <a:spcPts val="0"/>
              </a:spcBef>
              <a:spcAft>
                <a:spcPts val="0"/>
              </a:spcAft>
              <a:buNone/>
            </a:pPr>
            <a:r>
              <a:rPr b="1" lang="en-GB" sz="1300">
                <a:solidFill>
                  <a:schemeClr val="dk1"/>
                </a:solidFill>
              </a:rPr>
              <a:t>Observation 4:</a:t>
            </a:r>
            <a:endParaRPr b="1" sz="1300">
              <a:solidFill>
                <a:schemeClr val="dk1"/>
              </a:solidFill>
            </a:endParaRPr>
          </a:p>
          <a:p>
            <a:pPr indent="0" lvl="0" marL="114300" rtl="0" algn="just">
              <a:spcBef>
                <a:spcPts val="0"/>
              </a:spcBef>
              <a:spcAft>
                <a:spcPts val="0"/>
              </a:spcAft>
              <a:buNone/>
            </a:pPr>
            <a:r>
              <a:rPr b="1" lang="en-GB" sz="1300">
                <a:solidFill>
                  <a:schemeClr val="lt1"/>
                </a:solidFill>
              </a:rPr>
              <a:t>And lastly I’ve used Ensemble Learning models like Random Forest Classifier and XGBoost Classifier and both algorithms performed really well as compared to other models and with XGBoost I got the best Scores, so my optimal model is XGBoost Classifier.</a:t>
            </a:r>
            <a:endParaRPr b="1" sz="1300">
              <a:solidFill>
                <a:schemeClr val="lt1"/>
              </a:solidFill>
            </a:endParaRPr>
          </a:p>
          <a:p>
            <a:pPr indent="0" lvl="0" marL="114300" rtl="0" algn="just">
              <a:spcBef>
                <a:spcPts val="0"/>
              </a:spcBef>
              <a:spcAft>
                <a:spcPts val="0"/>
              </a:spcAft>
              <a:buNone/>
            </a:pPr>
            <a:r>
              <a:t/>
            </a:r>
            <a:endParaRPr b="1" sz="1300">
              <a:solidFill>
                <a:schemeClr val="lt1"/>
              </a:solidFill>
            </a:endParaRPr>
          </a:p>
          <a:p>
            <a:pPr indent="0" lvl="0" marL="114300" rtl="0" algn="just">
              <a:spcBef>
                <a:spcPts val="0"/>
              </a:spcBef>
              <a:spcAft>
                <a:spcPts val="0"/>
              </a:spcAft>
              <a:buNone/>
            </a:pPr>
            <a:r>
              <a:t/>
            </a:r>
            <a:endParaRPr b="1">
              <a:solidFill>
                <a:schemeClr val="dk1"/>
              </a:solidFill>
            </a:endParaRPr>
          </a:p>
          <a:p>
            <a:pPr indent="0" lvl="0" marL="114300" rtl="0" algn="just">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457200" rtl="0" algn="just">
              <a:lnSpc>
                <a:spcPct val="150000"/>
              </a:lnSpc>
              <a:spcBef>
                <a:spcPts val="0"/>
              </a:spcBef>
              <a:spcAft>
                <a:spcPts val="0"/>
              </a:spcAft>
              <a:buNone/>
            </a:pPr>
            <a:r>
              <a:rPr b="1" lang="en-GB"/>
              <a:t>Key Steps:</a:t>
            </a:r>
            <a:endParaRPr b="1" sz="3200"/>
          </a:p>
        </p:txBody>
      </p:sp>
      <p:sp>
        <p:nvSpPr>
          <p:cNvPr id="68" name="Google Shape;68;p2"/>
          <p:cNvSpPr txBox="1"/>
          <p:nvPr>
            <p:ph idx="1" type="body"/>
          </p:nvPr>
        </p:nvSpPr>
        <p:spPr>
          <a:xfrm>
            <a:off x="311700" y="1141750"/>
            <a:ext cx="8520600" cy="34164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Defining the problem statement</a:t>
            </a:r>
            <a:endParaRPr sz="1500">
              <a:solidFill>
                <a:srgbClr val="00637D"/>
              </a:solidFill>
            </a:endParaRPr>
          </a:p>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Data Cleaning</a:t>
            </a:r>
            <a:endParaRPr sz="1500">
              <a:solidFill>
                <a:srgbClr val="00637D"/>
              </a:solidFill>
            </a:endParaRPr>
          </a:p>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EDA and data visualization</a:t>
            </a:r>
            <a:endParaRPr sz="700"/>
          </a:p>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Data preprocessing</a:t>
            </a:r>
            <a:endParaRPr sz="700"/>
          </a:p>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Feature selection</a:t>
            </a:r>
            <a:endParaRPr sz="700"/>
          </a:p>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Preparing Dataset for model</a:t>
            </a:r>
            <a:endParaRPr sz="700"/>
          </a:p>
          <a:p>
            <a:pPr indent="-323850" lvl="0" marL="457200" rtl="0" algn="just">
              <a:lnSpc>
                <a:spcPct val="150000"/>
              </a:lnSpc>
              <a:spcBef>
                <a:spcPts val="0"/>
              </a:spcBef>
              <a:spcAft>
                <a:spcPts val="0"/>
              </a:spcAft>
              <a:buClr>
                <a:srgbClr val="00637D"/>
              </a:buClr>
              <a:buSzPts val="1500"/>
              <a:buChar char="●"/>
            </a:pPr>
            <a:r>
              <a:rPr lang="en-GB" sz="1500">
                <a:solidFill>
                  <a:srgbClr val="00637D"/>
                </a:solidFill>
              </a:rPr>
              <a:t>Applying model</a:t>
            </a:r>
            <a:endParaRPr sz="700"/>
          </a:p>
          <a:p>
            <a:pPr indent="-330200" lvl="0" marL="457200" rtl="0" algn="just">
              <a:lnSpc>
                <a:spcPct val="150000"/>
              </a:lnSpc>
              <a:spcBef>
                <a:spcPts val="0"/>
              </a:spcBef>
              <a:spcAft>
                <a:spcPts val="0"/>
              </a:spcAft>
              <a:buClr>
                <a:srgbClr val="00637D"/>
              </a:buClr>
              <a:buSzPts val="1600"/>
              <a:buChar char="●"/>
            </a:pPr>
            <a:r>
              <a:rPr lang="en-GB" sz="1600">
                <a:solidFill>
                  <a:srgbClr val="00637D"/>
                </a:solidFill>
              </a:rPr>
              <a:t>Model validation and selection</a:t>
            </a:r>
            <a:endParaRPr sz="1600">
              <a:solidFill>
                <a:srgbClr val="00637D"/>
              </a:solidFill>
            </a:endParaRPr>
          </a:p>
        </p:txBody>
      </p:sp>
      <p:pic>
        <p:nvPicPr>
          <p:cNvPr id="69" name="Google Shape;69;p2"/>
          <p:cNvPicPr preferRelativeResize="0"/>
          <p:nvPr/>
        </p:nvPicPr>
        <p:blipFill>
          <a:blip r:embed="rId3">
            <a:alphaModFix/>
          </a:blip>
          <a:stretch>
            <a:fillRect/>
          </a:stretch>
        </p:blipFill>
        <p:spPr>
          <a:xfrm>
            <a:off x="5200650" y="2221675"/>
            <a:ext cx="2857500" cy="1600200"/>
          </a:xfrm>
          <a:prstGeom prst="rect">
            <a:avLst/>
          </a:prstGeom>
          <a:noFill/>
          <a:ln>
            <a:noFill/>
          </a:ln>
        </p:spPr>
      </p:pic>
      <p:pic>
        <p:nvPicPr>
          <p:cNvPr id="70" name="Google Shape;70;p2"/>
          <p:cNvPicPr preferRelativeResize="0"/>
          <p:nvPr/>
        </p:nvPicPr>
        <p:blipFill>
          <a:blip r:embed="rId4">
            <a:alphaModFix/>
          </a:blip>
          <a:stretch>
            <a:fillRect/>
          </a:stretch>
        </p:blipFill>
        <p:spPr>
          <a:xfrm>
            <a:off x="4355300" y="834613"/>
            <a:ext cx="4333875" cy="1057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eb4e9bc475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GB"/>
              <a:t>Model Validation and Selection:</a:t>
            </a:r>
            <a:endParaRPr/>
          </a:p>
        </p:txBody>
      </p:sp>
      <p:sp>
        <p:nvSpPr>
          <p:cNvPr id="268" name="Google Shape;268;geb4e9bc475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GB" sz="1300">
                <a:solidFill>
                  <a:srgbClr val="00717D"/>
                </a:solidFill>
              </a:rPr>
              <a:t>As XGBoost had performed really well so the best hyperparameters we got are:</a:t>
            </a:r>
            <a:endParaRPr sz="1300">
              <a:solidFill>
                <a:srgbClr val="00717D"/>
              </a:solidFill>
            </a:endParaRPr>
          </a:p>
          <a:p>
            <a:pPr indent="0" lvl="0" marL="114300" rtl="0" algn="l">
              <a:spcBef>
                <a:spcPts val="0"/>
              </a:spcBef>
              <a:spcAft>
                <a:spcPts val="0"/>
              </a:spcAft>
              <a:buNone/>
            </a:pPr>
            <a:r>
              <a:t/>
            </a:r>
            <a:endParaRPr sz="1300">
              <a:solidFill>
                <a:srgbClr val="00717D"/>
              </a:solidFill>
            </a:endParaRPr>
          </a:p>
          <a:p>
            <a:pPr indent="0" lvl="0" marL="1143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'colsample_bytree': 0.7</a:t>
            </a:r>
            <a:endParaRPr sz="1050">
              <a:solidFill>
                <a:schemeClr val="accent2"/>
              </a:solidFill>
              <a:highlight>
                <a:srgbClr val="FFFFFF"/>
              </a:highlight>
              <a:latin typeface="Courier New"/>
              <a:ea typeface="Courier New"/>
              <a:cs typeface="Courier New"/>
              <a:sym typeface="Courier New"/>
            </a:endParaRPr>
          </a:p>
          <a:p>
            <a:pPr indent="0" lvl="0" marL="1143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'learning_rate': 0.03</a:t>
            </a:r>
            <a:endParaRPr sz="1050">
              <a:solidFill>
                <a:schemeClr val="accent2"/>
              </a:solidFill>
              <a:highlight>
                <a:srgbClr val="FFFFFF"/>
              </a:highlight>
              <a:latin typeface="Courier New"/>
              <a:ea typeface="Courier New"/>
              <a:cs typeface="Courier New"/>
              <a:sym typeface="Courier New"/>
            </a:endParaRPr>
          </a:p>
          <a:p>
            <a:pPr indent="0" lvl="0" marL="1143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'max_depth': 7</a:t>
            </a:r>
            <a:endParaRPr sz="1050">
              <a:solidFill>
                <a:schemeClr val="accent2"/>
              </a:solidFill>
              <a:highlight>
                <a:srgbClr val="FFFFFF"/>
              </a:highlight>
              <a:latin typeface="Courier New"/>
              <a:ea typeface="Courier New"/>
              <a:cs typeface="Courier New"/>
              <a:sym typeface="Courier New"/>
            </a:endParaRPr>
          </a:p>
          <a:p>
            <a:pPr indent="0" lvl="0" marL="1143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'min_child_weight': 4</a:t>
            </a:r>
            <a:endParaRPr sz="1050">
              <a:solidFill>
                <a:schemeClr val="accent2"/>
              </a:solidFill>
              <a:highlight>
                <a:srgbClr val="FFFFFF"/>
              </a:highlight>
              <a:latin typeface="Courier New"/>
              <a:ea typeface="Courier New"/>
              <a:cs typeface="Courier New"/>
              <a:sym typeface="Courier New"/>
            </a:endParaRPr>
          </a:p>
          <a:p>
            <a:pPr indent="0" lvl="0" marL="1143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'n_estimators': 500</a:t>
            </a:r>
            <a:endParaRPr sz="1050">
              <a:solidFill>
                <a:schemeClr val="accent2"/>
              </a:solidFill>
              <a:highlight>
                <a:srgbClr val="FFFFFF"/>
              </a:highlight>
              <a:latin typeface="Courier New"/>
              <a:ea typeface="Courier New"/>
              <a:cs typeface="Courier New"/>
              <a:sym typeface="Courier New"/>
            </a:endParaRPr>
          </a:p>
          <a:p>
            <a:pPr indent="0" lvl="0" marL="1143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'nthread': 4</a:t>
            </a:r>
            <a:endParaRPr sz="1050">
              <a:solidFill>
                <a:schemeClr val="accent2"/>
              </a:solidFill>
              <a:highlight>
                <a:srgbClr val="FFFFFF"/>
              </a:highlight>
              <a:latin typeface="Courier New"/>
              <a:ea typeface="Courier New"/>
              <a:cs typeface="Courier New"/>
              <a:sym typeface="Courier New"/>
            </a:endParaRPr>
          </a:p>
          <a:p>
            <a:pPr indent="0" lvl="0" marL="1143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'objective': 'reg:linear'</a:t>
            </a:r>
            <a:endParaRPr sz="1050">
              <a:solidFill>
                <a:schemeClr val="accent2"/>
              </a:solidFill>
              <a:highlight>
                <a:srgbClr val="FFFFFF"/>
              </a:highlight>
              <a:latin typeface="Courier New"/>
              <a:ea typeface="Courier New"/>
              <a:cs typeface="Courier New"/>
              <a:sym typeface="Courier New"/>
            </a:endParaRPr>
          </a:p>
          <a:p>
            <a:pPr indent="0" lvl="0" marL="1143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'silent': 1</a:t>
            </a:r>
            <a:endParaRPr sz="1050">
              <a:solidFill>
                <a:schemeClr val="accent2"/>
              </a:solidFill>
              <a:highlight>
                <a:srgbClr val="FFFFFF"/>
              </a:highlight>
              <a:latin typeface="Courier New"/>
              <a:ea typeface="Courier New"/>
              <a:cs typeface="Courier New"/>
              <a:sym typeface="Courier New"/>
            </a:endParaRPr>
          </a:p>
          <a:p>
            <a:pPr indent="0" lvl="0" marL="1143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'subsample': 0.7</a:t>
            </a:r>
            <a:endParaRPr sz="1300">
              <a:solidFill>
                <a:srgbClr val="00717D"/>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eb4e9bc475_0_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GB"/>
              <a:t>Feature Importance for Logistic Regression:</a:t>
            </a:r>
            <a:endParaRPr/>
          </a:p>
        </p:txBody>
      </p:sp>
      <p:sp>
        <p:nvSpPr>
          <p:cNvPr id="274" name="Google Shape;274;geb4e9bc475_0_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t/>
            </a:r>
            <a:endParaRPr/>
          </a:p>
        </p:txBody>
      </p:sp>
      <p:pic>
        <p:nvPicPr>
          <p:cNvPr id="275" name="Google Shape;275;geb4e9bc475_0_5"/>
          <p:cNvPicPr preferRelativeResize="0"/>
          <p:nvPr/>
        </p:nvPicPr>
        <p:blipFill>
          <a:blip r:embed="rId3">
            <a:alphaModFix/>
          </a:blip>
          <a:stretch>
            <a:fillRect/>
          </a:stretch>
        </p:blipFill>
        <p:spPr>
          <a:xfrm>
            <a:off x="600075" y="1350200"/>
            <a:ext cx="7943849" cy="3268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eb4e9bc475_0_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Feature Importance for Support Vector Machine:</a:t>
            </a:r>
            <a:endParaRPr/>
          </a:p>
        </p:txBody>
      </p:sp>
      <p:sp>
        <p:nvSpPr>
          <p:cNvPr id="281" name="Google Shape;281;geb4e9bc475_0_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2" name="Google Shape;282;geb4e9bc475_0_10"/>
          <p:cNvPicPr preferRelativeResize="0"/>
          <p:nvPr/>
        </p:nvPicPr>
        <p:blipFill>
          <a:blip r:embed="rId3">
            <a:alphaModFix/>
          </a:blip>
          <a:stretch>
            <a:fillRect/>
          </a:stretch>
        </p:blipFill>
        <p:spPr>
          <a:xfrm>
            <a:off x="1642225" y="1152475"/>
            <a:ext cx="5762275" cy="3605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eb4e9bc475_0_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ROC AUC Comparison:</a:t>
            </a:r>
            <a:endParaRPr b="1"/>
          </a:p>
        </p:txBody>
      </p:sp>
      <p:sp>
        <p:nvSpPr>
          <p:cNvPr id="288" name="Google Shape;288;geb4e9bc475_0_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geb4e9bc475_0_24"/>
          <p:cNvPicPr preferRelativeResize="0"/>
          <p:nvPr/>
        </p:nvPicPr>
        <p:blipFill>
          <a:blip r:embed="rId3">
            <a:alphaModFix/>
          </a:blip>
          <a:stretch>
            <a:fillRect/>
          </a:stretch>
        </p:blipFill>
        <p:spPr>
          <a:xfrm>
            <a:off x="664175" y="1307300"/>
            <a:ext cx="7815650" cy="3611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eb4e9bc475_0_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GB"/>
              <a:t>Challenges</a:t>
            </a:r>
            <a:r>
              <a:rPr b="1" lang="en-GB" sz="3200"/>
              <a:t>:</a:t>
            </a:r>
            <a:endParaRPr/>
          </a:p>
        </p:txBody>
      </p:sp>
      <p:sp>
        <p:nvSpPr>
          <p:cNvPr id="295" name="Google Shape;295;geb4e9bc475_0_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GB">
                <a:solidFill>
                  <a:schemeClr val="lt1"/>
                </a:solidFill>
              </a:rPr>
              <a:t>Execution takes time.</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As there were many null values present in data set it took time to clean the dataset.</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Difficulty in selecting the appropriate graph for trend.</a:t>
            </a:r>
            <a:endParaRPr>
              <a:solidFill>
                <a:schemeClr val="lt1"/>
              </a:solidFill>
            </a:endParaRPr>
          </a:p>
        </p:txBody>
      </p:sp>
      <p:pic>
        <p:nvPicPr>
          <p:cNvPr id="296" name="Google Shape;296;geb4e9bc475_0_30"/>
          <p:cNvPicPr preferRelativeResize="0"/>
          <p:nvPr/>
        </p:nvPicPr>
        <p:blipFill>
          <a:blip r:embed="rId3">
            <a:alphaModFix/>
          </a:blip>
          <a:stretch>
            <a:fillRect/>
          </a:stretch>
        </p:blipFill>
        <p:spPr>
          <a:xfrm>
            <a:off x="520288" y="2858700"/>
            <a:ext cx="2466975" cy="1847850"/>
          </a:xfrm>
          <a:prstGeom prst="rect">
            <a:avLst/>
          </a:prstGeom>
          <a:noFill/>
          <a:ln>
            <a:noFill/>
          </a:ln>
        </p:spPr>
      </p:pic>
      <p:pic>
        <p:nvPicPr>
          <p:cNvPr id="297" name="Google Shape;297;geb4e9bc475_0_30"/>
          <p:cNvPicPr preferRelativeResize="0"/>
          <p:nvPr/>
        </p:nvPicPr>
        <p:blipFill>
          <a:blip r:embed="rId4">
            <a:alphaModFix/>
          </a:blip>
          <a:stretch>
            <a:fillRect/>
          </a:stretch>
        </p:blipFill>
        <p:spPr>
          <a:xfrm>
            <a:off x="3114675" y="2858700"/>
            <a:ext cx="2914650" cy="1847850"/>
          </a:xfrm>
          <a:prstGeom prst="rect">
            <a:avLst/>
          </a:prstGeom>
          <a:noFill/>
          <a:ln>
            <a:noFill/>
          </a:ln>
        </p:spPr>
      </p:pic>
      <p:pic>
        <p:nvPicPr>
          <p:cNvPr id="298" name="Google Shape;298;geb4e9bc475_0_30"/>
          <p:cNvPicPr preferRelativeResize="0"/>
          <p:nvPr/>
        </p:nvPicPr>
        <p:blipFill>
          <a:blip r:embed="rId5">
            <a:alphaModFix/>
          </a:blip>
          <a:stretch>
            <a:fillRect/>
          </a:stretch>
        </p:blipFill>
        <p:spPr>
          <a:xfrm>
            <a:off x="6156725" y="2858700"/>
            <a:ext cx="2857500" cy="1847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eb4e9bc475_0_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Conclusion:</a:t>
            </a:r>
            <a:endParaRPr b="1"/>
          </a:p>
        </p:txBody>
      </p:sp>
      <p:sp>
        <p:nvSpPr>
          <p:cNvPr id="304" name="Google Shape;304;geb4e9bc475_0_35"/>
          <p:cNvSpPr txBox="1"/>
          <p:nvPr>
            <p:ph idx="1" type="body"/>
          </p:nvPr>
        </p:nvSpPr>
        <p:spPr>
          <a:xfrm>
            <a:off x="311700" y="1152475"/>
            <a:ext cx="8520600" cy="36588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There are 15.1 % people in our dataset are is risk for cardiovascular disease and 84.9 % people are safe (ten year risk).</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There is more risk of cardiovascular disease in patients of age between 51 to 63.</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The count of male and female are same in risk which is around 200, though females are more than males in our dataset.</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Around 250 smokers are in risk and around 210 non-smokers are is risk for cardiovascular disease.</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We can’t evidentially state smoking will lead to heart disease, as we seen from count plot there is no huge difference between these to commune and also our extreme smoker who smokes 70 cigarettes per day is not having ten year risk.</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There are very few people who are done with BP medication which are around 200 but many people have not taken any BP medication and they are around 3200. We cannot say that after taking medication person is safe.</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Around 500 patients who did not had stroke yet and are at risk and around 2800 patients are safe.</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around 250 people with hypertensive are in risk and around 255 people with no hypertensive are at risk.</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Here we can see people who did not had diabetes are more and around 500 people who did not had diabetes are at risk.And there are very few people who had diabetes are at risk.</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most of the people who are not in risk their Cholesterol level lies between 210 to 280 and people who are in risk their cholestrol level lies between 215 to 285 there in not huge difference it is quite normal.</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most people who are not in risk their systolic BP lies between 110 to 140 and people who are at risk their systolic BP lies between 125 to 160. we can say people with high systolic BP are at risk.</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most people who are not in risk their diastolic BP lies between 75 to 85 and people who are at risk their diastolic BP lies between 89 to 90. we can say there is a slight increase in diastolic BP of people who are in risk.</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most people who are not in risk their BMI lies between 22 to 28 and people who are at risk their BMI lies between 23 to 29 approx. WE cannot see any difference BMI is approx. same of risky and not risky people.</a:t>
            </a:r>
            <a:endParaRPr sz="1000">
              <a:solidFill>
                <a:schemeClr val="accent2"/>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sz="10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solidFill>
                <a:schemeClr val="lt1"/>
              </a:solidFill>
            </a:endParaRPr>
          </a:p>
        </p:txBody>
      </p:sp>
      <p:pic>
        <p:nvPicPr>
          <p:cNvPr id="305" name="Google Shape;305;geb4e9bc475_0_35"/>
          <p:cNvPicPr preferRelativeResize="0"/>
          <p:nvPr/>
        </p:nvPicPr>
        <p:blipFill>
          <a:blip r:embed="rId3">
            <a:alphaModFix/>
          </a:blip>
          <a:stretch>
            <a:fillRect/>
          </a:stretch>
        </p:blipFill>
        <p:spPr>
          <a:xfrm>
            <a:off x="3735000" y="377650"/>
            <a:ext cx="4010025" cy="707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eb4e9bc475_0_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Conclusion:</a:t>
            </a:r>
            <a:endParaRPr/>
          </a:p>
        </p:txBody>
      </p:sp>
      <p:sp>
        <p:nvSpPr>
          <p:cNvPr id="311" name="Google Shape;311;geb4e9bc475_0_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most people who are not in risk their heart rate lies between 68 to 83 and people who are at risk their heart rate lies between 68 to 84. which is same for risky and not risky people.</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there is not that difference between the glucose level of risky and non risky patients. glucose level lies between 70 to 80 for both risky and non risky patients.</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most people smoke cigarettes between 1 to 10 approx. and there heart rate lies between 60 to 100.</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age of people lies between 32 to 70 and most of the people's systolic BP lies between 90 to 200.</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With logistic regression we got the accuracy score of 0.68 on train data and 0.66 on test data.</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With Support vector machine we got the train accuracy score of 0.79 and test accuracy score of 0.78.</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With support vector linear kernel we got the train accuracy score of 0.67 and test accuracy score of 0.67.</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With support vector polynomial kernel we got the train accuracy score of 0.95 and test accuracy score of 0.84.</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With Gaussian radial base kernel we got the train accuracy score of 0.97 and test accuracy score of 0.83.</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With Neural Networks we got the Train Accuracy score of 0.81 and test accuracy score of 0.77.</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With Random forest classifier we got the train accuracy of 0.97 and test accuracy of 0.89.</a:t>
            </a:r>
            <a:endParaRPr sz="1000">
              <a:solidFill>
                <a:schemeClr val="accent2"/>
              </a:solidFill>
              <a:highlight>
                <a:srgbClr val="FFFFFF"/>
              </a:highlight>
              <a:latin typeface="Roboto"/>
              <a:ea typeface="Roboto"/>
              <a:cs typeface="Roboto"/>
              <a:sym typeface="Roboto"/>
            </a:endParaRPr>
          </a:p>
          <a:p>
            <a:pPr indent="-292100" lvl="0" marL="457200" rtl="0" algn="l">
              <a:spcBef>
                <a:spcPts val="0"/>
              </a:spcBef>
              <a:spcAft>
                <a:spcPts val="0"/>
              </a:spcAft>
              <a:buClr>
                <a:schemeClr val="accent2"/>
              </a:buClr>
              <a:buSzPts val="1000"/>
              <a:buFont typeface="Roboto"/>
              <a:buChar char="●"/>
            </a:pPr>
            <a:r>
              <a:rPr lang="en-GB" sz="1000">
                <a:solidFill>
                  <a:schemeClr val="accent2"/>
                </a:solidFill>
                <a:highlight>
                  <a:srgbClr val="FFFFFF"/>
                </a:highlight>
                <a:latin typeface="Roboto"/>
                <a:ea typeface="Roboto"/>
                <a:cs typeface="Roboto"/>
                <a:sym typeface="Roboto"/>
              </a:rPr>
              <a:t>With XGBoost classifier we got the train accuracy score of 0.99 and test accuracy of 0.90.</a:t>
            </a:r>
            <a:endParaRPr sz="10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eb4e9bc475_0_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b="1" sz="28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3100"/>
          </a:p>
        </p:txBody>
      </p:sp>
      <p:sp>
        <p:nvSpPr>
          <p:cNvPr id="317" name="Google Shape;317;geb4e9bc475_0_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geb4e9bc475_0_15"/>
          <p:cNvPicPr preferRelativeResize="0"/>
          <p:nvPr/>
        </p:nvPicPr>
        <p:blipFill>
          <a:blip r:embed="rId3">
            <a:alphaModFix/>
          </a:blip>
          <a:stretch>
            <a:fillRect/>
          </a:stretch>
        </p:blipFill>
        <p:spPr>
          <a:xfrm>
            <a:off x="2807500" y="1304075"/>
            <a:ext cx="3546875" cy="244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e863245322_0_9"/>
          <p:cNvSpPr txBox="1"/>
          <p:nvPr>
            <p:ph type="title"/>
          </p:nvPr>
        </p:nvSpPr>
        <p:spPr>
          <a:xfrm>
            <a:off x="386700" y="755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Why is predictive analytics useful for Cardiovascular risk ?</a:t>
            </a:r>
            <a:endParaRPr/>
          </a:p>
        </p:txBody>
      </p:sp>
      <p:sp>
        <p:nvSpPr>
          <p:cNvPr id="76" name="Google Shape;76;ge863245322_0_9"/>
          <p:cNvSpPr txBox="1"/>
          <p:nvPr>
            <p:ph idx="1" type="body"/>
          </p:nvPr>
        </p:nvSpPr>
        <p:spPr>
          <a:xfrm>
            <a:off x="386700" y="1784700"/>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To know which patients are in risk:</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To know which disease lead to Cardiovascular risk: </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To know what habit lead to Cardiovascular risk:</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To know what should be BMI, BP, Diabetes and Cholesterol level:</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e863245322_0_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Dataset:</a:t>
            </a:r>
            <a:endParaRPr/>
          </a:p>
        </p:txBody>
      </p:sp>
      <p:sp>
        <p:nvSpPr>
          <p:cNvPr id="82" name="Google Shape;82;ge863245322_0_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Rows : 3390</a:t>
            </a:r>
            <a:endParaRPr>
              <a:solidFill>
                <a:schemeClr val="lt1"/>
              </a:solidFill>
            </a:endParaRPr>
          </a:p>
          <a:p>
            <a:pPr indent="0" lvl="0" marL="0" rtl="0" algn="l">
              <a:spcBef>
                <a:spcPts val="0"/>
              </a:spcBef>
              <a:spcAft>
                <a:spcPts val="0"/>
              </a:spcAft>
              <a:buNone/>
            </a:pPr>
            <a:r>
              <a:rPr lang="en-GB">
                <a:solidFill>
                  <a:schemeClr val="lt1"/>
                </a:solidFill>
              </a:rPr>
              <a:t>Columns : 17</a:t>
            </a:r>
            <a:endParaRPr>
              <a:solidFill>
                <a:schemeClr val="lt1"/>
              </a:solidFill>
            </a:endParaRPr>
          </a:p>
        </p:txBody>
      </p:sp>
      <p:pic>
        <p:nvPicPr>
          <p:cNvPr id="83" name="Google Shape;83;ge863245322_0_14"/>
          <p:cNvPicPr preferRelativeResize="0"/>
          <p:nvPr/>
        </p:nvPicPr>
        <p:blipFill>
          <a:blip r:embed="rId3">
            <a:alphaModFix/>
          </a:blip>
          <a:stretch>
            <a:fillRect/>
          </a:stretch>
        </p:blipFill>
        <p:spPr>
          <a:xfrm>
            <a:off x="450050" y="1993100"/>
            <a:ext cx="8208174" cy="247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e863245322_0_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Variable Names:</a:t>
            </a:r>
            <a:endParaRPr/>
          </a:p>
        </p:txBody>
      </p:sp>
      <p:sp>
        <p:nvSpPr>
          <p:cNvPr id="89" name="Google Shape;89;ge863245322_0_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Sex: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Age: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is_smoking: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Cigs Per Day: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BP Meds:</a:t>
            </a:r>
            <a:r>
              <a:rPr lang="en-GB" sz="1200">
                <a:solidFill>
                  <a:schemeClr val="accent2"/>
                </a:solidFill>
                <a:highlight>
                  <a:srgbClr val="FFFFFF"/>
                </a:highlight>
                <a:latin typeface="Roboto"/>
                <a:ea typeface="Roboto"/>
                <a:cs typeface="Roboto"/>
                <a:sym typeface="Roboto"/>
              </a:rPr>
              <a:t>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Prevalent Stroke:</a:t>
            </a:r>
            <a:r>
              <a:rPr lang="en-GB" sz="1200">
                <a:solidFill>
                  <a:schemeClr val="accent2"/>
                </a:solidFill>
                <a:highlight>
                  <a:srgbClr val="FFFFFF"/>
                </a:highlight>
                <a:latin typeface="Roboto"/>
                <a:ea typeface="Roboto"/>
                <a:cs typeface="Roboto"/>
                <a:sym typeface="Roboto"/>
              </a:rPr>
              <a:t>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Prevalent Hyp: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Diabetes: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Tot Chol: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Sys BP:</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Dia BP: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BMI: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Heart Rate: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Glucose: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10-year risk:</a:t>
            </a:r>
            <a:endParaRPr sz="1200">
              <a:solidFill>
                <a:schemeClr val="accent2"/>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e863245322_0_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Exploratory Data Analysis:</a:t>
            </a:r>
            <a:endParaRPr b="1"/>
          </a:p>
          <a:p>
            <a:pPr indent="0" lvl="0" marL="0" rtl="0" algn="l">
              <a:spcBef>
                <a:spcPts val="0"/>
              </a:spcBef>
              <a:spcAft>
                <a:spcPts val="0"/>
              </a:spcAft>
              <a:buNone/>
            </a:pPr>
            <a:r>
              <a:t/>
            </a:r>
            <a:endParaRPr/>
          </a:p>
        </p:txBody>
      </p:sp>
      <p:sp>
        <p:nvSpPr>
          <p:cNvPr id="95" name="Google Shape;95;ge863245322_0_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14300" rtl="0" algn="just">
              <a:spcBef>
                <a:spcPts val="0"/>
              </a:spcBef>
              <a:spcAft>
                <a:spcPts val="0"/>
              </a:spcAft>
              <a:buClr>
                <a:srgbClr val="00717D"/>
              </a:buClr>
              <a:buSzPts val="1800"/>
              <a:buFont typeface="Arial"/>
              <a:buNone/>
            </a:pPr>
            <a:r>
              <a:rPr lang="en-GB">
                <a:solidFill>
                  <a:srgbClr val="00717D"/>
                </a:solidFill>
              </a:rPr>
              <a:t>EDA is used for analyzing what the data can tell us before the modeling or by applying any set of instructions/code.</a:t>
            </a:r>
            <a:endParaRPr/>
          </a:p>
        </p:txBody>
      </p:sp>
      <p:pic>
        <p:nvPicPr>
          <p:cNvPr id="96" name="Google Shape;96;ge863245322_0_27"/>
          <p:cNvPicPr preferRelativeResize="0"/>
          <p:nvPr/>
        </p:nvPicPr>
        <p:blipFill>
          <a:blip r:embed="rId3">
            <a:alphaModFix/>
          </a:blip>
          <a:stretch>
            <a:fillRect/>
          </a:stretch>
        </p:blipFill>
        <p:spPr>
          <a:xfrm>
            <a:off x="2565550" y="2243300"/>
            <a:ext cx="3829750" cy="20718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e863245322_0_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Risky Patients:</a:t>
            </a:r>
            <a:endParaRPr b="1"/>
          </a:p>
        </p:txBody>
      </p:sp>
      <p:sp>
        <p:nvSpPr>
          <p:cNvPr id="102" name="Google Shape;102;ge863245322_0_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ge863245322_0_33"/>
          <p:cNvPicPr preferRelativeResize="0"/>
          <p:nvPr/>
        </p:nvPicPr>
        <p:blipFill>
          <a:blip r:embed="rId3">
            <a:alphaModFix/>
          </a:blip>
          <a:stretch>
            <a:fillRect/>
          </a:stretch>
        </p:blipFill>
        <p:spPr>
          <a:xfrm>
            <a:off x="103575" y="1221575"/>
            <a:ext cx="4208894" cy="3675475"/>
          </a:xfrm>
          <a:prstGeom prst="rect">
            <a:avLst/>
          </a:prstGeom>
          <a:noFill/>
          <a:ln>
            <a:noFill/>
          </a:ln>
        </p:spPr>
      </p:pic>
      <p:pic>
        <p:nvPicPr>
          <p:cNvPr id="104" name="Google Shape;104;ge863245322_0_33"/>
          <p:cNvPicPr preferRelativeResize="0"/>
          <p:nvPr/>
        </p:nvPicPr>
        <p:blipFill>
          <a:blip r:embed="rId4">
            <a:alphaModFix/>
          </a:blip>
          <a:stretch>
            <a:fillRect/>
          </a:stretch>
        </p:blipFill>
        <p:spPr>
          <a:xfrm>
            <a:off x="4479125" y="1221575"/>
            <a:ext cx="4571100" cy="367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e863245322_0_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Distribution of age:</a:t>
            </a:r>
            <a:endParaRPr b="1"/>
          </a:p>
        </p:txBody>
      </p:sp>
      <p:sp>
        <p:nvSpPr>
          <p:cNvPr id="110" name="Google Shape;110;ge863245322_0_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ge863245322_0_40"/>
          <p:cNvPicPr preferRelativeResize="0"/>
          <p:nvPr/>
        </p:nvPicPr>
        <p:blipFill>
          <a:blip r:embed="rId3">
            <a:alphaModFix/>
          </a:blip>
          <a:stretch>
            <a:fillRect/>
          </a:stretch>
        </p:blipFill>
        <p:spPr>
          <a:xfrm>
            <a:off x="964400" y="1152475"/>
            <a:ext cx="7275926" cy="370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