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IBM Plex Sans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IBM Plex Sa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HDVBmsjTgeOiVdSRWIA8tW2NZ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regular.fntdata"/><Relationship Id="rId22" Type="http://schemas.openxmlformats.org/officeDocument/2006/relationships/font" Target="fonts/IBMPlexSans-italic.fntdata"/><Relationship Id="rId21" Type="http://schemas.openxmlformats.org/officeDocument/2006/relationships/font" Target="fonts/IBMPlexSans-bold.fntdata"/><Relationship Id="rId24" Type="http://schemas.openxmlformats.org/officeDocument/2006/relationships/font" Target="fonts/Roboto-regular.fntdata"/><Relationship Id="rId23" Type="http://schemas.openxmlformats.org/officeDocument/2006/relationships/font" Target="fonts/IBMPlex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BMPlexSansSemiBold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SemiBold-boldItalic.fntdata"/><Relationship Id="rId30" Type="http://schemas.openxmlformats.org/officeDocument/2006/relationships/font" Target="fonts/IBMPlexSa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9b648e62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a9b648e6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9b648e62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a9b648e6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9b648e62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a9b648e62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9b648e62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a9b648e62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9b648e62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a9b648e6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9b648e62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a9b648e6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b648e62c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a9b648e6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9b648e62c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a9b648e6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b648e62c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a9b648e6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9b648e62c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a9b648e6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4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" name="Google Shape;8;p24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33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6" name="Google Shape;46;p34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9" name="Google Shape;49;p3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3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p35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36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6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9" name="Google Shape;59;p36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6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6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7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7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2" name="Google Shape;72;p38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8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8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8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8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9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i="0" sz="20000" u="none" cap="none" strike="noStrike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" name="Google Shape;82;p39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39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" name="Google Shape;84;p39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39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i="0" sz="20000" u="none" cap="none" strike="noStrike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6" name="Google Shape;86;p39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7" name="Google Shape;87;p39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9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9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0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4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40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40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40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1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4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4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4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4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2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2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7" name="Google Shape;107;p42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2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b="0"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43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43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3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4" name="Google Shape;114;p43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7" name="Google Shape;117;p44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9" name="Google Shape;119;p44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4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4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7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8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9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0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50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5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1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5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5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3" name="Google Shape;143;p51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52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b="0"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53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5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3" name="Google Shape;153;p5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54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5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5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5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5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55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5" name="Google Shape;165;p5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5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5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56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5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2" name="Google Shape;172;p5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5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5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7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5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5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5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8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5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6" name="Google Shape;186;p5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5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5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59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3" name="Google Shape;193;p5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5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5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60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6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60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60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B18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60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ru-RU" sz="20000" u="none" cap="none" strike="noStrike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i="0" sz="20000" u="none" cap="none" strike="noStrike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1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05" name="Google Shape;205;p61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1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6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62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2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6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6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b="0"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3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63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6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6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64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6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6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6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9" name="Google Shape;229;p65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6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6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6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66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6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66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66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6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7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2" name="Google Shape;242;p67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68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6" name="Google Shape;246;p6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69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6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6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8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8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9" name="Google Shape;29;p29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"/>
              <a:buAutoNum type="arabicPeriod"/>
              <a:defRPr b="0" i="0" sz="2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"/>
              <a:buNone/>
              <a:defRPr b="0" i="0" sz="2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2" name="Google Shape;32;p30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5" name="Google Shape;35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Google Shape;36;p31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AutoNum type="arabicPeriod"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BM Plex Sans"/>
              <a:buNone/>
              <a:defRPr b="0" i="0" sz="2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32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Векторизация текстов</a:t>
            </a:r>
            <a:endParaRPr/>
          </a:p>
        </p:txBody>
      </p:sp>
      <p:sp>
        <p:nvSpPr>
          <p:cNvPr id="256" name="Google Shape;256;p2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Классические подходы к обработке естественного языка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9b648e62c_0_66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Эмбединги слов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ga9b648e62c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601" y="1391000"/>
            <a:ext cx="6451549" cy="46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9b648e62c_0_7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Эмбединги слов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ga9b648e62c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13" y="1481800"/>
            <a:ext cx="7793124" cy="46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9b648e62c_0_78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Эмбединги слов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ga9b648e62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575" y="1611523"/>
            <a:ext cx="8145601" cy="43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9b648e62c_0_84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Эмбединги слов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ga9b648e62c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238" y="1329075"/>
            <a:ext cx="8491525" cy="47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Векторизация текстов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BoW (CountVectorizer)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>
                <a:solidFill>
                  <a:schemeClr val="lt1"/>
                </a:solidFill>
              </a:rPr>
              <a:t>TF-IDF</a:t>
            </a:r>
            <a:endParaRPr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>
                <a:solidFill>
                  <a:schemeClr val="lt1"/>
                </a:solidFill>
              </a:rPr>
              <a:t>PMI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Эмбединги слов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Практика</a:t>
            </a:r>
            <a:endParaRPr/>
          </a:p>
        </p:txBody>
      </p:sp>
      <p:sp>
        <p:nvSpPr>
          <p:cNvPr id="262" name="Google Shape;262;p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Что будет на уроке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Мешок слов BoW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Базовыми элементами текста являются слова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Используется информация только о наличии/отсутствии слова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8" name="Google Shape;26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3387513"/>
            <a:ext cx="88296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9b648e62c_0_6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Мешок слов CountVectorizer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Слова могут встречаться много раз в тексте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Будем учитывать частоту встречания слова в тексте</a:t>
            </a:r>
            <a:endParaRPr/>
          </a:p>
        </p:txBody>
      </p:sp>
      <p:pic>
        <p:nvPicPr>
          <p:cNvPr id="274" name="Google Shape;274;ga9b648e62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675" y="3078675"/>
            <a:ext cx="9622649" cy="27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9b648e62c_0_38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Мешок слов TF-IDF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Слова имеют разную значимость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Будем сглаживать веса слов</a:t>
            </a:r>
            <a:endParaRPr/>
          </a:p>
        </p:txBody>
      </p:sp>
      <p:pic>
        <p:nvPicPr>
          <p:cNvPr id="280" name="Google Shape;280;ga9b648e62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98" y="3007723"/>
            <a:ext cx="8039001" cy="30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9b648e62c_0_44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Мешок слов TF-IDF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Признаки TF-IDF часто используются на практике и показывают хорошие результаты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Упускаем информацию о порядке слов в текстах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Важно при обработке устойчивых сочетаний слов (коллокации, словарные N-граммы)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Пример “глубокая нейронная сеть”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Выделяем коллокации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Обозначаем каждый из них отдельным токеном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/>
              <a:t>Получаем для них матрицу (bow/tf-idf)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9b648e62c_0_49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Pointwise Mutual Information (PMI)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Для оценки совместной встречаемости слов используют</a:t>
            </a:r>
            <a:endParaRPr/>
          </a:p>
        </p:txBody>
      </p:sp>
      <p:pic>
        <p:nvPicPr>
          <p:cNvPr id="291" name="Google Shape;291;ga9b648e62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138" y="2525150"/>
            <a:ext cx="8329726" cy="34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b648e62c_0_54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Эмбединги слов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ga9b648e62c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25" y="1972263"/>
            <a:ext cx="100965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b648e62c_0_60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/>
              <a:t>Эмбединги слов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ga9b648e62c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75" y="1331975"/>
            <a:ext cx="8268199" cy="46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