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2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slideMasters/_rels/slideMaster1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22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0.xml"/><Relationship Id="rId8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4.xml"/><Relationship Id="rId8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1.xml"/><Relationship Id="rId15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37;p9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32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Google Shape;40;p10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Google Shape;43;p11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4680720" cy="541116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"/>
          <p:cNvSpPr/>
          <p:nvPr/>
        </p:nvSpPr>
        <p:spPr>
          <a:xfrm>
            <a:off x="6095880" y="3429000"/>
            <a:ext cx="6095520" cy="3436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4" name="Google Shape;54;p15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6095880" y="0"/>
            <a:ext cx="6095520" cy="228492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"/>
          <p:cNvSpPr/>
          <p:nvPr/>
        </p:nvSpPr>
        <p:spPr>
          <a:xfrm>
            <a:off x="6095880" y="2285280"/>
            <a:ext cx="6095520" cy="228492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"/>
          <p:cNvSpPr/>
          <p:nvPr/>
        </p:nvSpPr>
        <p:spPr>
          <a:xfrm>
            <a:off x="6095880" y="4572720"/>
            <a:ext cx="6095520" cy="2284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PlaceHolder 4"/>
          <p:cNvSpPr>
            <a:spLocks noGrp="1"/>
          </p:cNvSpPr>
          <p:nvPr>
            <p:ph type="title"/>
          </p:nvPr>
        </p:nvSpPr>
        <p:spPr>
          <a:xfrm>
            <a:off x="690840" y="692280"/>
            <a:ext cx="4680720" cy="541116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6" name="Google Shape;252;p49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198;p37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pic>
        <p:nvPicPr>
          <p:cNvPr id="515" name="Google Shape;199;p37" descr=""/>
          <p:cNvPicPr/>
          <p:nvPr/>
        </p:nvPicPr>
        <p:blipFill>
          <a:blip r:embed="rId3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95832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184;p35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pic>
        <p:nvPicPr>
          <p:cNvPr id="555" name="Google Shape;185;p35" descr=""/>
          <p:cNvPicPr/>
          <p:nvPr/>
        </p:nvPicPr>
        <p:blipFill>
          <a:blip r:embed="rId3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95832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 flipH="1">
            <a:off x="8128080" y="0"/>
            <a:ext cx="406368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5" name="Google Shape;161;p32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596" name="CustomShape 2"/>
          <p:cNvSpPr/>
          <p:nvPr/>
        </p:nvSpPr>
        <p:spPr>
          <a:xfrm>
            <a:off x="7287480" y="3618360"/>
            <a:ext cx="3238920" cy="20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1" lang="ru-RU" sz="20000" spc="-1" strike="noStrike">
                <a:solidFill>
                  <a:srgbClr val="434343"/>
                </a:solidFill>
                <a:latin typeface="IBM Plex Sans"/>
                <a:ea typeface="IBM Plex Sans"/>
              </a:rPr>
              <a:t>03</a:t>
            </a:r>
            <a:endParaRPr b="0" lang="ru-RU" sz="20000" spc="-1" strike="noStrike"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 flipH="1">
            <a:off x="4064040" y="0"/>
            <a:ext cx="4063680" cy="685764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4"/>
          <p:cNvSpPr/>
          <p:nvPr/>
        </p:nvSpPr>
        <p:spPr>
          <a:xfrm>
            <a:off x="3214080" y="3625200"/>
            <a:ext cx="3238920" cy="20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1" lang="ru-RU" sz="20000" spc="-1" strike="noStrike">
                <a:solidFill>
                  <a:srgbClr val="965eff"/>
                </a:solidFill>
                <a:latin typeface="IBM Plex Sans"/>
                <a:ea typeface="IBM Plex Sans"/>
              </a:rPr>
              <a:t>02</a:t>
            </a:r>
            <a:endParaRPr b="0" lang="ru-RU" sz="20000" spc="-1" strike="noStrike">
              <a:latin typeface="Arial"/>
            </a:endParaRPr>
          </a:p>
        </p:txBody>
      </p:sp>
      <p:sp>
        <p:nvSpPr>
          <p:cNvPr id="599" name="CustomShape 5"/>
          <p:cNvSpPr/>
          <p:nvPr/>
        </p:nvSpPr>
        <p:spPr>
          <a:xfrm flipH="1">
            <a:off x="0" y="0"/>
            <a:ext cx="406368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6"/>
          <p:cNvSpPr/>
          <p:nvPr/>
        </p:nvSpPr>
        <p:spPr>
          <a:xfrm>
            <a:off x="-868680" y="3625200"/>
            <a:ext cx="3238920" cy="20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1" lang="ru-RU" sz="20000" spc="-1" strike="noStrike">
                <a:solidFill>
                  <a:srgbClr val="dcdddf"/>
                </a:solidFill>
                <a:latin typeface="IBM Plex Sans"/>
                <a:ea typeface="IBM Plex Sans"/>
              </a:rPr>
              <a:t>01</a:t>
            </a:r>
            <a:endParaRPr b="0" lang="ru-RU" sz="20000" spc="-1" strike="noStrike">
              <a:latin typeface="Arial"/>
            </a:endParaRPr>
          </a:p>
        </p:txBody>
      </p:sp>
      <p:pic>
        <p:nvPicPr>
          <p:cNvPr id="601" name="Google Shape;168;p32" descr=""/>
          <p:cNvPicPr/>
          <p:nvPr/>
        </p:nvPicPr>
        <p:blipFill>
          <a:blip r:embed="rId3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602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32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84;p21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641" name="CustomShape 1"/>
          <p:cNvSpPr/>
          <p:nvPr/>
        </p:nvSpPr>
        <p:spPr>
          <a:xfrm flipH="1">
            <a:off x="6095880" y="0"/>
            <a:ext cx="60955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788520" y="692280"/>
            <a:ext cx="4680720" cy="54111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title"/>
          </p:nvPr>
        </p:nvSpPr>
        <p:spPr>
          <a:xfrm>
            <a:off x="690840" y="1163880"/>
            <a:ext cx="4680720" cy="226476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CustomShape 4"/>
          <p:cNvSpPr/>
          <p:nvPr/>
        </p:nvSpPr>
        <p:spPr>
          <a:xfrm>
            <a:off x="-1602000" y="3625200"/>
            <a:ext cx="3972240" cy="20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1" lang="ru-RU" sz="20000" spc="-1" strike="noStrike">
                <a:solidFill>
                  <a:srgbClr val="965eff"/>
                </a:solidFill>
                <a:latin typeface="IBM Plex Sans"/>
                <a:ea typeface="IBM Plex Sans"/>
              </a:rPr>
              <a:t>01</a:t>
            </a:r>
            <a:endParaRPr b="0" lang="ru-RU" sz="20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32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91;p22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682" name="CustomShape 1"/>
          <p:cNvSpPr/>
          <p:nvPr/>
        </p:nvSpPr>
        <p:spPr>
          <a:xfrm flipH="1">
            <a:off x="6095880" y="0"/>
            <a:ext cx="60955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788520" y="692280"/>
            <a:ext cx="4680720" cy="54111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title"/>
          </p:nvPr>
        </p:nvSpPr>
        <p:spPr>
          <a:xfrm>
            <a:off x="690840" y="1163880"/>
            <a:ext cx="4680720" cy="226476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CustomShape 4"/>
          <p:cNvSpPr/>
          <p:nvPr/>
        </p:nvSpPr>
        <p:spPr>
          <a:xfrm>
            <a:off x="-1602000" y="3625200"/>
            <a:ext cx="3972240" cy="20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1" lang="ru-RU" sz="20000" spc="-1" strike="noStrike">
                <a:solidFill>
                  <a:srgbClr val="965eff"/>
                </a:solidFill>
                <a:latin typeface="IBM Plex Sans"/>
                <a:ea typeface="IBM Plex Sans"/>
              </a:rPr>
              <a:t>02</a:t>
            </a:r>
            <a:endParaRPr b="0" lang="ru-RU" sz="20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415440" y="592920"/>
            <a:ext cx="11360160" cy="763200"/>
          </a:xfrm>
          <a:prstGeom prst="rect">
            <a:avLst/>
          </a:prstGeom>
        </p:spPr>
        <p:txBody>
          <a:bodyPr tIns="91440" bIns="91440"/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415440" y="1536120"/>
            <a:ext cx="11360160" cy="4554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8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5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/>
          </p:nvPr>
        </p:nvSpPr>
        <p:spPr>
          <a:xfrm>
            <a:off x="11296800" y="6217200"/>
            <a:ext cx="731160" cy="5241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A4169CD-E36B-4ED0-AC92-3B268B0CFDE0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90840" y="1699920"/>
            <a:ext cx="10778760" cy="3172320"/>
          </a:xfrm>
          <a:prstGeom prst="rect">
            <a:avLst/>
          </a:prstGeom>
        </p:spPr>
        <p:txBody>
          <a:bodyPr anchor="b"/>
          <a:p>
            <a:r>
              <a:rPr b="0" lang="ru-RU" sz="7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Google Shape;242;p47" descr=""/>
          <p:cNvPicPr/>
          <p:nvPr/>
        </p:nvPicPr>
        <p:blipFill>
          <a:blip r:embed="rId3"/>
          <a:stretch/>
        </p:blipFill>
        <p:spPr>
          <a:xfrm>
            <a:off x="789480" y="745200"/>
            <a:ext cx="2769480" cy="50328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32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0840" y="1699920"/>
            <a:ext cx="10778760" cy="3172320"/>
          </a:xfrm>
          <a:prstGeom prst="rect">
            <a:avLst/>
          </a:prstGeom>
        </p:spPr>
        <p:txBody>
          <a:bodyPr anchor="b"/>
          <a:p>
            <a:r>
              <a:rPr b="0" lang="ru-RU" sz="7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246;p48" descr=""/>
          <p:cNvPicPr/>
          <p:nvPr/>
        </p:nvPicPr>
        <p:blipFill>
          <a:blip r:embed="rId2"/>
          <a:stretch/>
        </p:blipFill>
        <p:spPr>
          <a:xfrm>
            <a:off x="789480" y="745200"/>
            <a:ext cx="2769480" cy="503280"/>
          </a:xfrm>
          <a:prstGeom prst="rect">
            <a:avLst/>
          </a:prstGeom>
          <a:ln>
            <a:noFill/>
          </a:ln>
        </p:spPr>
      </p:pic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0840" y="1699920"/>
            <a:ext cx="10778760" cy="3172320"/>
          </a:xfrm>
          <a:prstGeom prst="rect">
            <a:avLst/>
          </a:prstGeom>
        </p:spPr>
        <p:txBody>
          <a:bodyPr anchor="b"/>
          <a:p>
            <a:r>
              <a:rPr b="0" lang="ru-RU" sz="7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238;p46" descr=""/>
          <p:cNvPicPr/>
          <p:nvPr/>
        </p:nvPicPr>
        <p:blipFill>
          <a:blip r:embed="rId2"/>
          <a:stretch/>
        </p:blipFill>
        <p:spPr>
          <a:xfrm>
            <a:off x="789480" y="745200"/>
            <a:ext cx="2769480" cy="503280"/>
          </a:xfrm>
          <a:prstGeom prst="rect">
            <a:avLst/>
          </a:prstGeom>
          <a:ln>
            <a:noFill/>
          </a:ln>
        </p:spPr>
      </p:pic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63;p17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64;p17" descr=""/>
          <p:cNvPicPr/>
          <p:nvPr/>
        </p:nvPicPr>
        <p:blipFill>
          <a:blip r:embed="rId3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 flipH="1">
            <a:off x="6095880" y="0"/>
            <a:ext cx="6095520" cy="685764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788520" y="692280"/>
            <a:ext cx="4680720" cy="54111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690840" y="692280"/>
            <a:ext cx="4680720" cy="541116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32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91200" y="692280"/>
            <a:ext cx="10778400" cy="54111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23;p42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19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91200" y="692280"/>
            <a:ext cx="10778400" cy="54111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Google Shape;220;p41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788520" y="692280"/>
            <a:ext cx="4680720" cy="54111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title"/>
          </p:nvPr>
        </p:nvSpPr>
        <p:spPr>
          <a:xfrm>
            <a:off x="690840" y="692280"/>
            <a:ext cx="4680720" cy="541116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213;p39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91200" y="2354760"/>
            <a:ext cx="10778400" cy="37483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778400" cy="146520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Google Shape;217;p40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9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extShape 1"/>
          <p:cNvSpPr txBox="1"/>
          <p:nvPr/>
        </p:nvSpPr>
        <p:spPr>
          <a:xfrm>
            <a:off x="690840" y="1699920"/>
            <a:ext cx="10778760" cy="3172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72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Эмбеддинги. Word2vec, Doc2Vec, fasttext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TextShape 2"/>
          <p:cNvSpPr txBox="1"/>
          <p:nvPr/>
        </p:nvSpPr>
        <p:spPr>
          <a:xfrm>
            <a:off x="690840" y="5095440"/>
            <a:ext cx="10778760" cy="925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Название курса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Skip-gram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8" name="" descr=""/>
          <p:cNvPicPr/>
          <p:nvPr/>
        </p:nvPicPr>
        <p:blipFill>
          <a:blip r:embed="rId1"/>
          <a:stretch/>
        </p:blipFill>
        <p:spPr>
          <a:xfrm>
            <a:off x="1440000" y="2017800"/>
            <a:ext cx="8924400" cy="323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Negative sampling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0" name="" descr=""/>
          <p:cNvPicPr/>
          <p:nvPr/>
        </p:nvPicPr>
        <p:blipFill>
          <a:blip r:embed="rId1"/>
          <a:stretch/>
        </p:blipFill>
        <p:spPr>
          <a:xfrm>
            <a:off x="1436400" y="1641240"/>
            <a:ext cx="9867600" cy="41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Word2vec vs SVD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2" name="" descr=""/>
          <p:cNvPicPr/>
          <p:nvPr/>
        </p:nvPicPr>
        <p:blipFill>
          <a:blip r:embed="rId1"/>
          <a:stretch/>
        </p:blipFill>
        <p:spPr>
          <a:xfrm>
            <a:off x="983520" y="1512000"/>
            <a:ext cx="10680480" cy="43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Word2vec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4" name="" descr=""/>
          <p:cNvPicPr/>
          <p:nvPr/>
        </p:nvPicPr>
        <p:blipFill>
          <a:blip r:embed="rId1"/>
          <a:stretch/>
        </p:blipFill>
        <p:spPr>
          <a:xfrm>
            <a:off x="1584000" y="1300320"/>
            <a:ext cx="9576000" cy="46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Fasttext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Разделите слово на мешок из n-граммов: apple = &lt;ap, ppl, </a:t>
            </a: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ple, le&gt; (BPE)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Вычислить вектор для каждого n-грамма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Вектор для слова = сумма &lt;вектора слова, векторов для </a:t>
            </a: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n-граммов слов&gt;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397;p71" descr=""/>
          <p:cNvPicPr/>
          <p:nvPr/>
        </p:nvPicPr>
        <p:blipFill>
          <a:blip r:embed="rId1"/>
          <a:stretch/>
        </p:blipFill>
        <p:spPr>
          <a:xfrm>
            <a:off x="4822560" y="0"/>
            <a:ext cx="7368840" cy="6857640"/>
          </a:xfrm>
          <a:prstGeom prst="rect">
            <a:avLst/>
          </a:prstGeom>
          <a:ln>
            <a:noFill/>
          </a:ln>
        </p:spPr>
      </p:pic>
      <p:sp>
        <p:nvSpPr>
          <p:cNvPr id="797" name="TextShape 1"/>
          <p:cNvSpPr txBox="1"/>
          <p:nvPr/>
        </p:nvSpPr>
        <p:spPr>
          <a:xfrm>
            <a:off x="690840" y="692280"/>
            <a:ext cx="10809720" cy="542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Спасибо!</a:t>
            </a:r>
            <a:br/>
            <a:r>
              <a:rPr b="1" lang="ru-RU" sz="4400" spc="-1" strike="noStrike">
                <a:solidFill>
                  <a:srgbClr val="b187ff"/>
                </a:solidFill>
                <a:latin typeface="IBM Plex Sans"/>
                <a:ea typeface="IBM Plex Sans"/>
              </a:rPr>
              <a:t>Каждый день</a:t>
            </a:r>
            <a:br/>
            <a:r>
              <a:rPr b="1" lang="ru-RU" sz="4400" spc="-1" strike="noStrike">
                <a:solidFill>
                  <a:srgbClr val="b187ff"/>
                </a:solidFill>
                <a:latin typeface="IBM Plex Sans"/>
                <a:ea typeface="IBM Plex Sans"/>
              </a:rPr>
              <a:t>вы становитесь</a:t>
            </a:r>
            <a:br/>
            <a:r>
              <a:rPr b="1" lang="ru-RU" sz="4400" spc="-1" strike="noStrike">
                <a:solidFill>
                  <a:srgbClr val="b187ff"/>
                </a:solidFill>
                <a:latin typeface="IBM Plex Sans"/>
                <a:ea typeface="IBM Plex Sans"/>
              </a:rPr>
              <a:t>лучше :)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extShape 1"/>
          <p:cNvSpPr txBox="1"/>
          <p:nvPr/>
        </p:nvSpPr>
        <p:spPr>
          <a:xfrm>
            <a:off x="6788520" y="692280"/>
            <a:ext cx="468072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6792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IBM Plex Sans"/>
              <a:buAutoNum type="arabicPeriod"/>
            </a:pPr>
            <a:r>
              <a:rPr b="0" lang="ru-RU" sz="22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Word2Vec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ffffff"/>
              </a:buClr>
              <a:buFont typeface="IBM Plex Sans"/>
              <a:buAutoNum type="arabicPeriod"/>
            </a:pPr>
            <a:r>
              <a:rPr b="0" lang="ru-RU" sz="22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Второе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ffffff"/>
              </a:buClr>
              <a:buFont typeface="IBM Plex Sans"/>
              <a:buAutoNum type="arabicPeriod"/>
            </a:pPr>
            <a:r>
              <a:rPr b="0" lang="ru-RU" sz="22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Третье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TextShape 2"/>
          <p:cNvSpPr txBox="1"/>
          <p:nvPr/>
        </p:nvSpPr>
        <p:spPr>
          <a:xfrm>
            <a:off x="690840" y="692280"/>
            <a:ext cx="468072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Что будет на уроке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Представления слов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Слова представляются в виде one-hot вектора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Недостатки: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Большая размерность векторов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Все вектора одинаково похожи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Сложно кодировать дополнительную информацию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6" name="" descr=""/>
          <p:cNvPicPr/>
          <p:nvPr/>
        </p:nvPicPr>
        <p:blipFill>
          <a:blip r:embed="rId1"/>
          <a:stretch/>
        </p:blipFill>
        <p:spPr>
          <a:xfrm>
            <a:off x="2812320" y="2736000"/>
            <a:ext cx="6475680" cy="136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Гипотеза компактности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Близкие (похожие) слова встречаются в похожем контексте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Цель: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У близких слов (синонимов, родственных слов) и представления получаются близкие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Word2Vec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9" name="" descr=""/>
          <p:cNvPicPr/>
          <p:nvPr/>
        </p:nvPicPr>
        <p:blipFill>
          <a:blip r:embed="rId1"/>
          <a:stretch/>
        </p:blipFill>
        <p:spPr>
          <a:xfrm>
            <a:off x="2808000" y="1518840"/>
            <a:ext cx="6314760" cy="395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Skip-gram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Зная контекст мы хотим максимизировать вероятность центрального слова. Перемещаемся скользящим окном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1" name="Google Shape;325;p33" descr=""/>
          <p:cNvPicPr/>
          <p:nvPr/>
        </p:nvPicPr>
        <p:blipFill>
          <a:blip r:embed="rId1"/>
          <a:stretch/>
        </p:blipFill>
        <p:spPr>
          <a:xfrm>
            <a:off x="792000" y="2880000"/>
            <a:ext cx="10239480" cy="30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Skip-gram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3" name="" descr=""/>
          <p:cNvPicPr/>
          <p:nvPr/>
        </p:nvPicPr>
        <p:blipFill>
          <a:blip r:embed="rId1"/>
          <a:stretch/>
        </p:blipFill>
        <p:spPr>
          <a:xfrm>
            <a:off x="1413720" y="1479600"/>
            <a:ext cx="8810280" cy="435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Shape 1"/>
          <p:cNvSpPr txBox="1"/>
          <p:nvPr/>
        </p:nvSpPr>
        <p:spPr>
          <a:xfrm>
            <a:off x="690840" y="692280"/>
            <a:ext cx="10778400" cy="146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Skip-gram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5" name="Google Shape;362;p38" descr=""/>
          <p:cNvPicPr/>
          <p:nvPr/>
        </p:nvPicPr>
        <p:blipFill>
          <a:blip r:embed="rId1"/>
          <a:stretch/>
        </p:blipFill>
        <p:spPr>
          <a:xfrm>
            <a:off x="1934640" y="1440000"/>
            <a:ext cx="7530840" cy="4163760"/>
          </a:xfrm>
          <a:prstGeom prst="rect">
            <a:avLst/>
          </a:prstGeom>
          <a:ln>
            <a:noFill/>
          </a:ln>
        </p:spPr>
      </p:pic>
      <p:sp>
        <p:nvSpPr>
          <p:cNvPr id="776" name="CustomShape 2"/>
          <p:cNvSpPr/>
          <p:nvPr/>
        </p:nvSpPr>
        <p:spPr>
          <a:xfrm>
            <a:off x="476280" y="5169600"/>
            <a:ext cx="7082280" cy="4341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77" name="Google Shape;364;p38" descr=""/>
          <p:cNvPicPr/>
          <p:nvPr/>
        </p:nvPicPr>
        <p:blipFill>
          <a:blip r:embed="rId2"/>
          <a:stretch/>
        </p:blipFill>
        <p:spPr>
          <a:xfrm>
            <a:off x="1296000" y="5603760"/>
            <a:ext cx="8997840" cy="434520"/>
          </a:xfrm>
          <a:prstGeom prst="rect">
            <a:avLst/>
          </a:prstGeom>
          <a:ln>
            <a:noFill/>
          </a:ln>
        </p:spPr>
      </p:pic>
      <p:sp>
        <p:nvSpPr>
          <p:cNvPr id="778" name="CustomShape 3"/>
          <p:cNvSpPr/>
          <p:nvPr/>
        </p:nvSpPr>
        <p:spPr>
          <a:xfrm>
            <a:off x="1824120" y="3332520"/>
            <a:ext cx="3672000" cy="2215080"/>
          </a:xfrm>
          <a:custGeom>
            <a:avLst/>
            <a:gdLst/>
            <a:ahLst/>
            <a:rect l="l" t="t" r="r" b="b"/>
            <a:pathLst>
              <a:path w="110181" h="66476">
                <a:moveTo>
                  <a:pt x="110181" y="66476"/>
                </a:moveTo>
                <a:cubicBezTo>
                  <a:pt x="88179" y="38970"/>
                  <a:pt x="36259" y="57894"/>
                  <a:pt x="9204" y="35341"/>
                </a:cubicBezTo>
                <a:cubicBezTo>
                  <a:pt x="2123" y="29438"/>
                  <a:pt x="-3626" y="14933"/>
                  <a:pt x="2893" y="8414"/>
                </a:cubicBezTo>
                <a:cubicBezTo>
                  <a:pt x="9165" y="2142"/>
                  <a:pt x="19268" y="0"/>
                  <a:pt x="28138" y="0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4"/>
          <p:cNvSpPr/>
          <p:nvPr/>
        </p:nvSpPr>
        <p:spPr>
          <a:xfrm>
            <a:off x="2649600" y="3332520"/>
            <a:ext cx="23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5"/>
          <p:cNvSpPr/>
          <p:nvPr/>
        </p:nvSpPr>
        <p:spPr>
          <a:xfrm>
            <a:off x="7110000" y="3346560"/>
            <a:ext cx="2435760" cy="2243160"/>
          </a:xfrm>
          <a:custGeom>
            <a:avLst/>
            <a:gdLst/>
            <a:ahLst/>
            <a:rect l="l" t="t" r="r" b="b"/>
            <a:pathLst>
              <a:path w="73075" h="67318">
                <a:moveTo>
                  <a:pt x="0" y="67318"/>
                </a:moveTo>
                <a:cubicBezTo>
                  <a:pt x="10813" y="45691"/>
                  <a:pt x="47189" y="49754"/>
                  <a:pt x="63110" y="31556"/>
                </a:cubicBezTo>
                <a:cubicBezTo>
                  <a:pt x="68428" y="25478"/>
                  <a:pt x="76370" y="15297"/>
                  <a:pt x="71525" y="8836"/>
                </a:cubicBezTo>
                <a:cubicBezTo>
                  <a:pt x="66650" y="2335"/>
                  <a:pt x="56931" y="0"/>
                  <a:pt x="48805" y="0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6"/>
          <p:cNvSpPr/>
          <p:nvPr/>
        </p:nvSpPr>
        <p:spPr>
          <a:xfrm>
            <a:off x="7558560" y="5169600"/>
            <a:ext cx="1626480" cy="279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7"/>
          <p:cNvSpPr/>
          <p:nvPr/>
        </p:nvSpPr>
        <p:spPr>
          <a:xfrm flipH="1">
            <a:off x="8483400" y="1621440"/>
            <a:ext cx="911520" cy="151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8"/>
          <p:cNvSpPr/>
          <p:nvPr/>
        </p:nvSpPr>
        <p:spPr>
          <a:xfrm>
            <a:off x="9545400" y="941760"/>
            <a:ext cx="218016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666666"/>
                </a:solidFill>
                <a:latin typeface="Arial"/>
                <a:ea typeface="Arial"/>
              </a:rPr>
              <a:t>SoftMax models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784" name="Google Shape;371;p38" descr=""/>
          <p:cNvPicPr/>
          <p:nvPr/>
        </p:nvPicPr>
        <p:blipFill>
          <a:blip r:embed="rId3"/>
          <a:stretch/>
        </p:blipFill>
        <p:spPr>
          <a:xfrm>
            <a:off x="9296280" y="1546920"/>
            <a:ext cx="2476800" cy="60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Skip-gram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Простейшая модель классификации — линейный классификатор, применяемый к вектору контекста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Для обучения минимизируем функцию потерь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6" name="" descr=""/>
          <p:cNvPicPr/>
          <p:nvPr/>
        </p:nvPicPr>
        <p:blipFill>
          <a:blip r:embed="rId1"/>
          <a:stretch/>
        </p:blipFill>
        <p:spPr>
          <a:xfrm>
            <a:off x="2736000" y="2428920"/>
            <a:ext cx="6543360" cy="18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2020-12-02T13:47:03Z</dcterms:modified>
  <cp:revision>1</cp:revision>
  <dc:subject/>
  <dc:title/>
</cp:coreProperties>
</file>