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9144000" cy="5143500"/>
  <p:notesSz cx="9144000" cy="5143500"/>
  <p:embeddedFontLst>
    <p:embeddedFont>
      <p:font typeface="BMDJVV+Calibri-Bold"/>
      <p:regular r:id="rId51"/>
    </p:embeddedFont>
    <p:embeddedFont>
      <p:font typeface="HRAIGB+MaiandraGD-Regular,Bold"/>
      <p:regular r:id="rId52"/>
    </p:embeddedFont>
    <p:embeddedFont>
      <p:font typeface="VSDLSV+TrebuchetMS"/>
      <p:regular r:id="rId53"/>
    </p:embeddedFont>
    <p:embeddedFont>
      <p:font typeface="LNUVWQ+TrebuchetMS-Bold"/>
      <p:regular r:id="rId54"/>
    </p:embeddedFont>
    <p:embeddedFont>
      <p:font typeface="UPMVNC+Trebuchet-BoldItalic"/>
      <p:regular r:id="rId55"/>
    </p:embeddedFont>
    <p:embeddedFont>
      <p:font typeface="NNGSJI+TrebuchetMS-Italic"/>
      <p:regular r:id="rId56"/>
    </p:embeddedFont>
    <p:embeddedFont>
      <p:font typeface="FIOWRU+ArialMT"/>
      <p:regular r:id="rId57"/>
    </p:embeddedFont>
    <p:embeddedFont>
      <p:font typeface="OSBEPT+Arial-BoldMT"/>
      <p:regular r:id="rId58"/>
    </p:embeddedFont>
    <p:embeddedFont>
      <p:font typeface="WINJTG+Swiss721BT-BoldCondensed"/>
      <p:regular r:id="rId59"/>
    </p:embeddedFont>
    <p:embeddedFont>
      <p:font typeface="UUPCPN+SegoeUI-Semibold,Bold"/>
      <p:regular r:id="rId60"/>
    </p:embeddedFont>
    <p:embeddedFont>
      <p:font typeface="FOOJUC+Calibri"/>
      <p:regular r:id="rId61"/>
    </p:embeddedFont>
    <p:embeddedFont>
      <p:font typeface="WULLDB+Arial-Black"/>
      <p:regular r:id="rId62"/>
    </p:embeddedFont>
    <p:embeddedFont>
      <p:font typeface="KCBWFP+SegoeUI-Light"/>
      <p:regular r:id="rId63"/>
    </p:embeddedFont>
    <p:embeddedFont>
      <p:font typeface="ITQFQQ+ArialNarrow-Bold"/>
      <p:regular r:id="rId64"/>
    </p:embeddedFont>
    <p:embeddedFont>
      <p:font typeface="LLIQEM+Wingdings-Regular"/>
      <p:regular r:id="rId6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slide" Target="slides/slide33.xml" /><Relationship Id="rId39" Type="http://schemas.openxmlformats.org/officeDocument/2006/relationships/slide" Target="slides/slide34.xml" /><Relationship Id="rId4" Type="http://schemas.openxmlformats.org/officeDocument/2006/relationships/theme" Target="theme/theme1.xml" /><Relationship Id="rId40" Type="http://schemas.openxmlformats.org/officeDocument/2006/relationships/slide" Target="slides/slide35.xml" /><Relationship Id="rId41" Type="http://schemas.openxmlformats.org/officeDocument/2006/relationships/slide" Target="slides/slide36.xml" /><Relationship Id="rId42" Type="http://schemas.openxmlformats.org/officeDocument/2006/relationships/slide" Target="slides/slide37.xml" /><Relationship Id="rId43" Type="http://schemas.openxmlformats.org/officeDocument/2006/relationships/slide" Target="slides/slide38.xml" /><Relationship Id="rId44" Type="http://schemas.openxmlformats.org/officeDocument/2006/relationships/slide" Target="slides/slide39.xml" /><Relationship Id="rId45" Type="http://schemas.openxmlformats.org/officeDocument/2006/relationships/slide" Target="slides/slide40.xml" /><Relationship Id="rId46" Type="http://schemas.openxmlformats.org/officeDocument/2006/relationships/slide" Target="slides/slide41.xml" /><Relationship Id="rId47" Type="http://schemas.openxmlformats.org/officeDocument/2006/relationships/slide" Target="slides/slide42.xml" /><Relationship Id="rId48" Type="http://schemas.openxmlformats.org/officeDocument/2006/relationships/slide" Target="slides/slide43.xml" /><Relationship Id="rId49" Type="http://schemas.openxmlformats.org/officeDocument/2006/relationships/slide" Target="slides/slide44.xml" /><Relationship Id="rId5" Type="http://schemas.openxmlformats.org/officeDocument/2006/relationships/slideMaster" Target="slideMasters/slideMaster1.xml" /><Relationship Id="rId50" Type="http://schemas.openxmlformats.org/officeDocument/2006/relationships/slide" Target="slides/slide45.xml" /><Relationship Id="rId51" Type="http://schemas.openxmlformats.org/officeDocument/2006/relationships/font" Target="fonts/font1.fntdata" /><Relationship Id="rId52" Type="http://schemas.openxmlformats.org/officeDocument/2006/relationships/font" Target="fonts/font2.fntdata" /><Relationship Id="rId53" Type="http://schemas.openxmlformats.org/officeDocument/2006/relationships/font" Target="fonts/font3.fntdata" /><Relationship Id="rId54" Type="http://schemas.openxmlformats.org/officeDocument/2006/relationships/font" Target="fonts/font4.fntdata" /><Relationship Id="rId55" Type="http://schemas.openxmlformats.org/officeDocument/2006/relationships/font" Target="fonts/font5.fntdata" /><Relationship Id="rId56" Type="http://schemas.openxmlformats.org/officeDocument/2006/relationships/font" Target="fonts/font6.fntdata" /><Relationship Id="rId57" Type="http://schemas.openxmlformats.org/officeDocument/2006/relationships/font" Target="fonts/font7.fntdata" /><Relationship Id="rId58" Type="http://schemas.openxmlformats.org/officeDocument/2006/relationships/font" Target="fonts/font8.fntdata" /><Relationship Id="rId59" Type="http://schemas.openxmlformats.org/officeDocument/2006/relationships/font" Target="fonts/font9.fntdata" /><Relationship Id="rId6" Type="http://schemas.openxmlformats.org/officeDocument/2006/relationships/slide" Target="slides/slide1.xml" /><Relationship Id="rId60" Type="http://schemas.openxmlformats.org/officeDocument/2006/relationships/font" Target="fonts/font10.fntdata" /><Relationship Id="rId61" Type="http://schemas.openxmlformats.org/officeDocument/2006/relationships/font" Target="fonts/font11.fntdata" /><Relationship Id="rId62" Type="http://schemas.openxmlformats.org/officeDocument/2006/relationships/font" Target="fonts/font12.fntdata" /><Relationship Id="rId63" Type="http://schemas.openxmlformats.org/officeDocument/2006/relationships/font" Target="fonts/font13.fntdata" /><Relationship Id="rId64" Type="http://schemas.openxmlformats.org/officeDocument/2006/relationships/font" Target="fonts/font14.fntdata" /><Relationship Id="rId65" Type="http://schemas.openxmlformats.org/officeDocument/2006/relationships/font" Target="fonts/font15.fntdata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slide" Target="slide1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hyperlink" Target="mailto:rudi.anton1966@gmail.com" TargetMode="Externa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5.pn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6.pn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7.pn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8.pn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9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0.png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1.png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2.png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3.png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4.png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5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22171" y="254332"/>
            <a:ext cx="1749474" cy="455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9357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BMDJVV+Calibri-Bold"/>
                <a:cs typeface="BMDJVV+Calibri-Bold"/>
                <a:hlinkClick r:id="rId3" action="ppaction://hlinksldjump"/>
              </a:rPr>
              <a:t>DIREKTORAT</a:t>
            </a:r>
          </a:p>
          <a:p>
            <a:pPr marL="0" marR="0">
              <a:lnSpc>
                <a:spcPts val="1400"/>
              </a:lnSpc>
              <a:spcBef>
                <a:spcPts val="282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MDJVV+Calibri-Bold"/>
                <a:cs typeface="BMDJVV+Calibri-Bold"/>
                <a:hlinkClick r:id="rId3" action="ppaction://hlinksldjump"/>
              </a:rPr>
              <a:t>KEARSIPANꢀDAERAHꢀI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2299" y="1524018"/>
            <a:ext cx="1975464" cy="4948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34">
                <a:solidFill>
                  <a:srgbClr val="007ab8"/>
                </a:solidFill>
                <a:latin typeface="HRAIGB+MaiandraGD-Regular,Bold"/>
                <a:cs typeface="HRAIGB+MaiandraGD-Regular,Bold"/>
              </a:rPr>
              <a:t>STRATEGI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2299" y="1935498"/>
            <a:ext cx="6023287" cy="13177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33">
                <a:solidFill>
                  <a:srgbClr val="007ab8"/>
                </a:solidFill>
                <a:latin typeface="HRAIGB+MaiandraGD-Regular,Bold"/>
                <a:cs typeface="HRAIGB+MaiandraGD-Regular,Bold"/>
              </a:rPr>
              <a:t>PENGELOLAAN</a:t>
            </a:r>
            <a:r>
              <a:rPr dirty="0" sz="3000" spc="263">
                <a:solidFill>
                  <a:srgbClr val="007ab8"/>
                </a:solidFill>
                <a:latin typeface="HRAIGB+MaiandraGD-Regular,Bold"/>
                <a:cs typeface="HRAIGB+MaiandraGD-Regular,Bold"/>
              </a:rPr>
              <a:t> </a:t>
            </a:r>
            <a:r>
              <a:rPr dirty="0" sz="3000" spc="134">
                <a:solidFill>
                  <a:srgbClr val="007ab8"/>
                </a:solidFill>
                <a:latin typeface="HRAIGB+MaiandraGD-Regular,Bold"/>
                <a:cs typeface="HRAIGB+MaiandraGD-Regular,Bold"/>
              </a:rPr>
              <a:t>ARSIP</a:t>
            </a:r>
            <a:r>
              <a:rPr dirty="0" sz="3000" spc="261">
                <a:solidFill>
                  <a:srgbClr val="007ab8"/>
                </a:solidFill>
                <a:latin typeface="HRAIGB+MaiandraGD-Regular,Bold"/>
                <a:cs typeface="HRAIGB+MaiandraGD-Regular,Bold"/>
              </a:rPr>
              <a:t> </a:t>
            </a:r>
            <a:r>
              <a:rPr dirty="0" sz="3000" spc="134">
                <a:solidFill>
                  <a:srgbClr val="007ab8"/>
                </a:solidFill>
                <a:latin typeface="HRAIGB+MaiandraGD-Regular,Bold"/>
                <a:cs typeface="HRAIGB+MaiandraGD-Regular,Bold"/>
              </a:rPr>
              <a:t>DINAMIS</a:t>
            </a:r>
          </a:p>
          <a:p>
            <a:pPr marL="0" marR="0">
              <a:lnSpc>
                <a:spcPts val="324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35">
                <a:solidFill>
                  <a:srgbClr val="007ab8"/>
                </a:solidFill>
                <a:latin typeface="HRAIGB+MaiandraGD-Regular,Bold"/>
                <a:cs typeface="HRAIGB+MaiandraGD-Regular,Bold"/>
              </a:rPr>
              <a:t>DAN</a:t>
            </a:r>
            <a:r>
              <a:rPr dirty="0" sz="3000" spc="261">
                <a:solidFill>
                  <a:srgbClr val="007ab8"/>
                </a:solidFill>
                <a:latin typeface="HRAIGB+MaiandraGD-Regular,Bold"/>
                <a:cs typeface="HRAIGB+MaiandraGD-Regular,Bold"/>
              </a:rPr>
              <a:t> </a:t>
            </a:r>
            <a:r>
              <a:rPr dirty="0" sz="3000" spc="134">
                <a:solidFill>
                  <a:srgbClr val="007ab8"/>
                </a:solidFill>
                <a:latin typeface="HRAIGB+MaiandraGD-Regular,Bold"/>
                <a:cs typeface="HRAIGB+MaiandraGD-Regular,Bold"/>
              </a:rPr>
              <a:t>IMPLEMENTASI</a:t>
            </a:r>
            <a:r>
              <a:rPr dirty="0" sz="3000" spc="262">
                <a:solidFill>
                  <a:srgbClr val="007ab8"/>
                </a:solidFill>
                <a:latin typeface="HRAIGB+MaiandraGD-Regular,Bold"/>
                <a:cs typeface="HRAIGB+MaiandraGD-Regular,Bold"/>
              </a:rPr>
              <a:t> </a:t>
            </a:r>
            <a:r>
              <a:rPr dirty="0" sz="3000" spc="134">
                <a:solidFill>
                  <a:srgbClr val="007ab8"/>
                </a:solidFill>
                <a:latin typeface="HRAIGB+MaiandraGD-Regular,Bold"/>
                <a:cs typeface="HRAIGB+MaiandraGD-Regular,Bold"/>
              </a:rPr>
              <a:t>SRIKANDI</a:t>
            </a:r>
          </a:p>
          <a:p>
            <a:pPr marL="0" marR="0">
              <a:lnSpc>
                <a:spcPts val="3240"/>
              </a:lnSpc>
              <a:spcBef>
                <a:spcPts val="50"/>
              </a:spcBef>
              <a:spcAft>
                <a:spcPts val="0"/>
              </a:spcAft>
            </a:pPr>
            <a:r>
              <a:rPr dirty="0" sz="3000" spc="135">
                <a:solidFill>
                  <a:srgbClr val="007ab8"/>
                </a:solidFill>
                <a:latin typeface="HRAIGB+MaiandraGD-Regular,Bold"/>
                <a:cs typeface="HRAIGB+MaiandraGD-Regular,Bold"/>
              </a:rPr>
              <a:t>DI</a:t>
            </a:r>
            <a:r>
              <a:rPr dirty="0" sz="3000" spc="260">
                <a:solidFill>
                  <a:srgbClr val="007ab8"/>
                </a:solidFill>
                <a:latin typeface="HRAIGB+MaiandraGD-Regular,Bold"/>
                <a:cs typeface="HRAIGB+MaiandraGD-Regular,Bold"/>
              </a:rPr>
              <a:t> </a:t>
            </a:r>
            <a:r>
              <a:rPr dirty="0" sz="3000" spc="135">
                <a:solidFill>
                  <a:srgbClr val="007ab8"/>
                </a:solidFill>
                <a:latin typeface="HRAIGB+MaiandraGD-Regular,Bold"/>
                <a:cs typeface="HRAIGB+MaiandraGD-Regular,Bold"/>
              </a:rPr>
              <a:t>KAB</a:t>
            </a:r>
            <a:r>
              <a:rPr dirty="0" sz="3000" spc="261">
                <a:solidFill>
                  <a:srgbClr val="007ab8"/>
                </a:solidFill>
                <a:latin typeface="HRAIGB+MaiandraGD-Regular,Bold"/>
                <a:cs typeface="HRAIGB+MaiandraGD-Regular,Bold"/>
              </a:rPr>
              <a:t> </a:t>
            </a:r>
            <a:r>
              <a:rPr dirty="0" sz="3000" spc="133">
                <a:solidFill>
                  <a:srgbClr val="007ab8"/>
                </a:solidFill>
                <a:latin typeface="HRAIGB+MaiandraGD-Regular,Bold"/>
                <a:cs typeface="HRAIGB+MaiandraGD-Regular,Bold"/>
              </a:rPr>
              <a:t>DONGGALA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2300" y="3525393"/>
            <a:ext cx="584051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1f497d"/>
                </a:solidFill>
                <a:latin typeface="VSDLSV+TrebuchetMS"/>
                <a:cs typeface="VSDLSV+TrebuchetMS"/>
              </a:rPr>
              <a:t>Oleh: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600" y="3814953"/>
            <a:ext cx="2511875" cy="457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1f497d"/>
                </a:solidFill>
                <a:latin typeface="LNUVWQ+TrebuchetMS-Bold"/>
                <a:cs typeface="LNUVWQ+TrebuchetMS-Bold"/>
              </a:rPr>
              <a:t>RUDI</a:t>
            </a:r>
            <a:r>
              <a:rPr dirty="0" sz="1400" b="1">
                <a:solidFill>
                  <a:srgbClr val="1f497d"/>
                </a:solidFill>
                <a:latin typeface="LNUVWQ+TrebuchetMS-Bold"/>
                <a:cs typeface="LNUVWQ+TrebuchetMS-Bold"/>
              </a:rPr>
              <a:t> </a:t>
            </a:r>
            <a:r>
              <a:rPr dirty="0" sz="1400" b="1">
                <a:solidFill>
                  <a:srgbClr val="1f497d"/>
                </a:solidFill>
                <a:latin typeface="LNUVWQ+TrebuchetMS-Bold"/>
                <a:cs typeface="LNUVWQ+TrebuchetMS-Bold"/>
              </a:rPr>
              <a:t>ANTON</a:t>
            </a:r>
          </a:p>
          <a:p>
            <a:pPr marL="0" marR="0">
              <a:lnSpc>
                <a:spcPts val="1625"/>
              </a:lnSpc>
              <a:spcBef>
                <a:spcPts val="54"/>
              </a:spcBef>
              <a:spcAft>
                <a:spcPts val="0"/>
              </a:spcAft>
            </a:pPr>
            <a:r>
              <a:rPr dirty="0" sz="1400" b="1">
                <a:solidFill>
                  <a:srgbClr val="1f497d"/>
                </a:solidFill>
                <a:latin typeface="UPMVNC+Trebuchet-BoldItalic"/>
                <a:cs typeface="UPMVNC+Trebuchet-BoldItalic"/>
              </a:rPr>
              <a:t>Direktur</a:t>
            </a:r>
            <a:r>
              <a:rPr dirty="0" sz="1400" spc="79" b="1">
                <a:solidFill>
                  <a:srgbClr val="1f497d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400" b="1">
                <a:solidFill>
                  <a:srgbClr val="1f497d"/>
                </a:solidFill>
                <a:latin typeface="UPMVNC+Trebuchet-BoldItalic"/>
                <a:cs typeface="UPMVNC+Trebuchet-BoldItalic"/>
              </a:rPr>
              <a:t>Kearsipan</a:t>
            </a:r>
            <a:r>
              <a:rPr dirty="0" sz="1400" spc="72" b="1">
                <a:solidFill>
                  <a:srgbClr val="1f497d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400" b="1">
                <a:solidFill>
                  <a:srgbClr val="1f497d"/>
                </a:solidFill>
                <a:latin typeface="UPMVNC+Trebuchet-BoldItalic"/>
                <a:cs typeface="UPMVNC+Trebuchet-BoldItalic"/>
              </a:rPr>
              <a:t>Daerah</a:t>
            </a:r>
            <a:r>
              <a:rPr dirty="0" sz="1400" spc="72" b="1">
                <a:solidFill>
                  <a:srgbClr val="1f497d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400" b="1">
                <a:solidFill>
                  <a:srgbClr val="1f497d"/>
                </a:solidFill>
                <a:latin typeface="UPMVNC+Trebuchet-BoldItalic"/>
                <a:cs typeface="UPMVNC+Trebuchet-BoldItalic"/>
              </a:rPr>
              <a:t>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30725" y="4879912"/>
            <a:ext cx="1249656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c000"/>
                </a:solidFill>
                <a:latin typeface="LNUVWQ+TrebuchetMS-Bold"/>
                <a:cs typeface="LNUVWQ+TrebuchetMS-Bold"/>
              </a:rPr>
              <a:t>14</a:t>
            </a:r>
            <a:r>
              <a:rPr dirty="0" sz="1400" b="1">
                <a:solidFill>
                  <a:srgbClr val="ffc000"/>
                </a:solidFill>
                <a:latin typeface="LNUVWQ+TrebuchetMS-Bold"/>
                <a:cs typeface="LNUVWQ+TrebuchetMS-Bold"/>
              </a:rPr>
              <a:t> </a:t>
            </a:r>
            <a:r>
              <a:rPr dirty="0" sz="1400" b="1">
                <a:solidFill>
                  <a:srgbClr val="ffc000"/>
                </a:solidFill>
                <a:latin typeface="LNUVWQ+TrebuchetMS-Bold"/>
                <a:cs typeface="LNUVWQ+TrebuchetMS-Bold"/>
              </a:rPr>
              <a:t>JULI</a:t>
            </a:r>
            <a:r>
              <a:rPr dirty="0" sz="1400" spc="27" b="1">
                <a:solidFill>
                  <a:srgbClr val="ffc000"/>
                </a:solidFill>
                <a:latin typeface="LNUVWQ+TrebuchetMS-Bold"/>
                <a:cs typeface="LNUVWQ+TrebuchetMS-Bold"/>
              </a:rPr>
              <a:t> </a:t>
            </a:r>
            <a:r>
              <a:rPr dirty="0" sz="1400" b="1">
                <a:solidFill>
                  <a:srgbClr val="ffc000"/>
                </a:solidFill>
                <a:latin typeface="LNUVWQ+TrebuchetMS-Bold"/>
                <a:cs typeface="LNUVWQ+TrebuchetMS-Bold"/>
              </a:rPr>
              <a:t>2022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6809" y="2425297"/>
            <a:ext cx="2659570" cy="13195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7849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5" b="1">
                <a:solidFill>
                  <a:srgbClr val="ffff00"/>
                </a:solidFill>
                <a:latin typeface="Tahoma"/>
                <a:cs typeface="Tahoma"/>
              </a:rPr>
              <a:t>Lepasnya</a:t>
            </a:r>
            <a:r>
              <a:rPr dirty="0" sz="1400" spc="-252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56" b="1">
                <a:solidFill>
                  <a:srgbClr val="ffff00"/>
                </a:solidFill>
                <a:latin typeface="Tahoma"/>
                <a:cs typeface="Tahoma"/>
              </a:rPr>
              <a:t>aset-aset</a:t>
            </a:r>
            <a:r>
              <a:rPr dirty="0" sz="1400" spc="-242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82" b="1">
                <a:solidFill>
                  <a:srgbClr val="ffff00"/>
                </a:solidFill>
                <a:latin typeface="Tahoma"/>
                <a:cs typeface="Tahoma"/>
              </a:rPr>
              <a:t>Pemda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81" b="1">
                <a:solidFill>
                  <a:srgbClr val="ffff00"/>
                </a:solidFill>
                <a:latin typeface="Tahoma"/>
                <a:cs typeface="Tahoma"/>
              </a:rPr>
              <a:t>disebabkan</a:t>
            </a:r>
            <a:r>
              <a:rPr dirty="0" sz="1400" spc="-303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67" b="1">
                <a:solidFill>
                  <a:srgbClr val="ffff00"/>
                </a:solidFill>
                <a:latin typeface="Tahoma"/>
                <a:cs typeface="Tahoma"/>
              </a:rPr>
              <a:t>tidak</a:t>
            </a:r>
            <a:r>
              <a:rPr dirty="0" sz="1400" spc="-263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102" b="1">
                <a:solidFill>
                  <a:srgbClr val="ffff00"/>
                </a:solidFill>
                <a:latin typeface="Tahoma"/>
                <a:cs typeface="Tahoma"/>
              </a:rPr>
              <a:t>lengkapnya</a:t>
            </a:r>
          </a:p>
          <a:p>
            <a:pPr marL="366775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60" b="1">
                <a:solidFill>
                  <a:srgbClr val="ffff00"/>
                </a:solidFill>
                <a:latin typeface="Tahoma"/>
                <a:cs typeface="Tahoma"/>
              </a:rPr>
              <a:t>arsip</a:t>
            </a:r>
            <a:r>
              <a:rPr dirty="0" sz="1400" spc="-24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50" b="1">
                <a:solidFill>
                  <a:srgbClr val="ffff00"/>
                </a:solidFill>
                <a:latin typeface="Tahoma"/>
                <a:cs typeface="Tahoma"/>
              </a:rPr>
              <a:t>aset</a:t>
            </a:r>
            <a:r>
              <a:rPr dirty="0" sz="1400" spc="-222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68" b="1">
                <a:solidFill>
                  <a:srgbClr val="ffff00"/>
                </a:solidFill>
                <a:latin typeface="Tahoma"/>
                <a:cs typeface="Tahoma"/>
              </a:rPr>
              <a:t>tersebut.</a:t>
            </a:r>
          </a:p>
          <a:p>
            <a:pPr marL="115347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4" b="1">
                <a:solidFill>
                  <a:srgbClr val="ffff00"/>
                </a:solidFill>
                <a:latin typeface="Tahoma"/>
                <a:cs typeface="Tahoma"/>
              </a:rPr>
              <a:t>Salah</a:t>
            </a:r>
            <a:r>
              <a:rPr dirty="0" sz="1400" spc="-278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83" b="1">
                <a:solidFill>
                  <a:srgbClr val="ffff00"/>
                </a:solidFill>
                <a:latin typeface="Tahoma"/>
                <a:cs typeface="Tahoma"/>
              </a:rPr>
              <a:t>satunya</a:t>
            </a:r>
            <a:r>
              <a:rPr dirty="0" sz="1400" spc="-268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92" b="1">
                <a:solidFill>
                  <a:srgbClr val="ffff00"/>
                </a:solidFill>
                <a:latin typeface="Tahoma"/>
                <a:cs typeface="Tahoma"/>
              </a:rPr>
              <a:t>DKIJ</a:t>
            </a:r>
            <a:r>
              <a:rPr dirty="0" sz="1400" spc="-297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81" b="1">
                <a:solidFill>
                  <a:srgbClr val="ffff00"/>
                </a:solidFill>
                <a:latin typeface="Tahoma"/>
                <a:cs typeface="Tahoma"/>
              </a:rPr>
              <a:t>akarta</a:t>
            </a:r>
          </a:p>
          <a:p>
            <a:pPr marL="211677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93" b="1">
                <a:solidFill>
                  <a:srgbClr val="ffff00"/>
                </a:solidFill>
                <a:latin typeface="Tahoma"/>
                <a:cs typeface="Tahoma"/>
              </a:rPr>
              <a:t>kehilangan</a:t>
            </a:r>
            <a:r>
              <a:rPr dirty="0" sz="1400" spc="-314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85" b="1">
                <a:solidFill>
                  <a:srgbClr val="ffff00"/>
                </a:solidFill>
                <a:latin typeface="Tahoma"/>
                <a:cs typeface="Tahoma"/>
              </a:rPr>
              <a:t>Kantor</a:t>
            </a:r>
            <a:r>
              <a:rPr dirty="0" sz="1400" spc="-211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73" b="1">
                <a:solidFill>
                  <a:srgbClr val="ffff00"/>
                </a:solidFill>
                <a:latin typeface="Tahoma"/>
                <a:cs typeface="Tahoma"/>
              </a:rPr>
              <a:t>lama</a:t>
            </a:r>
          </a:p>
          <a:p>
            <a:pPr marL="161734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94" b="1">
                <a:solidFill>
                  <a:srgbClr val="ffff00"/>
                </a:solidFill>
                <a:latin typeface="Tahoma"/>
                <a:cs typeface="Tahoma"/>
              </a:rPr>
              <a:t>Walikota</a:t>
            </a:r>
            <a:r>
              <a:rPr dirty="0" sz="1400" spc="-238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43" b="1">
                <a:solidFill>
                  <a:srgbClr val="ffff00"/>
                </a:solidFill>
                <a:latin typeface="Tahoma"/>
                <a:cs typeface="Tahoma"/>
              </a:rPr>
              <a:t>di</a:t>
            </a:r>
            <a:r>
              <a:rPr dirty="0" sz="1400" spc="-221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ffff00"/>
                </a:solidFill>
                <a:latin typeface="Tahoma"/>
                <a:cs typeface="Tahoma"/>
              </a:rPr>
              <a:t>J</a:t>
            </a:r>
            <a:r>
              <a:rPr dirty="0" sz="1400" spc="-297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43" b="1">
                <a:solidFill>
                  <a:srgbClr val="ffff00"/>
                </a:solidFill>
                <a:latin typeface="Tahoma"/>
                <a:cs typeface="Tahoma"/>
              </a:rPr>
              <a:t>l.</a:t>
            </a:r>
            <a:r>
              <a:rPr dirty="0" sz="1400" spc="-187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91" b="1">
                <a:solidFill>
                  <a:srgbClr val="ffff00"/>
                </a:solidFill>
                <a:latin typeface="Tahoma"/>
                <a:cs typeface="Tahoma"/>
              </a:rPr>
              <a:t>S.Parman.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68185" y="2454508"/>
            <a:ext cx="2722078" cy="1106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6001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38" b="1">
                <a:solidFill>
                  <a:srgbClr val="ffff00"/>
                </a:solidFill>
                <a:latin typeface="Tahoma"/>
                <a:cs typeface="Tahoma"/>
              </a:rPr>
              <a:t>Aset</a:t>
            </a:r>
            <a:r>
              <a:rPr dirty="0" sz="1400" spc="-197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97" b="1">
                <a:solidFill>
                  <a:srgbClr val="ffff00"/>
                </a:solidFill>
                <a:latin typeface="Tahoma"/>
                <a:cs typeface="Tahoma"/>
              </a:rPr>
              <a:t>Republik</a:t>
            </a:r>
            <a:r>
              <a:rPr dirty="0" sz="1400" spc="-203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107" b="1">
                <a:solidFill>
                  <a:srgbClr val="ffff00"/>
                </a:solidFill>
                <a:latin typeface="Tahoma"/>
                <a:cs typeface="Tahoma"/>
              </a:rPr>
              <a:t>Indonesia</a:t>
            </a:r>
          </a:p>
          <a:p>
            <a:pPr marL="2686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4" b="1">
                <a:solidFill>
                  <a:srgbClr val="ffff00"/>
                </a:solidFill>
                <a:latin typeface="Tahoma"/>
                <a:cs typeface="Tahoma"/>
              </a:rPr>
              <a:t>menembus</a:t>
            </a:r>
            <a:r>
              <a:rPr dirty="0" sz="1400" spc="-194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97" b="1">
                <a:solidFill>
                  <a:srgbClr val="ffff00"/>
                </a:solidFill>
                <a:latin typeface="Tahoma"/>
                <a:cs typeface="Tahoma"/>
              </a:rPr>
              <a:t>angka</a:t>
            </a:r>
            <a:r>
              <a:rPr dirty="0" sz="1400" spc="-274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69" b="1">
                <a:solidFill>
                  <a:srgbClr val="ffff00"/>
                </a:solidFill>
                <a:latin typeface="Tahoma"/>
                <a:cs typeface="Tahoma"/>
              </a:rPr>
              <a:t>Rp</a:t>
            </a:r>
            <a:r>
              <a:rPr dirty="0" sz="1400" spc="-248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125" b="1">
                <a:solidFill>
                  <a:srgbClr val="ffff00"/>
                </a:solidFill>
                <a:latin typeface="Tahoma"/>
                <a:cs typeface="Tahoma"/>
              </a:rPr>
              <a:t>10.000</a:t>
            </a:r>
            <a:r>
              <a:rPr dirty="0" sz="1400" spc="-251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20" b="1">
                <a:solidFill>
                  <a:srgbClr val="ffff00"/>
                </a:solidFill>
                <a:latin typeface="Tahoma"/>
                <a:cs typeface="Tahoma"/>
              </a:rPr>
              <a:t>T.</a:t>
            </a:r>
          </a:p>
          <a:p>
            <a:pPr marL="67405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6" b="1">
                <a:solidFill>
                  <a:srgbClr val="ffff00"/>
                </a:solidFill>
                <a:latin typeface="Tahoma"/>
                <a:cs typeface="Tahoma"/>
              </a:rPr>
              <a:t>Tanpa</a:t>
            </a:r>
            <a:r>
              <a:rPr dirty="0" sz="1400" spc="-268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92" b="1">
                <a:solidFill>
                  <a:srgbClr val="ffff00"/>
                </a:solidFill>
                <a:latin typeface="Tahoma"/>
                <a:cs typeface="Tahoma"/>
              </a:rPr>
              <a:t>pengelolaan</a:t>
            </a:r>
            <a:r>
              <a:rPr dirty="0" sz="1400" spc="-278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79" b="1">
                <a:solidFill>
                  <a:srgbClr val="ffff00"/>
                </a:solidFill>
                <a:latin typeface="Tahoma"/>
                <a:cs typeface="Tahoma"/>
              </a:rPr>
              <a:t>kearsipan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92" b="1">
                <a:solidFill>
                  <a:srgbClr val="ffff00"/>
                </a:solidFill>
                <a:latin typeface="Tahoma"/>
                <a:cs typeface="Tahoma"/>
              </a:rPr>
              <a:t>yang</a:t>
            </a:r>
            <a:r>
              <a:rPr dirty="0" sz="1400" spc="-26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68" b="1">
                <a:solidFill>
                  <a:srgbClr val="ffff00"/>
                </a:solidFill>
                <a:latin typeface="Tahoma"/>
                <a:cs typeface="Tahoma"/>
              </a:rPr>
              <a:t>tepat,</a:t>
            </a:r>
            <a:r>
              <a:rPr dirty="0" sz="1400" spc="-213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50" b="1">
                <a:solidFill>
                  <a:srgbClr val="ffff00"/>
                </a:solidFill>
                <a:latin typeface="Tahoma"/>
                <a:cs typeface="Tahoma"/>
              </a:rPr>
              <a:t>aset</a:t>
            </a:r>
            <a:r>
              <a:rPr dirty="0" sz="1400" spc="-217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97" b="1">
                <a:solidFill>
                  <a:srgbClr val="ffff00"/>
                </a:solidFill>
                <a:latin typeface="Tahoma"/>
                <a:cs typeface="Tahoma"/>
              </a:rPr>
              <a:t>hanya</a:t>
            </a:r>
            <a:r>
              <a:rPr dirty="0" sz="1400" spc="-274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68" b="1">
                <a:solidFill>
                  <a:srgbClr val="ffff00"/>
                </a:solidFill>
                <a:latin typeface="Tahoma"/>
                <a:cs typeface="Tahoma"/>
              </a:rPr>
              <a:t>sebatas</a:t>
            </a:r>
          </a:p>
          <a:p>
            <a:pPr marL="635317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97" b="1">
                <a:solidFill>
                  <a:srgbClr val="ffff00"/>
                </a:solidFill>
                <a:latin typeface="Tahoma"/>
                <a:cs typeface="Tahoma"/>
              </a:rPr>
              <a:t>angka</a:t>
            </a:r>
            <a:r>
              <a:rPr dirty="0" sz="1400" spc="-278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76" b="1">
                <a:solidFill>
                  <a:srgbClr val="ffff00"/>
                </a:solidFill>
                <a:latin typeface="Tahoma"/>
                <a:cs typeface="Tahoma"/>
              </a:rPr>
              <a:t>semata.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81737" y="2538327"/>
            <a:ext cx="3004926" cy="1319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4304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41" b="1">
                <a:solidFill>
                  <a:srgbClr val="ffff00"/>
                </a:solidFill>
                <a:latin typeface="Tahoma"/>
                <a:cs typeface="Tahoma"/>
              </a:rPr>
              <a:t>PT.</a:t>
            </a:r>
            <a:r>
              <a:rPr dirty="0" sz="1400" spc="-183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95" b="1">
                <a:solidFill>
                  <a:srgbClr val="ffff00"/>
                </a:solidFill>
                <a:latin typeface="Tahoma"/>
                <a:cs typeface="Tahoma"/>
              </a:rPr>
              <a:t>KAImengaku</a:t>
            </a:r>
            <a:r>
              <a:rPr dirty="0" sz="1400" spc="-283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67" b="1">
                <a:solidFill>
                  <a:srgbClr val="ffff00"/>
                </a:solidFill>
                <a:latin typeface="Tahoma"/>
                <a:cs typeface="Tahoma"/>
              </a:rPr>
              <a:t>sering</a:t>
            </a:r>
            <a:r>
              <a:rPr dirty="0" sz="1400" spc="-24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82" b="1">
                <a:solidFill>
                  <a:srgbClr val="ffff00"/>
                </a:solidFill>
                <a:latin typeface="Tahoma"/>
                <a:cs typeface="Tahoma"/>
              </a:rPr>
              <a:t>kalah</a:t>
            </a:r>
          </a:p>
          <a:p>
            <a:pPr marL="31407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81" b="1">
                <a:solidFill>
                  <a:srgbClr val="ffff00"/>
                </a:solidFill>
                <a:latin typeface="Tahoma"/>
                <a:cs typeface="Tahoma"/>
              </a:rPr>
              <a:t>dalam</a:t>
            </a:r>
            <a:r>
              <a:rPr dirty="0" sz="1400" spc="-32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81" b="1">
                <a:solidFill>
                  <a:srgbClr val="ffff00"/>
                </a:solidFill>
                <a:latin typeface="Tahoma"/>
                <a:cs typeface="Tahoma"/>
              </a:rPr>
              <a:t>persidangan</a:t>
            </a:r>
            <a:r>
              <a:rPr dirty="0" sz="1400" spc="-263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80" b="1">
                <a:solidFill>
                  <a:srgbClr val="ffff00"/>
                </a:solidFill>
                <a:latin typeface="Tahoma"/>
                <a:cs typeface="Tahoma"/>
              </a:rPr>
              <a:t>untuk</a:t>
            </a:r>
          </a:p>
          <a:p>
            <a:pPr marL="206819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4" b="1">
                <a:solidFill>
                  <a:srgbClr val="ffff00"/>
                </a:solidFill>
                <a:latin typeface="Tahoma"/>
                <a:cs typeface="Tahoma"/>
              </a:rPr>
              <a:t>mempertahankan</a:t>
            </a:r>
            <a:r>
              <a:rPr dirty="0" sz="1400" spc="-274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49" b="1">
                <a:solidFill>
                  <a:srgbClr val="ffff00"/>
                </a:solidFill>
                <a:latin typeface="Tahoma"/>
                <a:cs typeface="Tahoma"/>
              </a:rPr>
              <a:t>aset</a:t>
            </a:r>
            <a:r>
              <a:rPr dirty="0" sz="1400" spc="-187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80" b="1">
                <a:solidFill>
                  <a:srgbClr val="ffff00"/>
                </a:solidFill>
                <a:latin typeface="Tahoma"/>
                <a:cs typeface="Tahoma"/>
              </a:rPr>
              <a:t>milik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92" b="1">
                <a:solidFill>
                  <a:srgbClr val="ffff00"/>
                </a:solidFill>
                <a:latin typeface="Tahoma"/>
                <a:cs typeface="Tahoma"/>
              </a:rPr>
              <a:t>mereka.</a:t>
            </a:r>
            <a:r>
              <a:rPr dirty="0" sz="1400" spc="-207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86" b="1">
                <a:solidFill>
                  <a:srgbClr val="ffff00"/>
                </a:solidFill>
                <a:latin typeface="Tahoma"/>
                <a:cs typeface="Tahoma"/>
              </a:rPr>
              <a:t>Pasalnya,</a:t>
            </a:r>
            <a:r>
              <a:rPr dirty="0" sz="1400" spc="-252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73" b="1">
                <a:solidFill>
                  <a:srgbClr val="ffff00"/>
                </a:solidFill>
                <a:latin typeface="Tahoma"/>
                <a:cs typeface="Tahoma"/>
              </a:rPr>
              <a:t>perseroan</a:t>
            </a:r>
            <a:r>
              <a:rPr dirty="0" sz="1400" spc="-258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76" b="1">
                <a:solidFill>
                  <a:srgbClr val="ffff00"/>
                </a:solidFill>
                <a:latin typeface="Tahoma"/>
                <a:cs typeface="Tahoma"/>
              </a:rPr>
              <a:t>lalai</a:t>
            </a:r>
          </a:p>
          <a:p>
            <a:pPr marL="15367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9" b="1">
                <a:solidFill>
                  <a:srgbClr val="ffff00"/>
                </a:solidFill>
                <a:latin typeface="Tahoma"/>
                <a:cs typeface="Tahoma"/>
              </a:rPr>
              <a:t>menyimpan</a:t>
            </a:r>
            <a:r>
              <a:rPr dirty="0" sz="1400" spc="-239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60" b="1">
                <a:solidFill>
                  <a:srgbClr val="ffff00"/>
                </a:solidFill>
                <a:latin typeface="Tahoma"/>
                <a:cs typeface="Tahoma"/>
              </a:rPr>
              <a:t>arsip</a:t>
            </a:r>
            <a:r>
              <a:rPr dirty="0" sz="1400" spc="-234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89" b="1">
                <a:solidFill>
                  <a:srgbClr val="ffff00"/>
                </a:solidFill>
                <a:latin typeface="Tahoma"/>
                <a:cs typeface="Tahoma"/>
              </a:rPr>
              <a:t>yang</a:t>
            </a:r>
            <a:r>
              <a:rPr dirty="0" sz="1400" spc="-29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72" b="1">
                <a:solidFill>
                  <a:srgbClr val="ffff00"/>
                </a:solidFill>
                <a:latin typeface="Tahoma"/>
                <a:cs typeface="Tahoma"/>
              </a:rPr>
              <a:t>terkait</a:t>
            </a:r>
          </a:p>
          <a:p>
            <a:pPr marL="162686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93" b="1">
                <a:solidFill>
                  <a:srgbClr val="ffff00"/>
                </a:solidFill>
                <a:latin typeface="Tahoma"/>
                <a:cs typeface="Tahoma"/>
              </a:rPr>
              <a:t>dengan</a:t>
            </a:r>
            <a:r>
              <a:rPr dirty="0" sz="1400" spc="-258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47" b="1">
                <a:solidFill>
                  <a:srgbClr val="ffff00"/>
                </a:solidFill>
                <a:latin typeface="Tahoma"/>
                <a:cs typeface="Tahoma"/>
              </a:rPr>
              <a:t>aset</a:t>
            </a:r>
            <a:r>
              <a:rPr dirty="0" sz="1400" spc="-217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88" b="1">
                <a:solidFill>
                  <a:srgbClr val="ffff00"/>
                </a:solidFill>
                <a:latin typeface="Tahoma"/>
                <a:cs typeface="Tahoma"/>
              </a:rPr>
              <a:t>negara</a:t>
            </a:r>
            <a:r>
              <a:rPr dirty="0" sz="1400" spc="-248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400" spc="-69" b="1">
                <a:solidFill>
                  <a:srgbClr val="ffff00"/>
                </a:solidFill>
                <a:latin typeface="Tahoma"/>
                <a:cs typeface="Tahoma"/>
              </a:rPr>
              <a:t>tersebut.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84070" y="4190622"/>
            <a:ext cx="5367635" cy="7739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spc="-124" b="1">
                <a:solidFill>
                  <a:srgbClr val="ffff00"/>
                </a:solidFill>
                <a:latin typeface="Tahoma"/>
                <a:cs typeface="Tahoma"/>
              </a:rPr>
              <a:t>Arsip</a:t>
            </a:r>
            <a:r>
              <a:rPr dirty="0" sz="4800" spc="-73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4800" spc="-225" b="1">
                <a:solidFill>
                  <a:srgbClr val="ffff00"/>
                </a:solidFill>
                <a:latin typeface="Tahoma"/>
                <a:cs typeface="Tahoma"/>
              </a:rPr>
              <a:t>sebagai</a:t>
            </a:r>
            <a:r>
              <a:rPr dirty="0" sz="4800" spc="-684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4800" spc="-151" b="1">
                <a:solidFill>
                  <a:srgbClr val="ffff00"/>
                </a:solidFill>
                <a:latin typeface="Tahoma"/>
                <a:cs typeface="Tahoma"/>
              </a:rPr>
              <a:t>aset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25001" y="4924170"/>
            <a:ext cx="249435" cy="222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7ab8"/>
                </a:solidFill>
                <a:latin typeface="Tahoma"/>
                <a:cs typeface="Tahoma"/>
              </a:rPr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3853" y="1594527"/>
            <a:ext cx="3207441" cy="1592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3d5d"/>
                </a:solidFill>
                <a:latin typeface="UUPCPN+SegoeUI-Semibold,Bold"/>
                <a:cs typeface="UUPCPN+SegoeUI-Semibold,Bold"/>
              </a:rPr>
              <a:t>PENCURIAN</a:t>
            </a:r>
            <a:r>
              <a:rPr dirty="0" sz="2800" spc="67">
                <a:solidFill>
                  <a:srgbClr val="003d5d"/>
                </a:solidFill>
                <a:latin typeface="UUPCPN+SegoeUI-Semibold,Bold"/>
                <a:cs typeface="UUPCPN+SegoeUI-Semibold,Bold"/>
              </a:rPr>
              <a:t> </a:t>
            </a:r>
            <a:r>
              <a:rPr dirty="0" sz="2800">
                <a:solidFill>
                  <a:srgbClr val="003d5d"/>
                </a:solidFill>
                <a:latin typeface="UUPCPN+SegoeUI-Semibold,Bold"/>
                <a:cs typeface="UUPCPN+SegoeUI-Semibold,Bold"/>
              </a:rPr>
              <a:t>ARSIP</a:t>
            </a:r>
          </a:p>
          <a:p>
            <a:pPr marL="159047" marR="0">
              <a:lnSpc>
                <a:spcPts val="3724"/>
              </a:lnSpc>
              <a:spcBef>
                <a:spcPts val="582"/>
              </a:spcBef>
              <a:spcAft>
                <a:spcPts val="0"/>
              </a:spcAft>
            </a:pPr>
            <a:r>
              <a:rPr dirty="0" sz="2800">
                <a:solidFill>
                  <a:srgbClr val="003d5d"/>
                </a:solidFill>
                <a:latin typeface="UUPCPN+SegoeUI-Semibold,Bold"/>
                <a:cs typeface="UUPCPN+SegoeUI-Semibold,Bold"/>
              </a:rPr>
              <a:t>TIDAK</a:t>
            </a:r>
            <a:r>
              <a:rPr dirty="0" sz="2800" spc="65">
                <a:solidFill>
                  <a:srgbClr val="003d5d"/>
                </a:solidFill>
                <a:latin typeface="UUPCPN+SegoeUI-Semibold,Bold"/>
                <a:cs typeface="UUPCPN+SegoeUI-Semibold,Bold"/>
              </a:rPr>
              <a:t> </a:t>
            </a:r>
            <a:r>
              <a:rPr dirty="0" sz="2800">
                <a:solidFill>
                  <a:srgbClr val="003d5d"/>
                </a:solidFill>
                <a:latin typeface="UUPCPN+SegoeUI-Semibold,Bold"/>
                <a:cs typeface="UUPCPN+SegoeUI-Semibold,Bold"/>
              </a:rPr>
              <a:t>DIKELOLA</a:t>
            </a:r>
          </a:p>
          <a:p>
            <a:pPr marL="18541" marR="0">
              <a:lnSpc>
                <a:spcPts val="3724"/>
              </a:lnSpc>
              <a:spcBef>
                <a:spcPts val="532"/>
              </a:spcBef>
              <a:spcAft>
                <a:spcPts val="0"/>
              </a:spcAft>
            </a:pPr>
            <a:r>
              <a:rPr dirty="0" sz="2800">
                <a:solidFill>
                  <a:srgbClr val="003d5d"/>
                </a:solidFill>
                <a:latin typeface="UUPCPN+SegoeUI-Semibold,Bold"/>
                <a:cs typeface="UUPCPN+SegoeUI-Semibold,Bold"/>
              </a:rPr>
              <a:t>SEBANYAK</a:t>
            </a:r>
            <a:r>
              <a:rPr dirty="0" sz="2800" spc="65">
                <a:solidFill>
                  <a:srgbClr val="003d5d"/>
                </a:solidFill>
                <a:latin typeface="UUPCPN+SegoeUI-Semibold,Bold"/>
                <a:cs typeface="UUPCPN+SegoeUI-Semibold,Bold"/>
              </a:rPr>
              <a:t> </a:t>
            </a:r>
            <a:r>
              <a:rPr dirty="0" sz="2800">
                <a:solidFill>
                  <a:srgbClr val="003d5d"/>
                </a:solidFill>
                <a:latin typeface="UUPCPN+SegoeUI-Semibold,Bold"/>
                <a:cs typeface="UUPCPN+SegoeUI-Semibold,Bold"/>
              </a:rPr>
              <a:t>10</a:t>
            </a:r>
            <a:r>
              <a:rPr dirty="0" sz="2800" spc="67">
                <a:solidFill>
                  <a:srgbClr val="003d5d"/>
                </a:solidFill>
                <a:latin typeface="UUPCPN+SegoeUI-Semibold,Bold"/>
                <a:cs typeface="UUPCPN+SegoeUI-Semibold,Bold"/>
              </a:rPr>
              <a:t> </a:t>
            </a:r>
            <a:r>
              <a:rPr dirty="0" sz="2800">
                <a:solidFill>
                  <a:srgbClr val="003d5d"/>
                </a:solidFill>
                <a:latin typeface="UUPCPN+SegoeUI-Semibold,Bold"/>
                <a:cs typeface="UUPCPN+SegoeUI-Semibold,Bold"/>
              </a:rPr>
              <a:t>TON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239" y="3588277"/>
            <a:ext cx="801179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Sumberꢀ: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239" y="3801636"/>
            <a:ext cx="3125861" cy="642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https://www.ajnn.net/news/diduga-curi-</a:t>
            </a:r>
          </a:p>
          <a:p>
            <a:pPr marL="0" marR="0">
              <a:lnSpc>
                <a:spcPts val="1400"/>
              </a:lnSpc>
              <a:spcBef>
                <a:spcPts val="28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arsip-negara-milik-bpkk-3-warga-aceh-</a:t>
            </a:r>
          </a:p>
          <a:p>
            <a:pPr marL="0" marR="0">
              <a:lnSpc>
                <a:spcPts val="1400"/>
              </a:lnSpc>
              <a:spcBef>
                <a:spcPts val="27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jaya-diringkus-polisi/index.html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27274" y="2029633"/>
            <a:ext cx="5405404" cy="79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51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28" b="1">
                <a:solidFill>
                  <a:srgbClr val="005c8a"/>
                </a:solidFill>
                <a:latin typeface="LNUVWQ+TrebuchetMS-Bold"/>
                <a:cs typeface="LNUVWQ+TrebuchetMS-Bold"/>
              </a:rPr>
              <a:t>ARSIP</a:t>
            </a:r>
            <a:r>
              <a:rPr dirty="0" sz="2800" spc="-200" b="1">
                <a:solidFill>
                  <a:srgbClr val="005c8a"/>
                </a:solidFill>
                <a:latin typeface="LNUVWQ+TrebuchetMS-Bold"/>
                <a:cs typeface="LNUVWQ+TrebuchetMS-Bold"/>
              </a:rPr>
              <a:t> </a:t>
            </a:r>
            <a:r>
              <a:rPr dirty="0" sz="2800" spc="138" b="1">
                <a:solidFill>
                  <a:srgbClr val="005c8a"/>
                </a:solidFill>
                <a:latin typeface="LNUVWQ+TrebuchetMS-Bold"/>
                <a:cs typeface="LNUVWQ+TrebuchetMS-Bold"/>
              </a:rPr>
              <a:t>SEBAGAI</a:t>
            </a:r>
            <a:r>
              <a:rPr dirty="0" sz="2800" spc="-177" b="1">
                <a:solidFill>
                  <a:srgbClr val="005c8a"/>
                </a:solidFill>
                <a:latin typeface="LNUVWQ+TrebuchetMS-Bold"/>
                <a:cs typeface="LNUVWQ+TrebuchetMS-Bold"/>
              </a:rPr>
              <a:t> </a:t>
            </a:r>
            <a:r>
              <a:rPr dirty="0" sz="2800" spc="199" b="1">
                <a:solidFill>
                  <a:srgbClr val="005c8a"/>
                </a:solidFill>
                <a:latin typeface="LNUVWQ+TrebuchetMS-Bold"/>
                <a:cs typeface="LNUVWQ+TrebuchetMS-Bold"/>
              </a:rPr>
              <a:t>WARISAN</a:t>
            </a:r>
            <a:r>
              <a:rPr dirty="0" sz="2800" spc="-300" b="1">
                <a:solidFill>
                  <a:srgbClr val="005c8a"/>
                </a:solidFill>
                <a:latin typeface="LNUVWQ+TrebuchetMS-Bold"/>
                <a:cs typeface="LNUVWQ+TrebuchetMS-Bold"/>
              </a:rPr>
              <a:t> </a:t>
            </a:r>
            <a:r>
              <a:rPr dirty="0" sz="2800" spc="119" b="1">
                <a:solidFill>
                  <a:srgbClr val="005c8a"/>
                </a:solidFill>
                <a:latin typeface="LNUVWQ+TrebuchetMS-Bold"/>
                <a:cs typeface="LNUVWQ+TrebuchetMS-Bold"/>
              </a:rPr>
              <a:t>BAGI</a:t>
            </a:r>
          </a:p>
          <a:p>
            <a:pPr marL="597535" marR="0">
              <a:lnSpc>
                <a:spcPts val="26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37" b="1">
                <a:solidFill>
                  <a:srgbClr val="005c8a"/>
                </a:solidFill>
                <a:latin typeface="LNUVWQ+TrebuchetMS-Bold"/>
                <a:cs typeface="LNUVWQ+TrebuchetMS-Bold"/>
              </a:rPr>
              <a:t>GENERASI</a:t>
            </a:r>
            <a:r>
              <a:rPr dirty="0" sz="2800" spc="-157" b="1">
                <a:solidFill>
                  <a:srgbClr val="005c8a"/>
                </a:solidFill>
                <a:latin typeface="LNUVWQ+TrebuchetMS-Bold"/>
                <a:cs typeface="LNUVWQ+TrebuchetMS-Bold"/>
              </a:rPr>
              <a:t> </a:t>
            </a:r>
            <a:r>
              <a:rPr dirty="0" sz="2800" spc="169" b="1">
                <a:solidFill>
                  <a:srgbClr val="005c8a"/>
                </a:solidFill>
                <a:latin typeface="LNUVWQ+TrebuchetMS-Bold"/>
                <a:cs typeface="LNUVWQ+TrebuchetMS-Bold"/>
              </a:rPr>
              <a:t>MENDATANG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66454" y="4924170"/>
            <a:ext cx="346471" cy="222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21" b="1">
                <a:solidFill>
                  <a:srgbClr val="ffffff"/>
                </a:solidFill>
                <a:latin typeface="Tahoma"/>
                <a:cs typeface="Tahoma"/>
              </a:rPr>
              <a:t>10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60361" y="2166872"/>
            <a:ext cx="6704079" cy="7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27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spc="263">
                <a:solidFill>
                  <a:srgbClr val="00b5dd"/>
                </a:solidFill>
                <a:latin typeface="HRAIGB+MaiandraGD-Regular,Bold"/>
                <a:cs typeface="HRAIGB+MaiandraGD-Regular,Bold"/>
              </a:rPr>
              <a:t>KONDISI</a:t>
            </a:r>
            <a:r>
              <a:rPr dirty="0" sz="4400" spc="-132">
                <a:solidFill>
                  <a:srgbClr val="00b5dd"/>
                </a:solidFill>
                <a:latin typeface="HRAIGB+MaiandraGD-Regular,Bold"/>
                <a:cs typeface="HRAIGB+MaiandraGD-Regular,Bold"/>
              </a:rPr>
              <a:t> </a:t>
            </a:r>
            <a:r>
              <a:rPr dirty="0" sz="4400" spc="195">
                <a:solidFill>
                  <a:srgbClr val="00b5dd"/>
                </a:solidFill>
                <a:latin typeface="HRAIGB+MaiandraGD-Regular,Bold"/>
                <a:cs typeface="HRAIGB+MaiandraGD-Regular,Bold"/>
              </a:rPr>
              <a:t>DI</a:t>
            </a:r>
            <a:r>
              <a:rPr dirty="0" sz="4400" spc="-148">
                <a:solidFill>
                  <a:srgbClr val="00b5dd"/>
                </a:solidFill>
                <a:latin typeface="HRAIGB+MaiandraGD-Regular,Bold"/>
                <a:cs typeface="HRAIGB+MaiandraGD-Regular,Bold"/>
              </a:rPr>
              <a:t> </a:t>
            </a:r>
            <a:r>
              <a:rPr dirty="0" sz="4400" spc="251">
                <a:solidFill>
                  <a:srgbClr val="00b5dd"/>
                </a:solidFill>
                <a:latin typeface="HRAIGB+MaiandraGD-Regular,Bold"/>
                <a:cs typeface="HRAIGB+MaiandraGD-Regular,Bold"/>
              </a:rPr>
              <a:t>LAPANGAN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9601" y="4924170"/>
            <a:ext cx="346471" cy="222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350" b="1">
                <a:solidFill>
                  <a:srgbClr val="ffffff"/>
                </a:solidFill>
                <a:latin typeface="Tahoma"/>
                <a:cs typeface="Tahoma"/>
              </a:rPr>
              <a:t>11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78753" y="2366247"/>
            <a:ext cx="6315063" cy="6869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108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spc="264" b="1">
                <a:solidFill>
                  <a:srgbClr val="ff0000"/>
                </a:solidFill>
                <a:latin typeface="LNUVWQ+TrebuchetMS-Bold"/>
                <a:cs typeface="LNUVWQ+TrebuchetMS-Bold"/>
              </a:rPr>
              <a:t>KONDISI</a:t>
            </a:r>
            <a:r>
              <a:rPr dirty="0" sz="4400" spc="-313" b="1">
                <a:solidFill>
                  <a:srgbClr val="ff0000"/>
                </a:solidFill>
                <a:latin typeface="LNUVWQ+TrebuchetMS-Bold"/>
                <a:cs typeface="LNUVWQ+TrebuchetMS-Bold"/>
              </a:rPr>
              <a:t> </a:t>
            </a:r>
            <a:r>
              <a:rPr dirty="0" sz="4400" spc="191" b="1">
                <a:solidFill>
                  <a:srgbClr val="ff0000"/>
                </a:solidFill>
                <a:latin typeface="LNUVWQ+TrebuchetMS-Bold"/>
                <a:cs typeface="LNUVWQ+TrebuchetMS-Bold"/>
              </a:rPr>
              <a:t>DI</a:t>
            </a:r>
            <a:r>
              <a:rPr dirty="0" sz="4400" spc="-331" b="1">
                <a:solidFill>
                  <a:srgbClr val="ff0000"/>
                </a:solidFill>
                <a:latin typeface="LNUVWQ+TrebuchetMS-Bold"/>
                <a:cs typeface="LNUVWQ+TrebuchetMS-Bold"/>
              </a:rPr>
              <a:t> </a:t>
            </a:r>
            <a:r>
              <a:rPr dirty="0" sz="4400" spc="251" b="1">
                <a:solidFill>
                  <a:srgbClr val="ff0000"/>
                </a:solidFill>
                <a:latin typeface="LNUVWQ+TrebuchetMS-Bold"/>
                <a:cs typeface="LNUVWQ+TrebuchetMS-Bold"/>
              </a:rPr>
              <a:t>LAPANGAN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9601" y="4924170"/>
            <a:ext cx="346471" cy="222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350" b="1">
                <a:solidFill>
                  <a:srgbClr val="ffffff"/>
                </a:solidFill>
                <a:latin typeface="Tahoma"/>
                <a:cs typeface="Tahoma"/>
              </a:rPr>
              <a:t>11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9900" y="295457"/>
            <a:ext cx="3775905" cy="7910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51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83">
                <a:solidFill>
                  <a:srgbClr val="007ab8"/>
                </a:solidFill>
                <a:latin typeface="VSDLSV+TrebuchetMS"/>
                <a:cs typeface="VSDLSV+TrebuchetMS"/>
              </a:rPr>
              <a:t>Permasalahan</a:t>
            </a:r>
          </a:p>
          <a:p>
            <a:pPr marL="0" marR="0">
              <a:lnSpc>
                <a:spcPts val="26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63">
                <a:solidFill>
                  <a:srgbClr val="007ab8"/>
                </a:solidFill>
                <a:latin typeface="VSDLSV+TrebuchetMS"/>
                <a:cs typeface="VSDLSV+TrebuchetMS"/>
              </a:rPr>
              <a:t>Kearsipan</a:t>
            </a:r>
            <a:r>
              <a:rPr dirty="0" sz="2800" spc="-227">
                <a:solidFill>
                  <a:srgbClr val="007ab8"/>
                </a:solidFill>
                <a:latin typeface="VSDLSV+TrebuchetMS"/>
                <a:cs typeface="VSDLSV+TrebuchetMS"/>
              </a:rPr>
              <a:t> </a:t>
            </a:r>
            <a:r>
              <a:rPr dirty="0" sz="2800" spc="153">
                <a:solidFill>
                  <a:srgbClr val="007ab8"/>
                </a:solidFill>
                <a:latin typeface="VSDLSV+TrebuchetMS"/>
                <a:cs typeface="VSDLSV+TrebuchetMS"/>
              </a:rPr>
              <a:t>yang</a:t>
            </a:r>
            <a:r>
              <a:rPr dirty="0" sz="2800" spc="-189">
                <a:solidFill>
                  <a:srgbClr val="007ab8"/>
                </a:solidFill>
                <a:latin typeface="VSDLSV+TrebuchetMS"/>
                <a:cs typeface="VSDLSV+TrebuchetMS"/>
              </a:rPr>
              <a:t> </a:t>
            </a:r>
            <a:r>
              <a:rPr dirty="0" sz="2800" spc="-81">
                <a:solidFill>
                  <a:srgbClr val="007ab8"/>
                </a:solidFill>
                <a:latin typeface="VSDLSV+TrebuchetMS"/>
                <a:cs typeface="VSDLSV+TrebuchetMS"/>
              </a:rPr>
              <a:t>terjadi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565" y="1256210"/>
            <a:ext cx="4107964" cy="28669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b5dd"/>
                </a:solidFill>
                <a:latin typeface="Tahoma"/>
                <a:cs typeface="Tahoma"/>
              </a:rPr>
              <a:t>1.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Inefisiensi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pengelolaan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arsip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terutama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untuk</a:t>
            </a:r>
            <a:r>
              <a:rPr dirty="0" sz="1200" spc="109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ruang</a:t>
            </a:r>
          </a:p>
          <a:p>
            <a:pPr marL="229234" marR="0">
              <a:lnSpc>
                <a:spcPts val="1448"/>
              </a:lnSpc>
              <a:spcBef>
                <a:spcPts val="287"/>
              </a:spcBef>
              <a:spcAft>
                <a:spcPts val="0"/>
              </a:spcAft>
            </a:pP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simpan</a:t>
            </a:r>
            <a:r>
              <a:rPr dirty="0" sz="1200" spc="1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dan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peralatan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pengelolaan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arsip;</a:t>
            </a:r>
          </a:p>
          <a:p>
            <a:pPr marL="0" marR="0">
              <a:lnSpc>
                <a:spcPts val="216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850">
                <a:solidFill>
                  <a:srgbClr val="00b5dd"/>
                </a:solidFill>
                <a:latin typeface="Tahoma"/>
                <a:cs typeface="Tahoma"/>
              </a:rPr>
              <a:t>2.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Inefektifitas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pengelolaan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arsip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terutama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kesulitan</a:t>
            </a:r>
          </a:p>
          <a:p>
            <a:pPr marL="229234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dalam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penemuan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kembali/retrieval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arsip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ketika</a:t>
            </a:r>
          </a:p>
          <a:p>
            <a:pPr marL="229234" marR="0">
              <a:lnSpc>
                <a:spcPts val="1448"/>
              </a:lnSpc>
              <a:spcBef>
                <a:spcPts val="69"/>
              </a:spcBef>
              <a:spcAft>
                <a:spcPts val="0"/>
              </a:spcAft>
            </a:pP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dibutuhkan;</a:t>
            </a:r>
          </a:p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b5dd"/>
                </a:solidFill>
                <a:latin typeface="Tahoma"/>
                <a:cs typeface="Tahoma"/>
              </a:rPr>
              <a:t>3.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Penumpukan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arsip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di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unit-unit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kerja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maupun</a:t>
            </a:r>
            <a:r>
              <a:rPr dirty="0" sz="1200" spc="11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di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gudang</a:t>
            </a:r>
          </a:p>
          <a:p>
            <a:pPr marL="229234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atau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depo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dokumen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sehingga</a:t>
            </a:r>
            <a:r>
              <a:rPr dirty="0" sz="1200" spc="52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menyita</a:t>
            </a:r>
            <a:r>
              <a:rPr dirty="0" sz="1200" spc="17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ruang</a:t>
            </a:r>
            <a:r>
              <a:rPr dirty="0" sz="1200" spc="15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kerja</a:t>
            </a:r>
          </a:p>
          <a:p>
            <a:pPr marL="229234" marR="0">
              <a:lnSpc>
                <a:spcPts val="144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untuk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pegawai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dan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ketidaknyamanan</a:t>
            </a:r>
            <a:r>
              <a:rPr dirty="0" sz="1200" spc="374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dalam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bekerja;</a:t>
            </a:r>
          </a:p>
          <a:p>
            <a:pPr marL="0" marR="0">
              <a:lnSpc>
                <a:spcPts val="2111"/>
              </a:lnSpc>
              <a:spcBef>
                <a:spcPts val="12"/>
              </a:spcBef>
              <a:spcAft>
                <a:spcPts val="0"/>
              </a:spcAft>
            </a:pPr>
            <a:r>
              <a:rPr dirty="0" sz="1850">
                <a:solidFill>
                  <a:srgbClr val="00b5dd"/>
                </a:solidFill>
                <a:latin typeface="Tahoma"/>
                <a:cs typeface="Tahoma"/>
              </a:rPr>
              <a:t>4.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Ketidakpastian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hukum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dalam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pengelolaan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arsip</a:t>
            </a:r>
          </a:p>
          <a:p>
            <a:pPr marL="229234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kaitannya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dengan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arsip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sebagai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alat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bukti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hukum.</a:t>
            </a:r>
          </a:p>
          <a:p>
            <a:pPr marL="229234" marR="0">
              <a:lnSpc>
                <a:spcPts val="1448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Munculnya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kasus-kasus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dalam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pemusnahan</a:t>
            </a:r>
            <a:r>
              <a:rPr dirty="0" sz="1200" spc="8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arsip</a:t>
            </a:r>
          </a:p>
          <a:p>
            <a:pPr marL="229234" marR="0">
              <a:lnSpc>
                <a:spcPts val="1448"/>
              </a:lnSpc>
              <a:spcBef>
                <a:spcPts val="77"/>
              </a:spcBef>
              <a:spcAft>
                <a:spcPts val="0"/>
              </a:spcAft>
            </a:pP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terkait</a:t>
            </a:r>
            <a:r>
              <a:rPr dirty="0" sz="1200" spc="1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dengan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dampak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hukum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di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kemudian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hari</a:t>
            </a:r>
          </a:p>
          <a:p>
            <a:pPr marL="229234" marR="0">
              <a:lnSpc>
                <a:spcPts val="1448"/>
              </a:lnSpc>
              <a:spcBef>
                <a:spcPts val="77"/>
              </a:spcBef>
              <a:spcAft>
                <a:spcPts val="0"/>
              </a:spcAft>
            </a:pP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terkait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dengan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kadaluwarsa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suatu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tuntutan.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565" y="4079460"/>
            <a:ext cx="3542065" cy="3216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b5dd"/>
                </a:solidFill>
                <a:latin typeface="Tahoma"/>
                <a:cs typeface="Tahoma"/>
              </a:rPr>
              <a:t>5.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Penyelamatan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arsip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statis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tidak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berjalan</a:t>
            </a:r>
            <a:r>
              <a:rPr dirty="0" sz="1200" spc="44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secara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4344930"/>
            <a:ext cx="1745853" cy="222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sistemik</a:t>
            </a:r>
            <a:r>
              <a:rPr dirty="0" sz="1200" spc="2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dan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93e50"/>
                </a:solidFill>
                <a:latin typeface="Tahoma"/>
                <a:cs typeface="Tahoma"/>
              </a:rPr>
              <a:t>terkendali.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68992" y="4924170"/>
            <a:ext cx="346471" cy="222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29" b="1">
                <a:solidFill>
                  <a:srgbClr val="ffffff"/>
                </a:solidFill>
                <a:latin typeface="Tahoma"/>
                <a:cs typeface="Tahoma"/>
              </a:rPr>
              <a:t>12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7200" y="252657"/>
            <a:ext cx="8562016" cy="7910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51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87" b="1">
                <a:solidFill>
                  <a:srgbClr val="007ab8"/>
                </a:solidFill>
                <a:latin typeface="LNUVWQ+TrebuchetMS-Bold"/>
                <a:cs typeface="LNUVWQ+TrebuchetMS-Bold"/>
              </a:rPr>
              <a:t>Penyebab</a:t>
            </a:r>
            <a:r>
              <a:rPr dirty="0" sz="2800" spc="-40" b="1">
                <a:solidFill>
                  <a:srgbClr val="007ab8"/>
                </a:solidFill>
                <a:latin typeface="LNUVWQ+TrebuchetMS-Bold"/>
                <a:cs typeface="LNUVWQ+TrebuchetMS-Bold"/>
              </a:rPr>
              <a:t> </a:t>
            </a:r>
            <a:r>
              <a:rPr dirty="0" sz="2800" spc="62" b="1">
                <a:solidFill>
                  <a:srgbClr val="007ab8"/>
                </a:solidFill>
                <a:latin typeface="LNUVWQ+TrebuchetMS-Bold"/>
                <a:cs typeface="LNUVWQ+TrebuchetMS-Bold"/>
              </a:rPr>
              <a:t>Timbulnya</a:t>
            </a:r>
            <a:r>
              <a:rPr dirty="0" sz="2800" spc="-43" b="1">
                <a:solidFill>
                  <a:srgbClr val="007ab8"/>
                </a:solidFill>
                <a:latin typeface="LNUVWQ+TrebuchetMS-Bold"/>
                <a:cs typeface="LNUVWQ+TrebuchetMS-Bold"/>
              </a:rPr>
              <a:t> </a:t>
            </a:r>
            <a:r>
              <a:rPr dirty="0" sz="2800" spc="77" b="1">
                <a:solidFill>
                  <a:srgbClr val="007ab8"/>
                </a:solidFill>
                <a:latin typeface="LNUVWQ+TrebuchetMS-Bold"/>
                <a:cs typeface="LNUVWQ+TrebuchetMS-Bold"/>
              </a:rPr>
              <a:t>Permasalahan</a:t>
            </a:r>
          </a:p>
          <a:p>
            <a:pPr marL="0" marR="0">
              <a:lnSpc>
                <a:spcPts val="26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73" b="1">
                <a:solidFill>
                  <a:srgbClr val="007ab8"/>
                </a:solidFill>
                <a:latin typeface="LNUVWQ+TrebuchetMS-Bold"/>
                <a:cs typeface="LNUVWQ+TrebuchetMS-Bold"/>
              </a:rPr>
              <a:t>Penyelamatan</a:t>
            </a:r>
            <a:r>
              <a:rPr dirty="0" sz="2800" spc="-291" b="1">
                <a:solidFill>
                  <a:srgbClr val="007ab8"/>
                </a:solidFill>
                <a:latin typeface="LNUVWQ+TrebuchetMS-Bold"/>
                <a:cs typeface="LNUVWQ+TrebuchetMS-Bold"/>
              </a:rPr>
              <a:t> </a:t>
            </a:r>
            <a:r>
              <a:rPr dirty="0" sz="2800" spc="34" b="1">
                <a:solidFill>
                  <a:srgbClr val="007ab8"/>
                </a:solidFill>
                <a:latin typeface="LNUVWQ+TrebuchetMS-Bold"/>
                <a:cs typeface="LNUVWQ+TrebuchetMS-Bold"/>
              </a:rPr>
              <a:t>Arsip</a:t>
            </a:r>
            <a:r>
              <a:rPr dirty="0" sz="2800" spc="-154" b="1">
                <a:solidFill>
                  <a:srgbClr val="007ab8"/>
                </a:solidFill>
                <a:latin typeface="LNUVWQ+TrebuchetMS-Bold"/>
                <a:cs typeface="LNUVWQ+TrebuchetMS-Bold"/>
              </a:rPr>
              <a:t> </a:t>
            </a:r>
            <a:r>
              <a:rPr dirty="0" sz="2800" spc="28" b="1">
                <a:solidFill>
                  <a:srgbClr val="007ab8"/>
                </a:solidFill>
                <a:latin typeface="LNUVWQ+TrebuchetMS-Bold"/>
                <a:cs typeface="LNUVWQ+TrebuchetMS-Bold"/>
              </a:rPr>
              <a:t>di</a:t>
            </a:r>
            <a:r>
              <a:rPr dirty="0" sz="2800" spc="-165" b="1">
                <a:solidFill>
                  <a:srgbClr val="007ab8"/>
                </a:solidFill>
                <a:latin typeface="LNUVWQ+TrebuchetMS-Bold"/>
                <a:cs typeface="LNUVWQ+TrebuchetMS-Bold"/>
              </a:rPr>
              <a:t> </a:t>
            </a:r>
            <a:r>
              <a:rPr dirty="0" sz="2800" spc="102" b="1">
                <a:solidFill>
                  <a:srgbClr val="007ab8"/>
                </a:solidFill>
                <a:latin typeface="LNUVWQ+TrebuchetMS-Bold"/>
                <a:cs typeface="LNUVWQ+TrebuchetMS-Bold"/>
              </a:rPr>
              <a:t>Lingkungan</a:t>
            </a:r>
            <a:r>
              <a:rPr dirty="0" sz="2800" spc="-217" b="1">
                <a:solidFill>
                  <a:srgbClr val="007ab8"/>
                </a:solidFill>
                <a:latin typeface="LNUVWQ+TrebuchetMS-Bold"/>
                <a:cs typeface="LNUVWQ+TrebuchetMS-Bold"/>
              </a:rPr>
              <a:t> </a:t>
            </a:r>
            <a:r>
              <a:rPr dirty="0" sz="2800" spc="52" b="1">
                <a:solidFill>
                  <a:srgbClr val="007ab8"/>
                </a:solidFill>
                <a:latin typeface="LNUVWQ+TrebuchetMS-Bold"/>
                <a:cs typeface="LNUVWQ+TrebuchetMS-Bold"/>
              </a:rPr>
              <a:t>Pencipta</a:t>
            </a:r>
            <a:r>
              <a:rPr dirty="0" sz="2800" spc="-330" b="1">
                <a:solidFill>
                  <a:srgbClr val="007ab8"/>
                </a:solidFill>
                <a:latin typeface="LNUVWQ+TrebuchetMS-Bold"/>
                <a:cs typeface="LNUVWQ+TrebuchetMS-Bold"/>
              </a:rPr>
              <a:t> </a:t>
            </a:r>
            <a:r>
              <a:rPr dirty="0" sz="2800" spc="34" b="1">
                <a:solidFill>
                  <a:srgbClr val="007ab8"/>
                </a:solidFill>
                <a:latin typeface="LNUVWQ+TrebuchetMS-Bold"/>
                <a:cs typeface="LNUVWQ+TrebuchetMS-Bold"/>
              </a:rPr>
              <a:t>Arsip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0881" y="1083411"/>
            <a:ext cx="332630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BMDJVV+Calibri-Bold"/>
                <a:cs typeface="BMDJVV+Calibri-Bold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8975" y="1069947"/>
            <a:ext cx="5203849" cy="4061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Belum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terbangunnya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pengorganisasian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pengelolaan</a:t>
            </a:r>
            <a:r>
              <a:rPr dirty="0" sz="1200" spc="85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arsip</a:t>
            </a:r>
            <a:r>
              <a:rPr dirty="0" sz="1200" spc="1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dinamis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di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lingkungan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pencipta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arsip;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7387" y="1519972"/>
            <a:ext cx="5104355" cy="709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Belum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fokusnya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penempatan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SDM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Kearsipan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dalam</a:t>
            </a:r>
            <a:r>
              <a:rPr dirty="0" sz="1200" spc="93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Pengelolaan</a:t>
            </a:r>
          </a:p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Arsip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Dinamis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dan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penempatannya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tidak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sejalan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dengan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sistem</a:t>
            </a:r>
          </a:p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pengorganisasiannya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sehingga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Pengelolaan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Arsip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Dinamis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tidak</a:t>
            </a:r>
          </a:p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berjalan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optimal;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0881" y="1550791"/>
            <a:ext cx="332630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BMDJVV+Calibri-Bold"/>
                <a:cs typeface="BMDJVV+Calibri-Bold"/>
              </a:rPr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2269797"/>
            <a:ext cx="5261778" cy="5484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Belum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terbangunnya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sistem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pengelolaan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arsip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(belum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sinkronnya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3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pilar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pengelolaan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arsip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dinamis: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Klasifikasi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Arsip,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Jadwal</a:t>
            </a:r>
            <a:r>
              <a:rPr dirty="0" sz="1200" spc="87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Retensi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Arsip,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dan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Sistem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Klasifikasi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Keamanan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dan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Akses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Arsip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 spc="12">
                <a:solidFill>
                  <a:srgbClr val="575c67"/>
                </a:solidFill>
                <a:latin typeface="Verdana"/>
                <a:cs typeface="Verdana"/>
              </a:rPr>
              <a:t>Dinamis).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0881" y="2312791"/>
            <a:ext cx="332630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BMDJVV+Calibri-Bold"/>
                <a:cs typeface="BMDJVV+Calibri-Bold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4575" y="2833677"/>
            <a:ext cx="982488" cy="2233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Akibatnya: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44575" y="3013047"/>
            <a:ext cx="4502901" cy="589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575c67"/>
                </a:solidFill>
                <a:latin typeface="FIOWRU+ArialMT"/>
                <a:cs typeface="FIOWRU+ArialMT"/>
              </a:rPr>
              <a:t>•</a:t>
            </a:r>
            <a:r>
              <a:rPr dirty="0" sz="1250" spc="615">
                <a:solidFill>
                  <a:srgbClr val="575c67"/>
                </a:solidFill>
                <a:latin typeface="FIOWRU+ArialMT"/>
                <a:cs typeface="FIOWRU+ArialMT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Sangat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sulit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untuk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melakukan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penyelamatan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arsip</a:t>
            </a:r>
          </a:p>
          <a:p>
            <a:pPr marL="17780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secara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sistemik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(dalam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membangun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sistem</a:t>
            </a:r>
            <a:r>
              <a:rPr dirty="0" sz="1200" spc="41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informasi/</a:t>
            </a:r>
          </a:p>
          <a:p>
            <a:pPr marL="17780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aplikasi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penyusutan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arsip)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44575" y="3637886"/>
            <a:ext cx="4606035" cy="589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575c67"/>
                </a:solidFill>
                <a:latin typeface="FIOWRU+ArialMT"/>
                <a:cs typeface="FIOWRU+ArialMT"/>
              </a:rPr>
              <a:t>•</a:t>
            </a:r>
            <a:r>
              <a:rPr dirty="0" sz="1250" spc="615">
                <a:solidFill>
                  <a:srgbClr val="575c67"/>
                </a:solidFill>
                <a:latin typeface="FIOWRU+ArialMT"/>
                <a:cs typeface="FIOWRU+ArialMT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Hal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tersebut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juga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berdampak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terhadap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hak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akses</a:t>
            </a:r>
          </a:p>
          <a:p>
            <a:pPr marL="17780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masyarakat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(publik)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terhadap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informasi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publik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di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dalam</a:t>
            </a:r>
          </a:p>
          <a:p>
            <a:pPr marL="17780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arsip.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0881" y="4217791"/>
            <a:ext cx="332630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BMDJVV+Calibri-Bold"/>
                <a:cs typeface="BMDJVV+Calibri-Bold"/>
              </a:rPr>
              <a:t>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4262726"/>
            <a:ext cx="4685698" cy="4061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Belum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terbangunnya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Sistem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Informasi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Penyelamatan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Arsip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75c67"/>
                </a:solidFill>
                <a:latin typeface="Verdana"/>
                <a:cs typeface="Verdana"/>
              </a:rPr>
              <a:t>Negara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971660" y="4924170"/>
            <a:ext cx="346471" cy="222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41" b="1">
                <a:solidFill>
                  <a:srgbClr val="ffffff"/>
                </a:solidFill>
                <a:latin typeface="Tahoma"/>
                <a:cs typeface="Tahoma"/>
              </a:rPr>
              <a:t>13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7200" y="201429"/>
            <a:ext cx="8562016" cy="8345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51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93" b="1">
                <a:solidFill>
                  <a:srgbClr val="007ab8"/>
                </a:solidFill>
                <a:latin typeface="LNUVWQ+TrebuchetMS-Bold"/>
                <a:cs typeface="LNUVWQ+TrebuchetMS-Bold"/>
              </a:rPr>
              <a:t>Solusi</a:t>
            </a:r>
            <a:r>
              <a:rPr dirty="0" sz="2800" spc="-188" b="1">
                <a:solidFill>
                  <a:srgbClr val="007ab8"/>
                </a:solidFill>
                <a:latin typeface="LNUVWQ+TrebuchetMS-Bold"/>
                <a:cs typeface="LNUVWQ+TrebuchetMS-Bold"/>
              </a:rPr>
              <a:t> </a:t>
            </a:r>
            <a:r>
              <a:rPr dirty="0" sz="2800" spc="77" b="1">
                <a:solidFill>
                  <a:srgbClr val="007ab8"/>
                </a:solidFill>
                <a:latin typeface="LNUVWQ+TrebuchetMS-Bold"/>
                <a:cs typeface="LNUVWQ+TrebuchetMS-Bold"/>
              </a:rPr>
              <a:t>Permasalahan</a:t>
            </a:r>
          </a:p>
          <a:p>
            <a:pPr marL="0" marR="0">
              <a:lnSpc>
                <a:spcPts val="30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73" b="1">
                <a:solidFill>
                  <a:srgbClr val="007ab8"/>
                </a:solidFill>
                <a:latin typeface="LNUVWQ+TrebuchetMS-Bold"/>
                <a:cs typeface="LNUVWQ+TrebuchetMS-Bold"/>
              </a:rPr>
              <a:t>Penyelamatan</a:t>
            </a:r>
            <a:r>
              <a:rPr dirty="0" sz="2800" spc="-291" b="1">
                <a:solidFill>
                  <a:srgbClr val="007ab8"/>
                </a:solidFill>
                <a:latin typeface="LNUVWQ+TrebuchetMS-Bold"/>
                <a:cs typeface="LNUVWQ+TrebuchetMS-Bold"/>
              </a:rPr>
              <a:t> </a:t>
            </a:r>
            <a:r>
              <a:rPr dirty="0" sz="2800" spc="34" b="1">
                <a:solidFill>
                  <a:srgbClr val="007ab8"/>
                </a:solidFill>
                <a:latin typeface="LNUVWQ+TrebuchetMS-Bold"/>
                <a:cs typeface="LNUVWQ+TrebuchetMS-Bold"/>
              </a:rPr>
              <a:t>Arsip</a:t>
            </a:r>
            <a:r>
              <a:rPr dirty="0" sz="2800" spc="-154" b="1">
                <a:solidFill>
                  <a:srgbClr val="007ab8"/>
                </a:solidFill>
                <a:latin typeface="LNUVWQ+TrebuchetMS-Bold"/>
                <a:cs typeface="LNUVWQ+TrebuchetMS-Bold"/>
              </a:rPr>
              <a:t> </a:t>
            </a:r>
            <a:r>
              <a:rPr dirty="0" sz="2800" spc="28" b="1">
                <a:solidFill>
                  <a:srgbClr val="007ab8"/>
                </a:solidFill>
                <a:latin typeface="LNUVWQ+TrebuchetMS-Bold"/>
                <a:cs typeface="LNUVWQ+TrebuchetMS-Bold"/>
              </a:rPr>
              <a:t>di</a:t>
            </a:r>
            <a:r>
              <a:rPr dirty="0" sz="2800" spc="-165" b="1">
                <a:solidFill>
                  <a:srgbClr val="007ab8"/>
                </a:solidFill>
                <a:latin typeface="LNUVWQ+TrebuchetMS-Bold"/>
                <a:cs typeface="LNUVWQ+TrebuchetMS-Bold"/>
              </a:rPr>
              <a:t> </a:t>
            </a:r>
            <a:r>
              <a:rPr dirty="0" sz="2800" spc="102" b="1">
                <a:solidFill>
                  <a:srgbClr val="007ab8"/>
                </a:solidFill>
                <a:latin typeface="LNUVWQ+TrebuchetMS-Bold"/>
                <a:cs typeface="LNUVWQ+TrebuchetMS-Bold"/>
              </a:rPr>
              <a:t>Lingkungan</a:t>
            </a:r>
            <a:r>
              <a:rPr dirty="0" sz="2800" spc="-217" b="1">
                <a:solidFill>
                  <a:srgbClr val="007ab8"/>
                </a:solidFill>
                <a:latin typeface="LNUVWQ+TrebuchetMS-Bold"/>
                <a:cs typeface="LNUVWQ+TrebuchetMS-Bold"/>
              </a:rPr>
              <a:t> </a:t>
            </a:r>
            <a:r>
              <a:rPr dirty="0" sz="2800" spc="52" b="1">
                <a:solidFill>
                  <a:srgbClr val="007ab8"/>
                </a:solidFill>
                <a:latin typeface="LNUVWQ+TrebuchetMS-Bold"/>
                <a:cs typeface="LNUVWQ+TrebuchetMS-Bold"/>
              </a:rPr>
              <a:t>Pencipta</a:t>
            </a:r>
            <a:r>
              <a:rPr dirty="0" sz="2800" spc="-330" b="1">
                <a:solidFill>
                  <a:srgbClr val="007ab8"/>
                </a:solidFill>
                <a:latin typeface="LNUVWQ+TrebuchetMS-Bold"/>
                <a:cs typeface="LNUVWQ+TrebuchetMS-Bold"/>
              </a:rPr>
              <a:t> </a:t>
            </a:r>
            <a:r>
              <a:rPr dirty="0" sz="2800" spc="34" b="1">
                <a:solidFill>
                  <a:srgbClr val="007ab8"/>
                </a:solidFill>
                <a:latin typeface="LNUVWQ+TrebuchetMS-Bold"/>
                <a:cs typeface="LNUVWQ+TrebuchetMS-Bold"/>
              </a:rPr>
              <a:t>Arsip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4170" y="1124593"/>
            <a:ext cx="378420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393e50"/>
                </a:solidFill>
                <a:latin typeface="FIOWRU+ArialMT"/>
                <a:cs typeface="FIOWRU+ArialMT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6920" y="1169652"/>
            <a:ext cx="5489282" cy="3924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34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66" b="1">
                <a:solidFill>
                  <a:srgbClr val="575c67"/>
                </a:solidFill>
                <a:latin typeface="Tahoma"/>
                <a:cs typeface="Tahoma"/>
              </a:rPr>
              <a:t>Pencipta</a:t>
            </a:r>
            <a:r>
              <a:rPr dirty="0" sz="1200" spc="111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575c67"/>
                </a:solidFill>
                <a:latin typeface="Tahoma"/>
                <a:cs typeface="Tahoma"/>
              </a:rPr>
              <a:t>Arsip</a:t>
            </a:r>
            <a:r>
              <a:rPr dirty="0" sz="1200" spc="293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91" b="1">
                <a:solidFill>
                  <a:srgbClr val="575c67"/>
                </a:solidFill>
                <a:latin typeface="Tahoma"/>
                <a:cs typeface="Tahoma"/>
              </a:rPr>
              <a:t>Menyelaraskan</a:t>
            </a:r>
            <a:r>
              <a:rPr dirty="0" sz="1200" spc="129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575c67"/>
                </a:solidFill>
                <a:latin typeface="Tahoma"/>
                <a:cs typeface="Tahoma"/>
              </a:rPr>
              <a:t>Kode</a:t>
            </a:r>
            <a:r>
              <a:rPr dirty="0" sz="1200" spc="137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91" b="1">
                <a:solidFill>
                  <a:srgbClr val="575c67"/>
                </a:solidFill>
                <a:latin typeface="Tahoma"/>
                <a:cs typeface="Tahoma"/>
              </a:rPr>
              <a:t>dan</a:t>
            </a:r>
            <a:r>
              <a:rPr dirty="0" sz="1200" spc="152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31" b="1">
                <a:solidFill>
                  <a:srgbClr val="575c67"/>
                </a:solidFill>
                <a:latin typeface="Tahoma"/>
                <a:cs typeface="Tahoma"/>
              </a:rPr>
              <a:t>Jenis</a:t>
            </a:r>
            <a:r>
              <a:rPr dirty="0" sz="1200" spc="150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575c67"/>
                </a:solidFill>
                <a:latin typeface="Tahoma"/>
                <a:cs typeface="Tahoma"/>
              </a:rPr>
              <a:t>Arsip</a:t>
            </a:r>
            <a:r>
              <a:rPr dirty="0" sz="1200" spc="388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81" b="1">
                <a:solidFill>
                  <a:srgbClr val="575c67"/>
                </a:solidFill>
                <a:latin typeface="Tahoma"/>
                <a:cs typeface="Tahoma"/>
              </a:rPr>
              <a:t>Pada</a:t>
            </a:r>
            <a:r>
              <a:rPr dirty="0" sz="1200" spc="141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61" b="1">
                <a:solidFill>
                  <a:srgbClr val="575c67"/>
                </a:solidFill>
                <a:latin typeface="Tahoma"/>
                <a:cs typeface="Tahoma"/>
              </a:rPr>
              <a:t>Klasifikasi</a:t>
            </a:r>
            <a:r>
              <a:rPr dirty="0" sz="1200" spc="144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56" b="1">
                <a:solidFill>
                  <a:srgbClr val="575c67"/>
                </a:solidFill>
                <a:latin typeface="Tahoma"/>
                <a:cs typeface="Tahoma"/>
              </a:rPr>
              <a:t>Arsip,</a:t>
            </a:r>
          </a:p>
          <a:p>
            <a:pPr marL="0" marR="0">
              <a:lnSpc>
                <a:spcPts val="134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 spc="-50" b="1">
                <a:solidFill>
                  <a:srgbClr val="575c67"/>
                </a:solidFill>
                <a:latin typeface="Tahoma"/>
                <a:cs typeface="Tahoma"/>
              </a:rPr>
              <a:t>Jadwal</a:t>
            </a:r>
            <a:r>
              <a:rPr dirty="0" sz="1200" spc="-204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60" b="1">
                <a:solidFill>
                  <a:srgbClr val="575c67"/>
                </a:solidFill>
                <a:latin typeface="Tahoma"/>
                <a:cs typeface="Tahoma"/>
              </a:rPr>
              <a:t>Retensi</a:t>
            </a:r>
            <a:r>
              <a:rPr dirty="0" sz="1200" spc="-223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41" b="1">
                <a:solidFill>
                  <a:srgbClr val="575c67"/>
                </a:solidFill>
                <a:latin typeface="Tahoma"/>
                <a:cs typeface="Tahoma"/>
              </a:rPr>
              <a:t>Arsip,</a:t>
            </a:r>
            <a:r>
              <a:rPr dirty="0" sz="1200" spc="-154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60" b="1">
                <a:solidFill>
                  <a:srgbClr val="575c67"/>
                </a:solidFill>
                <a:latin typeface="Tahoma"/>
                <a:cs typeface="Tahoma"/>
              </a:rPr>
              <a:t>dan</a:t>
            </a:r>
            <a:r>
              <a:rPr dirty="0" sz="1200" spc="-211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55" b="1">
                <a:solidFill>
                  <a:srgbClr val="575c67"/>
                </a:solidFill>
                <a:latin typeface="Tahoma"/>
                <a:cs typeface="Tahoma"/>
              </a:rPr>
              <a:t>Sistem</a:t>
            </a:r>
            <a:r>
              <a:rPr dirty="0" sz="1200" spc="-202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55" b="1">
                <a:solidFill>
                  <a:srgbClr val="575c67"/>
                </a:solidFill>
                <a:latin typeface="Tahoma"/>
                <a:cs typeface="Tahoma"/>
              </a:rPr>
              <a:t>Klasifikasi</a:t>
            </a:r>
            <a:r>
              <a:rPr dirty="0" sz="1200" spc="-197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83" b="1">
                <a:solidFill>
                  <a:srgbClr val="575c67"/>
                </a:solidFill>
                <a:latin typeface="Tahoma"/>
                <a:cs typeface="Tahoma"/>
              </a:rPr>
              <a:t>Keamanan</a:t>
            </a:r>
            <a:r>
              <a:rPr dirty="0" sz="1200" spc="-248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60" b="1">
                <a:solidFill>
                  <a:srgbClr val="575c67"/>
                </a:solidFill>
                <a:latin typeface="Tahoma"/>
                <a:cs typeface="Tahoma"/>
              </a:rPr>
              <a:t>dan</a:t>
            </a:r>
            <a:r>
              <a:rPr dirty="0" sz="1200" spc="-211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33" b="1">
                <a:solidFill>
                  <a:srgbClr val="575c67"/>
                </a:solidFill>
                <a:latin typeface="Tahoma"/>
                <a:cs typeface="Tahoma"/>
              </a:rPr>
              <a:t>Akses</a:t>
            </a:r>
            <a:r>
              <a:rPr dirty="0" sz="1200" spc="-167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40" b="1">
                <a:solidFill>
                  <a:srgbClr val="575c67"/>
                </a:solidFill>
                <a:latin typeface="Tahoma"/>
                <a:cs typeface="Tahoma"/>
              </a:rPr>
              <a:t>Arsip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3692" y="1932524"/>
            <a:ext cx="393978" cy="1421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558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393e50"/>
                </a:solidFill>
                <a:latin typeface="FIOWRU+ArialMT"/>
                <a:cs typeface="FIOWRU+ArialMT"/>
              </a:rPr>
              <a:t>2</a:t>
            </a:r>
          </a:p>
          <a:p>
            <a:pPr marL="0" marR="0">
              <a:lnSpc>
                <a:spcPts val="3575"/>
              </a:lnSpc>
              <a:spcBef>
                <a:spcPts val="3743"/>
              </a:spcBef>
              <a:spcAft>
                <a:spcPts val="0"/>
              </a:spcAft>
            </a:pPr>
            <a:r>
              <a:rPr dirty="0" sz="3200">
                <a:solidFill>
                  <a:srgbClr val="393e50"/>
                </a:solidFill>
                <a:latin typeface="FIOWRU+ArialMT"/>
                <a:cs typeface="FIOWRU+ArialMT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5169" y="1920966"/>
            <a:ext cx="5757118" cy="5893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447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95" b="1">
                <a:solidFill>
                  <a:srgbClr val="575c67"/>
                </a:solidFill>
                <a:latin typeface="Tahoma"/>
                <a:cs typeface="Tahoma"/>
              </a:rPr>
              <a:t>impinan</a:t>
            </a:r>
            <a:r>
              <a:rPr dirty="0" sz="1200" spc="860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66" b="1">
                <a:solidFill>
                  <a:srgbClr val="575c67"/>
                </a:solidFill>
                <a:latin typeface="Tahoma"/>
                <a:cs typeface="Tahoma"/>
              </a:rPr>
              <a:t>Pencipta</a:t>
            </a:r>
            <a:r>
              <a:rPr dirty="0" sz="1200" spc="860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575c67"/>
                </a:solidFill>
                <a:latin typeface="Tahoma"/>
                <a:cs typeface="Tahoma"/>
              </a:rPr>
              <a:t>Arsip</a:t>
            </a:r>
            <a:r>
              <a:rPr dirty="0" sz="1200" spc="826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86" b="1">
                <a:solidFill>
                  <a:srgbClr val="575c67"/>
                </a:solidFill>
                <a:latin typeface="Tahoma"/>
                <a:cs typeface="Tahoma"/>
              </a:rPr>
              <a:t>menetapkan</a:t>
            </a:r>
            <a:r>
              <a:rPr dirty="0" sz="1200" spc="847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81" b="1">
                <a:solidFill>
                  <a:srgbClr val="575c67"/>
                </a:solidFill>
                <a:latin typeface="Tahoma"/>
                <a:cs typeface="Tahoma"/>
              </a:rPr>
              <a:t>Pengorganisasian</a:t>
            </a:r>
            <a:r>
              <a:rPr dirty="0" sz="1200" spc="931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575c67"/>
                </a:solidFill>
                <a:latin typeface="Tahoma"/>
                <a:cs typeface="Tahoma"/>
              </a:rPr>
              <a:t>Kearsipan</a:t>
            </a:r>
            <a:r>
              <a:rPr dirty="0" sz="1200" spc="885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69" b="1">
                <a:solidFill>
                  <a:srgbClr val="575c67"/>
                </a:solidFill>
                <a:latin typeface="Tahoma"/>
                <a:cs typeface="Tahoma"/>
              </a:rPr>
              <a:t>di</a:t>
            </a:r>
          </a:p>
          <a:p>
            <a:pPr marL="0" marR="0">
              <a:lnSpc>
                <a:spcPts val="144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 spc="-82" b="1">
                <a:solidFill>
                  <a:srgbClr val="575c67"/>
                </a:solidFill>
                <a:latin typeface="Tahoma"/>
                <a:cs typeface="Tahoma"/>
              </a:rPr>
              <a:t>ngkungan</a:t>
            </a:r>
            <a:r>
              <a:rPr dirty="0" sz="1200" spc="-148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79" b="1">
                <a:solidFill>
                  <a:srgbClr val="575c67"/>
                </a:solidFill>
                <a:latin typeface="Tahoma"/>
                <a:cs typeface="Tahoma"/>
              </a:rPr>
              <a:t>masing-masing</a:t>
            </a:r>
            <a:r>
              <a:rPr dirty="0" sz="1200" spc="-146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46" b="1">
                <a:solidFill>
                  <a:srgbClr val="575c67"/>
                </a:solidFill>
                <a:latin typeface="Tahoma"/>
                <a:cs typeface="Tahoma"/>
              </a:rPr>
              <a:t>secara</a:t>
            </a:r>
            <a:r>
              <a:rPr dirty="0" sz="1200" spc="-28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575c67"/>
                </a:solidFill>
                <a:latin typeface="Tahoma"/>
                <a:cs typeface="Tahoma"/>
              </a:rPr>
              <a:t>berjenjang,</a:t>
            </a:r>
            <a:r>
              <a:rPr dirty="0" sz="1200" spc="-23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81" b="1">
                <a:solidFill>
                  <a:srgbClr val="575c67"/>
                </a:solidFill>
                <a:latin typeface="Tahoma"/>
                <a:cs typeface="Tahoma"/>
              </a:rPr>
              <a:t>sejak</a:t>
            </a:r>
            <a:r>
              <a:rPr dirty="0" sz="1200" spc="-54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91" b="1">
                <a:solidFill>
                  <a:srgbClr val="575c67"/>
                </a:solidFill>
                <a:latin typeface="Tahoma"/>
                <a:cs typeface="Tahoma"/>
              </a:rPr>
              <a:t>Unit</a:t>
            </a:r>
            <a:r>
              <a:rPr dirty="0" sz="1200" spc="-46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91" b="1">
                <a:solidFill>
                  <a:srgbClr val="575c67"/>
                </a:solidFill>
                <a:latin typeface="Tahoma"/>
                <a:cs typeface="Tahoma"/>
              </a:rPr>
              <a:t>Pengolah</a:t>
            </a:r>
            <a:r>
              <a:rPr dirty="0" sz="1200" spc="-34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100" b="1">
                <a:solidFill>
                  <a:srgbClr val="575c67"/>
                </a:solidFill>
                <a:latin typeface="Tahoma"/>
                <a:cs typeface="Tahoma"/>
              </a:rPr>
              <a:t>hingga</a:t>
            </a:r>
            <a:r>
              <a:rPr dirty="0" sz="1200" spc="244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575c67"/>
                </a:solidFill>
                <a:latin typeface="Tahoma"/>
                <a:cs typeface="Tahoma"/>
              </a:rPr>
              <a:t>Unit</a:t>
            </a:r>
          </a:p>
          <a:p>
            <a:pPr marL="29565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70" b="1">
                <a:solidFill>
                  <a:srgbClr val="575c67"/>
                </a:solidFill>
                <a:latin typeface="Tahoma"/>
                <a:cs typeface="Tahoma"/>
              </a:rPr>
              <a:t>earsipan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7554" y="2856321"/>
            <a:ext cx="5698926" cy="5893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91" b="1">
                <a:solidFill>
                  <a:srgbClr val="575c67"/>
                </a:solidFill>
                <a:latin typeface="Tahoma"/>
                <a:cs typeface="Tahoma"/>
              </a:rPr>
              <a:t>Pimpinan</a:t>
            </a:r>
            <a:r>
              <a:rPr dirty="0" sz="1200" spc="81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66" b="1">
                <a:solidFill>
                  <a:srgbClr val="575c67"/>
                </a:solidFill>
                <a:latin typeface="Tahoma"/>
                <a:cs typeface="Tahoma"/>
              </a:rPr>
              <a:t>Pencipta</a:t>
            </a:r>
            <a:r>
              <a:rPr dirty="0" sz="1200" spc="91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575c67"/>
                </a:solidFill>
                <a:latin typeface="Tahoma"/>
                <a:cs typeface="Tahoma"/>
              </a:rPr>
              <a:t>Arsip</a:t>
            </a:r>
            <a:r>
              <a:rPr dirty="0" sz="1200" spc="91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91" b="1">
                <a:solidFill>
                  <a:srgbClr val="575c67"/>
                </a:solidFill>
                <a:latin typeface="Tahoma"/>
                <a:cs typeface="Tahoma"/>
              </a:rPr>
              <a:t>menetapkan</a:t>
            </a:r>
            <a:r>
              <a:rPr dirty="0" sz="1200" spc="282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86" b="1">
                <a:solidFill>
                  <a:srgbClr val="575c67"/>
                </a:solidFill>
                <a:latin typeface="Tahoma"/>
                <a:cs typeface="Tahoma"/>
              </a:rPr>
              <a:t>Penempatan</a:t>
            </a:r>
            <a:r>
              <a:rPr dirty="0" sz="1200" spc="56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97" b="1">
                <a:solidFill>
                  <a:srgbClr val="575c67"/>
                </a:solidFill>
                <a:latin typeface="Tahoma"/>
                <a:cs typeface="Tahoma"/>
              </a:rPr>
              <a:t>SDM</a:t>
            </a:r>
            <a:r>
              <a:rPr dirty="0" sz="1200" spc="-250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67" b="1">
                <a:solidFill>
                  <a:srgbClr val="575c67"/>
                </a:solidFill>
                <a:latin typeface="Tahoma"/>
                <a:cs typeface="Tahoma"/>
              </a:rPr>
              <a:t>Kearsipan</a:t>
            </a:r>
            <a:r>
              <a:rPr dirty="0" sz="1200" spc="453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66" b="1">
                <a:solidFill>
                  <a:srgbClr val="575c67"/>
                </a:solidFill>
                <a:latin typeface="Tahoma"/>
                <a:cs typeface="Tahoma"/>
              </a:rPr>
              <a:t>(Arsiparis</a:t>
            </a:r>
          </a:p>
          <a:p>
            <a:pPr marL="0" marR="0">
              <a:lnSpc>
                <a:spcPts val="14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 spc="-70" b="1">
                <a:solidFill>
                  <a:srgbClr val="575c67"/>
                </a:solidFill>
                <a:latin typeface="Tahoma"/>
                <a:cs typeface="Tahoma"/>
              </a:rPr>
              <a:t>Atau</a:t>
            </a:r>
            <a:r>
              <a:rPr dirty="0" sz="1200" spc="20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86" b="1">
                <a:solidFill>
                  <a:srgbClr val="575c67"/>
                </a:solidFill>
                <a:latin typeface="Tahoma"/>
                <a:cs typeface="Tahoma"/>
              </a:rPr>
              <a:t>Pengelola</a:t>
            </a:r>
            <a:r>
              <a:rPr dirty="0" sz="1200" spc="47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66" b="1">
                <a:solidFill>
                  <a:srgbClr val="575c67"/>
                </a:solidFill>
                <a:latin typeface="Tahoma"/>
                <a:cs typeface="Tahoma"/>
              </a:rPr>
              <a:t>Arsip)</a:t>
            </a:r>
            <a:r>
              <a:rPr dirty="0" sz="1200" spc="15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66" b="1">
                <a:solidFill>
                  <a:srgbClr val="575c67"/>
                </a:solidFill>
                <a:latin typeface="Tahoma"/>
                <a:cs typeface="Tahoma"/>
              </a:rPr>
              <a:t>sesuai</a:t>
            </a:r>
            <a:r>
              <a:rPr dirty="0" sz="1200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111" b="1">
                <a:solidFill>
                  <a:srgbClr val="575c67"/>
                </a:solidFill>
                <a:latin typeface="Tahoma"/>
                <a:cs typeface="Tahoma"/>
              </a:rPr>
              <a:t>jenjang</a:t>
            </a:r>
            <a:r>
              <a:rPr dirty="0" sz="1200" spc="80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81" b="1">
                <a:solidFill>
                  <a:srgbClr val="575c67"/>
                </a:solidFill>
                <a:latin typeface="Tahoma"/>
                <a:cs typeface="Tahoma"/>
              </a:rPr>
              <a:t>pengorganisasian</a:t>
            </a:r>
            <a:r>
              <a:rPr dirty="0" sz="1200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86" b="1">
                <a:solidFill>
                  <a:srgbClr val="575c67"/>
                </a:solidFill>
                <a:latin typeface="Tahoma"/>
                <a:cs typeface="Tahoma"/>
              </a:rPr>
              <a:t>melalui</a:t>
            </a:r>
            <a:r>
              <a:rPr dirty="0" sz="1200" spc="28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69" b="1">
                <a:solidFill>
                  <a:srgbClr val="575c67"/>
                </a:solidFill>
                <a:latin typeface="Tahoma"/>
                <a:cs typeface="Tahoma"/>
              </a:rPr>
              <a:t>Konsep</a:t>
            </a: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70" b="1">
                <a:solidFill>
                  <a:srgbClr val="575c67"/>
                </a:solidFill>
                <a:latin typeface="Tahoma"/>
                <a:cs typeface="Tahoma"/>
              </a:rPr>
              <a:t>Ambassador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9407" y="3651703"/>
            <a:ext cx="388580" cy="1185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393e50"/>
                </a:solidFill>
                <a:latin typeface="FIOWRU+ArialMT"/>
                <a:cs typeface="FIOWRU+ArialMT"/>
              </a:rPr>
              <a:t>4</a:t>
            </a:r>
          </a:p>
          <a:p>
            <a:pPr marL="10159" marR="0">
              <a:lnSpc>
                <a:spcPts val="3575"/>
              </a:lnSpc>
              <a:spcBef>
                <a:spcPts val="1836"/>
              </a:spcBef>
              <a:spcAft>
                <a:spcPts val="0"/>
              </a:spcAft>
            </a:pPr>
            <a:r>
              <a:rPr dirty="0" sz="3200">
                <a:solidFill>
                  <a:srgbClr val="393e50"/>
                </a:solidFill>
                <a:latin typeface="FIOWRU+ArialMT"/>
                <a:cs typeface="FIOWRU+ArialMT"/>
              </a:rPr>
              <a:t>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7237" y="3691382"/>
            <a:ext cx="5787032" cy="39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7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80" b="1">
                <a:solidFill>
                  <a:srgbClr val="575c67"/>
                </a:solidFill>
                <a:latin typeface="Tahoma"/>
                <a:cs typeface="Tahoma"/>
              </a:rPr>
              <a:t>Penguatan</a:t>
            </a:r>
            <a:r>
              <a:rPr dirty="0" sz="1200" spc="-260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87" b="1">
                <a:solidFill>
                  <a:srgbClr val="575c67"/>
                </a:solidFill>
                <a:latin typeface="Tahoma"/>
                <a:cs typeface="Tahoma"/>
              </a:rPr>
              <a:t>dukungan</a:t>
            </a:r>
            <a:r>
              <a:rPr dirty="0" sz="1200" spc="-250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83" b="1">
                <a:solidFill>
                  <a:srgbClr val="575c67"/>
                </a:solidFill>
                <a:latin typeface="Tahoma"/>
                <a:cs typeface="Tahoma"/>
              </a:rPr>
              <a:t>Pimpinan</a:t>
            </a:r>
            <a:r>
              <a:rPr dirty="0" sz="1200" spc="-209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56" b="1">
                <a:solidFill>
                  <a:srgbClr val="575c67"/>
                </a:solidFill>
                <a:latin typeface="Tahoma"/>
                <a:cs typeface="Tahoma"/>
              </a:rPr>
              <a:t>Pencipta</a:t>
            </a:r>
            <a:r>
              <a:rPr dirty="0" sz="1200" spc="-187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40" b="1">
                <a:solidFill>
                  <a:srgbClr val="575c67"/>
                </a:solidFill>
                <a:latin typeface="Tahoma"/>
                <a:cs typeface="Tahoma"/>
              </a:rPr>
              <a:t>Arsip</a:t>
            </a:r>
            <a:r>
              <a:rPr dirty="0" sz="1200" spc="-99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73" b="1">
                <a:solidFill>
                  <a:srgbClr val="575c67"/>
                </a:solidFill>
                <a:latin typeface="Tahoma"/>
                <a:cs typeface="Tahoma"/>
              </a:rPr>
              <a:t>dalam</a:t>
            </a:r>
            <a:r>
              <a:rPr dirty="0" sz="1200" spc="-245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60" b="1">
                <a:solidFill>
                  <a:srgbClr val="575c67"/>
                </a:solidFill>
                <a:latin typeface="Tahoma"/>
                <a:cs typeface="Tahoma"/>
              </a:rPr>
              <a:t>hal</a:t>
            </a:r>
            <a:r>
              <a:rPr dirty="0" sz="1200" spc="-200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87" b="1">
                <a:solidFill>
                  <a:srgbClr val="575c67"/>
                </a:solidFill>
                <a:latin typeface="Tahoma"/>
                <a:cs typeface="Tahoma"/>
              </a:rPr>
              <a:t>dukungan</a:t>
            </a:r>
            <a:r>
              <a:rPr dirty="0" sz="1200" spc="-271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76" b="1">
                <a:solidFill>
                  <a:srgbClr val="575c67"/>
                </a:solidFill>
                <a:latin typeface="Tahoma"/>
                <a:cs typeface="Tahoma"/>
              </a:rPr>
              <a:t>kebijakan,</a:t>
            </a:r>
          </a:p>
          <a:p>
            <a:pPr marL="0" marR="0">
              <a:lnSpc>
                <a:spcPts val="13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83" b="1">
                <a:solidFill>
                  <a:srgbClr val="575c67"/>
                </a:solidFill>
                <a:latin typeface="Tahoma"/>
                <a:cs typeface="Tahoma"/>
              </a:rPr>
              <a:t>penganggaran,</a:t>
            </a:r>
            <a:r>
              <a:rPr dirty="0" sz="1200" spc="-241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62" b="1">
                <a:solidFill>
                  <a:srgbClr val="575c67"/>
                </a:solidFill>
                <a:latin typeface="Tahoma"/>
                <a:cs typeface="Tahoma"/>
              </a:rPr>
              <a:t>sarana</a:t>
            </a:r>
            <a:r>
              <a:rPr dirty="0" sz="1200" spc="-197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60" b="1">
                <a:solidFill>
                  <a:srgbClr val="575c67"/>
                </a:solidFill>
                <a:latin typeface="Tahoma"/>
                <a:cs typeface="Tahoma"/>
              </a:rPr>
              <a:t>dan</a:t>
            </a:r>
            <a:r>
              <a:rPr dirty="0" sz="1200" spc="-231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68" b="1">
                <a:solidFill>
                  <a:srgbClr val="575c67"/>
                </a:solidFill>
                <a:latin typeface="Tahoma"/>
                <a:cs typeface="Tahoma"/>
              </a:rPr>
              <a:t>prasarana,</a:t>
            </a:r>
            <a:r>
              <a:rPr dirty="0" sz="1200" spc="-205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60" b="1">
                <a:solidFill>
                  <a:srgbClr val="575c67"/>
                </a:solidFill>
                <a:latin typeface="Tahoma"/>
                <a:cs typeface="Tahoma"/>
              </a:rPr>
              <a:t>dan</a:t>
            </a:r>
            <a:r>
              <a:rPr dirty="0" sz="1200" spc="-211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67" b="1">
                <a:solidFill>
                  <a:srgbClr val="575c67"/>
                </a:solidFill>
                <a:latin typeface="Tahoma"/>
                <a:cs typeface="Tahoma"/>
              </a:rPr>
              <a:t>lain-lain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4981" y="4423156"/>
            <a:ext cx="5807719" cy="222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91" b="1">
                <a:solidFill>
                  <a:srgbClr val="575c67"/>
                </a:solidFill>
                <a:latin typeface="Tahoma"/>
                <a:cs typeface="Tahoma"/>
              </a:rPr>
              <a:t>embangunan</a:t>
            </a:r>
            <a:r>
              <a:rPr dirty="0" sz="1200" spc="-251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60" b="1">
                <a:solidFill>
                  <a:srgbClr val="575c67"/>
                </a:solidFill>
                <a:latin typeface="Tahoma"/>
                <a:cs typeface="Tahoma"/>
              </a:rPr>
              <a:t>dan</a:t>
            </a:r>
            <a:r>
              <a:rPr dirty="0" sz="1200" spc="-217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87" b="1">
                <a:solidFill>
                  <a:srgbClr val="575c67"/>
                </a:solidFill>
                <a:latin typeface="Tahoma"/>
                <a:cs typeface="Tahoma"/>
              </a:rPr>
              <a:t>Implementasi</a:t>
            </a:r>
            <a:r>
              <a:rPr dirty="0" sz="1200" spc="-248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55" b="1">
                <a:solidFill>
                  <a:srgbClr val="575c67"/>
                </a:solidFill>
                <a:latin typeface="Tahoma"/>
                <a:cs typeface="Tahoma"/>
              </a:rPr>
              <a:t>Sistem</a:t>
            </a:r>
            <a:r>
              <a:rPr dirty="0" sz="1200" spc="-207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85" b="1">
                <a:solidFill>
                  <a:srgbClr val="575c67"/>
                </a:solidFill>
                <a:latin typeface="Tahoma"/>
                <a:cs typeface="Tahoma"/>
              </a:rPr>
              <a:t>Informasi</a:t>
            </a:r>
            <a:r>
              <a:rPr dirty="0" sz="1200" spc="-213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79" b="1">
                <a:solidFill>
                  <a:srgbClr val="575c67"/>
                </a:solidFill>
                <a:latin typeface="Tahoma"/>
                <a:cs typeface="Tahoma"/>
              </a:rPr>
              <a:t>Penyelamatan</a:t>
            </a:r>
            <a:r>
              <a:rPr dirty="0" sz="1200" spc="-234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40" b="1">
                <a:solidFill>
                  <a:srgbClr val="575c67"/>
                </a:solidFill>
                <a:latin typeface="Tahoma"/>
                <a:cs typeface="Tahoma"/>
              </a:rPr>
              <a:t>Arsip</a:t>
            </a:r>
            <a:r>
              <a:rPr dirty="0" sz="1200" spc="-154" b="1">
                <a:solidFill>
                  <a:srgbClr val="575c67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575c67"/>
                </a:solidFill>
                <a:latin typeface="Tahoma"/>
                <a:cs typeface="Tahoma"/>
              </a:rPr>
              <a:t>Negara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64041" y="4924170"/>
            <a:ext cx="346471" cy="222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10" b="1">
                <a:solidFill>
                  <a:srgbClr val="ffffff"/>
                </a:solidFill>
                <a:latin typeface="Tahoma"/>
                <a:cs typeface="Tahoma"/>
              </a:rPr>
              <a:t>14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2400" y="624207"/>
            <a:ext cx="3171216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10300"/>
                </a:solidFill>
                <a:latin typeface="OSBEPT+Arial-BoldMT"/>
                <a:cs typeface="OSBEPT+Arial-BoldMT"/>
              </a:rPr>
              <a:t>Contoh</a:t>
            </a:r>
            <a:r>
              <a:rPr dirty="0" sz="1200" spc="31" b="1">
                <a:solidFill>
                  <a:srgbClr val="010300"/>
                </a:solidFill>
                <a:latin typeface="OSBEPT+Arial-BoldMT"/>
                <a:cs typeface="OSBEPT+Arial-BoldMT"/>
              </a:rPr>
              <a:t> </a:t>
            </a:r>
            <a:r>
              <a:rPr dirty="0" sz="1200" b="1">
                <a:solidFill>
                  <a:srgbClr val="010300"/>
                </a:solidFill>
                <a:latin typeface="OSBEPT+Arial-BoldMT"/>
                <a:cs typeface="OSBEPT+Arial-BoldMT"/>
              </a:rPr>
              <a:t>3in1</a:t>
            </a:r>
            <a:r>
              <a:rPr dirty="0" sz="1200" spc="-14" b="1">
                <a:solidFill>
                  <a:srgbClr val="010300"/>
                </a:solidFill>
                <a:latin typeface="OSBEPT+Arial-BoldMT"/>
                <a:cs typeface="OSBEPT+Arial-BoldMT"/>
              </a:rPr>
              <a:t> </a:t>
            </a:r>
            <a:r>
              <a:rPr dirty="0" sz="1200" b="1">
                <a:solidFill>
                  <a:srgbClr val="010300"/>
                </a:solidFill>
                <a:latin typeface="OSBEPT+Arial-BoldMT"/>
                <a:cs typeface="OSBEPT+Arial-BoldMT"/>
              </a:rPr>
              <a:t>urusan</a:t>
            </a:r>
            <a:r>
              <a:rPr dirty="0" sz="1200" spc="15" b="1">
                <a:solidFill>
                  <a:srgbClr val="010300"/>
                </a:solidFill>
                <a:latin typeface="OSBEPT+Arial-BoldMT"/>
                <a:cs typeface="OSBEPT+Arial-BoldMT"/>
              </a:rPr>
              <a:t> </a:t>
            </a:r>
            <a:r>
              <a:rPr dirty="0" sz="1200" b="1">
                <a:solidFill>
                  <a:srgbClr val="010300"/>
                </a:solidFill>
                <a:latin typeface="OSBEPT+Arial-BoldMT"/>
                <a:cs typeface="OSBEPT+Arial-BoldMT"/>
              </a:rPr>
              <a:t>Pemerintahan</a:t>
            </a:r>
            <a:r>
              <a:rPr dirty="0" sz="1200" spc="-15" b="1">
                <a:solidFill>
                  <a:srgbClr val="010300"/>
                </a:solidFill>
                <a:latin typeface="OSBEPT+Arial-BoldMT"/>
                <a:cs typeface="OSBEPT+Arial-BoldMT"/>
              </a:rPr>
              <a:t> </a:t>
            </a:r>
            <a:r>
              <a:rPr dirty="0" sz="1200" spc="-10" b="1">
                <a:solidFill>
                  <a:srgbClr val="010300"/>
                </a:solidFill>
                <a:latin typeface="OSBEPT+Arial-BoldMT"/>
                <a:cs typeface="OSBEPT+Arial-BoldMT"/>
              </a:rPr>
              <a:t>Daerah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4975" y="48184"/>
            <a:ext cx="3149470" cy="1115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44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117" b="1">
                <a:solidFill>
                  <a:srgbClr val="007ab8"/>
                </a:solidFill>
                <a:latin typeface="LNUVWQ+TrebuchetMS-Bold"/>
                <a:cs typeface="LNUVWQ+TrebuchetMS-Bold"/>
              </a:rPr>
              <a:t>Biodata</a:t>
            </a:r>
          </a:p>
          <a:p>
            <a:pPr marL="0" marR="0">
              <a:lnSpc>
                <a:spcPts val="3840"/>
              </a:lnSpc>
              <a:spcBef>
                <a:spcPts val="50"/>
              </a:spcBef>
              <a:spcAft>
                <a:spcPts val="0"/>
              </a:spcAft>
            </a:pPr>
            <a:r>
              <a:rPr dirty="0" sz="4000" b="1">
                <a:solidFill>
                  <a:srgbClr val="007ab8"/>
                </a:solidFill>
                <a:latin typeface="LNUVWQ+TrebuchetMS-Bold"/>
                <a:cs typeface="LNUVWQ+TrebuchetMS-Bold"/>
              </a:rPr>
              <a:t>N</a:t>
            </a:r>
            <a:r>
              <a:rPr dirty="0" sz="4000" spc="-894" b="1">
                <a:solidFill>
                  <a:srgbClr val="007ab8"/>
                </a:solidFill>
                <a:latin typeface="LNUVWQ+TrebuchetMS-Bold"/>
                <a:cs typeface="LNUVWQ+TrebuchetMS-Bold"/>
              </a:rPr>
              <a:t> </a:t>
            </a:r>
            <a:r>
              <a:rPr dirty="0" sz="4000" b="1">
                <a:solidFill>
                  <a:srgbClr val="007ab8"/>
                </a:solidFill>
                <a:latin typeface="LNUVWQ+TrebuchetMS-Bold"/>
                <a:cs typeface="LNUVWQ+TrebuchetMS-Bold"/>
              </a:rPr>
              <a:t>a</a:t>
            </a:r>
            <a:r>
              <a:rPr dirty="0" sz="4000" spc="-965" b="1">
                <a:solidFill>
                  <a:srgbClr val="007ab8"/>
                </a:solidFill>
                <a:latin typeface="LNUVWQ+TrebuchetMS-Bold"/>
                <a:cs typeface="LNUVWQ+TrebuchetMS-Bold"/>
              </a:rPr>
              <a:t> </a:t>
            </a:r>
            <a:r>
              <a:rPr dirty="0" sz="4000" spc="68" b="1">
                <a:solidFill>
                  <a:srgbClr val="007ab8"/>
                </a:solidFill>
                <a:latin typeface="LNUVWQ+TrebuchetMS-Bold"/>
                <a:cs typeface="LNUVWQ+TrebuchetMS-Bold"/>
              </a:rPr>
              <a:t>rasumber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975" y="1234566"/>
            <a:ext cx="5701418" cy="6712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46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Rudi</a:t>
            </a:r>
            <a:r>
              <a:rPr dirty="0" sz="1400" spc="-155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400" spc="-23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Anton</a:t>
            </a:r>
            <a:r>
              <a:rPr dirty="0" sz="1400" spc="-154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400" spc="-62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S.H.,</a:t>
            </a:r>
            <a:r>
              <a:rPr dirty="0" sz="1400" spc="-203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400" spc="-93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M.H</a:t>
            </a:r>
            <a:r>
              <a:rPr dirty="0" sz="1400" spc="-56">
                <a:solidFill>
                  <a:srgbClr val="393e50"/>
                </a:solidFill>
                <a:latin typeface="NNGSJI+TrebuchetMS-Italic"/>
                <a:cs typeface="NNGSJI+TrebuchetMS-Italic"/>
              </a:rPr>
              <a:t>lahir</a:t>
            </a:r>
            <a:r>
              <a:rPr dirty="0" sz="1400" spc="-165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33">
                <a:solidFill>
                  <a:srgbClr val="393e50"/>
                </a:solidFill>
                <a:latin typeface="NNGSJI+TrebuchetMS-Italic"/>
                <a:cs typeface="NNGSJI+TrebuchetMS-Italic"/>
              </a:rPr>
              <a:t>di</a:t>
            </a:r>
            <a:r>
              <a:rPr dirty="0" sz="1400" spc="-134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>
                <a:solidFill>
                  <a:srgbClr val="393e50"/>
                </a:solidFill>
                <a:latin typeface="NNGSJI+TrebuchetMS-Italic"/>
                <a:cs typeface="NNGSJI+TrebuchetMS-Italic"/>
              </a:rPr>
              <a:t>Padang,</a:t>
            </a:r>
            <a:r>
              <a:rPr dirty="0" sz="1400" spc="-246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62">
                <a:solidFill>
                  <a:srgbClr val="393e50"/>
                </a:solidFill>
                <a:latin typeface="NNGSJI+TrebuchetMS-Italic"/>
                <a:cs typeface="NNGSJI+TrebuchetMS-Italic"/>
              </a:rPr>
              <a:t>14</a:t>
            </a:r>
            <a:r>
              <a:rPr dirty="0" sz="1400" spc="-183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27">
                <a:solidFill>
                  <a:srgbClr val="393e50"/>
                </a:solidFill>
                <a:latin typeface="NNGSJI+TrebuchetMS-Italic"/>
                <a:cs typeface="NNGSJI+TrebuchetMS-Italic"/>
              </a:rPr>
              <a:t>Agustus</a:t>
            </a:r>
            <a:r>
              <a:rPr dirty="0" sz="1400" spc="52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107">
                <a:solidFill>
                  <a:srgbClr val="393e50"/>
                </a:solidFill>
                <a:latin typeface="NNGSJI+TrebuchetMS-Italic"/>
                <a:cs typeface="NNGSJI+TrebuchetMS-Italic"/>
              </a:rPr>
              <a:t>1966.</a:t>
            </a:r>
          </a:p>
          <a:p>
            <a:pPr marL="0" marR="0">
              <a:lnSpc>
                <a:spcPts val="1625"/>
              </a:lnSpc>
              <a:spcBef>
                <a:spcPts val="54"/>
              </a:spcBef>
              <a:spcAft>
                <a:spcPts val="0"/>
              </a:spcAft>
            </a:pPr>
            <a:r>
              <a:rPr dirty="0" sz="1400">
                <a:solidFill>
                  <a:srgbClr val="393e50"/>
                </a:solidFill>
                <a:latin typeface="NNGSJI+TrebuchetMS-Italic"/>
                <a:cs typeface="NNGSJI+TrebuchetMS-Italic"/>
              </a:rPr>
              <a:t>Saat</a:t>
            </a:r>
            <a:r>
              <a:rPr dirty="0" sz="1400" spc="-51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46">
                <a:solidFill>
                  <a:srgbClr val="393e50"/>
                </a:solidFill>
                <a:latin typeface="NNGSJI+TrebuchetMS-Italic"/>
                <a:cs typeface="NNGSJI+TrebuchetMS-Italic"/>
              </a:rPr>
              <a:t>ini</a:t>
            </a:r>
            <a:r>
              <a:rPr dirty="0" sz="1400" spc="-149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49">
                <a:solidFill>
                  <a:srgbClr val="393e50"/>
                </a:solidFill>
                <a:latin typeface="NNGSJI+TrebuchetMS-Italic"/>
                <a:cs typeface="NNGSJI+TrebuchetMS-Italic"/>
              </a:rPr>
              <a:t>menjabat</a:t>
            </a:r>
            <a:r>
              <a:rPr dirty="0" sz="1400" spc="-113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>
                <a:solidFill>
                  <a:srgbClr val="393e50"/>
                </a:solidFill>
                <a:latin typeface="NNGSJI+TrebuchetMS-Italic"/>
                <a:cs typeface="NNGSJI+TrebuchetMS-Italic"/>
              </a:rPr>
              <a:t>sebagai</a:t>
            </a:r>
            <a:r>
              <a:rPr dirty="0" sz="1400" spc="-86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56">
                <a:solidFill>
                  <a:srgbClr val="393e50"/>
                </a:solidFill>
                <a:latin typeface="NNGSJI+TrebuchetMS-Italic"/>
                <a:cs typeface="NNGSJI+TrebuchetMS-Italic"/>
              </a:rPr>
              <a:t>Direktur</a:t>
            </a:r>
            <a:r>
              <a:rPr dirty="0" sz="1400" spc="-119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18">
                <a:solidFill>
                  <a:srgbClr val="393e50"/>
                </a:solidFill>
                <a:latin typeface="NNGSJI+TrebuchetMS-Italic"/>
                <a:cs typeface="NNGSJI+TrebuchetMS-Italic"/>
              </a:rPr>
              <a:t>Kearsipan</a:t>
            </a:r>
            <a:r>
              <a:rPr dirty="0" sz="1400" spc="-105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25">
                <a:solidFill>
                  <a:srgbClr val="393e50"/>
                </a:solidFill>
                <a:latin typeface="NNGSJI+TrebuchetMS-Italic"/>
                <a:cs typeface="NNGSJI+TrebuchetMS-Italic"/>
              </a:rPr>
              <a:t>Daerah</a:t>
            </a:r>
            <a:r>
              <a:rPr dirty="0" sz="1400" spc="-57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>
                <a:solidFill>
                  <a:srgbClr val="393e50"/>
                </a:solidFill>
                <a:latin typeface="NNGSJI+TrebuchetMS-Italic"/>
                <a:cs typeface="NNGSJI+TrebuchetMS-Italic"/>
              </a:rPr>
              <a:t>I</a:t>
            </a:r>
            <a:r>
              <a:rPr dirty="0" sz="1400" spc="-122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30">
                <a:solidFill>
                  <a:srgbClr val="393e50"/>
                </a:solidFill>
                <a:latin typeface="NNGSJI+TrebuchetMS-Italic"/>
                <a:cs typeface="NNGSJI+TrebuchetMS-Italic"/>
              </a:rPr>
              <a:t>di</a:t>
            </a:r>
            <a:r>
              <a:rPr dirty="0" sz="1400" spc="-139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28">
                <a:solidFill>
                  <a:srgbClr val="393e50"/>
                </a:solidFill>
                <a:latin typeface="NNGSJI+TrebuchetMS-Italic"/>
                <a:cs typeface="NNGSJI+TrebuchetMS-Italic"/>
              </a:rPr>
              <a:t>Arsip</a:t>
            </a:r>
            <a:r>
              <a:rPr dirty="0" sz="1400" spc="-61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18">
                <a:solidFill>
                  <a:srgbClr val="393e50"/>
                </a:solidFill>
                <a:latin typeface="NNGSJI+TrebuchetMS-Italic"/>
                <a:cs typeface="NNGSJI+TrebuchetMS-Italic"/>
              </a:rPr>
              <a:t>Nasional</a:t>
            </a:r>
            <a:r>
              <a:rPr dirty="0" sz="1400" spc="-128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33">
                <a:solidFill>
                  <a:srgbClr val="393e50"/>
                </a:solidFill>
                <a:latin typeface="NNGSJI+TrebuchetMS-Italic"/>
                <a:cs typeface="NNGSJI+TrebuchetMS-Italic"/>
              </a:rPr>
              <a:t>RI.</a:t>
            </a:r>
          </a:p>
          <a:p>
            <a:pPr marL="0" marR="0">
              <a:lnSpc>
                <a:spcPts val="1625"/>
              </a:lnSpc>
              <a:spcBef>
                <a:spcPts val="54"/>
              </a:spcBef>
              <a:spcAft>
                <a:spcPts val="0"/>
              </a:spcAft>
            </a:pPr>
            <a:r>
              <a:rPr dirty="0" sz="1400">
                <a:solidFill>
                  <a:srgbClr val="393e50"/>
                </a:solidFill>
                <a:latin typeface="NNGSJI+TrebuchetMS-Italic"/>
                <a:cs typeface="NNGSJI+TrebuchetMS-Italic"/>
              </a:rPr>
              <a:t>Saudara</a:t>
            </a:r>
            <a:r>
              <a:rPr dirty="0" sz="1400" spc="-72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17">
                <a:solidFill>
                  <a:srgbClr val="393e50"/>
                </a:solidFill>
                <a:latin typeface="NNGSJI+TrebuchetMS-Italic"/>
                <a:cs typeface="NNGSJI+TrebuchetMS-Italic"/>
              </a:rPr>
              <a:t>dan</a:t>
            </a:r>
            <a:r>
              <a:rPr dirty="0" sz="1400" spc="-110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21">
                <a:solidFill>
                  <a:srgbClr val="393e50"/>
                </a:solidFill>
                <a:latin typeface="NNGSJI+TrebuchetMS-Italic"/>
                <a:cs typeface="NNGSJI+TrebuchetMS-Italic"/>
              </a:rPr>
              <a:t>Saudari</a:t>
            </a:r>
            <a:r>
              <a:rPr dirty="0" sz="1400" spc="-67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23">
                <a:solidFill>
                  <a:srgbClr val="393e50"/>
                </a:solidFill>
                <a:latin typeface="NNGSJI+TrebuchetMS-Italic"/>
                <a:cs typeface="NNGSJI+TrebuchetMS-Italic"/>
              </a:rPr>
              <a:t>dapat</a:t>
            </a:r>
            <a:r>
              <a:rPr dirty="0" sz="1400" spc="-120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37">
                <a:solidFill>
                  <a:srgbClr val="393e50"/>
                </a:solidFill>
                <a:latin typeface="NNGSJI+TrebuchetMS-Italic"/>
                <a:cs typeface="NNGSJI+TrebuchetMS-Italic"/>
              </a:rPr>
              <a:t>menghubunginya</a:t>
            </a:r>
            <a:r>
              <a:rPr dirty="0" sz="1400" spc="-109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10">
                <a:solidFill>
                  <a:srgbClr val="393e50"/>
                </a:solidFill>
                <a:latin typeface="NNGSJI+TrebuchetMS-Italic"/>
                <a:cs typeface="NNGSJI+TrebuchetMS-Italic"/>
              </a:rPr>
              <a:t>pada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4975" y="1874646"/>
            <a:ext cx="5936282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37">
                <a:solidFill>
                  <a:srgbClr val="393e50"/>
                </a:solidFill>
                <a:latin typeface="NNGSJI+TrebuchetMS-Italic"/>
                <a:cs typeface="NNGSJI+TrebuchetMS-Italic"/>
              </a:rPr>
              <a:t>alamat</a:t>
            </a:r>
            <a:r>
              <a:rPr dirty="0" sz="1400" spc="-115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40">
                <a:solidFill>
                  <a:srgbClr val="393e50"/>
                </a:solidFill>
                <a:latin typeface="NNGSJI+TrebuchetMS-Italic"/>
                <a:cs typeface="NNGSJI+TrebuchetMS-Italic"/>
              </a:rPr>
              <a:t>surel</a:t>
            </a:r>
            <a:r>
              <a:rPr dirty="0" sz="1400" spc="-56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56" u="sng">
                <a:solidFill>
                  <a:srgbClr val="0000ff"/>
                </a:solidFill>
                <a:latin typeface="NNGSJI+TrebuchetMS-Italic"/>
                <a:cs typeface="NNGSJI+TrebuchetMS-Italic"/>
                <a:hlinkClick r:id="rId3"/>
              </a:rPr>
              <a:t>rudi.anton1966@gmail.com</a:t>
            </a:r>
            <a:r>
              <a:rPr dirty="0" sz="1400" spc="-39">
                <a:solidFill>
                  <a:srgbClr val="0000ff"/>
                </a:solidFill>
                <a:latin typeface="NNGSJI+TrebuchetMS-Italic"/>
                <a:cs typeface="NNGSJI+TrebuchetMS-Italic"/>
                <a:hlinkClick r:id="rId3"/>
              </a:rPr>
              <a:t> </a:t>
            </a:r>
            <a:r>
              <a:rPr dirty="0" sz="1400" spc="-36">
                <a:solidFill>
                  <a:srgbClr val="393e50"/>
                </a:solidFill>
                <a:latin typeface="NNGSJI+TrebuchetMS-Italic"/>
                <a:cs typeface="NNGSJI+TrebuchetMS-Italic"/>
                <a:hlinkClick r:id="rId3"/>
              </a:rPr>
              <a:t>atau</a:t>
            </a:r>
            <a:r>
              <a:rPr dirty="0" sz="1400" spc="-57">
                <a:solidFill>
                  <a:srgbClr val="393e50"/>
                </a:solidFill>
                <a:latin typeface="NNGSJI+TrebuchetMS-Italic"/>
                <a:cs typeface="NNGSJI+TrebuchetMS-Italic"/>
                <a:hlinkClick r:id="rId3"/>
              </a:rPr>
              <a:t> </a:t>
            </a:r>
            <a:r>
              <a:rPr dirty="0" sz="1400" spc="-40">
                <a:solidFill>
                  <a:srgbClr val="393e50"/>
                </a:solidFill>
                <a:latin typeface="NNGSJI+TrebuchetMS-Italic"/>
                <a:cs typeface="NNGSJI+TrebuchetMS-Italic"/>
              </a:rPr>
              <a:t>nomor</a:t>
            </a:r>
            <a:r>
              <a:rPr dirty="0" sz="1400" spc="-47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20">
                <a:solidFill>
                  <a:srgbClr val="393e50"/>
                </a:solidFill>
                <a:latin typeface="NNGSJI+TrebuchetMS-Italic"/>
                <a:cs typeface="NNGSJI+TrebuchetMS-Italic"/>
              </a:rPr>
              <a:t>ponsel</a:t>
            </a:r>
            <a:r>
              <a:rPr dirty="0" sz="1400" spc="-125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51">
                <a:solidFill>
                  <a:srgbClr val="393e50"/>
                </a:solidFill>
                <a:latin typeface="NNGSJI+TrebuchetMS-Italic"/>
                <a:cs typeface="NNGSJI+TrebuchetMS-Italic"/>
              </a:rPr>
              <a:t>0812-8715-3902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834" y="2265806"/>
            <a:ext cx="6118336" cy="6712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20">
                <a:solidFill>
                  <a:srgbClr val="393e50"/>
                </a:solidFill>
                <a:latin typeface="NNGSJI+TrebuchetMS-Italic"/>
                <a:cs typeface="NNGSJI+TrebuchetMS-Italic"/>
              </a:rPr>
              <a:t>Pengalaman</a:t>
            </a:r>
            <a:r>
              <a:rPr dirty="0" sz="1400" spc="-54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31">
                <a:solidFill>
                  <a:srgbClr val="393e50"/>
                </a:solidFill>
                <a:latin typeface="NNGSJI+TrebuchetMS-Italic"/>
                <a:cs typeface="NNGSJI+TrebuchetMS-Italic"/>
              </a:rPr>
              <a:t>Pendidikan</a:t>
            </a:r>
            <a:r>
              <a:rPr dirty="0" sz="1400" spc="-123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15">
                <a:solidFill>
                  <a:srgbClr val="393e50"/>
                </a:solidFill>
                <a:latin typeface="NNGSJI+TrebuchetMS-Italic"/>
                <a:cs typeface="NNGSJI+TrebuchetMS-Italic"/>
              </a:rPr>
              <a:t>yang</a:t>
            </a:r>
            <a:r>
              <a:rPr dirty="0" sz="1400" spc="-74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51">
                <a:solidFill>
                  <a:srgbClr val="393e50"/>
                </a:solidFill>
                <a:latin typeface="NNGSJI+TrebuchetMS-Italic"/>
                <a:cs typeface="NNGSJI+TrebuchetMS-Italic"/>
              </a:rPr>
              <a:t>telah</a:t>
            </a:r>
            <a:r>
              <a:rPr dirty="0" sz="1400" spc="-141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49">
                <a:solidFill>
                  <a:srgbClr val="393e50"/>
                </a:solidFill>
                <a:latin typeface="NNGSJI+TrebuchetMS-Italic"/>
                <a:cs typeface="NNGSJI+TrebuchetMS-Italic"/>
              </a:rPr>
              <a:t>ditempuh</a:t>
            </a:r>
            <a:r>
              <a:rPr dirty="0" sz="1400" spc="-132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49">
                <a:solidFill>
                  <a:srgbClr val="393e50"/>
                </a:solidFill>
                <a:latin typeface="NNGSJI+TrebuchetMS-Italic"/>
                <a:cs typeface="NNGSJI+TrebuchetMS-Italic"/>
              </a:rPr>
              <a:t>yaitu</a:t>
            </a:r>
            <a:r>
              <a:rPr dirty="0" sz="1400" spc="-62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S1</a:t>
            </a:r>
            <a:r>
              <a:rPr dirty="0" sz="1400" spc="-191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400" spc="-41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Ilmu</a:t>
            </a:r>
            <a:r>
              <a:rPr dirty="0" sz="1400" spc="-123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400" spc="-4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Hukum</a:t>
            </a:r>
            <a:r>
              <a:rPr dirty="0" sz="1400">
                <a:solidFill>
                  <a:srgbClr val="393e50"/>
                </a:solidFill>
                <a:latin typeface="NNGSJI+TrebuchetMS-Italic"/>
                <a:cs typeface="NNGSJI+TrebuchetMS-Italic"/>
              </a:rPr>
              <a:t>-</a:t>
            </a:r>
            <a:r>
              <a:rPr dirty="0" sz="1400" spc="-66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31">
                <a:solidFill>
                  <a:srgbClr val="393e50"/>
                </a:solidFill>
                <a:latin typeface="NNGSJI+TrebuchetMS-Italic"/>
                <a:cs typeface="NNGSJI+TrebuchetMS-Italic"/>
              </a:rPr>
              <a:t>Universitas</a:t>
            </a:r>
          </a:p>
          <a:p>
            <a:pPr marL="0" marR="0">
              <a:lnSpc>
                <a:spcPts val="1625"/>
              </a:lnSpc>
              <a:spcBef>
                <a:spcPts val="54"/>
              </a:spcBef>
              <a:spcAft>
                <a:spcPts val="0"/>
              </a:spcAft>
            </a:pPr>
            <a:r>
              <a:rPr dirty="0" sz="1400" spc="-10">
                <a:solidFill>
                  <a:srgbClr val="393e50"/>
                </a:solidFill>
                <a:latin typeface="NNGSJI+TrebuchetMS-Italic"/>
                <a:cs typeface="NNGSJI+TrebuchetMS-Italic"/>
              </a:rPr>
              <a:t>Jambi</a:t>
            </a:r>
            <a:r>
              <a:rPr dirty="0" sz="1400" spc="55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81">
                <a:solidFill>
                  <a:srgbClr val="393e50"/>
                </a:solidFill>
                <a:latin typeface="NNGSJI+TrebuchetMS-Italic"/>
                <a:cs typeface="NNGSJI+TrebuchetMS-Italic"/>
              </a:rPr>
              <a:t>(lulus</a:t>
            </a:r>
            <a:r>
              <a:rPr dirty="0" sz="1400" spc="-12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87">
                <a:solidFill>
                  <a:srgbClr val="393e50"/>
                </a:solidFill>
                <a:latin typeface="NNGSJI+TrebuchetMS-Italic"/>
                <a:cs typeface="NNGSJI+TrebuchetMS-Italic"/>
              </a:rPr>
              <a:t>1990),</a:t>
            </a:r>
            <a:r>
              <a:rPr dirty="0" sz="1400" spc="-83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Kajian</a:t>
            </a:r>
            <a:r>
              <a:rPr dirty="0" sz="1400" spc="-126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400" spc="-41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Ilmu</a:t>
            </a:r>
            <a:r>
              <a:rPr dirty="0" sz="140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400" spc="-44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Perundang-undangan</a:t>
            </a:r>
            <a:r>
              <a:rPr dirty="0" sz="140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400" spc="-60">
                <a:solidFill>
                  <a:srgbClr val="393e50"/>
                </a:solidFill>
                <a:latin typeface="NNGSJI+TrebuchetMS-Italic"/>
                <a:cs typeface="NNGSJI+TrebuchetMS-Italic"/>
              </a:rPr>
              <a:t>di</a:t>
            </a:r>
            <a:r>
              <a:rPr dirty="0" sz="1400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31">
                <a:solidFill>
                  <a:srgbClr val="393e50"/>
                </a:solidFill>
                <a:latin typeface="NNGSJI+TrebuchetMS-Italic"/>
                <a:cs typeface="NNGSJI+TrebuchetMS-Italic"/>
              </a:rPr>
              <a:t>Universitas</a:t>
            </a:r>
            <a:r>
              <a:rPr dirty="0" sz="1400" spc="44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20">
                <a:solidFill>
                  <a:srgbClr val="393e50"/>
                </a:solidFill>
                <a:latin typeface="NNGSJI+TrebuchetMS-Italic"/>
                <a:cs typeface="NNGSJI+TrebuchetMS-Italic"/>
              </a:rPr>
              <a:t>Indonesia</a:t>
            </a:r>
          </a:p>
          <a:p>
            <a:pPr marL="0" marR="0">
              <a:lnSpc>
                <a:spcPts val="1625"/>
              </a:lnSpc>
              <a:spcBef>
                <a:spcPts val="54"/>
              </a:spcBef>
              <a:spcAft>
                <a:spcPts val="0"/>
              </a:spcAft>
            </a:pPr>
            <a:r>
              <a:rPr dirty="0" sz="1400" spc="-67">
                <a:solidFill>
                  <a:srgbClr val="393e50"/>
                </a:solidFill>
                <a:latin typeface="NNGSJI+TrebuchetMS-Italic"/>
                <a:cs typeface="NNGSJI+TrebuchetMS-Italic"/>
              </a:rPr>
              <a:t>(lulus</a:t>
            </a:r>
            <a:r>
              <a:rPr dirty="0" sz="1400" spc="-168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87">
                <a:solidFill>
                  <a:srgbClr val="393e50"/>
                </a:solidFill>
                <a:latin typeface="NNGSJI+TrebuchetMS-Italic"/>
                <a:cs typeface="NNGSJI+TrebuchetMS-Italic"/>
              </a:rPr>
              <a:t>1995)</a:t>
            </a:r>
            <a:r>
              <a:rPr dirty="0" sz="1400" spc="173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,</a:t>
            </a:r>
            <a:r>
              <a:rPr dirty="0" sz="1400" spc="-17">
                <a:solidFill>
                  <a:srgbClr val="393e50"/>
                </a:solidFill>
                <a:latin typeface="NNGSJI+TrebuchetMS-Italic"/>
                <a:cs typeface="NNGSJI+TrebuchetMS-Italic"/>
              </a:rPr>
              <a:t>dan</a:t>
            </a:r>
            <a:r>
              <a:rPr dirty="0" sz="1400" spc="14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S2</a:t>
            </a:r>
            <a:r>
              <a:rPr dirty="0" sz="1400" spc="-41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400" spc="-41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Ilmu</a:t>
            </a:r>
            <a:r>
              <a:rPr dirty="0" sz="1400" spc="-133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400" spc="-4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Hukum</a:t>
            </a:r>
            <a:r>
              <a:rPr dirty="0" sz="1400" spc="-138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400" spc="-3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Bisnis</a:t>
            </a:r>
            <a:r>
              <a:rPr dirty="0" sz="1400" spc="-2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400" spc="-31">
                <a:solidFill>
                  <a:srgbClr val="393e50"/>
                </a:solidFill>
                <a:latin typeface="NNGSJI+TrebuchetMS-Italic"/>
                <a:cs typeface="NNGSJI+TrebuchetMS-Italic"/>
              </a:rPr>
              <a:t>Universitas</a:t>
            </a:r>
            <a:r>
              <a:rPr dirty="0" sz="1400" spc="-50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17">
                <a:solidFill>
                  <a:srgbClr val="393e50"/>
                </a:solidFill>
                <a:latin typeface="NNGSJI+TrebuchetMS-Italic"/>
                <a:cs typeface="NNGSJI+TrebuchetMS-Italic"/>
              </a:rPr>
              <a:t>Krisna</a:t>
            </a:r>
            <a:r>
              <a:rPr dirty="0" sz="1400" spc="-101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31">
                <a:solidFill>
                  <a:srgbClr val="393e50"/>
                </a:solidFill>
                <a:latin typeface="NNGSJI+TrebuchetMS-Italic"/>
                <a:cs typeface="NNGSJI+TrebuchetMS-Italic"/>
              </a:rPr>
              <a:t>Dwipayana</a:t>
            </a:r>
            <a:r>
              <a:rPr dirty="0" sz="1400" spc="-100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67">
                <a:solidFill>
                  <a:srgbClr val="393e50"/>
                </a:solidFill>
                <a:latin typeface="NNGSJI+TrebuchetMS-Italic"/>
                <a:cs typeface="NNGSJI+TrebuchetMS-Italic"/>
              </a:rPr>
              <a:t>(lulus</a:t>
            </a:r>
            <a:r>
              <a:rPr dirty="0" sz="1400" spc="-183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400" spc="-63">
                <a:solidFill>
                  <a:srgbClr val="393e50"/>
                </a:solidFill>
                <a:latin typeface="NNGSJI+TrebuchetMS-Italic"/>
                <a:cs typeface="NNGSJI+TrebuchetMS-Italic"/>
              </a:rPr>
              <a:t>2010)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8790" y="3044788"/>
            <a:ext cx="5267325" cy="587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0">
                <a:solidFill>
                  <a:srgbClr val="393e50"/>
                </a:solidFill>
                <a:latin typeface="NNGSJI+TrebuchetMS-Italic"/>
                <a:cs typeface="NNGSJI+TrebuchetMS-Italic"/>
              </a:rPr>
              <a:t>Pengalaman</a:t>
            </a:r>
            <a:r>
              <a:rPr dirty="0" sz="1200" spc="-57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200" spc="-28">
                <a:solidFill>
                  <a:srgbClr val="393e50"/>
                </a:solidFill>
                <a:latin typeface="NNGSJI+TrebuchetMS-Italic"/>
                <a:cs typeface="NNGSJI+TrebuchetMS-Italic"/>
              </a:rPr>
              <a:t>Kepemimpinan</a:t>
            </a:r>
            <a:r>
              <a:rPr dirty="0" sz="1200" spc="-87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200">
                <a:solidFill>
                  <a:srgbClr val="393e50"/>
                </a:solidFill>
                <a:latin typeface="NNGSJI+TrebuchetMS-Italic"/>
                <a:cs typeface="NNGSJI+TrebuchetMS-Italic"/>
              </a:rPr>
              <a:t>Jabatan</a:t>
            </a:r>
            <a:r>
              <a:rPr dirty="0" sz="1200" spc="-108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200" spc="-46">
                <a:solidFill>
                  <a:srgbClr val="393e50"/>
                </a:solidFill>
                <a:latin typeface="NNGSJI+TrebuchetMS-Italic"/>
                <a:cs typeface="NNGSJI+TrebuchetMS-Italic"/>
              </a:rPr>
              <a:t>Struktural</a:t>
            </a:r>
            <a:r>
              <a:rPr dirty="0" sz="1200" spc="-93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200" spc="-15">
                <a:solidFill>
                  <a:srgbClr val="393e50"/>
                </a:solidFill>
                <a:latin typeface="NNGSJI+TrebuchetMS-Italic"/>
                <a:cs typeface="NNGSJI+TrebuchetMS-Italic"/>
              </a:rPr>
              <a:t>yang</a:t>
            </a:r>
            <a:r>
              <a:rPr dirty="0" sz="1200" spc="-94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200" spc="-43">
                <a:solidFill>
                  <a:srgbClr val="393e50"/>
                </a:solidFill>
                <a:latin typeface="NNGSJI+TrebuchetMS-Italic"/>
                <a:cs typeface="NNGSJI+TrebuchetMS-Italic"/>
              </a:rPr>
              <a:t>telah</a:t>
            </a:r>
            <a:r>
              <a:rPr dirty="0" sz="1200" spc="-127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200" spc="-30">
                <a:solidFill>
                  <a:srgbClr val="393e50"/>
                </a:solidFill>
                <a:latin typeface="NNGSJI+TrebuchetMS-Italic"/>
                <a:cs typeface="NNGSJI+TrebuchetMS-Italic"/>
              </a:rPr>
              <a:t>diemban</a:t>
            </a:r>
            <a:r>
              <a:rPr dirty="0" sz="1200" spc="-95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200" spc="-30">
                <a:solidFill>
                  <a:srgbClr val="393e50"/>
                </a:solidFill>
                <a:latin typeface="NNGSJI+TrebuchetMS-Italic"/>
                <a:cs typeface="NNGSJI+TrebuchetMS-Italic"/>
              </a:rPr>
              <a:t>antara</a:t>
            </a:r>
            <a:r>
              <a:rPr dirty="0" sz="1200" spc="-105">
                <a:solidFill>
                  <a:srgbClr val="393e50"/>
                </a:solidFill>
                <a:latin typeface="NNGSJI+TrebuchetMS-Italic"/>
                <a:cs typeface="NNGSJI+TrebuchetMS-Italic"/>
              </a:rPr>
              <a:t> </a:t>
            </a:r>
            <a:r>
              <a:rPr dirty="0" sz="1200" spc="-43">
                <a:solidFill>
                  <a:srgbClr val="393e50"/>
                </a:solidFill>
                <a:latin typeface="NNGSJI+TrebuchetMS-Italic"/>
                <a:cs typeface="NNGSJI+TrebuchetMS-Italic"/>
              </a:rPr>
              <a:t>lain:</a:t>
            </a:r>
          </a:p>
          <a:p>
            <a:pPr marL="316" marR="0">
              <a:lnSpc>
                <a:spcPts val="1396"/>
              </a:lnSpc>
              <a:spcBef>
                <a:spcPts val="97"/>
              </a:spcBef>
              <a:spcAft>
                <a:spcPts val="0"/>
              </a:spcAft>
            </a:pPr>
            <a:r>
              <a:rPr dirty="0" sz="1250">
                <a:solidFill>
                  <a:srgbClr val="393e50"/>
                </a:solidFill>
                <a:latin typeface="FIOWRU+ArialMT"/>
                <a:cs typeface="FIOWRU+ArialMT"/>
              </a:rPr>
              <a:t>•</a:t>
            </a:r>
            <a:r>
              <a:rPr dirty="0" sz="1250" spc="1014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200" spc="-4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Kasubbag</a:t>
            </a:r>
            <a:r>
              <a:rPr dirty="0" sz="1200" spc="-21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37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Hukum</a:t>
            </a:r>
            <a:r>
              <a:rPr dirty="0" sz="1200" spc="-96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34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dan</a:t>
            </a:r>
            <a:r>
              <a:rPr dirty="0" sz="1200" spc="-103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76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Ortala</a:t>
            </a:r>
            <a:r>
              <a:rPr dirty="0" sz="1200" spc="-104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10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(1995-1999)</a:t>
            </a:r>
          </a:p>
          <a:p>
            <a:pPr marL="316" marR="0">
              <a:lnSpc>
                <a:spcPts val="1396"/>
              </a:lnSpc>
              <a:spcBef>
                <a:spcPts val="41"/>
              </a:spcBef>
              <a:spcAft>
                <a:spcPts val="0"/>
              </a:spcAft>
            </a:pPr>
            <a:r>
              <a:rPr dirty="0" sz="1250">
                <a:solidFill>
                  <a:srgbClr val="393e50"/>
                </a:solidFill>
                <a:latin typeface="FIOWRU+ArialMT"/>
                <a:cs typeface="FIOWRU+ArialMT"/>
              </a:rPr>
              <a:t>•</a:t>
            </a:r>
            <a:r>
              <a:rPr dirty="0" sz="1250" spc="1014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200" spc="-41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Kasubid</a:t>
            </a:r>
            <a:r>
              <a:rPr dirty="0" sz="1200" spc="-101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4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Evaluasi</a:t>
            </a:r>
            <a:r>
              <a:rPr dirty="0" sz="1200" spc="-156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93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(1999-2001)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9106" y="3599863"/>
            <a:ext cx="3240484" cy="215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393e50"/>
                </a:solidFill>
                <a:latin typeface="FIOWRU+ArialMT"/>
                <a:cs typeface="FIOWRU+ArialMT"/>
              </a:rPr>
              <a:t>•</a:t>
            </a:r>
            <a:r>
              <a:rPr dirty="0" sz="1250" spc="1014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200" spc="-56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Kabid</a:t>
            </a:r>
            <a:r>
              <a:rPr dirty="0" sz="1200" spc="-96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37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Pengumpulan</a:t>
            </a:r>
            <a:r>
              <a:rPr dirty="0" sz="1200" spc="-43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41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Data</a:t>
            </a:r>
            <a:r>
              <a:rPr dirty="0" sz="1200" spc="-13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28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Arsip</a:t>
            </a:r>
            <a:r>
              <a:rPr dirty="0" sz="1200" spc="-108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6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(2001-2002)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9106" y="3782743"/>
            <a:ext cx="5335702" cy="1130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393e50"/>
                </a:solidFill>
                <a:latin typeface="FIOWRU+ArialMT"/>
                <a:cs typeface="FIOWRU+ArialMT"/>
              </a:rPr>
              <a:t>•</a:t>
            </a:r>
            <a:r>
              <a:rPr dirty="0" sz="1250" spc="1014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200" spc="-52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Kabid</a:t>
            </a:r>
            <a:r>
              <a:rPr dirty="0" sz="1200" spc="-116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36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Jaringan</a:t>
            </a:r>
            <a:r>
              <a:rPr dirty="0" sz="1200" spc="-89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25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Lembaga</a:t>
            </a:r>
            <a:r>
              <a:rPr dirty="0" sz="1200" spc="-27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5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Kearsipan</a:t>
            </a:r>
            <a:r>
              <a:rPr dirty="0" sz="1200" spc="-91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37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(2002-2003)</a:t>
            </a:r>
          </a:p>
          <a:p>
            <a:pPr marL="0" marR="0">
              <a:lnSpc>
                <a:spcPts val="1396"/>
              </a:lnSpc>
              <a:spcBef>
                <a:spcPts val="41"/>
              </a:spcBef>
              <a:spcAft>
                <a:spcPts val="0"/>
              </a:spcAft>
            </a:pPr>
            <a:r>
              <a:rPr dirty="0" sz="1250">
                <a:solidFill>
                  <a:srgbClr val="393e50"/>
                </a:solidFill>
                <a:latin typeface="FIOWRU+ArialMT"/>
                <a:cs typeface="FIOWRU+ArialMT"/>
              </a:rPr>
              <a:t>•</a:t>
            </a:r>
            <a:r>
              <a:rPr dirty="0" sz="1250" spc="1014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200" spc="-52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Kabid</a:t>
            </a:r>
            <a:r>
              <a:rPr dirty="0" sz="1200" spc="-106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Jasa</a:t>
            </a:r>
            <a:r>
              <a:rPr dirty="0" sz="1200" spc="-42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2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Sistem</a:t>
            </a:r>
            <a:r>
              <a:rPr dirty="0" sz="1200" spc="-6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34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dan</a:t>
            </a:r>
            <a:r>
              <a:rPr dirty="0" sz="1200" spc="-97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36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Pembenahan</a:t>
            </a:r>
            <a:r>
              <a:rPr dirty="0" sz="1200" spc="-41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5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Kearsipan</a:t>
            </a:r>
            <a:r>
              <a:rPr dirty="0" sz="1200" spc="-86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46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(2003-2007)</a:t>
            </a:r>
          </a:p>
          <a:p>
            <a:pPr marL="0" marR="0">
              <a:lnSpc>
                <a:spcPts val="1396"/>
              </a:lnSpc>
              <a:spcBef>
                <a:spcPts val="91"/>
              </a:spcBef>
              <a:spcAft>
                <a:spcPts val="0"/>
              </a:spcAft>
            </a:pPr>
            <a:r>
              <a:rPr dirty="0" sz="1250">
                <a:solidFill>
                  <a:srgbClr val="393e50"/>
                </a:solidFill>
                <a:latin typeface="FIOWRU+ArialMT"/>
                <a:cs typeface="FIOWRU+ArialMT"/>
              </a:rPr>
              <a:t>•</a:t>
            </a:r>
            <a:r>
              <a:rPr dirty="0" sz="1250" spc="1014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200" spc="-5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Kepala</a:t>
            </a:r>
            <a:r>
              <a:rPr dirty="0" sz="1200" spc="-121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15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Pusat</a:t>
            </a:r>
            <a:r>
              <a:rPr dirty="0" sz="1200" spc="-143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11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Jasa</a:t>
            </a:r>
            <a:r>
              <a:rPr dirty="0" sz="1200" spc="-105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49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Kearsipan</a:t>
            </a:r>
            <a:r>
              <a:rPr dirty="0" sz="1200" spc="-89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89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(2007-2011)</a:t>
            </a:r>
          </a:p>
          <a:p>
            <a:pPr marL="0" marR="0">
              <a:lnSpc>
                <a:spcPts val="1396"/>
              </a:lnSpc>
              <a:spcBef>
                <a:spcPts val="41"/>
              </a:spcBef>
              <a:spcAft>
                <a:spcPts val="0"/>
              </a:spcAft>
            </a:pPr>
            <a:r>
              <a:rPr dirty="0" sz="1250">
                <a:solidFill>
                  <a:srgbClr val="393e50"/>
                </a:solidFill>
                <a:latin typeface="FIOWRU+ArialMT"/>
                <a:cs typeface="FIOWRU+ArialMT"/>
              </a:rPr>
              <a:t>•</a:t>
            </a:r>
            <a:r>
              <a:rPr dirty="0" sz="1250" spc="1014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200" spc="-5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Kepala</a:t>
            </a:r>
            <a:r>
              <a:rPr dirty="0" sz="1200" spc="-102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25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Pusat</a:t>
            </a:r>
            <a:r>
              <a:rPr dirty="0" sz="1200" spc="-56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5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Pengkajian</a:t>
            </a:r>
            <a:r>
              <a:rPr dirty="0" sz="1200" spc="-97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34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dan</a:t>
            </a:r>
            <a:r>
              <a:rPr dirty="0" sz="1200" spc="-93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28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Pengembangan</a:t>
            </a:r>
            <a:r>
              <a:rPr dirty="0" sz="1200" spc="-19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2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Sistem</a:t>
            </a:r>
            <a:r>
              <a:rPr dirty="0" sz="1200" spc="-55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5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Kearsipan</a:t>
            </a:r>
            <a:r>
              <a:rPr dirty="0" sz="1200" spc="-86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92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(2011-2014)</a:t>
            </a:r>
          </a:p>
          <a:p>
            <a:pPr marL="0" marR="0">
              <a:lnSpc>
                <a:spcPts val="1396"/>
              </a:lnSpc>
              <a:spcBef>
                <a:spcPts val="41"/>
              </a:spcBef>
              <a:spcAft>
                <a:spcPts val="0"/>
              </a:spcAft>
            </a:pPr>
            <a:r>
              <a:rPr dirty="0" sz="1250">
                <a:solidFill>
                  <a:srgbClr val="393e50"/>
                </a:solidFill>
                <a:latin typeface="FIOWRU+ArialMT"/>
                <a:cs typeface="FIOWRU+ArialMT"/>
              </a:rPr>
              <a:t>•</a:t>
            </a:r>
            <a:r>
              <a:rPr dirty="0" sz="1250" spc="1014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200" spc="-5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Kepala</a:t>
            </a:r>
            <a:r>
              <a:rPr dirty="0" sz="1200" spc="-121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15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Pusat</a:t>
            </a:r>
            <a:r>
              <a:rPr dirty="0" sz="1200" spc="-143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43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Akreditasi</a:t>
            </a:r>
            <a:r>
              <a:rPr dirty="0" sz="1200" spc="-88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49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Kearsipan</a:t>
            </a:r>
            <a:r>
              <a:rPr dirty="0" sz="1200" spc="-84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56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(2014-2020)</a:t>
            </a:r>
          </a:p>
          <a:p>
            <a:pPr marL="0" marR="0">
              <a:lnSpc>
                <a:spcPts val="1396"/>
              </a:lnSpc>
              <a:spcBef>
                <a:spcPts val="91"/>
              </a:spcBef>
              <a:spcAft>
                <a:spcPts val="0"/>
              </a:spcAft>
            </a:pPr>
            <a:r>
              <a:rPr dirty="0" sz="1250">
                <a:solidFill>
                  <a:srgbClr val="393e50"/>
                </a:solidFill>
                <a:latin typeface="FIOWRU+ArialMT"/>
                <a:cs typeface="FIOWRU+ArialMT"/>
              </a:rPr>
              <a:t>•</a:t>
            </a:r>
            <a:r>
              <a:rPr dirty="0" sz="1250" spc="1014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200" spc="-57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Direktur</a:t>
            </a:r>
            <a:r>
              <a:rPr dirty="0" sz="1200" spc="-119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31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Akuisisi</a:t>
            </a:r>
            <a:r>
              <a:rPr dirty="0" sz="1200" spc="-48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4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(2020-2022)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9106" y="4880023"/>
            <a:ext cx="3336979" cy="215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393e50"/>
                </a:solidFill>
                <a:latin typeface="FIOWRU+ArialMT"/>
                <a:cs typeface="FIOWRU+ArialMT"/>
              </a:rPr>
              <a:t>•</a:t>
            </a:r>
            <a:r>
              <a:rPr dirty="0" sz="1250" spc="1014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200" spc="-57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Direktur</a:t>
            </a:r>
            <a:r>
              <a:rPr dirty="0" sz="1200" spc="-113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5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Kearsipan</a:t>
            </a:r>
            <a:r>
              <a:rPr dirty="0" sz="1200" spc="-31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56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Daerah</a:t>
            </a:r>
            <a:r>
              <a:rPr dirty="0" sz="1200" spc="-19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I</a:t>
            </a:r>
            <a:r>
              <a:rPr dirty="0" sz="1200" spc="-89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 </a:t>
            </a:r>
            <a:r>
              <a:rPr dirty="0" sz="1200" spc="-33" b="1">
                <a:solidFill>
                  <a:srgbClr val="393e50"/>
                </a:solidFill>
                <a:latin typeface="UPMVNC+Trebuchet-BoldItalic"/>
                <a:cs typeface="UPMVNC+Trebuchet-BoldItalic"/>
              </a:rPr>
              <a:t>(2022-sekarang)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022333" y="4924170"/>
            <a:ext cx="249435" cy="222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7638" y="44365"/>
            <a:ext cx="4488792" cy="46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4" b="1">
                <a:solidFill>
                  <a:srgbClr val="c00000"/>
                </a:solidFill>
                <a:latin typeface="Tahoma"/>
                <a:cs typeface="Tahoma"/>
              </a:rPr>
              <a:t>Contoh</a:t>
            </a:r>
            <a:r>
              <a:rPr dirty="0" sz="1400" spc="-18" b="1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1400" spc="-92" b="1">
                <a:solidFill>
                  <a:srgbClr val="c00000"/>
                </a:solidFill>
                <a:latin typeface="Tahoma"/>
                <a:cs typeface="Tahoma"/>
              </a:rPr>
              <a:t>Skema</a:t>
            </a:r>
            <a:r>
              <a:rPr dirty="0" sz="1400" spc="-36" b="1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c00000"/>
                </a:solidFill>
                <a:latin typeface="Tahoma"/>
                <a:cs typeface="Tahoma"/>
              </a:rPr>
              <a:t>1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7" b="1">
                <a:solidFill>
                  <a:srgbClr val="c00000"/>
                </a:solidFill>
                <a:latin typeface="Tahoma"/>
                <a:cs typeface="Tahoma"/>
              </a:rPr>
              <a:t>Pengorganisasian</a:t>
            </a:r>
            <a:r>
              <a:rPr dirty="0" sz="1400" spc="-60" b="1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1400" spc="-121" b="1">
                <a:solidFill>
                  <a:srgbClr val="c00000"/>
                </a:solidFill>
                <a:latin typeface="Tahoma"/>
                <a:cs typeface="Tahoma"/>
              </a:rPr>
              <a:t>dan</a:t>
            </a:r>
            <a:r>
              <a:rPr dirty="0" sz="1400" spc="-23" b="1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1400" spc="-101" b="1">
                <a:solidFill>
                  <a:srgbClr val="c00000"/>
                </a:solidFill>
                <a:latin typeface="Tahoma"/>
                <a:cs typeface="Tahoma"/>
              </a:rPr>
              <a:t>Penempatan</a:t>
            </a:r>
            <a:r>
              <a:rPr dirty="0" sz="1400" spc="-31" b="1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1400" spc="-110" b="1">
                <a:solidFill>
                  <a:srgbClr val="c00000"/>
                </a:solidFill>
                <a:latin typeface="Tahoma"/>
                <a:cs typeface="Tahoma"/>
              </a:rPr>
              <a:t>SDM</a:t>
            </a:r>
            <a:r>
              <a:rPr dirty="0" sz="1400" spc="-38" b="1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1400" spc="-69" b="1">
                <a:solidFill>
                  <a:srgbClr val="c00000"/>
                </a:solidFill>
                <a:latin typeface="Tahoma"/>
                <a:cs typeface="Tahoma"/>
              </a:rPr>
              <a:t>Kearsipan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4489" y="1005037"/>
            <a:ext cx="1751821" cy="273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b="1">
                <a:solidFill>
                  <a:srgbClr val="c00000"/>
                </a:solidFill>
                <a:latin typeface="OSBEPT+Arial-BoldMT"/>
                <a:cs typeface="OSBEPT+Arial-BoldMT"/>
              </a:rPr>
              <a:t>RC</a:t>
            </a:r>
            <a:r>
              <a:rPr dirty="0" sz="800" spc="-11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b="1">
                <a:solidFill>
                  <a:srgbClr val="c00000"/>
                </a:solidFill>
                <a:latin typeface="OSBEPT+Arial-BoldMT"/>
                <a:cs typeface="OSBEPT+Arial-BoldMT"/>
              </a:rPr>
              <a:t>=</a:t>
            </a:r>
            <a:r>
              <a:rPr dirty="0" sz="800" spc="-17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b="1">
                <a:solidFill>
                  <a:srgbClr val="c00000"/>
                </a:solidFill>
                <a:latin typeface="OSBEPT+Arial-BoldMT"/>
                <a:cs typeface="OSBEPT+Arial-BoldMT"/>
              </a:rPr>
              <a:t>Records</a:t>
            </a:r>
            <a:r>
              <a:rPr dirty="0" sz="800" spc="36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spc="-10" b="1">
                <a:solidFill>
                  <a:srgbClr val="c00000"/>
                </a:solidFill>
                <a:latin typeface="OSBEPT+Arial-BoldMT"/>
                <a:cs typeface="OSBEPT+Arial-BoldMT"/>
              </a:rPr>
              <a:t>Centre/Pusat</a:t>
            </a:r>
            <a:r>
              <a:rPr dirty="0" sz="800" spc="107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spc="-10" b="1">
                <a:solidFill>
                  <a:srgbClr val="c00000"/>
                </a:solidFill>
                <a:latin typeface="OSBEPT+Arial-BoldMT"/>
                <a:cs typeface="OSBEPT+Arial-BoldMT"/>
              </a:rPr>
              <a:t>Arsip</a:t>
            </a:r>
          </a:p>
          <a:p>
            <a:pPr marL="0" marR="0">
              <a:lnSpc>
                <a:spcPts val="893"/>
              </a:lnSpc>
              <a:spcBef>
                <a:spcPts val="66"/>
              </a:spcBef>
              <a:spcAft>
                <a:spcPts val="0"/>
              </a:spcAft>
            </a:pPr>
            <a:r>
              <a:rPr dirty="0" sz="800" b="1">
                <a:solidFill>
                  <a:srgbClr val="c00000"/>
                </a:solidFill>
                <a:latin typeface="OSBEPT+Arial-BoldMT"/>
                <a:cs typeface="OSBEPT+Arial-BoldMT"/>
              </a:rPr>
              <a:t>CF</a:t>
            </a:r>
            <a:r>
              <a:rPr dirty="0" sz="800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b="1">
                <a:solidFill>
                  <a:srgbClr val="c00000"/>
                </a:solidFill>
                <a:latin typeface="OSBEPT+Arial-BoldMT"/>
                <a:cs typeface="OSBEPT+Arial-BoldMT"/>
              </a:rPr>
              <a:t>=</a:t>
            </a:r>
            <a:r>
              <a:rPr dirty="0" sz="800" spc="-17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spc="-10" b="1">
                <a:solidFill>
                  <a:srgbClr val="c00000"/>
                </a:solidFill>
                <a:latin typeface="OSBEPT+Arial-BoldMT"/>
                <a:cs typeface="OSBEPT+Arial-BoldMT"/>
              </a:rPr>
              <a:t>Central</a:t>
            </a:r>
            <a:r>
              <a:rPr dirty="0" sz="800" spc="40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b="1">
                <a:solidFill>
                  <a:srgbClr val="c00000"/>
                </a:solidFill>
                <a:latin typeface="OSBEPT+Arial-BoldMT"/>
                <a:cs typeface="OSBEPT+Arial-BoldMT"/>
              </a:rPr>
              <a:t>File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82840" y="1024594"/>
            <a:ext cx="890691" cy="6136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0">
                <a:solidFill>
                  <a:srgbClr val="c00000"/>
                </a:solidFill>
                <a:latin typeface="WULLDB+Arial-Black"/>
                <a:cs typeface="WULLDB+Arial-Black"/>
              </a:rPr>
              <a:t>RC</a:t>
            </a:r>
            <a:r>
              <a:rPr dirty="0" sz="1200" spc="-76">
                <a:solidFill>
                  <a:srgbClr val="c00000"/>
                </a:solidFill>
                <a:latin typeface="WULLDB+Arial-Black"/>
                <a:cs typeface="WULLDB+Arial-Black"/>
              </a:rPr>
              <a:t> </a:t>
            </a:r>
            <a:r>
              <a:rPr dirty="0" sz="1200">
                <a:solidFill>
                  <a:srgbClr val="c00000"/>
                </a:solidFill>
                <a:latin typeface="WULLDB+Arial-Black"/>
                <a:cs typeface="WULLDB+Arial-Black"/>
              </a:rPr>
              <a:t>(LKD)</a:t>
            </a:r>
          </a:p>
          <a:p>
            <a:pPr marL="36830" marR="0">
              <a:lnSpc>
                <a:spcPts val="1692"/>
              </a:lnSpc>
              <a:spcBef>
                <a:spcPts val="1147"/>
              </a:spcBef>
              <a:spcAft>
                <a:spcPts val="0"/>
              </a:spcAft>
            </a:pPr>
            <a:r>
              <a:rPr dirty="0" sz="1200">
                <a:solidFill>
                  <a:srgbClr val="c00000"/>
                </a:solidFill>
                <a:latin typeface="WULLDB+Arial-Black"/>
                <a:cs typeface="WULLDB+Arial-Black"/>
              </a:rPr>
              <a:t>CF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4351" y="1574632"/>
            <a:ext cx="1467976" cy="1516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b="1">
                <a:solidFill>
                  <a:srgbClr val="c00000"/>
                </a:solidFill>
                <a:latin typeface="OSBEPT+Arial-BoldMT"/>
                <a:cs typeface="OSBEPT+Arial-BoldMT"/>
              </a:rPr>
              <a:t>=</a:t>
            </a:r>
            <a:r>
              <a:rPr dirty="0" sz="800" spc="-37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b="1">
                <a:solidFill>
                  <a:srgbClr val="c00000"/>
                </a:solidFill>
                <a:latin typeface="OSBEPT+Arial-BoldMT"/>
                <a:cs typeface="OSBEPT+Arial-BoldMT"/>
              </a:rPr>
              <a:t>Arsiparis/Pengelola</a:t>
            </a:r>
            <a:r>
              <a:rPr dirty="0" sz="800" spc="113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spc="-10" b="1">
                <a:solidFill>
                  <a:srgbClr val="c00000"/>
                </a:solidFill>
                <a:latin typeface="OSBEPT+Arial-BoldMT"/>
                <a:cs typeface="OSBEPT+Arial-BoldMT"/>
              </a:rPr>
              <a:t>Arsip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84718" y="2490873"/>
            <a:ext cx="373099" cy="253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c00000"/>
                </a:solidFill>
                <a:latin typeface="WULLDB+Arial-Black"/>
                <a:cs typeface="WULLDB+Arial-Black"/>
              </a:rPr>
              <a:t>CF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21050" y="2511828"/>
            <a:ext cx="373099" cy="253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c00000"/>
                </a:solidFill>
                <a:latin typeface="WULLDB+Arial-Black"/>
                <a:cs typeface="WULLDB+Arial-Black"/>
              </a:rPr>
              <a:t>CF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75276" y="2511828"/>
            <a:ext cx="373099" cy="253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c00000"/>
                </a:solidFill>
                <a:latin typeface="WULLDB+Arial-Black"/>
                <a:cs typeface="WULLDB+Arial-Black"/>
              </a:rPr>
              <a:t>CF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7638" y="44365"/>
            <a:ext cx="4488792" cy="46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4" b="1">
                <a:solidFill>
                  <a:srgbClr val="c00000"/>
                </a:solidFill>
                <a:latin typeface="Tahoma"/>
                <a:cs typeface="Tahoma"/>
              </a:rPr>
              <a:t>Contoh</a:t>
            </a:r>
            <a:r>
              <a:rPr dirty="0" sz="1400" spc="-18" b="1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1400" spc="-92" b="1">
                <a:solidFill>
                  <a:srgbClr val="c00000"/>
                </a:solidFill>
                <a:latin typeface="Tahoma"/>
                <a:cs typeface="Tahoma"/>
              </a:rPr>
              <a:t>Skema</a:t>
            </a:r>
            <a:r>
              <a:rPr dirty="0" sz="1400" spc="-36" b="1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c00000"/>
                </a:solidFill>
                <a:latin typeface="Tahoma"/>
                <a:cs typeface="Tahoma"/>
              </a:rPr>
              <a:t>2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7" b="1">
                <a:solidFill>
                  <a:srgbClr val="c00000"/>
                </a:solidFill>
                <a:latin typeface="Tahoma"/>
                <a:cs typeface="Tahoma"/>
              </a:rPr>
              <a:t>Pengorganisasian</a:t>
            </a:r>
            <a:r>
              <a:rPr dirty="0" sz="1400" spc="-60" b="1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1400" spc="-121" b="1">
                <a:solidFill>
                  <a:srgbClr val="c00000"/>
                </a:solidFill>
                <a:latin typeface="Tahoma"/>
                <a:cs typeface="Tahoma"/>
              </a:rPr>
              <a:t>dan</a:t>
            </a:r>
            <a:r>
              <a:rPr dirty="0" sz="1400" spc="-23" b="1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1400" spc="-101" b="1">
                <a:solidFill>
                  <a:srgbClr val="c00000"/>
                </a:solidFill>
                <a:latin typeface="Tahoma"/>
                <a:cs typeface="Tahoma"/>
              </a:rPr>
              <a:t>Penempatan</a:t>
            </a:r>
            <a:r>
              <a:rPr dirty="0" sz="1400" spc="-31" b="1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1400" spc="-110" b="1">
                <a:solidFill>
                  <a:srgbClr val="c00000"/>
                </a:solidFill>
                <a:latin typeface="Tahoma"/>
                <a:cs typeface="Tahoma"/>
              </a:rPr>
              <a:t>SDM</a:t>
            </a:r>
            <a:r>
              <a:rPr dirty="0" sz="1400" spc="-38" b="1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1400" spc="-69" b="1">
                <a:solidFill>
                  <a:srgbClr val="c00000"/>
                </a:solidFill>
                <a:latin typeface="Tahoma"/>
                <a:cs typeface="Tahoma"/>
              </a:rPr>
              <a:t>Kearsipan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4489" y="1005037"/>
            <a:ext cx="2213733" cy="3954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b="1">
                <a:solidFill>
                  <a:srgbClr val="c00000"/>
                </a:solidFill>
                <a:latin typeface="OSBEPT+Arial-BoldMT"/>
                <a:cs typeface="OSBEPT+Arial-BoldMT"/>
              </a:rPr>
              <a:t>RC</a:t>
            </a:r>
            <a:r>
              <a:rPr dirty="0" sz="800" spc="-11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b="1">
                <a:solidFill>
                  <a:srgbClr val="c00000"/>
                </a:solidFill>
                <a:latin typeface="OSBEPT+Arial-BoldMT"/>
                <a:cs typeface="OSBEPT+Arial-BoldMT"/>
              </a:rPr>
              <a:t>=</a:t>
            </a:r>
            <a:r>
              <a:rPr dirty="0" sz="800" spc="-17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b="1">
                <a:solidFill>
                  <a:srgbClr val="c00000"/>
                </a:solidFill>
                <a:latin typeface="OSBEPT+Arial-BoldMT"/>
                <a:cs typeface="OSBEPT+Arial-BoldMT"/>
              </a:rPr>
              <a:t>Records</a:t>
            </a:r>
            <a:r>
              <a:rPr dirty="0" sz="800" spc="36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spc="-10" b="1">
                <a:solidFill>
                  <a:srgbClr val="c00000"/>
                </a:solidFill>
                <a:latin typeface="OSBEPT+Arial-BoldMT"/>
                <a:cs typeface="OSBEPT+Arial-BoldMT"/>
              </a:rPr>
              <a:t>Centre/Pusat</a:t>
            </a:r>
            <a:r>
              <a:rPr dirty="0" sz="800" spc="107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spc="-10" b="1">
                <a:solidFill>
                  <a:srgbClr val="c00000"/>
                </a:solidFill>
                <a:latin typeface="OSBEPT+Arial-BoldMT"/>
                <a:cs typeface="OSBEPT+Arial-BoldMT"/>
              </a:rPr>
              <a:t>Arsip</a:t>
            </a:r>
          </a:p>
          <a:p>
            <a:pPr marL="0" marR="0">
              <a:lnSpc>
                <a:spcPts val="893"/>
              </a:lnSpc>
              <a:spcBef>
                <a:spcPts val="66"/>
              </a:spcBef>
              <a:spcAft>
                <a:spcPts val="0"/>
              </a:spcAft>
            </a:pPr>
            <a:r>
              <a:rPr dirty="0" sz="800" b="1">
                <a:solidFill>
                  <a:srgbClr val="c00000"/>
                </a:solidFill>
                <a:latin typeface="OSBEPT+Arial-BoldMT"/>
                <a:cs typeface="OSBEPT+Arial-BoldMT"/>
              </a:rPr>
              <a:t>CF</a:t>
            </a:r>
            <a:r>
              <a:rPr dirty="0" sz="800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b="1">
                <a:solidFill>
                  <a:srgbClr val="c00000"/>
                </a:solidFill>
                <a:latin typeface="OSBEPT+Arial-BoldMT"/>
                <a:cs typeface="OSBEPT+Arial-BoldMT"/>
              </a:rPr>
              <a:t>=</a:t>
            </a:r>
            <a:r>
              <a:rPr dirty="0" sz="800" spc="-17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spc="-10" b="1">
                <a:solidFill>
                  <a:srgbClr val="c00000"/>
                </a:solidFill>
                <a:latin typeface="OSBEPT+Arial-BoldMT"/>
                <a:cs typeface="OSBEPT+Arial-BoldMT"/>
              </a:rPr>
              <a:t>Central</a:t>
            </a:r>
            <a:r>
              <a:rPr dirty="0" sz="800" spc="40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b="1">
                <a:solidFill>
                  <a:srgbClr val="c00000"/>
                </a:solidFill>
                <a:latin typeface="OSBEPT+Arial-BoldMT"/>
                <a:cs typeface="OSBEPT+Arial-BoldMT"/>
              </a:rPr>
              <a:t>File</a:t>
            </a:r>
          </a:p>
          <a:p>
            <a:pPr marL="0" marR="0">
              <a:lnSpc>
                <a:spcPts val="893"/>
              </a:lnSpc>
              <a:spcBef>
                <a:spcPts val="16"/>
              </a:spcBef>
              <a:spcAft>
                <a:spcPts val="0"/>
              </a:spcAft>
            </a:pPr>
            <a:r>
              <a:rPr dirty="0" sz="800" spc="-10" b="1">
                <a:solidFill>
                  <a:srgbClr val="c00000"/>
                </a:solidFill>
                <a:latin typeface="OSBEPT+Arial-BoldMT"/>
                <a:cs typeface="OSBEPT+Arial-BoldMT"/>
              </a:rPr>
              <a:t>PPAT</a:t>
            </a:r>
            <a:r>
              <a:rPr dirty="0" sz="800" spc="34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b="1">
                <a:solidFill>
                  <a:srgbClr val="c00000"/>
                </a:solidFill>
                <a:latin typeface="OSBEPT+Arial-BoldMT"/>
                <a:cs typeface="OSBEPT+Arial-BoldMT"/>
              </a:rPr>
              <a:t>=</a:t>
            </a:r>
            <a:r>
              <a:rPr dirty="0" sz="800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spc="-10" b="1">
                <a:solidFill>
                  <a:srgbClr val="c00000"/>
                </a:solidFill>
                <a:latin typeface="OSBEPT+Arial-BoldMT"/>
                <a:cs typeface="OSBEPT+Arial-BoldMT"/>
              </a:rPr>
              <a:t>Pusat</a:t>
            </a:r>
            <a:r>
              <a:rPr dirty="0" sz="800" spc="49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spc="-10" b="1">
                <a:solidFill>
                  <a:srgbClr val="c00000"/>
                </a:solidFill>
                <a:latin typeface="OSBEPT+Arial-BoldMT"/>
                <a:cs typeface="OSBEPT+Arial-BoldMT"/>
              </a:rPr>
              <a:t>Pengendalian</a:t>
            </a:r>
            <a:r>
              <a:rPr dirty="0" sz="800" spc="122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spc="-10" b="1">
                <a:solidFill>
                  <a:srgbClr val="c00000"/>
                </a:solidFill>
                <a:latin typeface="OSBEPT+Arial-BoldMT"/>
                <a:cs typeface="OSBEPT+Arial-BoldMT"/>
              </a:rPr>
              <a:t>Arsip</a:t>
            </a:r>
            <a:r>
              <a:rPr dirty="0" sz="800" spc="34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b="1">
                <a:solidFill>
                  <a:srgbClr val="c00000"/>
                </a:solidFill>
                <a:latin typeface="OSBEPT+Arial-BoldMT"/>
                <a:cs typeface="OSBEPT+Arial-BoldMT"/>
              </a:rPr>
              <a:t>Terpadu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84008" y="1156737"/>
            <a:ext cx="601116" cy="253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64">
                <a:solidFill>
                  <a:srgbClr val="c00000"/>
                </a:solidFill>
                <a:latin typeface="WULLDB+Arial-Black"/>
                <a:cs typeface="WULLDB+Arial-Black"/>
              </a:rPr>
              <a:t>PPAT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2447" y="1563837"/>
            <a:ext cx="1467976" cy="1516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b="1">
                <a:solidFill>
                  <a:srgbClr val="c00000"/>
                </a:solidFill>
                <a:latin typeface="OSBEPT+Arial-BoldMT"/>
                <a:cs typeface="OSBEPT+Arial-BoldMT"/>
              </a:rPr>
              <a:t>=</a:t>
            </a:r>
            <a:r>
              <a:rPr dirty="0" sz="800" spc="-37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b="1">
                <a:solidFill>
                  <a:srgbClr val="c00000"/>
                </a:solidFill>
                <a:latin typeface="OSBEPT+Arial-BoldMT"/>
                <a:cs typeface="OSBEPT+Arial-BoldMT"/>
              </a:rPr>
              <a:t>Arsiparis/Pengelola</a:t>
            </a:r>
            <a:r>
              <a:rPr dirty="0" sz="800" spc="113" b="1">
                <a:solidFill>
                  <a:srgbClr val="c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spc="-10" b="1">
                <a:solidFill>
                  <a:srgbClr val="c00000"/>
                </a:solidFill>
                <a:latin typeface="OSBEPT+Arial-BoldMT"/>
                <a:cs typeface="OSBEPT+Arial-BoldMT"/>
              </a:rPr>
              <a:t>Arsip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15844" y="131393"/>
            <a:ext cx="4015692" cy="719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62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spc="-107" b="1">
                <a:solidFill>
                  <a:srgbClr val="181769"/>
                </a:solidFill>
                <a:latin typeface="OSBEPT+Arial-BoldMT"/>
                <a:cs typeface="OSBEPT+Arial-BoldMT"/>
              </a:rPr>
              <a:t>Proses</a:t>
            </a:r>
            <a:r>
              <a:rPr dirty="0" sz="4800" spc="-172" b="1">
                <a:solidFill>
                  <a:srgbClr val="181769"/>
                </a:solidFill>
                <a:latin typeface="OSBEPT+Arial-BoldMT"/>
                <a:cs typeface="OSBEPT+Arial-BoldMT"/>
              </a:rPr>
              <a:t> </a:t>
            </a:r>
            <a:r>
              <a:rPr dirty="0" sz="4800" spc="-102" b="1">
                <a:solidFill>
                  <a:srgbClr val="181769"/>
                </a:solidFill>
                <a:latin typeface="OSBEPT+Arial-BoldMT"/>
                <a:cs typeface="OSBEPT+Arial-BoldMT"/>
              </a:rPr>
              <a:t>Bisnis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65387" y="1946241"/>
            <a:ext cx="5975856" cy="86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536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ffffff"/>
                </a:solidFill>
                <a:latin typeface="BMDJVV+Calibri-Bold"/>
                <a:cs typeface="BMDJVV+Calibri-Bold"/>
              </a:rPr>
              <a:t>IMPLEMENTASI</a:t>
            </a:r>
          </a:p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c000"/>
                </a:solidFill>
                <a:latin typeface="OSBEPT+Arial-BoldMT"/>
                <a:cs typeface="OSBEPT+Arial-BoldMT"/>
              </a:rPr>
              <a:t>APLIKASI</a:t>
            </a:r>
            <a:r>
              <a:rPr dirty="0" sz="2000" b="1">
                <a:solidFill>
                  <a:srgbClr val="ffc000"/>
                </a:solidFill>
                <a:latin typeface="OSBEPT+Arial-BoldMT"/>
                <a:cs typeface="OSBEPT+Arial-BoldMT"/>
              </a:rPr>
              <a:t> </a:t>
            </a:r>
            <a:r>
              <a:rPr dirty="0" sz="2000" b="1">
                <a:solidFill>
                  <a:srgbClr val="ffc000"/>
                </a:solidFill>
                <a:latin typeface="OSBEPT+Arial-BoldMT"/>
                <a:cs typeface="OSBEPT+Arial-BoldMT"/>
              </a:rPr>
              <a:t>UMUM</a:t>
            </a:r>
            <a:r>
              <a:rPr dirty="0" sz="2000" b="1">
                <a:solidFill>
                  <a:srgbClr val="ffc000"/>
                </a:solidFill>
                <a:latin typeface="OSBEPT+Arial-BoldMT"/>
                <a:cs typeface="OSBEPT+Arial-BoldMT"/>
              </a:rPr>
              <a:t> </a:t>
            </a:r>
            <a:r>
              <a:rPr dirty="0" sz="2000" b="1">
                <a:solidFill>
                  <a:srgbClr val="ffc000"/>
                </a:solidFill>
                <a:latin typeface="OSBEPT+Arial-BoldMT"/>
                <a:cs typeface="OSBEPT+Arial-BoldMT"/>
              </a:rPr>
              <a:t>BIDANG</a:t>
            </a:r>
            <a:r>
              <a:rPr dirty="0" sz="2000" b="1">
                <a:solidFill>
                  <a:srgbClr val="ffc000"/>
                </a:solidFill>
                <a:latin typeface="OSBEPT+Arial-BoldMT"/>
                <a:cs typeface="OSBEPT+Arial-BoldMT"/>
              </a:rPr>
              <a:t> </a:t>
            </a:r>
            <a:r>
              <a:rPr dirty="0" sz="2000" b="1">
                <a:solidFill>
                  <a:srgbClr val="ffc000"/>
                </a:solidFill>
                <a:latin typeface="OSBEPT+Arial-BoldMT"/>
                <a:cs typeface="OSBEPT+Arial-BoldMT"/>
              </a:rPr>
              <a:t>KEARSIPAN</a:t>
            </a:r>
            <a:r>
              <a:rPr dirty="0" sz="2000" b="1">
                <a:solidFill>
                  <a:srgbClr val="ffc000"/>
                </a:solidFill>
                <a:latin typeface="OSBEPT+Arial-BoldMT"/>
                <a:cs typeface="OSBEPT+Arial-BoldMT"/>
              </a:rPr>
              <a:t> </a:t>
            </a:r>
            <a:r>
              <a:rPr dirty="0" sz="2000" b="1">
                <a:solidFill>
                  <a:srgbClr val="ffc000"/>
                </a:solidFill>
                <a:latin typeface="OSBEPT+Arial-BoldMT"/>
                <a:cs typeface="OSBEPT+Arial-BoldMT"/>
              </a:rPr>
              <a:t>DINAMIS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9541" y="421563"/>
            <a:ext cx="2158900" cy="443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KCBWFP+SegoeUI-Light"/>
                <a:cs typeface="KCBWFP+SegoeUI-Light"/>
              </a:rPr>
              <a:t>DASAR</a:t>
            </a:r>
            <a:r>
              <a:rPr dirty="0" sz="2400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KCBWFP+SegoeUI-Light"/>
                <a:cs typeface="KCBWFP+SegoeUI-Light"/>
              </a:rPr>
              <a:t>HUKUM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955" y="395446"/>
            <a:ext cx="2307640" cy="443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298">
                <a:solidFill>
                  <a:srgbClr val="ffffff"/>
                </a:solidFill>
                <a:latin typeface="KCBWFP+SegoeUI-Light"/>
                <a:cs typeface="KCBWFP+SegoeUI-Light"/>
              </a:rPr>
              <a:t>TUJUAN</a:t>
            </a:r>
            <a:r>
              <a:rPr dirty="0" sz="2400" spc="297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2400" spc="298">
                <a:solidFill>
                  <a:srgbClr val="ffffff"/>
                </a:solidFill>
                <a:latin typeface="KCBWFP+SegoeUI-Light"/>
                <a:cs typeface="KCBWFP+SegoeUI-Light"/>
              </a:rPr>
              <a:t>SPBE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6449" y="1490090"/>
            <a:ext cx="7560617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4f81bd"/>
                </a:solidFill>
                <a:latin typeface="FOOJUC+Calibri"/>
                <a:cs typeface="FOOJUC+Calibri"/>
              </a:rPr>
              <a:t>Mewujudkanꢀtataꢀkelolaꢀpemerintahanꢀyangꢀbersih,ꢀefektif,ꢀ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246" y="1855851"/>
            <a:ext cx="7625208" cy="1074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3857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4f81bd"/>
                </a:solidFill>
                <a:latin typeface="FOOJUC+Calibri"/>
                <a:cs typeface="FOOJUC+Calibri"/>
              </a:rPr>
              <a:t>transparan,ꢀdanꢀakuntabelꢀsertaꢀpelayananꢀpublikꢀyangꢀ</a:t>
            </a:r>
          </a:p>
          <a:p>
            <a:pPr marL="0" marR="0">
              <a:lnSpc>
                <a:spcPts val="240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2400">
                <a:solidFill>
                  <a:srgbClr val="4f81bd"/>
                </a:solidFill>
                <a:latin typeface="FOOJUC+Calibri"/>
                <a:cs typeface="FOOJUC+Calibri"/>
              </a:rPr>
              <a:t>berkualitasꢀdanꢀterpercayaꢀdiperlukanꢀsistemꢀpemerintahanꢀ</a:t>
            </a:r>
          </a:p>
          <a:p>
            <a:pPr marL="2465932" marR="0">
              <a:lnSpc>
                <a:spcPts val="240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400">
                <a:solidFill>
                  <a:srgbClr val="4f81bd"/>
                </a:solidFill>
                <a:latin typeface="FOOJUC+Calibri"/>
                <a:cs typeface="FOOJUC+Calibri"/>
              </a:rPr>
              <a:t>berbasisꢀelektronik;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1243" y="3684651"/>
            <a:ext cx="7960221" cy="1074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Meningkatkanꢀketerpaduanꢀdanꢀefisiensiꢀsistemꢀpemerintahanꢀ</a:t>
            </a:r>
          </a:p>
          <a:p>
            <a:pPr marL="266923" marR="0">
              <a:lnSpc>
                <a:spcPts val="240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berbasisꢀelektronikꢀdiperlukanꢀtataꢀkelolaꢀdanꢀmanajemenꢀ</a:t>
            </a:r>
          </a:p>
          <a:p>
            <a:pPr marL="351805" marR="0">
              <a:lnSpc>
                <a:spcPts val="240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sistemꢀpemerintahanꢀberbasisꢀelektronikꢀsecaraꢀnasional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8943" y="429605"/>
            <a:ext cx="2370431" cy="890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S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R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I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K</a:t>
            </a:r>
            <a:r>
              <a:rPr dirty="0" sz="1800" spc="-195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A</a:t>
            </a:r>
            <a:r>
              <a:rPr dirty="0" sz="1800" spc="-195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N</a:t>
            </a:r>
            <a:r>
              <a:rPr dirty="0" sz="1800" spc="-195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D</a:t>
            </a:r>
            <a:r>
              <a:rPr dirty="0" sz="1800" spc="-195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I</a:t>
            </a:r>
            <a:r>
              <a:rPr dirty="0" sz="1800" spc="598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D</a:t>
            </a:r>
            <a:r>
              <a:rPr dirty="0" sz="1800" spc="-195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A</a:t>
            </a:r>
            <a:r>
              <a:rPr dirty="0" sz="1800" spc="-195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L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A</a:t>
            </a:r>
            <a:r>
              <a:rPr dirty="0" sz="1800" spc="-195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M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P</a:t>
            </a:r>
            <a:r>
              <a:rPr dirty="0" sz="1800" spc="-195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E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R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P</a:t>
            </a:r>
            <a:r>
              <a:rPr dirty="0" sz="1800" spc="-195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R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E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S</a:t>
            </a:r>
            <a:r>
              <a:rPr dirty="0" sz="1800" spc="598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9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5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/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2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0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1</a:t>
            </a:r>
            <a:r>
              <a:rPr dirty="0" sz="1800" spc="-194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8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T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E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N</a:t>
            </a:r>
            <a:r>
              <a:rPr dirty="0" sz="1800" spc="-195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T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A</a:t>
            </a:r>
            <a:r>
              <a:rPr dirty="0" sz="1800" spc="-195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N</a:t>
            </a:r>
            <a:r>
              <a:rPr dirty="0" sz="1800" spc="-195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G</a:t>
            </a:r>
            <a:r>
              <a:rPr dirty="0" sz="1800" spc="596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S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P</a:t>
            </a:r>
            <a:r>
              <a:rPr dirty="0" sz="1800" spc="-195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B</a:t>
            </a:r>
            <a:r>
              <a:rPr dirty="0" sz="1800" spc="-195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E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08537" y="347736"/>
            <a:ext cx="4622274" cy="8678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>
                <a:solidFill>
                  <a:srgbClr val="800000"/>
                </a:solidFill>
                <a:latin typeface="Impact"/>
                <a:cs typeface="Impact"/>
              </a:rPr>
              <a:t>PERAN</a:t>
            </a:r>
            <a:r>
              <a:rPr dirty="0" sz="2700">
                <a:solidFill>
                  <a:srgbClr val="800000"/>
                </a:solidFill>
                <a:latin typeface="Impact"/>
                <a:cs typeface="Impact"/>
              </a:rPr>
              <a:t> </a:t>
            </a:r>
            <a:r>
              <a:rPr dirty="0" sz="2700">
                <a:solidFill>
                  <a:srgbClr val="800000"/>
                </a:solidFill>
                <a:latin typeface="Impact"/>
                <a:cs typeface="Impact"/>
              </a:rPr>
              <a:t>PADA</a:t>
            </a:r>
            <a:r>
              <a:rPr dirty="0" sz="2700">
                <a:solidFill>
                  <a:srgbClr val="800000"/>
                </a:solidFill>
                <a:latin typeface="Impact"/>
                <a:cs typeface="Impact"/>
              </a:rPr>
              <a:t> </a:t>
            </a:r>
            <a:r>
              <a:rPr dirty="0" sz="2700">
                <a:solidFill>
                  <a:srgbClr val="800000"/>
                </a:solidFill>
                <a:latin typeface="Impact"/>
                <a:cs typeface="Impact"/>
              </a:rPr>
              <a:t>PENGEMBANGAN</a:t>
            </a:r>
            <a:r>
              <a:rPr dirty="0" sz="2700">
                <a:solidFill>
                  <a:srgbClr val="800000"/>
                </a:solidFill>
                <a:latin typeface="Impact"/>
                <a:cs typeface="Impact"/>
              </a:rPr>
              <a:t> </a:t>
            </a:r>
            <a:r>
              <a:rPr dirty="0" sz="2700">
                <a:solidFill>
                  <a:srgbClr val="800000"/>
                </a:solidFill>
                <a:latin typeface="Impact"/>
                <a:cs typeface="Impact"/>
              </a:rPr>
              <a:t>DAN</a:t>
            </a:r>
          </a:p>
          <a:p>
            <a:pPr marL="824706" marR="0">
              <a:lnSpc>
                <a:spcPts val="3239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>
                <a:solidFill>
                  <a:srgbClr val="800000"/>
                </a:solidFill>
                <a:latin typeface="Impact"/>
                <a:cs typeface="Impact"/>
              </a:rPr>
              <a:t>PENERAPAN</a:t>
            </a:r>
            <a:r>
              <a:rPr dirty="0" sz="2700" spc="-50">
                <a:solidFill>
                  <a:srgbClr val="800000"/>
                </a:solidFill>
                <a:latin typeface="Impact"/>
                <a:cs typeface="Impact"/>
              </a:rPr>
              <a:t> </a:t>
            </a:r>
            <a:r>
              <a:rPr dirty="0" sz="2700">
                <a:solidFill>
                  <a:srgbClr val="800000"/>
                </a:solidFill>
                <a:latin typeface="Impact"/>
                <a:cs typeface="Impact"/>
              </a:rPr>
              <a:t>SRIKANDI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9850" y="2577987"/>
            <a:ext cx="1886886" cy="701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7675" marR="0">
              <a:lnSpc>
                <a:spcPts val="12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KEMENTERIAN</a:t>
            </a:r>
          </a:p>
          <a:p>
            <a:pPr marL="0" marR="0">
              <a:lnSpc>
                <a:spcPts val="1262"/>
              </a:lnSpc>
              <a:spcBef>
                <a:spcPts val="7"/>
              </a:spcBef>
              <a:spcAft>
                <a:spcPts val="0"/>
              </a:spcAft>
            </a:pP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PENDAYAGUNAAN</a:t>
            </a: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 </a:t>
            </a: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APARATUR</a:t>
            </a:r>
          </a:p>
          <a:p>
            <a:pPr marL="120650" marR="0">
              <a:lnSpc>
                <a:spcPts val="1262"/>
              </a:lnSpc>
              <a:spcBef>
                <a:spcPts val="7"/>
              </a:spcBef>
              <a:spcAft>
                <a:spcPts val="0"/>
              </a:spcAft>
            </a:pP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NEGARA</a:t>
            </a: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 </a:t>
            </a: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DAN</a:t>
            </a: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 </a:t>
            </a: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REFORMASI</a:t>
            </a:r>
          </a:p>
          <a:p>
            <a:pPr marL="546100" marR="0">
              <a:lnSpc>
                <a:spcPts val="1262"/>
              </a:lnSpc>
              <a:spcBef>
                <a:spcPts val="7"/>
              </a:spcBef>
              <a:spcAft>
                <a:spcPts val="0"/>
              </a:spcAft>
            </a:pP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BIROKRASI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39564" y="2577987"/>
            <a:ext cx="1404502" cy="366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6525" marR="0">
              <a:lnSpc>
                <a:spcPts val="12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ARSIP</a:t>
            </a: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 </a:t>
            </a: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NASIONAL</a:t>
            </a:r>
          </a:p>
          <a:p>
            <a:pPr marL="0" marR="0">
              <a:lnSpc>
                <a:spcPts val="1262"/>
              </a:lnSpc>
              <a:spcBef>
                <a:spcPts val="7"/>
              </a:spcBef>
              <a:spcAft>
                <a:spcPts val="0"/>
              </a:spcAft>
            </a:pP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REPUBLIK</a:t>
            </a: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 </a:t>
            </a: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INDONESIA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81162" y="2577987"/>
            <a:ext cx="2001999" cy="366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4825" marR="0">
              <a:lnSpc>
                <a:spcPts val="12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KEMENTERIAN</a:t>
            </a:r>
          </a:p>
          <a:p>
            <a:pPr marL="0" marR="0">
              <a:lnSpc>
                <a:spcPts val="1262"/>
              </a:lnSpc>
              <a:spcBef>
                <a:spcPts val="7"/>
              </a:spcBef>
              <a:spcAft>
                <a:spcPts val="0"/>
              </a:spcAft>
            </a:pP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KOMUNIKASI</a:t>
            </a: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 </a:t>
            </a: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DAN</a:t>
            </a: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 </a:t>
            </a: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INFORMATIKA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49004" y="2584927"/>
            <a:ext cx="1315373" cy="366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150" marR="0">
              <a:lnSpc>
                <a:spcPts val="12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BADAN</a:t>
            </a: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 </a:t>
            </a: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SIBER</a:t>
            </a:r>
          </a:p>
          <a:p>
            <a:pPr marL="0" marR="0">
              <a:lnSpc>
                <a:spcPts val="1262"/>
              </a:lnSpc>
              <a:spcBef>
                <a:spcPts val="7"/>
              </a:spcBef>
              <a:spcAft>
                <a:spcPts val="0"/>
              </a:spcAft>
            </a:pP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DAN</a:t>
            </a: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 </a:t>
            </a: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SANDI</a:t>
            </a: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 </a:t>
            </a:r>
            <a:r>
              <a:rPr dirty="0" sz="1100" b="1">
                <a:solidFill>
                  <a:srgbClr val="002060"/>
                </a:solidFill>
                <a:latin typeface="ITQFQQ+ArialNarrow-Bold"/>
                <a:cs typeface="ITQFQQ+ArialNarrow-Bold"/>
              </a:rPr>
              <a:t>NEGARA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0836" y="3943337"/>
            <a:ext cx="1887479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Koordinasi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dan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regulasi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26920" y="3942267"/>
            <a:ext cx="2229876" cy="855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91678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Penyusunan</a:t>
            </a:r>
          </a:p>
          <a:p>
            <a:pPr marL="411850" marR="0">
              <a:lnSpc>
                <a:spcPts val="1400"/>
              </a:lnSpc>
              <a:spcBef>
                <a:spcPts val="279"/>
              </a:spcBef>
              <a:spcAft>
                <a:spcPts val="0"/>
              </a:spcAft>
            </a:pP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proses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bisnis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dan</a:t>
            </a:r>
          </a:p>
          <a:p>
            <a:pPr marL="0" marR="0">
              <a:lnSpc>
                <a:spcPts val="1400"/>
              </a:lnSpc>
              <a:spcBef>
                <a:spcPts val="280"/>
              </a:spcBef>
              <a:spcAft>
                <a:spcPts val="0"/>
              </a:spcAft>
            </a:pP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data/informasi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pengelolaan</a:t>
            </a:r>
          </a:p>
          <a:p>
            <a:pPr marL="545200" marR="0">
              <a:lnSpc>
                <a:spcPts val="1400"/>
              </a:lnSpc>
              <a:spcBef>
                <a:spcPts val="229"/>
              </a:spcBef>
              <a:spcAft>
                <a:spcPts val="0"/>
              </a:spcAft>
            </a:pP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arsip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dinamis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62536" y="3950958"/>
            <a:ext cx="1944863" cy="642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4449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Pengembangan</a:t>
            </a:r>
          </a:p>
          <a:p>
            <a:pPr marL="0" marR="0">
              <a:lnSpc>
                <a:spcPts val="1400"/>
              </a:lnSpc>
              <a:spcBef>
                <a:spcPts val="279"/>
              </a:spcBef>
              <a:spcAft>
                <a:spcPts val="0"/>
              </a:spcAft>
            </a:pP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aplikasi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dan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penyediaan</a:t>
            </a:r>
          </a:p>
          <a:p>
            <a:pPr marL="289886" marR="0">
              <a:lnSpc>
                <a:spcPts val="1400"/>
              </a:lnSpc>
              <a:spcBef>
                <a:spcPts val="280"/>
              </a:spcBef>
              <a:spcAft>
                <a:spcPts val="0"/>
              </a:spcAft>
            </a:pP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infrastruktur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TIK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28503" y="3943337"/>
            <a:ext cx="1798224" cy="642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9697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Pengamanan</a:t>
            </a:r>
          </a:p>
          <a:p>
            <a:pPr marL="0" marR="0">
              <a:lnSpc>
                <a:spcPts val="1400"/>
              </a:lnSpc>
              <a:spcBef>
                <a:spcPts val="280"/>
              </a:spcBef>
              <a:spcAft>
                <a:spcPts val="0"/>
              </a:spcAft>
            </a:pP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aplikasi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dan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sertifikasi</a:t>
            </a:r>
          </a:p>
          <a:p>
            <a:pPr marL="446174" marR="0">
              <a:lnSpc>
                <a:spcPts val="1400"/>
              </a:lnSpc>
              <a:spcBef>
                <a:spcPts val="279"/>
              </a:spcBef>
              <a:spcAft>
                <a:spcPts val="0"/>
              </a:spcAft>
            </a:pPr>
            <a:r>
              <a:rPr dirty="0" sz="1400" b="1" i="1">
                <a:solidFill>
                  <a:srgbClr val="990000"/>
                </a:solidFill>
                <a:latin typeface="Calibri"/>
                <a:cs typeface="Calibri"/>
              </a:rPr>
              <a:t>elektronik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8943" y="429605"/>
            <a:ext cx="2055968" cy="616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P</a:t>
            </a:r>
            <a:r>
              <a:rPr dirty="0" sz="1800" spc="-195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R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O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S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E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S</a:t>
            </a:r>
            <a:r>
              <a:rPr dirty="0" sz="1800" spc="598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B</a:t>
            </a:r>
            <a:r>
              <a:rPr dirty="0" sz="1800" spc="-195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I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S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N</a:t>
            </a:r>
            <a:r>
              <a:rPr dirty="0" sz="1800" spc="-195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I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S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S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R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I</a:t>
            </a:r>
            <a:r>
              <a:rPr dirty="0" sz="1800" spc="-192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K</a:t>
            </a:r>
            <a:r>
              <a:rPr dirty="0" sz="1800" spc="-195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A</a:t>
            </a:r>
            <a:r>
              <a:rPr dirty="0" sz="1800" spc="-195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N</a:t>
            </a:r>
            <a:r>
              <a:rPr dirty="0" sz="1800" spc="-195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D</a:t>
            </a:r>
            <a:r>
              <a:rPr dirty="0" sz="1800" spc="-195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KCBWFP+SegoeUI-Light"/>
                <a:cs typeface="KCBWFP+SegoeUI-Light"/>
              </a:rPr>
              <a:t>I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9541" y="395446"/>
            <a:ext cx="2200969" cy="443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KCBWFP+SegoeUI-Light"/>
                <a:cs typeface="KCBWFP+SegoeUI-Light"/>
              </a:rPr>
              <a:t>FITUR</a:t>
            </a:r>
            <a:r>
              <a:rPr dirty="0" sz="2400">
                <a:solidFill>
                  <a:srgbClr val="ffffff"/>
                </a:solidFill>
                <a:latin typeface="KCBWFP+SegoeUI-Light"/>
                <a:cs typeface="KCBWFP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KCBWFP+SegoeUI-Light"/>
                <a:cs typeface="KCBWFP+SegoeUI-Light"/>
              </a:rPr>
              <a:t>SRIKANDI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1464" y="1675650"/>
            <a:ext cx="1196553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BMDJVV+Calibri-Bold"/>
                <a:cs typeface="BMDJVV+Calibri-Bold"/>
              </a:rPr>
              <a:t>Kearsipan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2184" y="1736155"/>
            <a:ext cx="1249387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BMDJVV+Calibri-Bold"/>
                <a:cs typeface="BMDJVV+Calibri-Bold"/>
              </a:rPr>
              <a:t>Organisasi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7609" y="1728610"/>
            <a:ext cx="1308794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BMDJVV+Calibri-Bold"/>
                <a:cs typeface="BMDJVV+Calibri-Bold"/>
              </a:rPr>
              <a:t>Persuratan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9232" y="2258313"/>
            <a:ext cx="1150595" cy="674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Instansi</a:t>
            </a:r>
          </a:p>
          <a:p>
            <a:pPr marL="0" marR="0">
              <a:lnSpc>
                <a:spcPts val="1609"/>
              </a:lnSpc>
              <a:spcBef>
                <a:spcPts val="26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Jabatan</a:t>
            </a:r>
          </a:p>
          <a:p>
            <a:pPr marL="0" marR="0">
              <a:lnSpc>
                <a:spcPts val="1609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Pengguna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39304" y="2244372"/>
            <a:ext cx="2543003" cy="23816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RegistrasiꢀNaskahꢀMasuk</a:t>
            </a:r>
          </a:p>
          <a:p>
            <a:pPr marL="0" marR="0">
              <a:lnSpc>
                <a:spcPts val="1609"/>
              </a:lnSpc>
              <a:spcBef>
                <a:spcPts val="26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RegistrasiꢀNaskahꢀKeluar</a:t>
            </a:r>
          </a:p>
          <a:p>
            <a:pPr marL="0" marR="0">
              <a:lnSpc>
                <a:spcPts val="1609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Disposisi</a:t>
            </a:r>
          </a:p>
          <a:p>
            <a:pPr marL="0" marR="0">
              <a:lnSpc>
                <a:spcPts val="1609"/>
              </a:lnSpc>
              <a:spcBef>
                <a:spcPts val="26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Tembusan</a:t>
            </a:r>
          </a:p>
          <a:p>
            <a:pPr marL="0" marR="0">
              <a:lnSpc>
                <a:spcPts val="1609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Teruskan</a:t>
            </a:r>
          </a:p>
          <a:p>
            <a:pPr marL="0" marR="0">
              <a:lnSpc>
                <a:spcPts val="1609"/>
              </a:lnSpc>
              <a:spcBef>
                <a:spcPts val="26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TandaꢀTanganꢀElektronik</a:t>
            </a:r>
          </a:p>
          <a:p>
            <a:pPr marL="0" marR="0">
              <a:lnSpc>
                <a:spcPts val="1609"/>
              </a:lnSpc>
              <a:spcBef>
                <a:spcPts val="26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PonomoranꢀOtomatis</a:t>
            </a:r>
          </a:p>
          <a:p>
            <a:pPr marL="1587" marR="0">
              <a:lnSpc>
                <a:spcPts val="1609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TemplateꢀNaskah</a:t>
            </a:r>
          </a:p>
          <a:p>
            <a:pPr marL="1587" marR="0">
              <a:lnSpc>
                <a:spcPts val="1609"/>
              </a:lnSpc>
              <a:spcBef>
                <a:spcPts val="26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DaftarꢀKontakꢀTujuanꢀNaskah</a:t>
            </a:r>
          </a:p>
          <a:p>
            <a:pPr marL="1587" marR="0">
              <a:lnSpc>
                <a:spcPts val="1609"/>
              </a:lnSpc>
              <a:spcBef>
                <a:spcPts val="26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DaftarꢀPenandatangan</a:t>
            </a:r>
          </a:p>
          <a:p>
            <a:pPr marL="1587" marR="0">
              <a:lnSpc>
                <a:spcPts val="1609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VerifikatorꢀNaskah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27407" y="2258313"/>
            <a:ext cx="2083580" cy="674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MasterꢀDataꢀKearsipan</a:t>
            </a:r>
          </a:p>
          <a:p>
            <a:pPr marL="0" marR="0">
              <a:lnSpc>
                <a:spcPts val="1609"/>
              </a:lnSpc>
              <a:spcBef>
                <a:spcPts val="26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KlasifikasiꢀArsip</a:t>
            </a:r>
          </a:p>
          <a:p>
            <a:pPr marL="0" marR="0">
              <a:lnSpc>
                <a:spcPts val="1609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HistoryꢀNaskah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27407" y="2898393"/>
            <a:ext cx="236652" cy="15226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</a:p>
          <a:p>
            <a:pPr marL="0" marR="0">
              <a:lnSpc>
                <a:spcPts val="1609"/>
              </a:lnSpc>
              <a:spcBef>
                <a:spcPts val="2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13157" y="2930580"/>
            <a:ext cx="2023119" cy="1069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PembuatanꢀBerkas</a:t>
            </a:r>
          </a:p>
          <a:p>
            <a:pPr marL="0" marR="0">
              <a:lnSpc>
                <a:spcPts val="1400"/>
              </a:lnSpc>
              <a:spcBef>
                <a:spcPts val="28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PemberkasanꢀArsip</a:t>
            </a:r>
          </a:p>
          <a:p>
            <a:pPr marL="0" marR="0">
              <a:lnSpc>
                <a:spcPts val="1400"/>
              </a:lnSpc>
              <a:spcBef>
                <a:spcPts val="27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PenutupanꢀBerkas</a:t>
            </a:r>
          </a:p>
          <a:p>
            <a:pPr marL="0" marR="0">
              <a:lnSpc>
                <a:spcPts val="1400"/>
              </a:lnSpc>
              <a:spcBef>
                <a:spcPts val="23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LaporanꢀDaftarꢀArsipꢀAktif</a:t>
            </a:r>
          </a:p>
          <a:p>
            <a:pPr marL="0" marR="0">
              <a:lnSpc>
                <a:spcPts val="1400"/>
              </a:lnSpc>
              <a:spcBef>
                <a:spcPts val="27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Pemindahan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13157" y="3997380"/>
            <a:ext cx="1088280" cy="429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Pemusnahan</a:t>
            </a:r>
          </a:p>
          <a:p>
            <a:pPr marL="0" marR="0">
              <a:lnSpc>
                <a:spcPts val="1400"/>
              </a:lnSpc>
              <a:spcBef>
                <a:spcPts val="28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Penyerahan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28076" y="502117"/>
            <a:ext cx="3021334" cy="467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170" b="1">
                <a:solidFill>
                  <a:srgbClr val="393e50"/>
                </a:solidFill>
                <a:latin typeface="Tahoma"/>
                <a:cs typeface="Tahoma"/>
              </a:rPr>
              <a:t>Pengertian</a:t>
            </a:r>
            <a:r>
              <a:rPr dirty="0" sz="2800" spc="-442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2800" spc="-105" b="1">
                <a:solidFill>
                  <a:srgbClr val="393e50"/>
                </a:solidFill>
                <a:latin typeface="Tahoma"/>
                <a:cs typeface="Tahoma"/>
              </a:rPr>
              <a:t>Arsip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306" y="925867"/>
            <a:ext cx="792360" cy="13062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85"/>
              </a:lnSpc>
              <a:spcBef>
                <a:spcPts val="0"/>
              </a:spcBef>
              <a:spcAft>
                <a:spcPts val="0"/>
              </a:spcAft>
            </a:pPr>
            <a:r>
              <a:rPr dirty="0" sz="8600" b="1">
                <a:solidFill>
                  <a:srgbClr val="007ab8"/>
                </a:solidFill>
                <a:latin typeface="LNUVWQ+TrebuchetMS-Bold"/>
                <a:cs typeface="LNUVWQ+TrebuchetMS-Bold"/>
              </a:rPr>
              <a:t>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1093" y="1082399"/>
            <a:ext cx="4790926" cy="15222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Arsip</a:t>
            </a:r>
            <a:r>
              <a:rPr dirty="0" sz="1800" spc="368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adalah</a:t>
            </a:r>
            <a:r>
              <a:rPr dirty="0" sz="1800" spc="388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800" spc="-122" b="1">
                <a:solidFill>
                  <a:srgbClr val="393e50"/>
                </a:solidFill>
                <a:latin typeface="Tahoma"/>
                <a:cs typeface="Tahoma"/>
              </a:rPr>
              <a:t>rekaman</a:t>
            </a:r>
            <a:r>
              <a:rPr dirty="0" sz="1800" spc="-68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800" spc="-129" b="1">
                <a:solidFill>
                  <a:srgbClr val="393e50"/>
                </a:solidFill>
                <a:latin typeface="Tahoma"/>
                <a:cs typeface="Tahoma"/>
              </a:rPr>
              <a:t>kegiatan</a:t>
            </a:r>
            <a:r>
              <a:rPr dirty="0" sz="1800" spc="-75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atau</a:t>
            </a:r>
          </a:p>
          <a:p>
            <a:pPr marL="0" marR="0">
              <a:lnSpc>
                <a:spcPts val="2172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800" spc="-75" b="1">
                <a:solidFill>
                  <a:srgbClr val="393e50"/>
                </a:solidFill>
                <a:latin typeface="Tahoma"/>
                <a:cs typeface="Tahoma"/>
              </a:rPr>
              <a:t>peris</a:t>
            </a:r>
            <a:r>
              <a:rPr dirty="0" sz="1800" spc="-523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800" spc="-117" b="1">
                <a:solidFill>
                  <a:srgbClr val="393e50"/>
                </a:solidFill>
                <a:latin typeface="Tahoma"/>
                <a:cs typeface="Tahoma"/>
              </a:rPr>
              <a:t>tiwa</a:t>
            </a:r>
            <a:r>
              <a:rPr dirty="0" sz="1800" spc="-66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dalam</a:t>
            </a:r>
            <a:r>
              <a:rPr dirty="0" sz="1800" spc="394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800" spc="-126" b="1">
                <a:solidFill>
                  <a:srgbClr val="393e50"/>
                </a:solidFill>
                <a:latin typeface="Tahoma"/>
                <a:cs typeface="Tahoma"/>
              </a:rPr>
              <a:t>berbagai</a:t>
            </a:r>
            <a:r>
              <a:rPr dirty="0" sz="1800" spc="-15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800" spc="-150" b="1">
                <a:solidFill>
                  <a:srgbClr val="393e50"/>
                </a:solidFill>
                <a:latin typeface="Tahoma"/>
                <a:cs typeface="Tahoma"/>
              </a:rPr>
              <a:t>bentuk</a:t>
            </a:r>
            <a:r>
              <a:rPr dirty="0" sz="1800" spc="-28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800" spc="-149" b="1">
                <a:solidFill>
                  <a:srgbClr val="393e50"/>
                </a:solidFill>
                <a:latin typeface="Tahoma"/>
                <a:cs typeface="Tahoma"/>
              </a:rPr>
              <a:t>dan</a:t>
            </a:r>
            <a:r>
              <a:rPr dirty="0" sz="1800" spc="-31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800" spc="-137" b="1">
                <a:solidFill>
                  <a:srgbClr val="393e50"/>
                </a:solidFill>
                <a:latin typeface="Tahoma"/>
                <a:cs typeface="Tahoma"/>
              </a:rPr>
              <a:t>media</a:t>
            </a:r>
          </a:p>
          <a:p>
            <a:pPr marL="0" marR="0">
              <a:lnSpc>
                <a:spcPts val="2172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sesuai</a:t>
            </a:r>
            <a:r>
              <a:rPr dirty="0" sz="1800" spc="379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dengan</a:t>
            </a:r>
            <a:r>
              <a:rPr dirty="0" sz="1800" spc="378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800" spc="-130" b="1">
                <a:solidFill>
                  <a:srgbClr val="393e50"/>
                </a:solidFill>
                <a:latin typeface="Tahoma"/>
                <a:cs typeface="Tahoma"/>
              </a:rPr>
              <a:t>perkembangan</a:t>
            </a:r>
            <a:r>
              <a:rPr dirty="0" sz="1800" spc="-68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800" spc="-127" b="1">
                <a:solidFill>
                  <a:srgbClr val="393e50"/>
                </a:solidFill>
                <a:latin typeface="Tahoma"/>
                <a:cs typeface="Tahoma"/>
              </a:rPr>
              <a:t>teknologi</a:t>
            </a:r>
          </a:p>
          <a:p>
            <a:pPr marL="0" marR="0">
              <a:lnSpc>
                <a:spcPts val="2172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800" spc="-104" b="1">
                <a:solidFill>
                  <a:srgbClr val="393e50"/>
                </a:solidFill>
                <a:latin typeface="Tahoma"/>
                <a:cs typeface="Tahoma"/>
              </a:rPr>
              <a:t>informasi</a:t>
            </a:r>
            <a:r>
              <a:rPr dirty="0" sz="1800" spc="-57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800" spc="-146" b="1">
                <a:solidFill>
                  <a:srgbClr val="393e50"/>
                </a:solidFill>
                <a:latin typeface="Tahoma"/>
                <a:cs typeface="Tahoma"/>
              </a:rPr>
              <a:t>dan</a:t>
            </a:r>
            <a:r>
              <a:rPr dirty="0" sz="1800" spc="-52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800" spc="-123" b="1">
                <a:solidFill>
                  <a:srgbClr val="393e50"/>
                </a:solidFill>
                <a:latin typeface="Tahoma"/>
                <a:cs typeface="Tahoma"/>
              </a:rPr>
              <a:t>komunikasi</a:t>
            </a:r>
            <a:r>
              <a:rPr dirty="0" sz="1800" spc="-40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yang</a:t>
            </a:r>
            <a:r>
              <a:rPr dirty="0" sz="1800" spc="396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800" spc="-140" b="1">
                <a:solidFill>
                  <a:srgbClr val="393e50"/>
                </a:solidFill>
                <a:latin typeface="Tahoma"/>
                <a:cs typeface="Tahoma"/>
              </a:rPr>
              <a:t>dibuat</a:t>
            </a:r>
            <a:r>
              <a:rPr dirty="0" sz="1800" spc="-66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800" spc="-130" b="1">
                <a:solidFill>
                  <a:srgbClr val="393e50"/>
                </a:solidFill>
                <a:latin typeface="Tahoma"/>
                <a:cs typeface="Tahoma"/>
              </a:rPr>
              <a:t>dan</a:t>
            </a:r>
          </a:p>
          <a:p>
            <a:pPr marL="0" marR="0">
              <a:lnSpc>
                <a:spcPts val="2172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800" spc="-122" b="1">
                <a:solidFill>
                  <a:srgbClr val="393e50"/>
                </a:solidFill>
                <a:latin typeface="Tahoma"/>
                <a:cs typeface="Tahoma"/>
              </a:rPr>
              <a:t>diterima</a:t>
            </a:r>
            <a:r>
              <a:rPr dirty="0" sz="1800" spc="-41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oleh</a:t>
            </a:r>
            <a:r>
              <a:rPr dirty="0" sz="1800" spc="357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lembaga</a:t>
            </a:r>
            <a:r>
              <a:rPr dirty="0" sz="1800" spc="382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negara,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1093" y="2612924"/>
            <a:ext cx="4616436" cy="15004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pemerintahan</a:t>
            </a:r>
            <a:r>
              <a:rPr dirty="0" sz="1800" spc="501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daerah,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lembaga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pendidikan,</a:t>
            </a:r>
          </a:p>
          <a:p>
            <a:pPr marL="0" marR="0">
              <a:lnSpc>
                <a:spcPts val="2010"/>
              </a:lnSpc>
              <a:spcBef>
                <a:spcPts val="365"/>
              </a:spcBef>
              <a:spcAft>
                <a:spcPts val="0"/>
              </a:spcAft>
            </a:pP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perusahaan,</a:t>
            </a:r>
            <a:r>
              <a:rPr dirty="0" sz="1800" spc="488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organisasi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politik,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organisasi</a:t>
            </a:r>
          </a:p>
          <a:p>
            <a:pPr marL="0" marR="0">
              <a:lnSpc>
                <a:spcPts val="2172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kemasyarakatan,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dan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perseorangan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 </a:t>
            </a:r>
            <a:r>
              <a:rPr dirty="0" sz="1800" spc="-125" b="1">
                <a:solidFill>
                  <a:srgbClr val="393e50"/>
                </a:solidFill>
                <a:latin typeface="Tahoma"/>
                <a:cs typeface="Tahoma"/>
              </a:rPr>
              <a:t>dalam</a:t>
            </a:r>
          </a:p>
          <a:p>
            <a:pPr marL="0" marR="0">
              <a:lnSpc>
                <a:spcPts val="2172"/>
              </a:lnSpc>
              <a:spcBef>
                <a:spcPts val="237"/>
              </a:spcBef>
              <a:spcAft>
                <a:spcPts val="0"/>
              </a:spcAft>
            </a:pPr>
            <a:r>
              <a:rPr dirty="0" sz="1800" spc="-111" b="1">
                <a:solidFill>
                  <a:srgbClr val="393e50"/>
                </a:solidFill>
                <a:latin typeface="Tahoma"/>
                <a:cs typeface="Tahoma"/>
              </a:rPr>
              <a:t>pelaksanaan</a:t>
            </a:r>
            <a:r>
              <a:rPr dirty="0" sz="1800" spc="-54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800" spc="-140" b="1">
                <a:solidFill>
                  <a:srgbClr val="393e50"/>
                </a:solidFill>
                <a:latin typeface="Tahoma"/>
                <a:cs typeface="Tahoma"/>
              </a:rPr>
              <a:t>kehidupan</a:t>
            </a:r>
            <a:r>
              <a:rPr dirty="0" sz="1800" spc="-46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800" spc="-121" b="1">
                <a:solidFill>
                  <a:srgbClr val="393e50"/>
                </a:solidFill>
                <a:latin typeface="Tahoma"/>
                <a:cs typeface="Tahoma"/>
              </a:rPr>
              <a:t>bermasyarakat,</a:t>
            </a:r>
          </a:p>
          <a:p>
            <a:pPr marL="0" marR="0">
              <a:lnSpc>
                <a:spcPts val="2172"/>
              </a:lnSpc>
              <a:spcBef>
                <a:spcPts val="109"/>
              </a:spcBef>
              <a:spcAft>
                <a:spcPts val="0"/>
              </a:spcAft>
            </a:pPr>
            <a:r>
              <a:rPr dirty="0" sz="1800" spc="-112" b="1">
                <a:solidFill>
                  <a:srgbClr val="393e50"/>
                </a:solidFill>
                <a:latin typeface="Tahoma"/>
                <a:cs typeface="Tahoma"/>
              </a:rPr>
              <a:t>berbangs</a:t>
            </a:r>
            <a:r>
              <a:rPr dirty="0" sz="1800" spc="-523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800" spc="-95" b="1">
                <a:solidFill>
                  <a:srgbClr val="393e50"/>
                </a:solidFill>
                <a:latin typeface="Tahoma"/>
                <a:cs typeface="Tahoma"/>
              </a:rPr>
              <a:t>a,</a:t>
            </a:r>
            <a:r>
              <a:rPr dirty="0" sz="1800" spc="-36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800" spc="-146" b="1">
                <a:solidFill>
                  <a:srgbClr val="393e50"/>
                </a:solidFill>
                <a:latin typeface="Tahoma"/>
                <a:cs typeface="Tahoma"/>
              </a:rPr>
              <a:t>dan</a:t>
            </a:r>
            <a:r>
              <a:rPr dirty="0" sz="1800" spc="-52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800" spc="-109" b="1">
                <a:solidFill>
                  <a:srgbClr val="393e50"/>
                </a:solidFill>
                <a:latin typeface="Tahoma"/>
                <a:cs typeface="Tahoma"/>
              </a:rPr>
              <a:t>bernegara</a:t>
            </a:r>
            <a:r>
              <a:rPr dirty="0" sz="1800">
                <a:solidFill>
                  <a:srgbClr val="393e50"/>
                </a:solidFill>
                <a:latin typeface="FIOWRU+ArialMT"/>
                <a:cs typeface="FIOWRU+ArialMT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0617" y="4396168"/>
            <a:ext cx="3323102" cy="4049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393e50"/>
                </a:solidFill>
                <a:latin typeface="Tahoma"/>
                <a:cs typeface="Tahoma"/>
              </a:rPr>
              <a:t>Pasal</a:t>
            </a:r>
            <a:r>
              <a:rPr dirty="0" sz="1200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93e50"/>
                </a:solidFill>
                <a:latin typeface="Tahoma"/>
                <a:cs typeface="Tahoma"/>
              </a:rPr>
              <a:t>1</a:t>
            </a:r>
            <a:r>
              <a:rPr dirty="0" sz="1200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93e50"/>
                </a:solidFill>
                <a:latin typeface="Tahoma"/>
                <a:cs typeface="Tahoma"/>
              </a:rPr>
              <a:t>Angka</a:t>
            </a:r>
            <a:r>
              <a:rPr dirty="0" sz="1200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93e50"/>
                </a:solidFill>
                <a:latin typeface="Tahoma"/>
                <a:cs typeface="Tahoma"/>
              </a:rPr>
              <a:t>2</a:t>
            </a:r>
          </a:p>
          <a:p>
            <a:pPr marL="0" marR="0">
              <a:lnSpc>
                <a:spcPts val="144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 b="1">
                <a:solidFill>
                  <a:srgbClr val="393e50"/>
                </a:solidFill>
                <a:latin typeface="Tahoma"/>
                <a:cs typeface="Tahoma"/>
              </a:rPr>
              <a:t>UU</a:t>
            </a:r>
            <a:r>
              <a:rPr dirty="0" sz="1200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93e50"/>
                </a:solidFill>
                <a:latin typeface="Tahoma"/>
                <a:cs typeface="Tahoma"/>
              </a:rPr>
              <a:t>No.</a:t>
            </a:r>
            <a:r>
              <a:rPr dirty="0" sz="1200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93e50"/>
                </a:solidFill>
                <a:latin typeface="Tahoma"/>
                <a:cs typeface="Tahoma"/>
              </a:rPr>
              <a:t>43</a:t>
            </a:r>
            <a:r>
              <a:rPr dirty="0" sz="1200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93e50"/>
                </a:solidFill>
                <a:latin typeface="Tahoma"/>
                <a:cs typeface="Tahoma"/>
              </a:rPr>
              <a:t>Tahun</a:t>
            </a:r>
            <a:r>
              <a:rPr dirty="0" sz="1200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93e50"/>
                </a:solidFill>
                <a:latin typeface="Tahoma"/>
                <a:cs typeface="Tahoma"/>
              </a:rPr>
              <a:t>2009</a:t>
            </a:r>
            <a:r>
              <a:rPr dirty="0" sz="1200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93e50"/>
                </a:solidFill>
                <a:latin typeface="Tahoma"/>
                <a:cs typeface="Tahoma"/>
              </a:rPr>
              <a:t>tentang</a:t>
            </a:r>
            <a:r>
              <a:rPr dirty="0" sz="1200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93e50"/>
                </a:solidFill>
                <a:latin typeface="Tahoma"/>
                <a:cs typeface="Tahoma"/>
              </a:rPr>
              <a:t>Kearsipan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25001" y="4924170"/>
            <a:ext cx="249435" cy="222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7ab8"/>
                </a:solidFill>
                <a:latin typeface="Tahoma"/>
                <a:cs typeface="Tahoma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9540" y="395446"/>
            <a:ext cx="2076902" cy="443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299">
                <a:solidFill>
                  <a:srgbClr val="ffffff"/>
                </a:solidFill>
                <a:latin typeface="KCBWFP+SegoeUI-Light"/>
                <a:cs typeface="KCBWFP+SegoeUI-Light"/>
              </a:rPr>
              <a:t>PENERAPAN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81756" y="1872626"/>
            <a:ext cx="1504999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BMDJVV+Calibri-Bold"/>
                <a:cs typeface="BMDJVV+Calibri-Bold"/>
              </a:rPr>
              <a:t>Infrastruktur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1756" y="2448690"/>
            <a:ext cx="1585242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BMDJVV+Calibri-Bold"/>
                <a:cs typeface="BMDJVV+Calibri-Bold"/>
              </a:rPr>
              <a:t>Kelembagaan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81756" y="3056691"/>
            <a:ext cx="1773138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BMDJVV+Calibri-Bold"/>
                <a:cs typeface="BMDJVV+Calibri-Bold"/>
              </a:rPr>
              <a:t>SDMꢀPelaksana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81756" y="3658791"/>
            <a:ext cx="3015357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BMDJVV+Calibri-Bold"/>
                <a:cs typeface="BMDJVV+Calibri-Bold"/>
              </a:rPr>
              <a:t>InstrumenꢀKearsipan/NSPK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91032" y="648490"/>
            <a:ext cx="1504999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BMDJVV+Calibri-Bold"/>
                <a:cs typeface="BMDJVV+Calibri-Bold"/>
              </a:rPr>
              <a:t>Infrastruktur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3074" y="1145787"/>
            <a:ext cx="7844424" cy="1089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10">
                <a:solidFill>
                  <a:srgbClr val="000000"/>
                </a:solidFill>
                <a:latin typeface="FOOJUC+Calibri"/>
                <a:cs typeface="FOOJUC+Calibri"/>
              </a:rPr>
              <a:t>Tersedianyaꢀjaringanꢀtelekomunikasiꢀdan/atauꢀsistemꢀkomunikasiꢀelektronikꢀyangꢀ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merupakanꢀsuatuꢀsistemꢀjaringanꢀberbasisꢀ</a:t>
            </a:r>
            <a:r>
              <a:rPr dirty="0" sz="1800" i="1">
                <a:solidFill>
                  <a:srgbClr val="000000"/>
                </a:solidFill>
                <a:latin typeface="Calibri"/>
                <a:cs typeface="Calibri"/>
              </a:rPr>
              <a:t>Local</a:t>
            </a:r>
            <a:r>
              <a:rPr dirty="0" sz="1800" spc="75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000000"/>
                </a:solidFill>
                <a:latin typeface="Calibri"/>
                <a:cs typeface="Calibri"/>
              </a:rPr>
              <a:t>Area</a:t>
            </a:r>
            <a:r>
              <a:rPr dirty="0" sz="1800" spc="77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1800" spc="7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000000"/>
                </a:solidFill>
                <a:latin typeface="Calibri"/>
                <a:cs typeface="Calibri"/>
              </a:rPr>
              <a:t>(LAN)</a:t>
            </a:r>
            <a:r>
              <a:rPr dirty="0" sz="1800" spc="94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atauꢀjejaringꢀ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nirkabelꢀ</a:t>
            </a:r>
            <a:r>
              <a:rPr dirty="0" sz="1800" spc="2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(</a:t>
            </a:r>
            <a:r>
              <a:rPr dirty="0" sz="1800" i="1">
                <a:solidFill>
                  <a:srgbClr val="000000"/>
                </a:solidFill>
                <a:latin typeface="Calibri"/>
                <a:cs typeface="Calibri"/>
              </a:rPr>
              <a:t>Wireless</a:t>
            </a:r>
            <a:r>
              <a:rPr dirty="0" sz="1800" spc="688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)ꢀ</a:t>
            </a:r>
            <a:r>
              <a:rPr dirty="0" sz="1800" spc="2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yangꢀ</a:t>
            </a:r>
            <a:r>
              <a:rPr dirty="0" sz="1800" spc="2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terkoneksiꢀ</a:t>
            </a:r>
            <a:r>
              <a:rPr dirty="0" sz="1800" spc="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internetꢀ</a:t>
            </a:r>
            <a:r>
              <a:rPr dirty="0" sz="1800" spc="20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danꢀ</a:t>
            </a:r>
            <a:r>
              <a:rPr dirty="0" sz="1800" spc="2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dapatꢀ</a:t>
            </a:r>
            <a:r>
              <a:rPr dirty="0" sz="1800" spc="2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mengaksesꢀ</a:t>
            </a:r>
          </a:p>
          <a:p>
            <a:pPr marL="0" marR="0">
              <a:lnSpc>
                <a:spcPts val="1800"/>
              </a:lnSpc>
              <a:spcBef>
                <a:spcPts val="35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SRIKANDIꢀpadaꢀPusatꢀDataꢀNasional.ꢀ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3040" y="2840668"/>
            <a:ext cx="1585242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BMDJVV+Calibri-Bold"/>
                <a:cs typeface="BMDJVV+Calibri-Bold"/>
              </a:rPr>
              <a:t>Kelembagaan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0560" y="3253207"/>
            <a:ext cx="7979937" cy="14037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850" spc="9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Tersedianyaꢀ</a:t>
            </a:r>
            <a:r>
              <a:rPr dirty="0" sz="1800" spc="1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organisasiꢀ</a:t>
            </a:r>
            <a:r>
              <a:rPr dirty="0" sz="1800" spc="37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kearsipanꢀ</a:t>
            </a:r>
            <a:r>
              <a:rPr dirty="0" sz="1800" spc="3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yangꢀ</a:t>
            </a:r>
            <a:r>
              <a:rPr dirty="0" sz="1800" spc="4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secaraꢀ</a:t>
            </a:r>
            <a:r>
              <a:rPr dirty="0" sz="1800" spc="3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fungsiꢀ</a:t>
            </a:r>
            <a:r>
              <a:rPr dirty="0" sz="1800" spc="4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dapatꢀ</a:t>
            </a:r>
            <a:r>
              <a:rPr dirty="0" sz="1800" spc="4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melaksanakanꢀ</a:t>
            </a:r>
          </a:p>
          <a:p>
            <a:pPr marL="28575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penyelenggaraanꢀKearsipanꢀdiꢀmasing-masingꢀPenciptaꢀArsip.ꢀ</a:t>
            </a:r>
          </a:p>
          <a:p>
            <a:pPr marL="0" marR="0">
              <a:lnSpc>
                <a:spcPts val="2053"/>
              </a:lnSpc>
              <a:spcBef>
                <a:spcPts val="46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850" spc="9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Kelengkapanꢀ</a:t>
            </a:r>
            <a:r>
              <a:rPr dirty="0" sz="1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fungsiꢀ</a:t>
            </a:r>
            <a:r>
              <a:rPr dirty="0" sz="180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kearsipanꢀ</a:t>
            </a:r>
            <a:r>
              <a:rPr dirty="0" sz="1800" spc="-1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padaꢀ</a:t>
            </a:r>
            <a:r>
              <a:rPr dirty="0" sz="1800" spc="-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Penciptaꢀ</a:t>
            </a:r>
            <a:r>
              <a:rPr dirty="0" sz="1800" spc="-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Arsipꢀ</a:t>
            </a:r>
            <a:r>
              <a:rPr dirty="0" sz="1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terdiriꢀ</a:t>
            </a:r>
            <a:r>
              <a:rPr dirty="0" sz="1800" spc="-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dariꢀ</a:t>
            </a:r>
            <a:r>
              <a:rPr dirty="0" sz="180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FOOJUC+Calibri"/>
                <a:cs typeface="FOOJUC+Calibri"/>
              </a:rPr>
              <a:t>Unitꢀ</a:t>
            </a:r>
            <a:r>
              <a:rPr dirty="0" sz="1800" spc="-3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FOOJUC+Calibri"/>
                <a:cs typeface="FOOJUC+Calibri"/>
              </a:rPr>
              <a:t>Pengolahꢀ</a:t>
            </a:r>
          </a:p>
          <a:p>
            <a:pPr marL="285750" marR="0">
              <a:lnSpc>
                <a:spcPts val="1800"/>
              </a:lnSpc>
              <a:spcBef>
                <a:spcPts val="359"/>
              </a:spcBef>
              <a:spcAft>
                <a:spcPts val="0"/>
              </a:spcAft>
            </a:pPr>
            <a:r>
              <a:rPr dirty="0" sz="1800">
                <a:solidFill>
                  <a:srgbClr val="ff0000"/>
                </a:solidFill>
                <a:latin typeface="FOOJUC+Calibri"/>
                <a:cs typeface="FOOJUC+Calibri"/>
              </a:rPr>
              <a:t>Arsipꢀ</a:t>
            </a:r>
            <a:r>
              <a:rPr dirty="0" sz="1800" spc="-11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FOOJUC+Calibri"/>
                <a:cs typeface="FOOJUC+Calibri"/>
              </a:rPr>
              <a:t>Aktif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ꢀ</a:t>
            </a:r>
            <a:r>
              <a:rPr dirty="0" sz="1800" spc="-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danꢀ</a:t>
            </a:r>
            <a:r>
              <a:rPr dirty="0" sz="1800" spc="-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FOOJUC+Calibri"/>
                <a:cs typeface="FOOJUC+Calibri"/>
              </a:rPr>
              <a:t>Unitꢀ</a:t>
            </a:r>
            <a:r>
              <a:rPr dirty="0" sz="18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FOOJUC+Calibri"/>
                <a:cs typeface="FOOJUC+Calibri"/>
              </a:rPr>
              <a:t>kearsipanꢀ</a:t>
            </a:r>
            <a:r>
              <a:rPr dirty="0" sz="1800" spc="-16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FOOJUC+Calibri"/>
                <a:cs typeface="FOOJUC+Calibri"/>
              </a:rPr>
              <a:t>yangꢀ</a:t>
            </a:r>
            <a:r>
              <a:rPr dirty="0" sz="1800" spc="-10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FOOJUC+Calibri"/>
                <a:cs typeface="FOOJUC+Calibri"/>
              </a:rPr>
              <a:t>mengelolaꢀ</a:t>
            </a:r>
            <a:r>
              <a:rPr dirty="0" sz="1800" spc="-7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FOOJUC+Calibri"/>
                <a:cs typeface="FOOJUC+Calibri"/>
              </a:rPr>
              <a:t>arsipꢀ</a:t>
            </a:r>
            <a:r>
              <a:rPr dirty="0" sz="1800" spc="-1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FOOJUC+Calibri"/>
                <a:cs typeface="FOOJUC+Calibri"/>
              </a:rPr>
              <a:t>inaktif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ꢀ</a:t>
            </a:r>
            <a:r>
              <a:rPr dirty="0" sz="1800" spc="-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sekaligusꢀ</a:t>
            </a:r>
            <a:r>
              <a:rPr dirty="0" sz="1800" spc="-1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sebagaiꢀ</a:t>
            </a:r>
          </a:p>
          <a:p>
            <a:pPr marL="28575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penanggungꢀjawabꢀpenyelenggaraanꢀkearsipanꢀdiꢀPenciptaꢀArsip.ꢀ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9991" y="536411"/>
            <a:ext cx="1773138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BMDJVV+Calibri-Bold"/>
                <a:cs typeface="BMDJVV+Calibri-Bold"/>
              </a:rPr>
              <a:t>SDMꢀPelaksana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3000" y="926884"/>
            <a:ext cx="5176801" cy="5807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850" spc="9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BMDJVV+Calibri-Bold"/>
                <a:cs typeface="BMDJVV+Calibri-Bold"/>
              </a:rPr>
              <a:t>Administrator</a:t>
            </a:r>
          </a:p>
          <a:p>
            <a:pPr marL="263525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AdministratorꢀPemdaꢀdanꢀAdministratorꢀOPD/SKPD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3000" y="1551725"/>
            <a:ext cx="2013495" cy="5807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850" spc="9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BMDJVV+Calibri-Bold"/>
                <a:cs typeface="BMDJVV+Calibri-Bold"/>
              </a:rPr>
              <a:t>Pelaksanaꢀ(</a:t>
            </a:r>
            <a:r>
              <a:rPr dirty="0" sz="1800" b="1" i="1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800" b="1">
                <a:solidFill>
                  <a:srgbClr val="000000"/>
                </a:solidFill>
                <a:latin typeface="BMDJVV+Calibri-Bold"/>
                <a:cs typeface="BMDJVV+Calibri-Bold"/>
              </a:rPr>
              <a:t>)</a:t>
            </a:r>
          </a:p>
          <a:p>
            <a:pPr marL="263525" marR="0">
              <a:lnSpc>
                <a:spcPts val="1800"/>
              </a:lnSpc>
              <a:spcBef>
                <a:spcPts val="30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UnsurꢀPejabat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74675" y="1865797"/>
            <a:ext cx="5853606" cy="5410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:</a:t>
            </a:r>
            <a:r>
              <a:rPr dirty="0" sz="1800" spc="5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pejabatꢀ</a:t>
            </a:r>
            <a:r>
              <a:rPr dirty="0" sz="1800" spc="7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pimpꢀ</a:t>
            </a:r>
            <a:r>
              <a:rPr dirty="0" sz="1800" spc="7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tinggi,ꢀ</a:t>
            </a:r>
            <a:r>
              <a:rPr dirty="0" sz="1800" spc="7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pejabatꢀ</a:t>
            </a:r>
            <a:r>
              <a:rPr dirty="0" sz="1800" spc="7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administrator,ꢀ</a:t>
            </a:r>
            <a:r>
              <a:rPr dirty="0" sz="1800" spc="4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pejabatꢀ</a:t>
            </a:r>
          </a:p>
          <a:p>
            <a:pPr marL="182563" marR="0">
              <a:lnSpc>
                <a:spcPts val="1800"/>
              </a:lnSpc>
              <a:spcBef>
                <a:spcPts val="35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pengawas,ꢀpejabatꢀpelaksana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6525" y="2414437"/>
            <a:ext cx="6784988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Fungsional</a:t>
            </a:r>
            <a:r>
              <a:rPr dirty="0" sz="1800" spc="51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:</a:t>
            </a:r>
            <a:r>
              <a:rPr dirty="0" sz="1800" spc="5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pejabatꢀfungsionalꢀdanꢀpejabatꢀfungsionalꢀArsiparis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Fungsiꢀkearsipan</a:t>
            </a:r>
            <a:r>
              <a:rPr dirty="0" sz="1800" spc="8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:</a:t>
            </a:r>
            <a:r>
              <a:rPr dirty="0" sz="1800" spc="5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UnitꢀPengolah/UnitꢀKerjaꢀdanꢀUnitꢀKearsipan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3323" y="3237758"/>
            <a:ext cx="3015357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BMDJVV+Calibri-Bold"/>
                <a:cs typeface="BMDJVV+Calibri-Bold"/>
              </a:rPr>
              <a:t>InstrumenꢀKearsipan/NSPK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2568" y="3628349"/>
            <a:ext cx="5347589" cy="14037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850" spc="9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TataꢀNaskahꢀDinas</a:t>
            </a:r>
          </a:p>
          <a:p>
            <a:pPr marL="0" marR="0">
              <a:lnSpc>
                <a:spcPts val="2053"/>
              </a:lnSpc>
              <a:spcBef>
                <a:spcPts val="46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850" spc="9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KlasifikasiꢀArsip</a:t>
            </a:r>
          </a:p>
          <a:p>
            <a:pPr marL="0" marR="0">
              <a:lnSpc>
                <a:spcPts val="2053"/>
              </a:lnSpc>
              <a:spcBef>
                <a:spcPts val="46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850" spc="9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JadwalꢀRetensiꢀArsip</a:t>
            </a:r>
          </a:p>
          <a:p>
            <a:pPr marL="0" marR="0">
              <a:lnSpc>
                <a:spcPts val="2053"/>
              </a:lnSpc>
              <a:spcBef>
                <a:spcPts val="46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850" spc="9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SistemꢀKlasifikasiꢀKeamananꢀdanꢀAksesꢀArsipꢀDinamis</a:t>
            </a:r>
          </a:p>
          <a:p>
            <a:pPr marL="0" marR="0">
              <a:lnSpc>
                <a:spcPts val="2053"/>
              </a:lnSpc>
              <a:spcBef>
                <a:spcPts val="46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LLIQEM+Wingdings-Regular"/>
                <a:cs typeface="LLIQEM+Wingdings-Regular"/>
              </a:rPr>
              <a:t>§</a:t>
            </a:r>
            <a:r>
              <a:rPr dirty="0" sz="1850" spc="9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FOOJUC+Calibri"/>
                <a:cs typeface="FOOJUC+Calibri"/>
              </a:rPr>
              <a:t>PedomanꢀPengelolaanꢀArsipꢀDinamis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7235" y="604828"/>
            <a:ext cx="7643415" cy="9321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BMDJVV+Calibri-Bold"/>
                <a:cs typeface="BMDJVV+Calibri-Bold"/>
              </a:rPr>
              <a:t>INTEGRASIꢀDALAMꢀSISTEMꢀPEMERINTAHANꢀ</a:t>
            </a:r>
          </a:p>
          <a:p>
            <a:pPr marL="787102" marR="0">
              <a:lnSpc>
                <a:spcPts val="320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BMDJVV+Calibri-Bold"/>
                <a:cs typeface="BMDJVV+Calibri-Bold"/>
              </a:rPr>
              <a:t>BERBASISꢀELEKTRONIKꢀ(SRIKANDI)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3040" y="1815290"/>
            <a:ext cx="7247095" cy="18059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Selamaꢀ</a:t>
            </a:r>
            <a:r>
              <a:rPr dirty="0" sz="24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SRIKANDIꢀ</a:t>
            </a:r>
            <a:r>
              <a:rPr dirty="0" sz="24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belumꢀ</a:t>
            </a:r>
            <a:r>
              <a:rPr dirty="0" sz="2400" spc="3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dapatꢀ</a:t>
            </a:r>
            <a:r>
              <a:rPr dirty="0" sz="2400" spc="2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dimanfaatkanꢀ</a:t>
            </a:r>
            <a:r>
              <a:rPr dirty="0" sz="2400" spc="1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karenaꢀ</a:t>
            </a:r>
          </a:p>
          <a:p>
            <a:pPr marL="0" marR="0">
              <a:lnSpc>
                <a:spcPts val="240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dalamꢀ</a:t>
            </a:r>
            <a:r>
              <a:rPr dirty="0" sz="2400" spc="15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prosesꢀ</a:t>
            </a:r>
            <a:r>
              <a:rPr dirty="0" sz="2400" spc="14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persiapan,ꢀ</a:t>
            </a:r>
            <a:r>
              <a:rPr dirty="0" sz="2400" spc="14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Lembagaꢀ</a:t>
            </a:r>
            <a:r>
              <a:rPr dirty="0" sz="2400" spc="14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Negaraꢀ</a:t>
            </a:r>
            <a:r>
              <a:rPr dirty="0" sz="2400" spc="14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danꢀ</a:t>
            </a:r>
          </a:p>
          <a:p>
            <a:pPr marL="0" marR="0">
              <a:lnSpc>
                <a:spcPts val="240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Pemerintahꢀ</a:t>
            </a:r>
            <a:r>
              <a:rPr dirty="0" sz="2400" spc="-3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Daerahꢀ</a:t>
            </a:r>
            <a:r>
              <a:rPr dirty="0" sz="2400" spc="-3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dapatꢀ</a:t>
            </a:r>
            <a:r>
              <a:rPr dirty="0" sz="2400" spc="-2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tetapꢀ</a:t>
            </a:r>
            <a:r>
              <a:rPr dirty="0" sz="2400" spc="-3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memanfaatkanꢀ</a:t>
            </a:r>
            <a:r>
              <a:rPr dirty="0" sz="2400" spc="-3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aplikasiꢀ</a:t>
            </a:r>
          </a:p>
          <a:p>
            <a:pPr marL="0" marR="0">
              <a:lnSpc>
                <a:spcPts val="2400"/>
              </a:lnSpc>
              <a:spcBef>
                <a:spcPts val="43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yangꢀadaꢀuntukꢀkemudahanꢀlayananꢀpemerintahꢀdenganꢀ</a:t>
            </a:r>
          </a:p>
          <a:p>
            <a:pPr marL="0" marR="0">
              <a:lnSpc>
                <a:spcPts val="240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baikꢀ</a:t>
            </a:r>
            <a:r>
              <a:rPr dirty="0" sz="2400">
                <a:solidFill>
                  <a:srgbClr val="ff0000"/>
                </a:solidFill>
                <a:latin typeface="FOOJUC+Calibri"/>
                <a:cs typeface="FOOJUC+Calibri"/>
              </a:rPr>
              <a:t>palingꢀlambatꢀsampaiꢀdenganꢀ31ꢀDesemberꢀ2021.</a:t>
            </a:r>
            <a:r>
              <a:rPr dirty="0" sz="2400">
                <a:solidFill>
                  <a:srgbClr val="000000"/>
                </a:solidFill>
                <a:latin typeface="FOOJUC+Calibri"/>
                <a:cs typeface="FOOJUC+Calibri"/>
              </a:rPr>
              <a:t>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68995" y="4647019"/>
            <a:ext cx="5723061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OOJUC+Calibri"/>
                <a:cs typeface="FOOJUC+Calibri"/>
              </a:rPr>
              <a:t>PeraturanꢀANRIꢀNomorꢀ4ꢀTahunꢀ2021ꢀtentangꢀPedomanꢀPenerapanꢀSRIKANDI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97270" y="118321"/>
            <a:ext cx="2850193" cy="13693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Tersusunnya</a:t>
            </a:r>
            <a:r>
              <a:rPr dirty="0" sz="1600">
                <a:solidFill>
                  <a:srgbClr val="ff0000"/>
                </a:solidFill>
                <a:latin typeface="FIOWRU+ArialMT"/>
                <a:cs typeface="FIOWRU+ArialMT"/>
              </a:rPr>
              <a:t>skema</a:t>
            </a:r>
            <a:r>
              <a:rPr dirty="0" sz="1600">
                <a:solidFill>
                  <a:srgbClr val="ff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ff0000"/>
                </a:solidFill>
                <a:latin typeface="FIOWRU+ArialMT"/>
                <a:cs typeface="FIOWRU+ArialMT"/>
              </a:rPr>
              <a:t>klasifkasi</a:t>
            </a:r>
          </a:p>
          <a:p>
            <a:pPr marL="0" marR="0">
              <a:lnSpc>
                <a:spcPts val="17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0000"/>
                </a:solidFill>
                <a:latin typeface="FIOWRU+ArialMT"/>
                <a:cs typeface="FIOWRU+ArialMT"/>
              </a:rPr>
              <a:t>arsip</a:t>
            </a:r>
            <a:r>
              <a:rPr dirty="0" sz="1600">
                <a:solidFill>
                  <a:srgbClr val="ff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ff0000"/>
                </a:solidFill>
                <a:latin typeface="FIOWRU+ArialMT"/>
                <a:cs typeface="FIOWRU+ArialMT"/>
              </a:rPr>
              <a:t>secara</a:t>
            </a:r>
            <a:r>
              <a:rPr dirty="0" sz="1600">
                <a:solidFill>
                  <a:srgbClr val="ff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ff0000"/>
                </a:solidFill>
                <a:latin typeface="FIOWRU+ArialMT"/>
                <a:cs typeface="FIOWRU+ArialMT"/>
              </a:rPr>
              <a:t>benar</a:t>
            </a:r>
            <a:r>
              <a:rPr dirty="0" sz="1600">
                <a:solidFill>
                  <a:srgbClr val="ff0000"/>
                </a:solidFill>
                <a:latin typeface="FIOWRU+ArialMT"/>
                <a:cs typeface="FIOWRU+ArialMT"/>
              </a:rPr>
              <a:t> </a:t>
            </a:r>
            <a:r>
              <a:rPr dirty="0" sz="1600" b="1">
                <a:solidFill>
                  <a:srgbClr val="000000"/>
                </a:solidFill>
                <a:latin typeface="OSBEPT+Arial-BoldMT"/>
                <a:cs typeface="OSBEPT+Arial-BoldMT"/>
              </a:rPr>
              <a:t>sesuai</a:t>
            </a:r>
          </a:p>
          <a:p>
            <a:pPr marL="0" marR="0">
              <a:lnSpc>
                <a:spcPts val="1738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OSBEPT+Arial-BoldMT"/>
                <a:cs typeface="OSBEPT+Arial-BoldMT"/>
              </a:rPr>
              <a:t>dengan</a:t>
            </a:r>
            <a:r>
              <a:rPr dirty="0" sz="1600" b="1">
                <a:solidFill>
                  <a:srgbClr val="000000"/>
                </a:solidFill>
                <a:latin typeface="OSBEPT+Arial-BoldMT"/>
                <a:cs typeface="OSBEPT+Arial-BoldMT"/>
              </a:rPr>
              <a:t> </a:t>
            </a:r>
            <a:r>
              <a:rPr dirty="0" sz="1600" b="1">
                <a:solidFill>
                  <a:srgbClr val="000000"/>
                </a:solidFill>
                <a:latin typeface="OSBEPT+Arial-BoldMT"/>
                <a:cs typeface="OSBEPT+Arial-BoldMT"/>
              </a:rPr>
              <a:t>pengelompokkan</a:t>
            </a:r>
          </a:p>
          <a:p>
            <a:pPr marL="0" marR="0">
              <a:lnSpc>
                <a:spcPts val="17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OSBEPT+Arial-BoldMT"/>
                <a:cs typeface="OSBEPT+Arial-BoldMT"/>
              </a:rPr>
              <a:t>jenis</a:t>
            </a:r>
            <a:r>
              <a:rPr dirty="0" sz="1600" spc="15" b="1">
                <a:solidFill>
                  <a:srgbClr val="000000"/>
                </a:solidFill>
                <a:latin typeface="OSBEPT+Arial-BoldMT"/>
                <a:cs typeface="OSBEPT+Arial-BoldMT"/>
              </a:rPr>
              <a:t> </a:t>
            </a:r>
            <a:r>
              <a:rPr dirty="0" sz="1600" b="1">
                <a:solidFill>
                  <a:srgbClr val="000000"/>
                </a:solidFill>
                <a:latin typeface="OSBEPT+Arial-BoldMT"/>
                <a:cs typeface="OSBEPT+Arial-BoldMT"/>
              </a:rPr>
              <a:t>arsip</a:t>
            </a:r>
            <a:r>
              <a:rPr dirty="0" sz="1600" b="1">
                <a:solidFill>
                  <a:srgbClr val="000000"/>
                </a:solidFill>
                <a:latin typeface="OSBEPT+Arial-BoldMT"/>
                <a:cs typeface="OSBEPT+Arial-Bold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yang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tercipta</a:t>
            </a:r>
            <a:r>
              <a:rPr dirty="0" sz="1600" spc="12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dari</a:t>
            </a:r>
          </a:p>
          <a:p>
            <a:pPr marL="0" marR="0">
              <a:lnSpc>
                <a:spcPts val="173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pelaksanaan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tugas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dan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fungsi</a:t>
            </a:r>
          </a:p>
          <a:p>
            <a:pPr marL="0" marR="0">
              <a:lnSpc>
                <a:spcPts val="1738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masing-masing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urusan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2335" y="656602"/>
            <a:ext cx="657690" cy="42659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8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7850">
                <a:solidFill>
                  <a:srgbClr val="0f0e0d"/>
                </a:solidFill>
                <a:latin typeface="FOOJUC+Calibri"/>
                <a:cs typeface="FOOJUC+Calibri"/>
              </a:rPr>
              <a:t>1</a:t>
            </a:r>
          </a:p>
          <a:p>
            <a:pPr marL="0" marR="0">
              <a:lnSpc>
                <a:spcPts val="7850"/>
              </a:lnSpc>
              <a:spcBef>
                <a:spcPts val="5169"/>
              </a:spcBef>
              <a:spcAft>
                <a:spcPts val="0"/>
              </a:spcAft>
            </a:pPr>
            <a:r>
              <a:rPr dirty="0" sz="7850">
                <a:solidFill>
                  <a:srgbClr val="0f0e0d"/>
                </a:solidFill>
                <a:latin typeface="FOOJUC+Calibri"/>
                <a:cs typeface="FOOJUC+Calibri"/>
              </a:rPr>
              <a:t>2</a:t>
            </a:r>
          </a:p>
          <a:p>
            <a:pPr marL="0" marR="0">
              <a:lnSpc>
                <a:spcPts val="7850"/>
              </a:lnSpc>
              <a:spcBef>
                <a:spcPts val="4570"/>
              </a:spcBef>
              <a:spcAft>
                <a:spcPts val="0"/>
              </a:spcAft>
            </a:pPr>
            <a:r>
              <a:rPr dirty="0" sz="7850">
                <a:solidFill>
                  <a:srgbClr val="0f0e0d"/>
                </a:solidFill>
                <a:latin typeface="FOOJUC+Calibri"/>
                <a:cs typeface="FOOJUC+Calibri"/>
              </a:rPr>
              <a:t>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7270" y="1885145"/>
            <a:ext cx="2669641" cy="1148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Kode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Klasifikasi</a:t>
            </a:r>
            <a:r>
              <a:rPr dirty="0" sz="1600" spc="-15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dan</a:t>
            </a:r>
            <a:r>
              <a:rPr dirty="0" sz="1600" spc="-87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Jenis</a:t>
            </a:r>
          </a:p>
          <a:p>
            <a:pPr marL="0" marR="0">
              <a:lnSpc>
                <a:spcPts val="173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yang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tercipta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di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lingkungan</a:t>
            </a:r>
          </a:p>
          <a:p>
            <a:pPr marL="0" marR="0">
              <a:lnSpc>
                <a:spcPts val="1738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Pencipta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Arsip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akan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selaras</a:t>
            </a:r>
          </a:p>
          <a:p>
            <a:pPr marL="0" marR="0">
              <a:lnSpc>
                <a:spcPts val="173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pada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Klasifikasi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Arsip,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JRA,</a:t>
            </a:r>
          </a:p>
          <a:p>
            <a:pPr marL="0" marR="0">
              <a:lnSpc>
                <a:spcPts val="173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dan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SKKAAD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8631" y="3115805"/>
            <a:ext cx="3033960" cy="16980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61">
                <a:solidFill>
                  <a:srgbClr val="000000"/>
                </a:solidFill>
                <a:latin typeface="FIOWRU+ArialMT"/>
                <a:cs typeface="FIOWRU+ArialMT"/>
              </a:rPr>
              <a:t>Manfaat</a:t>
            </a:r>
          </a:p>
          <a:p>
            <a:pPr marL="0" marR="0">
              <a:lnSpc>
                <a:spcPts val="43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86">
                <a:solidFill>
                  <a:srgbClr val="000000"/>
                </a:solidFill>
                <a:latin typeface="FIOWRU+ArialMT"/>
                <a:cs typeface="FIOWRU+ArialMT"/>
              </a:rPr>
              <a:t>Penggunaan</a:t>
            </a:r>
          </a:p>
          <a:p>
            <a:pPr marL="0" marR="0">
              <a:lnSpc>
                <a:spcPts val="43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57" b="1">
                <a:solidFill>
                  <a:srgbClr val="000000"/>
                </a:solidFill>
                <a:latin typeface="OSBEPT+Arial-BoldMT"/>
                <a:cs typeface="OSBEPT+Arial-BoldMT"/>
              </a:rPr>
              <a:t>SIMPAN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7270" y="3651970"/>
            <a:ext cx="2681863" cy="15902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Terwujudnya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penyelamatan</a:t>
            </a:r>
          </a:p>
          <a:p>
            <a:pPr marL="0" marR="0">
              <a:lnSpc>
                <a:spcPts val="173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arsip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negara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yang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tertib,</a:t>
            </a:r>
          </a:p>
          <a:p>
            <a:pPr marL="0" marR="0">
              <a:lnSpc>
                <a:spcPts val="1738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sistemik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dan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terkendali,</a:t>
            </a:r>
          </a:p>
          <a:p>
            <a:pPr marL="0" marR="0">
              <a:lnSpc>
                <a:spcPts val="173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sehingga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memudahkan</a:t>
            </a:r>
          </a:p>
          <a:p>
            <a:pPr marL="0" marR="0">
              <a:lnSpc>
                <a:spcPts val="173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0000"/>
                </a:solidFill>
                <a:latin typeface="FIOWRU+ArialMT"/>
                <a:cs typeface="FIOWRU+ArialMT"/>
              </a:rPr>
              <a:t>penemuan</a:t>
            </a:r>
            <a:r>
              <a:rPr dirty="0" sz="1600">
                <a:solidFill>
                  <a:srgbClr val="ff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ff0000"/>
                </a:solidFill>
                <a:latin typeface="FIOWRU+ArialMT"/>
                <a:cs typeface="FIOWRU+ArialMT"/>
              </a:rPr>
              <a:t>kembali</a:t>
            </a:r>
            <a:r>
              <a:rPr dirty="0" sz="1600" spc="-17">
                <a:solidFill>
                  <a:srgbClr val="ff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dan</a:t>
            </a:r>
          </a:p>
          <a:p>
            <a:pPr marL="0" marR="0">
              <a:lnSpc>
                <a:spcPts val="1738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ketentuan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aksesnya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kepada</a:t>
            </a:r>
          </a:p>
          <a:p>
            <a:pPr marL="0" marR="0">
              <a:lnSpc>
                <a:spcPts val="173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publik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63436" y="103529"/>
            <a:ext cx="2946810" cy="479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FIOWRU+ArialMT"/>
                <a:cs typeface="FIOWRU+ArialMT"/>
              </a:rPr>
              <a:t>Meningkatnya</a:t>
            </a:r>
            <a:r>
              <a:rPr dirty="0" sz="1500" spc="31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FIOWRU+ArialMT"/>
                <a:cs typeface="FIOWRU+ArialMT"/>
              </a:rPr>
              <a:t>kualitas</a:t>
            </a:r>
            <a:r>
              <a:rPr dirty="0" sz="1500" spc="-37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FIOWRU+ArialMT"/>
                <a:cs typeface="FIOWRU+ArialMT"/>
              </a:rPr>
              <a:t>tata</a:t>
            </a:r>
            <a:r>
              <a:rPr dirty="0" sz="1500" spc="-18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FIOWRU+ArialMT"/>
                <a:cs typeface="FIOWRU+ArialMT"/>
              </a:rPr>
              <a:t>kelola</a:t>
            </a:r>
          </a:p>
          <a:p>
            <a:pPr marL="0" marR="0">
              <a:lnSpc>
                <a:spcPts val="1675"/>
              </a:lnSpc>
              <a:spcBef>
                <a:spcPts val="124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FIOWRU+ArialMT"/>
                <a:cs typeface="FIOWRU+ArialMT"/>
              </a:rPr>
              <a:t>pemerintahan</a:t>
            </a:r>
            <a:r>
              <a:rPr dirty="0" sz="1500" spc="-49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FIOWRU+ArialMT"/>
                <a:cs typeface="FIOWRU+ArialMT"/>
              </a:rPr>
              <a:t>secara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63435" y="559386"/>
            <a:ext cx="3108863" cy="11658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ff0000"/>
                </a:solidFill>
                <a:latin typeface="OSBEPT+Arial-BoldMT"/>
                <a:cs typeface="OSBEPT+Arial-BoldMT"/>
              </a:rPr>
              <a:t>efektif</a:t>
            </a:r>
            <a:r>
              <a:rPr dirty="0" sz="1500" spc="-25" b="1">
                <a:solidFill>
                  <a:srgbClr val="ff0000"/>
                </a:solidFill>
                <a:latin typeface="OSBEPT+Arial-BoldMT"/>
                <a:cs typeface="OSBEPT+Arial-BoldMT"/>
              </a:rPr>
              <a:t> </a:t>
            </a:r>
            <a:r>
              <a:rPr dirty="0" sz="1500" b="1">
                <a:solidFill>
                  <a:srgbClr val="000000"/>
                </a:solidFill>
                <a:latin typeface="OSBEPT+Arial-BoldMT"/>
                <a:cs typeface="OSBEPT+Arial-BoldMT"/>
              </a:rPr>
              <a:t>(dalam</a:t>
            </a:r>
            <a:r>
              <a:rPr dirty="0" sz="1500" spc="-47" b="1">
                <a:solidFill>
                  <a:srgbClr val="000000"/>
                </a:solidFill>
                <a:latin typeface="OSBEPT+Arial-BoldMT"/>
                <a:cs typeface="OSBEPT+Arial-BoldMT"/>
              </a:rPr>
              <a:t> </a:t>
            </a:r>
            <a:r>
              <a:rPr dirty="0" sz="1500" b="1">
                <a:solidFill>
                  <a:srgbClr val="000000"/>
                </a:solidFill>
                <a:latin typeface="OSBEPT+Arial-BoldMT"/>
                <a:cs typeface="OSBEPT+Arial-BoldMT"/>
              </a:rPr>
              <a:t>hal</a:t>
            </a:r>
            <a:r>
              <a:rPr dirty="0" sz="1500" spc="-37" b="1">
                <a:solidFill>
                  <a:srgbClr val="000000"/>
                </a:solidFill>
                <a:latin typeface="OSBEPT+Arial-BoldMT"/>
                <a:cs typeface="OSBEPT+Arial-BoldMT"/>
              </a:rPr>
              <a:t> </a:t>
            </a:r>
            <a:r>
              <a:rPr dirty="0" sz="1500" b="1">
                <a:solidFill>
                  <a:srgbClr val="000000"/>
                </a:solidFill>
                <a:latin typeface="OSBEPT+Arial-BoldMT"/>
                <a:cs typeface="OSBEPT+Arial-BoldMT"/>
              </a:rPr>
              <a:t>penemuan</a:t>
            </a:r>
          </a:p>
          <a:p>
            <a:pPr marL="0" marR="0">
              <a:lnSpc>
                <a:spcPts val="1675"/>
              </a:lnSpc>
              <a:spcBef>
                <a:spcPts val="128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OSBEPT+Arial-BoldMT"/>
                <a:cs typeface="OSBEPT+Arial-BoldMT"/>
              </a:rPr>
              <a:t>kembali</a:t>
            </a:r>
            <a:r>
              <a:rPr dirty="0" sz="1500" spc="-38" b="1">
                <a:solidFill>
                  <a:srgbClr val="000000"/>
                </a:solidFill>
                <a:latin typeface="OSBEPT+Arial-BoldMT"/>
                <a:cs typeface="OSBEPT+Arial-BoldMT"/>
              </a:rPr>
              <a:t> </a:t>
            </a:r>
            <a:r>
              <a:rPr dirty="0" sz="1500" b="1">
                <a:solidFill>
                  <a:srgbClr val="000000"/>
                </a:solidFill>
                <a:latin typeface="OSBEPT+Arial-BoldMT"/>
                <a:cs typeface="OSBEPT+Arial-BoldMT"/>
              </a:rPr>
              <a:t>arsip)</a:t>
            </a:r>
            <a:r>
              <a:rPr dirty="0" sz="1500" spc="-28" b="1">
                <a:solidFill>
                  <a:srgbClr val="000000"/>
                </a:solidFill>
                <a:latin typeface="OSBEPT+Arial-BoldMT"/>
                <a:cs typeface="OSBEPT+Arial-BoldMT"/>
              </a:rPr>
              <a:t> </a:t>
            </a:r>
            <a:r>
              <a:rPr dirty="0" sz="1500">
                <a:solidFill>
                  <a:srgbClr val="000000"/>
                </a:solidFill>
                <a:latin typeface="FIOWRU+ArialMT"/>
                <a:cs typeface="FIOWRU+ArialMT"/>
              </a:rPr>
              <a:t>dan</a:t>
            </a:r>
            <a:r>
              <a:rPr dirty="0" sz="1500" spc="-23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500" b="1">
                <a:solidFill>
                  <a:srgbClr val="ff0000"/>
                </a:solidFill>
                <a:latin typeface="OSBEPT+Arial-BoldMT"/>
                <a:cs typeface="OSBEPT+Arial-BoldMT"/>
              </a:rPr>
              <a:t>efisien</a:t>
            </a:r>
            <a:r>
              <a:rPr dirty="0" sz="1500" spc="-41" b="1">
                <a:solidFill>
                  <a:srgbClr val="ff0000"/>
                </a:solidFill>
                <a:latin typeface="OSBEPT+Arial-BoldMT"/>
                <a:cs typeface="OSBEPT+Arial-BoldMT"/>
              </a:rPr>
              <a:t> </a:t>
            </a:r>
            <a:r>
              <a:rPr dirty="0" sz="1500" b="1">
                <a:solidFill>
                  <a:srgbClr val="000000"/>
                </a:solidFill>
                <a:latin typeface="OSBEPT+Arial-BoldMT"/>
                <a:cs typeface="OSBEPT+Arial-BoldMT"/>
              </a:rPr>
              <a:t>(dalam</a:t>
            </a:r>
          </a:p>
          <a:p>
            <a:pPr marL="0" marR="0">
              <a:lnSpc>
                <a:spcPts val="1675"/>
              </a:lnSpc>
              <a:spcBef>
                <a:spcPts val="121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OSBEPT+Arial-BoldMT"/>
                <a:cs typeface="OSBEPT+Arial-BoldMT"/>
              </a:rPr>
              <a:t>hal</a:t>
            </a:r>
            <a:r>
              <a:rPr dirty="0" sz="1500" spc="-41" b="1">
                <a:solidFill>
                  <a:srgbClr val="000000"/>
                </a:solidFill>
                <a:latin typeface="OSBEPT+Arial-BoldMT"/>
                <a:cs typeface="OSBEPT+Arial-BoldMT"/>
              </a:rPr>
              <a:t> </a:t>
            </a:r>
            <a:r>
              <a:rPr dirty="0" sz="1500" b="1">
                <a:solidFill>
                  <a:srgbClr val="000000"/>
                </a:solidFill>
                <a:latin typeface="OSBEPT+Arial-BoldMT"/>
                <a:cs typeface="OSBEPT+Arial-BoldMT"/>
              </a:rPr>
              <a:t>penghematan</a:t>
            </a:r>
            <a:r>
              <a:rPr dirty="0" sz="1500" spc="-54" b="1">
                <a:solidFill>
                  <a:srgbClr val="000000"/>
                </a:solidFill>
                <a:latin typeface="OSBEPT+Arial-BoldMT"/>
                <a:cs typeface="OSBEPT+Arial-BoldMT"/>
              </a:rPr>
              <a:t> </a:t>
            </a:r>
            <a:r>
              <a:rPr dirty="0" sz="1500" b="1">
                <a:solidFill>
                  <a:srgbClr val="000000"/>
                </a:solidFill>
                <a:latin typeface="OSBEPT+Arial-BoldMT"/>
                <a:cs typeface="OSBEPT+Arial-BoldMT"/>
              </a:rPr>
              <a:t>anggaran</a:t>
            </a:r>
            <a:r>
              <a:rPr dirty="0" sz="1500" spc="-44" b="1">
                <a:solidFill>
                  <a:srgbClr val="000000"/>
                </a:solidFill>
                <a:latin typeface="OSBEPT+Arial-BoldMT"/>
                <a:cs typeface="OSBEPT+Arial-BoldMT"/>
              </a:rPr>
              <a:t> </a:t>
            </a:r>
            <a:r>
              <a:rPr dirty="0" sz="1500" b="1">
                <a:solidFill>
                  <a:srgbClr val="000000"/>
                </a:solidFill>
                <a:latin typeface="OSBEPT+Arial-BoldMT"/>
                <a:cs typeface="OSBEPT+Arial-BoldMT"/>
              </a:rPr>
              <a:t>untu</a:t>
            </a:r>
          </a:p>
          <a:p>
            <a:pPr marL="0" marR="0">
              <a:lnSpc>
                <a:spcPts val="1675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OSBEPT+Arial-BoldMT"/>
                <a:cs typeface="OSBEPT+Arial-BoldMT"/>
              </a:rPr>
              <a:t>ruang</a:t>
            </a:r>
            <a:r>
              <a:rPr dirty="0" sz="1500" spc="-30" b="1">
                <a:solidFill>
                  <a:srgbClr val="000000"/>
                </a:solidFill>
                <a:latin typeface="OSBEPT+Arial-BoldMT"/>
                <a:cs typeface="OSBEPT+Arial-BoldMT"/>
              </a:rPr>
              <a:t> </a:t>
            </a:r>
            <a:r>
              <a:rPr dirty="0" sz="1500" b="1">
                <a:solidFill>
                  <a:srgbClr val="000000"/>
                </a:solidFill>
                <a:latin typeface="OSBEPT+Arial-BoldMT"/>
                <a:cs typeface="OSBEPT+Arial-BoldMT"/>
              </a:rPr>
              <a:t>simpan</a:t>
            </a:r>
            <a:r>
              <a:rPr dirty="0" sz="1500" spc="-41" b="1">
                <a:solidFill>
                  <a:srgbClr val="000000"/>
                </a:solidFill>
                <a:latin typeface="OSBEPT+Arial-BoldMT"/>
                <a:cs typeface="OSBEPT+Arial-BoldMT"/>
              </a:rPr>
              <a:t> </a:t>
            </a:r>
            <a:r>
              <a:rPr dirty="0" sz="1500" b="1">
                <a:solidFill>
                  <a:srgbClr val="000000"/>
                </a:solidFill>
                <a:latin typeface="OSBEPT+Arial-BoldMT"/>
                <a:cs typeface="OSBEPT+Arial-BoldMT"/>
              </a:rPr>
              <a:t>dan</a:t>
            </a:r>
            <a:r>
              <a:rPr dirty="0" sz="1500" spc="-36" b="1">
                <a:solidFill>
                  <a:srgbClr val="000000"/>
                </a:solidFill>
                <a:latin typeface="OSBEPT+Arial-BoldMT"/>
                <a:cs typeface="OSBEPT+Arial-BoldMT"/>
              </a:rPr>
              <a:t> </a:t>
            </a:r>
            <a:r>
              <a:rPr dirty="0" sz="1500" b="1">
                <a:solidFill>
                  <a:srgbClr val="000000"/>
                </a:solidFill>
                <a:latin typeface="OSBEPT+Arial-BoldMT"/>
                <a:cs typeface="OSBEPT+Arial-BoldMT"/>
              </a:rPr>
              <a:t>peralatan</a:t>
            </a:r>
          </a:p>
          <a:p>
            <a:pPr marL="0" marR="0">
              <a:lnSpc>
                <a:spcPts val="1675"/>
              </a:lnSpc>
              <a:spcBef>
                <a:spcPts val="124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OSBEPT+Arial-BoldMT"/>
                <a:cs typeface="OSBEPT+Arial-BoldMT"/>
              </a:rPr>
              <a:t>penunjang)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2335" y="660412"/>
            <a:ext cx="694520" cy="43675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829" marR="0">
              <a:lnSpc>
                <a:spcPts val="78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7850">
                <a:solidFill>
                  <a:srgbClr val="0f0e0d"/>
                </a:solidFill>
                <a:latin typeface="FOOJUC+Calibri"/>
                <a:cs typeface="FOOJUC+Calibri"/>
              </a:rPr>
              <a:t>4</a:t>
            </a:r>
          </a:p>
          <a:p>
            <a:pPr marL="36829" marR="0">
              <a:lnSpc>
                <a:spcPts val="7850"/>
              </a:lnSpc>
              <a:spcBef>
                <a:spcPts val="5169"/>
              </a:spcBef>
              <a:spcAft>
                <a:spcPts val="0"/>
              </a:spcAft>
            </a:pPr>
            <a:r>
              <a:rPr dirty="0" sz="7850">
                <a:solidFill>
                  <a:srgbClr val="000000"/>
                </a:solidFill>
                <a:latin typeface="FOOJUC+Calibri"/>
                <a:cs typeface="FOOJUC+Calibri"/>
              </a:rPr>
              <a:t>5</a:t>
            </a:r>
          </a:p>
          <a:p>
            <a:pPr marL="0" marR="0">
              <a:lnSpc>
                <a:spcPts val="7850"/>
              </a:lnSpc>
              <a:spcBef>
                <a:spcPts val="5370"/>
              </a:spcBef>
              <a:spcAft>
                <a:spcPts val="0"/>
              </a:spcAft>
            </a:pPr>
            <a:r>
              <a:rPr dirty="0" sz="7850">
                <a:solidFill>
                  <a:srgbClr val="0f0e0d"/>
                </a:solidFill>
                <a:latin typeface="FOOJUC+Calibri"/>
                <a:cs typeface="FOOJUC+Calibri"/>
              </a:rPr>
              <a:t>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67880" y="1872439"/>
            <a:ext cx="2567246" cy="124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Terkendalinyapenyusutan</a:t>
            </a:r>
          </a:p>
          <a:p>
            <a:pPr marL="0" marR="0">
              <a:lnSpc>
                <a:spcPts val="1787"/>
              </a:lnSpc>
              <a:spcBef>
                <a:spcPts val="121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arsip</a:t>
            </a:r>
            <a:r>
              <a:rPr dirty="0" sz="1600" spc="-18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FIOWRU+ArialMT"/>
                <a:cs typeface="FIOWRU+ArialMT"/>
              </a:rPr>
              <a:t>negara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FIOWRU+ArialMT"/>
                <a:cs typeface="FIOWRU+ArialMT"/>
              </a:rPr>
              <a:t>untuk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 spc="-10">
                <a:solidFill>
                  <a:srgbClr val="000000"/>
                </a:solidFill>
                <a:latin typeface="FIOWRU+ArialMT"/>
                <a:cs typeface="FIOWRU+ArialMT"/>
              </a:rPr>
              <a:t>mewujudkan</a:t>
            </a:r>
            <a:r>
              <a:rPr dirty="0" sz="1600" spc="31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 spc="-10" b="1">
                <a:solidFill>
                  <a:srgbClr val="ff0000"/>
                </a:solidFill>
                <a:latin typeface="OSBEPT+Arial-BoldMT"/>
                <a:cs typeface="OSBEPT+Arial-BoldMT"/>
              </a:rPr>
              <a:t>kepastian</a:t>
            </a:r>
          </a:p>
          <a:p>
            <a:pPr marL="0" marR="0">
              <a:lnSpc>
                <a:spcPts val="1787"/>
              </a:lnSpc>
              <a:spcBef>
                <a:spcPts val="112"/>
              </a:spcBef>
              <a:spcAft>
                <a:spcPts val="0"/>
              </a:spcAft>
            </a:pPr>
            <a:r>
              <a:rPr dirty="0" sz="1600" b="1">
                <a:solidFill>
                  <a:srgbClr val="ff0000"/>
                </a:solidFill>
                <a:latin typeface="OSBEPT+Arial-BoldMT"/>
                <a:cs typeface="OSBEPT+Arial-BoldMT"/>
              </a:rPr>
              <a:t>hukum</a:t>
            </a:r>
            <a:r>
              <a:rPr dirty="0" sz="1600" spc="-15" b="1">
                <a:solidFill>
                  <a:srgbClr val="ff0000"/>
                </a:solidFill>
                <a:latin typeface="OSBEPT+Arial-BoldMT"/>
                <a:cs typeface="OSBEPT+Arial-Bold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FIOWRU+ArialMT"/>
                <a:cs typeface="FIOWRU+ArialMT"/>
              </a:rPr>
              <a:t>dalam</a:t>
            </a:r>
            <a:r>
              <a:rPr dirty="0" sz="16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FIOWRU+ArialMT"/>
                <a:cs typeface="FIOWRU+ArialMT"/>
              </a:rPr>
              <a:t>pengelolaan</a:t>
            </a:r>
          </a:p>
          <a:p>
            <a:pPr marL="0" marR="0">
              <a:lnSpc>
                <a:spcPts val="1787"/>
              </a:lnSpc>
              <a:spcBef>
                <a:spcPts val="16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highlight>
                  <a:srgbClr val="ffff00"/>
                </a:highlight>
                <a:latin typeface="FIOWRU+ArialMT"/>
                <a:cs typeface="FIOWRU+ArialMT"/>
              </a:rPr>
              <a:t>arsip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9427" y="3245175"/>
            <a:ext cx="2745804" cy="16417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155">
                <a:solidFill>
                  <a:srgbClr val="000000"/>
                </a:solidFill>
                <a:latin typeface="FIOWRU+ArialMT"/>
                <a:cs typeface="FIOWRU+ArialMT"/>
              </a:rPr>
              <a:t>Manfaat</a:t>
            </a:r>
          </a:p>
          <a:p>
            <a:pPr marL="0" marR="0">
              <a:lnSpc>
                <a:spcPts val="4021"/>
              </a:lnSpc>
              <a:spcBef>
                <a:spcPts val="280"/>
              </a:spcBef>
              <a:spcAft>
                <a:spcPts val="0"/>
              </a:spcAft>
            </a:pPr>
            <a:r>
              <a:rPr dirty="0" sz="3600" spc="-190">
                <a:solidFill>
                  <a:srgbClr val="000000"/>
                </a:solidFill>
                <a:latin typeface="FIOWRU+ArialMT"/>
                <a:cs typeface="FIOWRU+ArialMT"/>
              </a:rPr>
              <a:t>Penggunaan</a:t>
            </a:r>
          </a:p>
          <a:p>
            <a:pPr marL="0" marR="0">
              <a:lnSpc>
                <a:spcPts val="4021"/>
              </a:lnSpc>
              <a:spcBef>
                <a:spcPts val="280"/>
              </a:spcBef>
              <a:spcAft>
                <a:spcPts val="0"/>
              </a:spcAft>
            </a:pPr>
            <a:r>
              <a:rPr dirty="0" sz="3600" spc="-157" b="1">
                <a:solidFill>
                  <a:srgbClr val="000000"/>
                </a:solidFill>
                <a:latin typeface="OSBEPT+Arial-BoldMT"/>
                <a:cs typeface="OSBEPT+Arial-BoldMT"/>
              </a:rPr>
              <a:t>SIMPAN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87693" y="3313197"/>
            <a:ext cx="2931605" cy="595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IOWRU+ArialMT"/>
                <a:cs typeface="FIOWRU+ArialMT"/>
              </a:rPr>
              <a:t>Kebijakan</a:t>
            </a:r>
            <a:r>
              <a:rPr dirty="0" sz="1400" spc="94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IOWRU+ArialMT"/>
                <a:cs typeface="FIOWRU+ArialMT"/>
              </a:rPr>
              <a:t>kearsipan</a:t>
            </a:r>
            <a:r>
              <a:rPr dirty="0" sz="1400" spc="83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400" spc="-15">
                <a:solidFill>
                  <a:srgbClr val="000000"/>
                </a:solidFill>
                <a:latin typeface="FIOWRU+ArialMT"/>
                <a:cs typeface="FIOWRU+ArialMT"/>
              </a:rPr>
              <a:t>yang</a:t>
            </a:r>
            <a:r>
              <a:rPr dirty="0" sz="1400" spc="152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IOWRU+ArialMT"/>
                <a:cs typeface="FIOWRU+ArialMT"/>
              </a:rPr>
              <a:t>tepat</a:t>
            </a:r>
          </a:p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IOWRU+ArialMT"/>
                <a:cs typeface="FIOWRU+ArialMT"/>
              </a:rPr>
              <a:t>dan</a:t>
            </a:r>
            <a:r>
              <a:rPr dirty="0" sz="1400" spc="-51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IOWRU+ArialMT"/>
                <a:cs typeface="FIOWRU+ArialMT"/>
              </a:rPr>
              <a:t>akurat</a:t>
            </a:r>
            <a:r>
              <a:rPr dirty="0" sz="1400" spc="-67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IOWRU+ArialMT"/>
                <a:cs typeface="FIOWRU+ArialMT"/>
              </a:rPr>
              <a:t>mendorong</a:t>
            </a:r>
            <a:r>
              <a:rPr dirty="0" sz="1400" spc="-98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IOWRU+ArialMT"/>
                <a:cs typeface="FIOWRU+ArialMT"/>
              </a:rPr>
              <a:t>peningkatan</a:t>
            </a:r>
          </a:p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IOWRU+ArialMT"/>
                <a:cs typeface="FIOWRU+ArialMT"/>
              </a:rPr>
              <a:t>kualitas</a:t>
            </a:r>
            <a:r>
              <a:rPr dirty="0" sz="1400" spc="-43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600" b="1">
                <a:solidFill>
                  <a:srgbClr val="ff0000"/>
                </a:solidFill>
                <a:latin typeface="OSBEPT+Arial-BoldMT"/>
                <a:cs typeface="OSBEPT+Arial-BoldMT"/>
              </a:rPr>
              <a:t>reformasi</a:t>
            </a:r>
            <a:r>
              <a:rPr dirty="0" sz="1600" spc="50" b="1">
                <a:solidFill>
                  <a:srgbClr val="ff0000"/>
                </a:solidFill>
                <a:latin typeface="OSBEPT+Arial-BoldMT"/>
                <a:cs typeface="OSBEPT+Arial-BoldMT"/>
              </a:rPr>
              <a:t> </a:t>
            </a:r>
            <a:r>
              <a:rPr dirty="0" sz="1600" b="1">
                <a:solidFill>
                  <a:srgbClr val="ff0000"/>
                </a:solidFill>
                <a:latin typeface="OSBEPT+Arial-BoldMT"/>
                <a:cs typeface="OSBEPT+Arial-BoldMT"/>
              </a:rPr>
              <a:t>birokrasi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90233" y="3972527"/>
            <a:ext cx="2561106" cy="12871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FIOWRU+ArialMT"/>
                <a:cs typeface="FIOWRU+ArialMT"/>
              </a:rPr>
              <a:t>Percepatan</a:t>
            </a:r>
            <a:r>
              <a:rPr dirty="0" sz="13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FIOWRU+ArialMT"/>
                <a:cs typeface="FIOWRU+ArialMT"/>
              </a:rPr>
              <a:t>terwujudnya</a:t>
            </a:r>
            <a:r>
              <a:rPr dirty="0" sz="1300" spc="63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FIOWRU+ArialMT"/>
                <a:cs typeface="FIOWRU+ArialMT"/>
              </a:rPr>
              <a:t>big</a:t>
            </a:r>
            <a:r>
              <a:rPr dirty="0" sz="13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FIOWRU+ArialMT"/>
                <a:cs typeface="FIOWRU+ArialMT"/>
              </a:rPr>
              <a:t>data</a:t>
            </a:r>
          </a:p>
          <a:p>
            <a:pPr marL="0" marR="0">
              <a:lnSpc>
                <a:spcPts val="14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FIOWRU+ArialMT"/>
                <a:cs typeface="FIOWRU+ArialMT"/>
              </a:rPr>
              <a:t>secara</a:t>
            </a:r>
            <a:r>
              <a:rPr dirty="0" sz="130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FIOWRU+ArialMT"/>
                <a:cs typeface="FIOWRU+ArialMT"/>
              </a:rPr>
              <a:t>nasional</a:t>
            </a:r>
            <a:r>
              <a:rPr dirty="0" sz="1300" spc="1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300" spc="-15">
                <a:solidFill>
                  <a:srgbClr val="000000"/>
                </a:solidFill>
                <a:latin typeface="FIOWRU+ArialMT"/>
                <a:cs typeface="FIOWRU+ArialMT"/>
              </a:rPr>
              <a:t>yang</a:t>
            </a:r>
            <a:r>
              <a:rPr dirty="0" sz="1300" spc="52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FIOWRU+ArialMT"/>
                <a:cs typeface="FIOWRU+ArialMT"/>
              </a:rPr>
              <a:t>telah</a:t>
            </a:r>
          </a:p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FIOWRU+ArialMT"/>
                <a:cs typeface="FIOWRU+ArialMT"/>
              </a:rPr>
              <a:t>ditetapkan</a:t>
            </a:r>
            <a:r>
              <a:rPr dirty="0" sz="1300" spc="18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FIOWRU+ArialMT"/>
                <a:cs typeface="FIOWRU+ArialMT"/>
              </a:rPr>
              <a:t>melalu</a:t>
            </a:r>
            <a:r>
              <a:rPr dirty="0" sz="1300" spc="20">
                <a:solidFill>
                  <a:srgbClr val="000000"/>
                </a:solidFill>
                <a:latin typeface="FIOWRU+ArialMT"/>
                <a:cs typeface="FIOWRU+ArialMT"/>
              </a:rPr>
              <a:t> </a:t>
            </a:r>
            <a:r>
              <a:rPr dirty="0" sz="1300" b="1">
                <a:solidFill>
                  <a:srgbClr val="000000"/>
                </a:solidFill>
                <a:latin typeface="OSBEPT+Arial-BoldMT"/>
                <a:cs typeface="OSBEPT+Arial-BoldMT"/>
              </a:rPr>
              <a:t>Perpres</a:t>
            </a:r>
          </a:p>
          <a:p>
            <a:pPr marL="0" marR="0">
              <a:lnSpc>
                <a:spcPts val="14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000000"/>
                </a:solidFill>
                <a:latin typeface="OSBEPT+Arial-BoldMT"/>
                <a:cs typeface="OSBEPT+Arial-BoldMT"/>
              </a:rPr>
              <a:t>39/2019</a:t>
            </a:r>
            <a:r>
              <a:rPr dirty="0" sz="1300" spc="11" b="1">
                <a:solidFill>
                  <a:srgbClr val="000000"/>
                </a:solidFill>
                <a:latin typeface="OSBEPT+Arial-BoldMT"/>
                <a:cs typeface="OSBEPT+Arial-BoldMT"/>
              </a:rPr>
              <a:t> </a:t>
            </a:r>
            <a:r>
              <a:rPr dirty="0" sz="1300">
                <a:solidFill>
                  <a:srgbClr val="000000"/>
                </a:solidFill>
                <a:latin typeface="FIOWRU+ArialMT"/>
                <a:cs typeface="FIOWRU+ArialMT"/>
              </a:rPr>
              <a:t>tentang</a:t>
            </a:r>
          </a:p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15" b="1">
                <a:solidFill>
                  <a:srgbClr val="ff0000"/>
                </a:solidFill>
                <a:latin typeface="OSBEPT+Arial-BoldMT"/>
                <a:cs typeface="OSBEPT+Arial-BoldMT"/>
              </a:rPr>
              <a:t>SATU</a:t>
            </a:r>
            <a:r>
              <a:rPr dirty="0" sz="1300" spc="-68" b="1">
                <a:solidFill>
                  <a:srgbClr val="ff0000"/>
                </a:solidFill>
                <a:latin typeface="OSBEPT+Arial-BoldMT"/>
                <a:cs typeface="OSBEPT+Arial-BoldMT"/>
              </a:rPr>
              <a:t> </a:t>
            </a:r>
            <a:r>
              <a:rPr dirty="0" sz="1300" b="1">
                <a:solidFill>
                  <a:srgbClr val="ff0000"/>
                </a:solidFill>
                <a:latin typeface="OSBEPT+Arial-BoldMT"/>
                <a:cs typeface="OSBEPT+Arial-BoldMT"/>
              </a:rPr>
              <a:t>DATA</a:t>
            </a:r>
            <a:r>
              <a:rPr dirty="0" sz="1300" spc="-167" b="1">
                <a:solidFill>
                  <a:srgbClr val="ff0000"/>
                </a:solidFill>
                <a:latin typeface="OSBEPT+Arial-BoldMT"/>
                <a:cs typeface="OSBEPT+Arial-BoldMT"/>
              </a:rPr>
              <a:t> </a:t>
            </a:r>
            <a:r>
              <a:rPr dirty="0" sz="1300" b="1">
                <a:solidFill>
                  <a:srgbClr val="ff0000"/>
                </a:solidFill>
                <a:latin typeface="OSBEPT+Arial-BoldMT"/>
                <a:cs typeface="OSBEPT+Arial-BoldMT"/>
              </a:rPr>
              <a:t>INDONESIA</a:t>
            </a:r>
            <a:r>
              <a:rPr dirty="0" sz="1300" spc="-33" b="1">
                <a:solidFill>
                  <a:srgbClr val="ff0000"/>
                </a:solidFill>
                <a:latin typeface="OSBEPT+Arial-BoldMT"/>
                <a:cs typeface="OSBEPT+Arial-BoldMT"/>
              </a:rPr>
              <a:t> </a:t>
            </a:r>
            <a:r>
              <a:rPr dirty="0" sz="1300" spc="-10">
                <a:solidFill>
                  <a:srgbClr val="000000"/>
                </a:solidFill>
                <a:latin typeface="FIOWRU+ArialMT"/>
                <a:cs typeface="FIOWRU+ArialMT"/>
              </a:rPr>
              <a:t>dan</a:t>
            </a:r>
          </a:p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ff0000"/>
                </a:solidFill>
                <a:latin typeface="OSBEPT+Arial-BoldMT"/>
                <a:cs typeface="OSBEPT+Arial-BoldMT"/>
              </a:rPr>
              <a:t>OPEN</a:t>
            </a:r>
            <a:r>
              <a:rPr dirty="0" sz="1300" spc="-47" b="1">
                <a:solidFill>
                  <a:srgbClr val="ff0000"/>
                </a:solidFill>
                <a:latin typeface="OSBEPT+Arial-BoldMT"/>
                <a:cs typeface="OSBEPT+Arial-BoldMT"/>
              </a:rPr>
              <a:t> </a:t>
            </a:r>
            <a:r>
              <a:rPr dirty="0" sz="1300" b="1">
                <a:solidFill>
                  <a:srgbClr val="ff0000"/>
                </a:solidFill>
                <a:latin typeface="OSBEPT+Arial-BoldMT"/>
                <a:cs typeface="OSBEPT+Arial-BoldMT"/>
              </a:rPr>
              <a:t>GOVERNMENT</a:t>
            </a:r>
          </a:p>
          <a:p>
            <a:pPr marL="381" marR="0">
              <a:lnSpc>
                <a:spcPts val="13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ff0000"/>
                </a:solidFill>
                <a:latin typeface="OSBEPT+Arial-BoldMT"/>
                <a:cs typeface="OSBEPT+Arial-BoldMT"/>
              </a:rPr>
              <a:t>INDONESIA</a:t>
            </a:r>
            <a:r>
              <a:rPr dirty="0" sz="1300" spc="-46" b="1">
                <a:solidFill>
                  <a:srgbClr val="ff0000"/>
                </a:solidFill>
                <a:latin typeface="OSBEPT+Arial-BoldMT"/>
                <a:cs typeface="OSBEPT+Arial-BoldMT"/>
              </a:rPr>
              <a:t> </a:t>
            </a:r>
            <a:r>
              <a:rPr dirty="0" sz="1300" b="1">
                <a:solidFill>
                  <a:srgbClr val="ff0000"/>
                </a:solidFill>
                <a:latin typeface="OSBEPT+Arial-BoldMT"/>
                <a:cs typeface="OSBEPT+Arial-BoldMT"/>
              </a:rPr>
              <a:t>(OGI)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3069" y="97790"/>
            <a:ext cx="2603041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38" b="1">
                <a:solidFill>
                  <a:srgbClr val="5d99c3"/>
                </a:solidFill>
                <a:latin typeface="Tahoma"/>
                <a:cs typeface="Tahoma"/>
              </a:rPr>
              <a:t>Dokumen</a:t>
            </a:r>
            <a:r>
              <a:rPr dirty="0" sz="1800" spc="-345" b="1">
                <a:solidFill>
                  <a:srgbClr val="5d99c3"/>
                </a:solidFill>
                <a:latin typeface="Tahoma"/>
                <a:cs typeface="Tahoma"/>
              </a:rPr>
              <a:t> </a:t>
            </a:r>
            <a:r>
              <a:rPr dirty="0" sz="1800" spc="-107" b="1">
                <a:solidFill>
                  <a:srgbClr val="5d99c3"/>
                </a:solidFill>
                <a:latin typeface="Tahoma"/>
                <a:cs typeface="Tahoma"/>
              </a:rPr>
              <a:t>Perusahaan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93868" y="98211"/>
            <a:ext cx="1909874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60" b="1">
                <a:solidFill>
                  <a:srgbClr val="5d99c3"/>
                </a:solidFill>
                <a:latin typeface="Tahoma"/>
                <a:cs typeface="Tahoma"/>
              </a:rPr>
              <a:t>Arsip</a:t>
            </a:r>
            <a:r>
              <a:rPr dirty="0" sz="1800" spc="-211" b="1">
                <a:solidFill>
                  <a:srgbClr val="5d99c3"/>
                </a:solidFill>
                <a:latin typeface="Tahoma"/>
                <a:cs typeface="Tahoma"/>
              </a:rPr>
              <a:t> </a:t>
            </a:r>
            <a:r>
              <a:rPr dirty="0" sz="1800" spc="-94" b="1">
                <a:solidFill>
                  <a:srgbClr val="5d99c3"/>
                </a:solidFill>
                <a:latin typeface="Tahoma"/>
                <a:cs typeface="Tahoma"/>
              </a:rPr>
              <a:t>Elektronik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9071" y="406145"/>
            <a:ext cx="2965995" cy="15022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00" b="1">
                <a:solidFill>
                  <a:srgbClr val="122330"/>
                </a:solidFill>
                <a:latin typeface="Tahoma"/>
                <a:cs typeface="Tahoma"/>
              </a:rPr>
              <a:t>adalah</a:t>
            </a:r>
            <a:r>
              <a:rPr dirty="0" sz="1200" spc="1097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91" b="1">
                <a:solidFill>
                  <a:srgbClr val="122330"/>
                </a:solidFill>
                <a:latin typeface="Tahoma"/>
                <a:cs typeface="Tahoma"/>
              </a:rPr>
              <a:t>data,</a:t>
            </a:r>
            <a:r>
              <a:rPr dirty="0" sz="1200" spc="1119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122330"/>
                </a:solidFill>
                <a:latin typeface="Tahoma"/>
                <a:cs typeface="Tahoma"/>
              </a:rPr>
              <a:t>catatan,</a:t>
            </a:r>
            <a:r>
              <a:rPr dirty="0" sz="1200" spc="1125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98" b="1">
                <a:solidFill>
                  <a:srgbClr val="122330"/>
                </a:solidFill>
                <a:latin typeface="Tahoma"/>
                <a:cs typeface="Tahoma"/>
              </a:rPr>
              <a:t>dan</a:t>
            </a:r>
            <a:r>
              <a:rPr dirty="0" sz="1200" spc="1060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85" b="1">
                <a:solidFill>
                  <a:srgbClr val="122330"/>
                </a:solidFill>
                <a:latin typeface="Tahoma"/>
                <a:cs typeface="Tahoma"/>
              </a:rPr>
              <a:t>atau</a:t>
            </a:r>
          </a:p>
          <a:p>
            <a:pPr marL="0" marR="0">
              <a:lnSpc>
                <a:spcPts val="144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 spc="-91" b="1">
                <a:solidFill>
                  <a:srgbClr val="122330"/>
                </a:solidFill>
                <a:latin typeface="Tahoma"/>
                <a:cs typeface="Tahoma"/>
              </a:rPr>
              <a:t>keterangan</a:t>
            </a:r>
            <a:r>
              <a:rPr dirty="0" sz="1200" spc="753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111" b="1">
                <a:solidFill>
                  <a:srgbClr val="122330"/>
                </a:solidFill>
                <a:latin typeface="Tahoma"/>
                <a:cs typeface="Tahoma"/>
              </a:rPr>
              <a:t>yang</a:t>
            </a:r>
            <a:r>
              <a:rPr dirty="0" sz="1200" spc="728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81" b="1">
                <a:solidFill>
                  <a:srgbClr val="122330"/>
                </a:solidFill>
                <a:latin typeface="Tahoma"/>
                <a:cs typeface="Tahoma"/>
              </a:rPr>
              <a:t>dibuat</a:t>
            </a:r>
            <a:r>
              <a:rPr dirty="0" sz="1200" spc="769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91" b="1">
                <a:solidFill>
                  <a:srgbClr val="122330"/>
                </a:solidFill>
                <a:latin typeface="Tahoma"/>
                <a:cs typeface="Tahoma"/>
              </a:rPr>
              <a:t>dan</a:t>
            </a:r>
            <a:r>
              <a:rPr dirty="0" sz="1200" spc="751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91" b="1">
                <a:solidFill>
                  <a:srgbClr val="122330"/>
                </a:solidFill>
                <a:latin typeface="Tahoma"/>
                <a:cs typeface="Tahoma"/>
              </a:rPr>
              <a:t>atau</a:t>
            </a: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75" b="1">
                <a:solidFill>
                  <a:srgbClr val="122330"/>
                </a:solidFill>
                <a:latin typeface="Tahoma"/>
                <a:cs typeface="Tahoma"/>
              </a:rPr>
              <a:t>diterima</a:t>
            </a:r>
            <a:r>
              <a:rPr dirty="0" sz="1200" spc="1107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91" b="1">
                <a:solidFill>
                  <a:srgbClr val="122330"/>
                </a:solidFill>
                <a:latin typeface="Tahoma"/>
                <a:cs typeface="Tahoma"/>
              </a:rPr>
              <a:t>oleh</a:t>
            </a:r>
            <a:r>
              <a:rPr dirty="0" sz="1200" spc="1080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91" b="1">
                <a:solidFill>
                  <a:srgbClr val="122330"/>
                </a:solidFill>
                <a:latin typeface="Tahoma"/>
                <a:cs typeface="Tahoma"/>
              </a:rPr>
              <a:t>perusahaan</a:t>
            </a:r>
            <a:r>
              <a:rPr dirty="0" sz="1200" spc="1311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105" b="1">
                <a:solidFill>
                  <a:srgbClr val="122330"/>
                </a:solidFill>
                <a:latin typeface="Tahoma"/>
                <a:cs typeface="Tahoma"/>
              </a:rPr>
              <a:t>dalam</a:t>
            </a:r>
          </a:p>
          <a:p>
            <a:pPr marL="0" marR="0">
              <a:lnSpc>
                <a:spcPts val="14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 spc="-95" b="1">
                <a:solidFill>
                  <a:srgbClr val="122330"/>
                </a:solidFill>
                <a:latin typeface="Tahoma"/>
                <a:cs typeface="Tahoma"/>
              </a:rPr>
              <a:t>rangka</a:t>
            </a:r>
            <a:r>
              <a:rPr dirty="0" sz="1200" spc="167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122330"/>
                </a:solidFill>
                <a:latin typeface="Tahoma"/>
                <a:cs typeface="Tahoma"/>
              </a:rPr>
              <a:t>pelaksanaan</a:t>
            </a:r>
            <a:r>
              <a:rPr dirty="0" sz="1200" spc="146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122330"/>
                </a:solidFill>
                <a:latin typeface="Tahoma"/>
                <a:cs typeface="Tahoma"/>
              </a:rPr>
              <a:t>kegiatannya,</a:t>
            </a:r>
            <a:r>
              <a:rPr dirty="0" sz="1200" spc="154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86" b="1">
                <a:solidFill>
                  <a:srgbClr val="122330"/>
                </a:solidFill>
                <a:latin typeface="Tahoma"/>
                <a:cs typeface="Tahoma"/>
              </a:rPr>
              <a:t>baik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70" b="1">
                <a:solidFill>
                  <a:srgbClr val="122330"/>
                </a:solidFill>
                <a:latin typeface="Tahoma"/>
                <a:cs typeface="Tahoma"/>
              </a:rPr>
              <a:t>tertulis</a:t>
            </a:r>
            <a:r>
              <a:rPr dirty="0" sz="1200" spc="98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69" b="1">
                <a:solidFill>
                  <a:srgbClr val="122330"/>
                </a:solidFill>
                <a:latin typeface="Tahoma"/>
                <a:cs typeface="Tahoma"/>
              </a:rPr>
              <a:t>di</a:t>
            </a:r>
            <a:r>
              <a:rPr dirty="0" sz="1200" spc="91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122330"/>
                </a:solidFill>
                <a:latin typeface="Tahoma"/>
                <a:cs typeface="Tahoma"/>
              </a:rPr>
              <a:t>atas</a:t>
            </a:r>
            <a:r>
              <a:rPr dirty="0" sz="1200" spc="77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122330"/>
                </a:solidFill>
                <a:latin typeface="Tahoma"/>
                <a:cs typeface="Tahoma"/>
              </a:rPr>
              <a:t>kertas</a:t>
            </a:r>
            <a:r>
              <a:rPr dirty="0" sz="1200" spc="92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100" b="1">
                <a:solidFill>
                  <a:srgbClr val="122330"/>
                </a:solidFill>
                <a:latin typeface="Tahoma"/>
                <a:cs typeface="Tahoma"/>
              </a:rPr>
              <a:t>atau</a:t>
            </a:r>
            <a:r>
              <a:rPr dirty="0" sz="1200" spc="51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86" b="1">
                <a:solidFill>
                  <a:srgbClr val="122330"/>
                </a:solidFill>
                <a:latin typeface="Tahoma"/>
                <a:cs typeface="Tahoma"/>
              </a:rPr>
              <a:t>sarana</a:t>
            </a:r>
            <a:r>
              <a:rPr dirty="0" sz="1200" spc="60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100" b="1">
                <a:solidFill>
                  <a:srgbClr val="122330"/>
                </a:solidFill>
                <a:latin typeface="Tahoma"/>
                <a:cs typeface="Tahoma"/>
              </a:rPr>
              <a:t>lain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0" b="1">
                <a:solidFill>
                  <a:srgbClr val="122330"/>
                </a:solidFill>
                <a:latin typeface="Tahoma"/>
                <a:cs typeface="Tahoma"/>
              </a:rPr>
              <a:t>maupun</a:t>
            </a:r>
            <a:r>
              <a:rPr dirty="0" sz="1200" spc="136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91" b="1">
                <a:solidFill>
                  <a:srgbClr val="122330"/>
                </a:solidFill>
                <a:latin typeface="Tahoma"/>
                <a:cs typeface="Tahoma"/>
              </a:rPr>
              <a:t>terekam</a:t>
            </a:r>
            <a:r>
              <a:rPr dirty="0" sz="1200" spc="192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100" b="1">
                <a:solidFill>
                  <a:srgbClr val="122330"/>
                </a:solidFill>
                <a:latin typeface="Tahoma"/>
                <a:cs typeface="Tahoma"/>
              </a:rPr>
              <a:t>dalam</a:t>
            </a:r>
            <a:r>
              <a:rPr dirty="0" sz="1200" spc="162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91" b="1">
                <a:solidFill>
                  <a:srgbClr val="122330"/>
                </a:solidFill>
                <a:latin typeface="Tahoma"/>
                <a:cs typeface="Tahoma"/>
              </a:rPr>
              <a:t>bentuk</a:t>
            </a:r>
            <a:r>
              <a:rPr dirty="0" sz="1200" spc="179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66" b="1">
                <a:solidFill>
                  <a:srgbClr val="122330"/>
                </a:solidFill>
                <a:latin typeface="Tahoma"/>
                <a:cs typeface="Tahoma"/>
              </a:rPr>
              <a:t>corak</a:t>
            </a:r>
          </a:p>
          <a:p>
            <a:pPr marL="0" marR="0">
              <a:lnSpc>
                <a:spcPts val="14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 spc="-87" b="1">
                <a:solidFill>
                  <a:srgbClr val="122330"/>
                </a:solidFill>
                <a:latin typeface="Tahoma"/>
                <a:cs typeface="Tahoma"/>
              </a:rPr>
              <a:t>apapun</a:t>
            </a:r>
            <a:r>
              <a:rPr dirty="0" sz="1200" spc="-161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87" b="1">
                <a:solidFill>
                  <a:srgbClr val="122330"/>
                </a:solidFill>
                <a:latin typeface="Tahoma"/>
                <a:cs typeface="Tahoma"/>
              </a:rPr>
              <a:t>yang</a:t>
            </a:r>
            <a:r>
              <a:rPr dirty="0" sz="1200" spc="-155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76" b="1">
                <a:solidFill>
                  <a:srgbClr val="122330"/>
                </a:solidFill>
                <a:latin typeface="Tahoma"/>
                <a:cs typeface="Tahoma"/>
              </a:rPr>
              <a:t>dapat</a:t>
            </a:r>
            <a:r>
              <a:rPr dirty="0" sz="1200" spc="-28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86" b="1">
                <a:solidFill>
                  <a:srgbClr val="122330"/>
                </a:solidFill>
                <a:latin typeface="Tahoma"/>
                <a:cs typeface="Tahoma"/>
              </a:rPr>
              <a:t>dilihat,</a:t>
            </a:r>
            <a:r>
              <a:rPr dirty="0" sz="1200" spc="-18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74" b="1">
                <a:solidFill>
                  <a:srgbClr val="122330"/>
                </a:solidFill>
                <a:latin typeface="Tahoma"/>
                <a:cs typeface="Tahoma"/>
              </a:rPr>
              <a:t>dibaca,</a:t>
            </a:r>
            <a:r>
              <a:rPr dirty="0" sz="1200" spc="-37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85" b="1">
                <a:solidFill>
                  <a:srgbClr val="122330"/>
                </a:solidFill>
                <a:latin typeface="Tahoma"/>
                <a:cs typeface="Tahoma"/>
              </a:rPr>
              <a:t>atau</a:t>
            </a: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81" b="1">
                <a:solidFill>
                  <a:srgbClr val="122330"/>
                </a:solidFill>
                <a:latin typeface="Tahoma"/>
                <a:cs typeface="Tahoma"/>
              </a:rPr>
              <a:t>didengar.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94784" y="410926"/>
            <a:ext cx="2612863" cy="892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11" b="1">
                <a:solidFill>
                  <a:srgbClr val="122330"/>
                </a:solidFill>
                <a:latin typeface="Tahoma"/>
                <a:cs typeface="Tahoma"/>
              </a:rPr>
              <a:t>adalah</a:t>
            </a:r>
            <a:r>
              <a:rPr dirty="0" sz="1400" spc="219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400" spc="-70" b="1">
                <a:solidFill>
                  <a:srgbClr val="122330"/>
                </a:solidFill>
                <a:latin typeface="Tahoma"/>
                <a:cs typeface="Tahoma"/>
              </a:rPr>
              <a:t>Arsip</a:t>
            </a:r>
            <a:r>
              <a:rPr dirty="0" sz="1400" spc="270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400" spc="-121" b="1">
                <a:solidFill>
                  <a:srgbClr val="122330"/>
                </a:solidFill>
                <a:latin typeface="Tahoma"/>
                <a:cs typeface="Tahoma"/>
              </a:rPr>
              <a:t>yang</a:t>
            </a:r>
            <a:r>
              <a:rPr dirty="0" sz="1400" spc="204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400" spc="-91" b="1">
                <a:solidFill>
                  <a:srgbClr val="122330"/>
                </a:solidFill>
                <a:latin typeface="Tahoma"/>
                <a:cs typeface="Tahoma"/>
              </a:rPr>
              <a:t>diciptakan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0" b="1">
                <a:solidFill>
                  <a:srgbClr val="122330"/>
                </a:solidFill>
                <a:latin typeface="Tahoma"/>
                <a:cs typeface="Tahoma"/>
              </a:rPr>
              <a:t>yaitu</a:t>
            </a:r>
            <a:r>
              <a:rPr dirty="0" sz="1400" spc="989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400" spc="-95" b="1">
                <a:solidFill>
                  <a:srgbClr val="122330"/>
                </a:solidFill>
                <a:latin typeface="Tahoma"/>
                <a:cs typeface="Tahoma"/>
              </a:rPr>
              <a:t>dibuat</a:t>
            </a:r>
            <a:r>
              <a:rPr dirty="0" sz="1400" spc="997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400" spc="-114" b="1">
                <a:solidFill>
                  <a:srgbClr val="122330"/>
                </a:solidFill>
                <a:latin typeface="Tahoma"/>
                <a:cs typeface="Tahoma"/>
              </a:rPr>
              <a:t>dan</a:t>
            </a:r>
            <a:r>
              <a:rPr dirty="0" sz="1400" spc="963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400" spc="-95" b="1">
                <a:solidFill>
                  <a:srgbClr val="122330"/>
                </a:solidFill>
                <a:latin typeface="Tahoma"/>
                <a:cs typeface="Tahoma"/>
              </a:rPr>
              <a:t>diterima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14" b="1">
                <a:solidFill>
                  <a:srgbClr val="122330"/>
                </a:solidFill>
                <a:latin typeface="Tahoma"/>
                <a:cs typeface="Tahoma"/>
              </a:rPr>
              <a:t>dalam</a:t>
            </a:r>
            <a:r>
              <a:rPr dirty="0" sz="1400" spc="137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400" spc="-91" b="1">
                <a:solidFill>
                  <a:srgbClr val="122330"/>
                </a:solidFill>
                <a:latin typeface="Tahoma"/>
                <a:cs typeface="Tahoma"/>
              </a:rPr>
              <a:t>format</a:t>
            </a:r>
            <a:r>
              <a:rPr dirty="0" sz="1400" spc="175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400" spc="-95" b="1">
                <a:solidFill>
                  <a:srgbClr val="122330"/>
                </a:solidFill>
                <a:latin typeface="Tahoma"/>
                <a:cs typeface="Tahoma"/>
              </a:rPr>
              <a:t>elektronik</a:t>
            </a:r>
            <a:r>
              <a:rPr dirty="0" sz="1400" spc="154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400" spc="-105" b="1">
                <a:solidFill>
                  <a:srgbClr val="122330"/>
                </a:solidFill>
                <a:latin typeface="Tahoma"/>
                <a:cs typeface="Tahoma"/>
              </a:rPr>
              <a:t>atau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50" b="1">
                <a:solidFill>
                  <a:srgbClr val="122330"/>
                </a:solidFill>
                <a:latin typeface="Tahoma"/>
                <a:cs typeface="Tahoma"/>
              </a:rPr>
              <a:t>Arsip</a:t>
            </a:r>
            <a:r>
              <a:rPr dirty="0" sz="1400" spc="-194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400" spc="-68" b="1">
                <a:solidFill>
                  <a:srgbClr val="122330"/>
                </a:solidFill>
                <a:latin typeface="Tahoma"/>
                <a:cs typeface="Tahoma"/>
              </a:rPr>
              <a:t>hasil</a:t>
            </a:r>
            <a:r>
              <a:rPr dirty="0" sz="1400" spc="-231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400" spc="-63" b="1">
                <a:solidFill>
                  <a:srgbClr val="122330"/>
                </a:solidFill>
                <a:latin typeface="Tahoma"/>
                <a:cs typeface="Tahoma"/>
              </a:rPr>
              <a:t>alih</a:t>
            </a:r>
            <a:r>
              <a:rPr dirty="0" sz="1400" spc="-283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400" spc="-85" b="1">
                <a:solidFill>
                  <a:srgbClr val="122330"/>
                </a:solidFill>
                <a:latin typeface="Tahoma"/>
                <a:cs typeface="Tahoma"/>
              </a:rPr>
              <a:t>media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31164" y="1478549"/>
            <a:ext cx="2088691" cy="5886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3396" marR="0">
              <a:lnSpc>
                <a:spcPts val="13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20" b="1">
                <a:solidFill>
                  <a:srgbClr val="122330"/>
                </a:solidFill>
                <a:latin typeface="Tahoma"/>
                <a:cs typeface="Tahoma"/>
              </a:rPr>
              <a:t>Ps</a:t>
            </a:r>
            <a:r>
              <a:rPr dirty="0" sz="1100" spc="-134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100" spc="-63" b="1">
                <a:solidFill>
                  <a:srgbClr val="122330"/>
                </a:solidFill>
                <a:latin typeface="Tahoma"/>
                <a:cs typeface="Tahoma"/>
              </a:rPr>
              <a:t>1Angka</a:t>
            </a:r>
            <a:r>
              <a:rPr dirty="0" sz="1100" spc="-198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100" b="1">
                <a:solidFill>
                  <a:srgbClr val="122330"/>
                </a:solidFill>
                <a:latin typeface="Tahoma"/>
                <a:cs typeface="Tahoma"/>
              </a:rPr>
              <a:t>3</a:t>
            </a:r>
          </a:p>
          <a:p>
            <a:pPr marL="149066" marR="0">
              <a:lnSpc>
                <a:spcPts val="1327"/>
              </a:lnSpc>
              <a:spcBef>
                <a:spcPts val="158"/>
              </a:spcBef>
              <a:spcAft>
                <a:spcPts val="0"/>
              </a:spcAft>
            </a:pPr>
            <a:r>
              <a:rPr dirty="0" sz="1100" spc="-66" b="1">
                <a:solidFill>
                  <a:srgbClr val="122330"/>
                </a:solidFill>
                <a:latin typeface="Tahoma"/>
                <a:cs typeface="Tahoma"/>
              </a:rPr>
              <a:t>Peraturan</a:t>
            </a:r>
            <a:r>
              <a:rPr dirty="0" sz="1100" spc="-175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100" spc="-61" b="1">
                <a:solidFill>
                  <a:srgbClr val="122330"/>
                </a:solidFill>
                <a:latin typeface="Tahoma"/>
                <a:cs typeface="Tahoma"/>
              </a:rPr>
              <a:t>ANRItentang</a:t>
            </a:r>
          </a:p>
          <a:p>
            <a:pPr marL="0" marR="0">
              <a:lnSpc>
                <a:spcPts val="1327"/>
              </a:lnSpc>
              <a:spcBef>
                <a:spcPts val="192"/>
              </a:spcBef>
              <a:spcAft>
                <a:spcPts val="0"/>
              </a:spcAft>
            </a:pPr>
            <a:r>
              <a:rPr dirty="0" sz="1100" spc="-68" b="1">
                <a:solidFill>
                  <a:srgbClr val="122330"/>
                </a:solidFill>
                <a:latin typeface="Tahoma"/>
                <a:cs typeface="Tahoma"/>
              </a:rPr>
              <a:t>Pengelolaan</a:t>
            </a:r>
            <a:r>
              <a:rPr dirty="0" sz="1100" spc="-206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100" spc="-31" b="1">
                <a:solidFill>
                  <a:srgbClr val="122330"/>
                </a:solidFill>
                <a:latin typeface="Tahoma"/>
                <a:cs typeface="Tahoma"/>
              </a:rPr>
              <a:t>Arsip</a:t>
            </a:r>
            <a:r>
              <a:rPr dirty="0" sz="1100" spc="-165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100" spc="-58" b="1">
                <a:solidFill>
                  <a:srgbClr val="122330"/>
                </a:solidFill>
                <a:latin typeface="Tahoma"/>
                <a:cs typeface="Tahoma"/>
              </a:rPr>
              <a:t>Elektronik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6040" y="2088277"/>
            <a:ext cx="2027981" cy="5882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0442" marR="0">
              <a:lnSpc>
                <a:spcPts val="13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20" b="1">
                <a:solidFill>
                  <a:srgbClr val="122330"/>
                </a:solidFill>
                <a:latin typeface="Tahoma"/>
                <a:cs typeface="Tahoma"/>
              </a:rPr>
              <a:t>Ps</a:t>
            </a:r>
            <a:r>
              <a:rPr dirty="0" sz="1100" spc="-134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100" spc="-63" b="1">
                <a:solidFill>
                  <a:srgbClr val="122330"/>
                </a:solidFill>
                <a:latin typeface="Tahoma"/>
                <a:cs typeface="Tahoma"/>
              </a:rPr>
              <a:t>1Angka</a:t>
            </a:r>
            <a:r>
              <a:rPr dirty="0" sz="1100" spc="-198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100" b="1">
                <a:solidFill>
                  <a:srgbClr val="122330"/>
                </a:solidFill>
                <a:latin typeface="Tahoma"/>
                <a:cs typeface="Tahoma"/>
              </a:rPr>
              <a:t>2</a:t>
            </a:r>
          </a:p>
          <a:p>
            <a:pPr marL="0" marR="0">
              <a:lnSpc>
                <a:spcPts val="1327"/>
              </a:lnSpc>
              <a:spcBef>
                <a:spcPts val="157"/>
              </a:spcBef>
              <a:spcAft>
                <a:spcPts val="0"/>
              </a:spcAft>
            </a:pPr>
            <a:r>
              <a:rPr dirty="0" sz="1100" spc="-60" b="1">
                <a:solidFill>
                  <a:srgbClr val="122330"/>
                </a:solidFill>
                <a:latin typeface="Tahoma"/>
                <a:cs typeface="Tahoma"/>
              </a:rPr>
              <a:t>UU</a:t>
            </a:r>
            <a:r>
              <a:rPr dirty="0" sz="1100" spc="-242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100" spc="-60" b="1">
                <a:solidFill>
                  <a:srgbClr val="122330"/>
                </a:solidFill>
                <a:latin typeface="Tahoma"/>
                <a:cs typeface="Tahoma"/>
              </a:rPr>
              <a:t>No.</a:t>
            </a:r>
            <a:r>
              <a:rPr dirty="0" sz="1100" spc="-146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100" b="1">
                <a:solidFill>
                  <a:srgbClr val="122330"/>
                </a:solidFill>
                <a:latin typeface="Tahoma"/>
                <a:cs typeface="Tahoma"/>
              </a:rPr>
              <a:t>8</a:t>
            </a:r>
            <a:r>
              <a:rPr dirty="0" sz="1100" spc="-202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100" spc="-67" b="1">
                <a:solidFill>
                  <a:srgbClr val="122330"/>
                </a:solidFill>
                <a:latin typeface="Tahoma"/>
                <a:cs typeface="Tahoma"/>
              </a:rPr>
              <a:t>Tahun</a:t>
            </a:r>
            <a:r>
              <a:rPr dirty="0" sz="1100" spc="-209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100" spc="-144" b="1">
                <a:solidFill>
                  <a:srgbClr val="122330"/>
                </a:solidFill>
                <a:latin typeface="Tahoma"/>
                <a:cs typeface="Tahoma"/>
              </a:rPr>
              <a:t>1997</a:t>
            </a:r>
            <a:r>
              <a:rPr dirty="0" sz="1100" spc="-223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100" spc="-56" b="1">
                <a:solidFill>
                  <a:srgbClr val="122330"/>
                </a:solidFill>
                <a:latin typeface="Tahoma"/>
                <a:cs typeface="Tahoma"/>
              </a:rPr>
              <a:t>tentang</a:t>
            </a:r>
          </a:p>
          <a:p>
            <a:pPr marL="200882" marR="0">
              <a:lnSpc>
                <a:spcPts val="1327"/>
              </a:lnSpc>
              <a:spcBef>
                <a:spcPts val="191"/>
              </a:spcBef>
              <a:spcAft>
                <a:spcPts val="0"/>
              </a:spcAft>
            </a:pPr>
            <a:r>
              <a:rPr dirty="0" sz="1100" spc="-87" b="1">
                <a:solidFill>
                  <a:srgbClr val="122330"/>
                </a:solidFill>
                <a:latin typeface="Tahoma"/>
                <a:cs typeface="Tahoma"/>
              </a:rPr>
              <a:t>Dokumen</a:t>
            </a:r>
            <a:r>
              <a:rPr dirty="0" sz="1100" spc="-210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100" spc="-58" b="1">
                <a:solidFill>
                  <a:srgbClr val="122330"/>
                </a:solidFill>
                <a:latin typeface="Tahoma"/>
                <a:cs typeface="Tahoma"/>
              </a:rPr>
              <a:t>Perus</a:t>
            </a:r>
            <a:r>
              <a:rPr dirty="0" sz="1100" spc="-335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100" spc="-72" b="1">
                <a:solidFill>
                  <a:srgbClr val="122330"/>
                </a:solidFill>
                <a:latin typeface="Tahoma"/>
                <a:cs typeface="Tahoma"/>
              </a:rPr>
              <a:t>ahaan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20644" y="2839426"/>
            <a:ext cx="1995041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30" b="1">
                <a:solidFill>
                  <a:srgbClr val="5d99c3"/>
                </a:solidFill>
                <a:latin typeface="Tahoma"/>
                <a:cs typeface="Tahoma"/>
              </a:rPr>
              <a:t>Informasi</a:t>
            </a:r>
            <a:r>
              <a:rPr dirty="0" sz="1800" spc="-232" b="1">
                <a:solidFill>
                  <a:srgbClr val="5d99c3"/>
                </a:solidFill>
                <a:latin typeface="Tahoma"/>
                <a:cs typeface="Tahoma"/>
              </a:rPr>
              <a:t> </a:t>
            </a:r>
            <a:r>
              <a:rPr dirty="0" sz="1800" spc="-101" b="1">
                <a:solidFill>
                  <a:srgbClr val="5d99c3"/>
                </a:solidFill>
                <a:latin typeface="Tahoma"/>
                <a:cs typeface="Tahoma"/>
              </a:rPr>
              <a:t>Publik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38910" y="3152290"/>
            <a:ext cx="4568130" cy="11364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00" b="1">
                <a:solidFill>
                  <a:srgbClr val="122330"/>
                </a:solidFill>
                <a:latin typeface="Tahoma"/>
                <a:cs typeface="Tahoma"/>
              </a:rPr>
              <a:t>adalah</a:t>
            </a:r>
            <a:r>
              <a:rPr dirty="0" sz="1200" spc="73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122330"/>
                </a:solidFill>
                <a:latin typeface="Tahoma"/>
                <a:cs typeface="Tahoma"/>
              </a:rPr>
              <a:t>informasi</a:t>
            </a:r>
            <a:r>
              <a:rPr dirty="0" sz="1200" spc="123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111" b="1">
                <a:solidFill>
                  <a:srgbClr val="122330"/>
                </a:solidFill>
                <a:latin typeface="Tahoma"/>
                <a:cs typeface="Tahoma"/>
              </a:rPr>
              <a:t>yang</a:t>
            </a:r>
            <a:r>
              <a:rPr dirty="0" sz="1200" spc="68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86" b="1">
                <a:solidFill>
                  <a:srgbClr val="122330"/>
                </a:solidFill>
                <a:latin typeface="Tahoma"/>
                <a:cs typeface="Tahoma"/>
              </a:rPr>
              <a:t>dihasilkan,</a:t>
            </a:r>
            <a:r>
              <a:rPr dirty="0" sz="1200" spc="88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86" b="1">
                <a:solidFill>
                  <a:srgbClr val="122330"/>
                </a:solidFill>
                <a:latin typeface="Tahoma"/>
                <a:cs typeface="Tahoma"/>
              </a:rPr>
              <a:t>disimpan,</a:t>
            </a:r>
            <a:r>
              <a:rPr dirty="0" sz="1200" spc="97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86" b="1">
                <a:solidFill>
                  <a:srgbClr val="122330"/>
                </a:solidFill>
                <a:latin typeface="Tahoma"/>
                <a:cs typeface="Tahoma"/>
              </a:rPr>
              <a:t>dikelola,</a:t>
            </a:r>
            <a:r>
              <a:rPr dirty="0" sz="1200" spc="108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86" b="1">
                <a:solidFill>
                  <a:srgbClr val="122330"/>
                </a:solidFill>
                <a:latin typeface="Tahoma"/>
                <a:cs typeface="Tahoma"/>
              </a:rPr>
              <a:t>dikirim,</a:t>
            </a:r>
          </a:p>
          <a:p>
            <a:pPr marL="0" marR="0">
              <a:lnSpc>
                <a:spcPts val="14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 spc="-105" b="1">
                <a:solidFill>
                  <a:srgbClr val="122330"/>
                </a:solidFill>
                <a:latin typeface="Tahoma"/>
                <a:cs typeface="Tahoma"/>
              </a:rPr>
              <a:t>dan/atau</a:t>
            </a:r>
            <a:r>
              <a:rPr dirty="0" sz="1200" spc="222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81" b="1">
                <a:solidFill>
                  <a:srgbClr val="122330"/>
                </a:solidFill>
                <a:latin typeface="Tahoma"/>
                <a:cs typeface="Tahoma"/>
              </a:rPr>
              <a:t>diterima</a:t>
            </a:r>
            <a:r>
              <a:rPr dirty="0" sz="1200" spc="288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91" b="1">
                <a:solidFill>
                  <a:srgbClr val="122330"/>
                </a:solidFill>
                <a:latin typeface="Tahoma"/>
                <a:cs typeface="Tahoma"/>
              </a:rPr>
              <a:t>oleh</a:t>
            </a:r>
            <a:r>
              <a:rPr dirty="0" sz="1200" spc="265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86" b="1">
                <a:solidFill>
                  <a:srgbClr val="122330"/>
                </a:solidFill>
                <a:latin typeface="Tahoma"/>
                <a:cs typeface="Tahoma"/>
              </a:rPr>
              <a:t>suatu</a:t>
            </a:r>
            <a:r>
              <a:rPr dirty="0" sz="1200" spc="256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122330"/>
                </a:solidFill>
                <a:latin typeface="Tahoma"/>
                <a:cs typeface="Tahoma"/>
              </a:rPr>
              <a:t>badan</a:t>
            </a:r>
            <a:r>
              <a:rPr dirty="0" sz="1200" spc="250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91" b="1">
                <a:solidFill>
                  <a:srgbClr val="122330"/>
                </a:solidFill>
                <a:latin typeface="Tahoma"/>
                <a:cs typeface="Tahoma"/>
              </a:rPr>
              <a:t>publik</a:t>
            </a:r>
            <a:r>
              <a:rPr dirty="0" sz="1200" spc="270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111" b="1">
                <a:solidFill>
                  <a:srgbClr val="122330"/>
                </a:solidFill>
                <a:latin typeface="Tahoma"/>
                <a:cs typeface="Tahoma"/>
              </a:rPr>
              <a:t>yang</a:t>
            </a:r>
            <a:r>
              <a:rPr dirty="0" sz="1200" spc="231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86" b="1">
                <a:solidFill>
                  <a:srgbClr val="122330"/>
                </a:solidFill>
                <a:latin typeface="Tahoma"/>
                <a:cs typeface="Tahoma"/>
              </a:rPr>
              <a:t>berkaitan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00" b="1">
                <a:solidFill>
                  <a:srgbClr val="122330"/>
                </a:solidFill>
                <a:latin typeface="Tahoma"/>
                <a:cs typeface="Tahoma"/>
              </a:rPr>
              <a:t>dengan</a:t>
            </a:r>
            <a:r>
              <a:rPr dirty="0" sz="1200" spc="1103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91" b="1">
                <a:solidFill>
                  <a:srgbClr val="122330"/>
                </a:solidFill>
                <a:latin typeface="Tahoma"/>
                <a:cs typeface="Tahoma"/>
              </a:rPr>
              <a:t>penyelenggara</a:t>
            </a:r>
            <a:r>
              <a:rPr dirty="0" sz="1200" spc="1110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100" b="1">
                <a:solidFill>
                  <a:srgbClr val="122330"/>
                </a:solidFill>
                <a:latin typeface="Tahoma"/>
                <a:cs typeface="Tahoma"/>
              </a:rPr>
              <a:t>dan</a:t>
            </a:r>
            <a:r>
              <a:rPr dirty="0" sz="1200" spc="1363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122330"/>
                </a:solidFill>
                <a:latin typeface="Tahoma"/>
                <a:cs typeface="Tahoma"/>
              </a:rPr>
              <a:t>penyelenggaraan</a:t>
            </a:r>
            <a:r>
              <a:rPr dirty="0" sz="1200" spc="1350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91" b="1">
                <a:solidFill>
                  <a:srgbClr val="122330"/>
                </a:solidFill>
                <a:latin typeface="Tahoma"/>
                <a:cs typeface="Tahoma"/>
              </a:rPr>
              <a:t>negara</a:t>
            </a:r>
          </a:p>
          <a:p>
            <a:pPr marL="0" marR="0">
              <a:lnSpc>
                <a:spcPts val="144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 spc="-105" b="1">
                <a:solidFill>
                  <a:srgbClr val="122330"/>
                </a:solidFill>
                <a:latin typeface="Tahoma"/>
                <a:cs typeface="Tahoma"/>
              </a:rPr>
              <a:t>dan/atau</a:t>
            </a:r>
            <a:r>
              <a:rPr dirty="0" sz="1200" spc="158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91" b="1">
                <a:solidFill>
                  <a:srgbClr val="122330"/>
                </a:solidFill>
                <a:latin typeface="Tahoma"/>
                <a:cs typeface="Tahoma"/>
              </a:rPr>
              <a:t>penyelenggara</a:t>
            </a:r>
            <a:r>
              <a:rPr dirty="0" sz="1200" spc="177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100" b="1">
                <a:solidFill>
                  <a:srgbClr val="122330"/>
                </a:solidFill>
                <a:latin typeface="Tahoma"/>
                <a:cs typeface="Tahoma"/>
              </a:rPr>
              <a:t>dan</a:t>
            </a:r>
            <a:r>
              <a:rPr dirty="0" sz="1200" spc="180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122330"/>
                </a:solidFill>
                <a:latin typeface="Tahoma"/>
                <a:cs typeface="Tahoma"/>
              </a:rPr>
              <a:t>penyelenggaraan</a:t>
            </a:r>
            <a:r>
              <a:rPr dirty="0" sz="1200" spc="162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122330"/>
                </a:solidFill>
                <a:latin typeface="Tahoma"/>
                <a:cs typeface="Tahoma"/>
              </a:rPr>
              <a:t>badan</a:t>
            </a:r>
            <a:r>
              <a:rPr dirty="0" sz="1200" spc="187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91" b="1">
                <a:solidFill>
                  <a:srgbClr val="122330"/>
                </a:solidFill>
                <a:latin typeface="Tahoma"/>
                <a:cs typeface="Tahoma"/>
              </a:rPr>
              <a:t>publik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00" b="1">
                <a:solidFill>
                  <a:srgbClr val="122330"/>
                </a:solidFill>
                <a:latin typeface="Tahoma"/>
                <a:cs typeface="Tahoma"/>
              </a:rPr>
              <a:t>lainnya</a:t>
            </a:r>
            <a:r>
              <a:rPr dirty="0" sz="1200" spc="713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111" b="1">
                <a:solidFill>
                  <a:srgbClr val="122330"/>
                </a:solidFill>
                <a:latin typeface="Tahoma"/>
                <a:cs typeface="Tahoma"/>
              </a:rPr>
              <a:t>yang</a:t>
            </a:r>
            <a:r>
              <a:rPr dirty="0" sz="1200" spc="707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122330"/>
                </a:solidFill>
                <a:latin typeface="Tahoma"/>
                <a:cs typeface="Tahoma"/>
              </a:rPr>
              <a:t>sesuai</a:t>
            </a:r>
            <a:r>
              <a:rPr dirty="0" sz="1200" spc="1027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100" b="1">
                <a:solidFill>
                  <a:srgbClr val="122330"/>
                </a:solidFill>
                <a:latin typeface="Tahoma"/>
                <a:cs typeface="Tahoma"/>
              </a:rPr>
              <a:t>dengan</a:t>
            </a:r>
            <a:r>
              <a:rPr dirty="0" sz="1200" spc="709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104" b="1">
                <a:solidFill>
                  <a:srgbClr val="122330"/>
                </a:solidFill>
                <a:latin typeface="Tahoma"/>
                <a:cs typeface="Tahoma"/>
              </a:rPr>
              <a:t>Undang-Undang</a:t>
            </a:r>
            <a:r>
              <a:rPr dirty="0" sz="1200" spc="676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81" b="1">
                <a:solidFill>
                  <a:srgbClr val="122330"/>
                </a:solidFill>
                <a:latin typeface="Tahoma"/>
                <a:cs typeface="Tahoma"/>
              </a:rPr>
              <a:t>ini</a:t>
            </a:r>
            <a:r>
              <a:rPr dirty="0" sz="1200" spc="751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66" b="1">
                <a:solidFill>
                  <a:srgbClr val="122330"/>
                </a:solidFill>
                <a:latin typeface="Tahoma"/>
                <a:cs typeface="Tahoma"/>
              </a:rPr>
              <a:t>serta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67" b="1">
                <a:solidFill>
                  <a:srgbClr val="122330"/>
                </a:solidFill>
                <a:latin typeface="Tahoma"/>
                <a:cs typeface="Tahoma"/>
              </a:rPr>
              <a:t>informasi</a:t>
            </a:r>
            <a:r>
              <a:rPr dirty="0" sz="1200" spc="-231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72" b="1">
                <a:solidFill>
                  <a:srgbClr val="122330"/>
                </a:solidFill>
                <a:latin typeface="Tahoma"/>
                <a:cs typeface="Tahoma"/>
              </a:rPr>
              <a:t>lain</a:t>
            </a:r>
            <a:r>
              <a:rPr dirty="0" sz="1200" spc="-209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82" b="1">
                <a:solidFill>
                  <a:srgbClr val="122330"/>
                </a:solidFill>
                <a:latin typeface="Tahoma"/>
                <a:cs typeface="Tahoma"/>
              </a:rPr>
              <a:t>yang</a:t>
            </a:r>
            <a:r>
              <a:rPr dirty="0" sz="1200" spc="-234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81" b="1">
                <a:solidFill>
                  <a:srgbClr val="122330"/>
                </a:solidFill>
                <a:latin typeface="Tahoma"/>
                <a:cs typeface="Tahoma"/>
              </a:rPr>
              <a:t>berkaitan</a:t>
            </a:r>
            <a:r>
              <a:rPr dirty="0" sz="1200" spc="-170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83" b="1">
                <a:solidFill>
                  <a:srgbClr val="122330"/>
                </a:solidFill>
                <a:latin typeface="Tahoma"/>
                <a:cs typeface="Tahoma"/>
              </a:rPr>
              <a:t>dengan</a:t>
            </a:r>
            <a:r>
              <a:rPr dirty="0" sz="1200" spc="-241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87" b="1">
                <a:solidFill>
                  <a:srgbClr val="122330"/>
                </a:solidFill>
                <a:latin typeface="Tahoma"/>
                <a:cs typeface="Tahoma"/>
              </a:rPr>
              <a:t>kepentingan</a:t>
            </a:r>
            <a:r>
              <a:rPr dirty="0" sz="1200" spc="-220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200" spc="-73" b="1">
                <a:solidFill>
                  <a:srgbClr val="122330"/>
                </a:solidFill>
                <a:latin typeface="Tahoma"/>
                <a:cs typeface="Tahoma"/>
              </a:rPr>
              <a:t>publik.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67049" y="4465515"/>
            <a:ext cx="934801" cy="206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68" b="1">
                <a:solidFill>
                  <a:srgbClr val="122330"/>
                </a:solidFill>
                <a:latin typeface="Tahoma"/>
                <a:cs typeface="Tahoma"/>
              </a:rPr>
              <a:t>Ps</a:t>
            </a:r>
            <a:r>
              <a:rPr dirty="0" sz="1100" spc="-47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100" spc="-64" b="1">
                <a:solidFill>
                  <a:srgbClr val="122330"/>
                </a:solidFill>
                <a:latin typeface="Tahoma"/>
                <a:cs typeface="Tahoma"/>
              </a:rPr>
              <a:t>1Angka</a:t>
            </a:r>
            <a:r>
              <a:rPr dirty="0" sz="1100" spc="-198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100" b="1">
                <a:solidFill>
                  <a:srgbClr val="122330"/>
                </a:solidFill>
                <a:latin typeface="Tahoma"/>
                <a:cs typeface="Tahoma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57938" y="4658555"/>
            <a:ext cx="2088691" cy="399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2241" marR="0">
              <a:lnSpc>
                <a:spcPts val="13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60" b="1">
                <a:solidFill>
                  <a:srgbClr val="122330"/>
                </a:solidFill>
                <a:latin typeface="Tahoma"/>
                <a:cs typeface="Tahoma"/>
              </a:rPr>
              <a:t>Peraturan</a:t>
            </a:r>
            <a:r>
              <a:rPr dirty="0" sz="1100" spc="-216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100" spc="-79" b="1">
                <a:solidFill>
                  <a:srgbClr val="122330"/>
                </a:solidFill>
                <a:latin typeface="Tahoma"/>
                <a:cs typeface="Tahoma"/>
              </a:rPr>
              <a:t>ANRI</a:t>
            </a:r>
            <a:r>
              <a:rPr dirty="0" sz="1100" spc="-279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100" spc="-61" b="1">
                <a:solidFill>
                  <a:srgbClr val="122330"/>
                </a:solidFill>
                <a:latin typeface="Tahoma"/>
                <a:cs typeface="Tahoma"/>
              </a:rPr>
              <a:t>tentang</a:t>
            </a:r>
          </a:p>
          <a:p>
            <a:pPr marL="0" marR="0">
              <a:lnSpc>
                <a:spcPts val="1327"/>
              </a:lnSpc>
              <a:spcBef>
                <a:spcPts val="192"/>
              </a:spcBef>
              <a:spcAft>
                <a:spcPts val="0"/>
              </a:spcAft>
            </a:pPr>
            <a:r>
              <a:rPr dirty="0" sz="1100" spc="-68" b="1">
                <a:solidFill>
                  <a:srgbClr val="122330"/>
                </a:solidFill>
                <a:latin typeface="Tahoma"/>
                <a:cs typeface="Tahoma"/>
              </a:rPr>
              <a:t>Pengelolaan</a:t>
            </a:r>
            <a:r>
              <a:rPr dirty="0" sz="1100" spc="-206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100" spc="-31" b="1">
                <a:solidFill>
                  <a:srgbClr val="122330"/>
                </a:solidFill>
                <a:latin typeface="Tahoma"/>
                <a:cs typeface="Tahoma"/>
              </a:rPr>
              <a:t>Arsip</a:t>
            </a:r>
            <a:r>
              <a:rPr dirty="0" sz="1100" spc="-161" b="1">
                <a:solidFill>
                  <a:srgbClr val="122330"/>
                </a:solidFill>
                <a:latin typeface="Tahoma"/>
                <a:cs typeface="Tahoma"/>
              </a:rPr>
              <a:t> </a:t>
            </a:r>
            <a:r>
              <a:rPr dirty="0" sz="1100" spc="-58" b="1">
                <a:solidFill>
                  <a:srgbClr val="122330"/>
                </a:solidFill>
                <a:latin typeface="Tahoma"/>
                <a:cs typeface="Tahoma"/>
              </a:rPr>
              <a:t>Elektronik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863965" y="4779928"/>
            <a:ext cx="244220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0a6ab0"/>
                </a:solidFill>
                <a:latin typeface="OSBEPT+Arial-BoldMT"/>
                <a:cs typeface="OSBEPT+Arial-BoldMT"/>
              </a:rPr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15064" y="186391"/>
            <a:ext cx="4908909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BMDJVV+Calibri-Bold"/>
                <a:cs typeface="BMDJVV+Calibri-Bold"/>
              </a:rPr>
              <a:t>SUSUNANꢀTIMꢀKEARSIPANꢀDAERAHꢀ-ꢀTAHUNꢀ2022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439" y="549917"/>
            <a:ext cx="3428937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MDJVV+Calibri-Bold"/>
                <a:cs typeface="BMDJVV+Calibri-Bold"/>
              </a:rPr>
              <a:t>A.ꢀSUSUNANꢀTIMꢀPENATAANꢀARSIPꢀDAERAH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9229" y="810282"/>
            <a:ext cx="75068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Pengarah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82442" y="810282"/>
            <a:ext cx="1351796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:</a:t>
            </a:r>
            <a:r>
              <a:rPr dirty="0" sz="1200" spc="58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a.ꢀKepalaꢀDaerah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9229" y="1020594"/>
            <a:ext cx="18685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37228" y="1020594"/>
            <a:ext cx="1586954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b.ꢀWakilꢀKepalaꢀDaerah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09229" y="1214325"/>
            <a:ext cx="175369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b="1">
                <a:solidFill>
                  <a:srgbClr val="000000"/>
                </a:solidFill>
                <a:latin typeface="BMDJVV+Calibri-Bold"/>
                <a:cs typeface="BMDJVV+Calibri-Bold"/>
              </a:rPr>
              <a:t>ꢀ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37228" y="1214325"/>
            <a:ext cx="175369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FOOJUC+Calibri"/>
                <a:cs typeface="FOOJUC+Calibri"/>
              </a:rPr>
              <a:t>ꢀ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9229" y="1371114"/>
            <a:ext cx="1363214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PenanggungꢀJawab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82442" y="1371114"/>
            <a:ext cx="1405288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:</a:t>
            </a:r>
            <a:r>
              <a:rPr dirty="0" sz="1200" spc="58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SekretarisꢀDaerah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09229" y="1564845"/>
            <a:ext cx="175369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b="1">
                <a:solidFill>
                  <a:srgbClr val="000000"/>
                </a:solidFill>
                <a:latin typeface="BMDJVV+Calibri-Bold"/>
                <a:cs typeface="BMDJVV+Calibri-Bold"/>
              </a:rPr>
              <a:t>ꢀ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37228" y="1564845"/>
            <a:ext cx="175369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FOOJUC+Calibri"/>
                <a:cs typeface="FOOJUC+Calibri"/>
              </a:rPr>
              <a:t>ꢀ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09229" y="1721634"/>
            <a:ext cx="556766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Ketuaꢀ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82442" y="1721634"/>
            <a:ext cx="2295278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:</a:t>
            </a:r>
            <a:r>
              <a:rPr dirty="0" sz="1200" spc="58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KepalaꢀDinasꢀArsipꢀDaerahꢀ(LKD)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09229" y="1915365"/>
            <a:ext cx="175369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b="1">
                <a:solidFill>
                  <a:srgbClr val="000000"/>
                </a:solidFill>
                <a:latin typeface="BMDJVV+Calibri-Bold"/>
                <a:cs typeface="BMDJVV+Calibri-Bold"/>
              </a:rPr>
              <a:t>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37228" y="1915365"/>
            <a:ext cx="175369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FOOJUC+Calibri"/>
                <a:cs typeface="FOOJUC+Calibri"/>
              </a:rPr>
              <a:t>ꢀ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09229" y="2072154"/>
            <a:ext cx="68103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Anggota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282442" y="2072154"/>
            <a:ext cx="2467950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:</a:t>
            </a:r>
            <a:r>
              <a:rPr dirty="0" sz="1200" spc="58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Sekretarisꢀdariꢀmasing-masingꢀOPD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09229" y="2265885"/>
            <a:ext cx="175369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b="1">
                <a:solidFill>
                  <a:srgbClr val="000000"/>
                </a:solidFill>
                <a:latin typeface="BMDJVV+Calibri-Bold"/>
                <a:cs typeface="BMDJVV+Calibri-Bold"/>
              </a:rPr>
              <a:t>ꢀ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37228" y="2265885"/>
            <a:ext cx="175369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FOOJUC+Calibri"/>
                <a:cs typeface="FOOJUC+Calibri"/>
              </a:rPr>
              <a:t>ꢀ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09229" y="2422674"/>
            <a:ext cx="375937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KoordinatorꢀPelaksana</a:t>
            </a:r>
            <a:r>
              <a:rPr dirty="0" sz="1200" spc="782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:</a:t>
            </a:r>
            <a:r>
              <a:rPr dirty="0" sz="1200" spc="58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KepalaꢀBidangꢀKearsipanꢀ(LKD)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09229" y="2616405"/>
            <a:ext cx="175369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b="1">
                <a:solidFill>
                  <a:srgbClr val="000000"/>
                </a:solidFill>
                <a:latin typeface="BMDJVV+Calibri-Bold"/>
                <a:cs typeface="BMDJVV+Calibri-Bold"/>
              </a:rPr>
              <a:t>ꢀ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437228" y="2616405"/>
            <a:ext cx="175369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FOOJUC+Calibri"/>
                <a:cs typeface="FOOJUC+Calibri"/>
              </a:rPr>
              <a:t>ꢀ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09229" y="2773194"/>
            <a:ext cx="1352177" cy="400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AnggotaꢀPelaksana</a:t>
            </a:r>
          </a:p>
          <a:p>
            <a:pPr marL="0" marR="0">
              <a:lnSpc>
                <a:spcPts val="1200"/>
              </a:lnSpc>
              <a:spcBef>
                <a:spcPts val="455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ꢀ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282442" y="2773194"/>
            <a:ext cx="529085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:</a:t>
            </a:r>
            <a:r>
              <a:rPr dirty="0" sz="1200" spc="58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Minimalꢀ2ꢀorangꢀArsiparis/PengelolaꢀArsip/PenataꢀArsipꢀdariꢀmasing-masingꢀOPD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437228" y="2983506"/>
            <a:ext cx="18685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ꢀ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09229" y="3193818"/>
            <a:ext cx="85970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MasaꢀKerja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282442" y="3193818"/>
            <a:ext cx="2412110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:</a:t>
            </a:r>
            <a:r>
              <a:rPr dirty="0" sz="1200" spc="58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1ꢀJuliꢀ2022ꢀs.d.ꢀ31ꢀDesemberꢀ2022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709229" y="3387549"/>
            <a:ext cx="175369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b="1">
                <a:solidFill>
                  <a:srgbClr val="000000"/>
                </a:solidFill>
                <a:latin typeface="BMDJVV+Calibri-Bold"/>
                <a:cs typeface="BMDJVV+Calibri-Bold"/>
              </a:rPr>
              <a:t>ꢀ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437228" y="3387549"/>
            <a:ext cx="175369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FOOJUC+Calibri"/>
                <a:cs typeface="FOOJUC+Calibri"/>
              </a:rPr>
              <a:t>ꢀ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09229" y="3544338"/>
            <a:ext cx="92191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TargetꢀKerja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282442" y="3544338"/>
            <a:ext cx="282944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:</a:t>
            </a:r>
            <a:r>
              <a:rPr dirty="0" sz="1200" spc="58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TerlaksanaꢀpenataanꢀarsipꢀdiꢀsemuaꢀOPD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437228" y="3830850"/>
            <a:ext cx="111993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IndikatorꢀHasilꢀ: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437228" y="4041162"/>
            <a:ext cx="3253903" cy="611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a.ꢀFisikꢀarsipꢀmemberkasꢀdanꢀtertata</a:t>
            </a:r>
          </a:p>
          <a:p>
            <a:pPr marL="0" marR="0">
              <a:lnSpc>
                <a:spcPts val="1200"/>
              </a:lnSpc>
              <a:spcBef>
                <a:spcPts val="45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b.ꢀDaftarꢀArsipꢀAktifꢀ(DaftarꢀBerkasꢀdanꢀIsiꢀBerkas)ꢀ</a:t>
            </a:r>
          </a:p>
          <a:p>
            <a:pPr marL="0" marR="0">
              <a:lnSpc>
                <a:spcPts val="1200"/>
              </a:lnSpc>
              <a:spcBef>
                <a:spcPts val="40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c.ꢀDaftarꢀArsipꢀInaktif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09229" y="4251474"/>
            <a:ext cx="186853" cy="821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ꢀ</a:t>
            </a:r>
          </a:p>
          <a:p>
            <a:pPr marL="0" marR="0">
              <a:lnSpc>
                <a:spcPts val="1200"/>
              </a:lnSpc>
              <a:spcBef>
                <a:spcPts val="455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ꢀ</a:t>
            </a:r>
          </a:p>
          <a:p>
            <a:pPr marL="0" marR="0">
              <a:lnSpc>
                <a:spcPts val="1200"/>
              </a:lnSpc>
              <a:spcBef>
                <a:spcPts val="405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ꢀ</a:t>
            </a:r>
          </a:p>
          <a:p>
            <a:pPr marL="0" marR="0">
              <a:lnSpc>
                <a:spcPts val="1200"/>
              </a:lnSpc>
              <a:spcBef>
                <a:spcPts val="455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ꢀ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437228" y="4672098"/>
            <a:ext cx="2318444" cy="400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d.ꢀDaftarꢀArsipꢀInaktifꢀUsulꢀMusnah</a:t>
            </a:r>
          </a:p>
          <a:p>
            <a:pPr marL="0" marR="0">
              <a:lnSpc>
                <a:spcPts val="1200"/>
              </a:lnSpc>
              <a:spcBef>
                <a:spcPts val="45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e.ꢀDaftarꢀArsipꢀStatisꢀUsulꢀSerah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15064" y="186391"/>
            <a:ext cx="4908909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BMDJVV+Calibri-Bold"/>
                <a:cs typeface="BMDJVV+Calibri-Bold"/>
              </a:rPr>
              <a:t>SUSUNANꢀTIMꢀKEARSIPANꢀDAERAHꢀ-ꢀTAHUNꢀ2022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439" y="713740"/>
            <a:ext cx="3711525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MDJVV+Calibri-Bold"/>
                <a:cs typeface="BMDJVV+Calibri-Bold"/>
              </a:rPr>
              <a:t>B.ꢀSUSUNANꢀTIMꢀPEMBINAꢀKEARSIPANꢀDAERAH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0579" y="1062441"/>
            <a:ext cx="75068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Pengarah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51075" y="1062441"/>
            <a:ext cx="144147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:</a:t>
            </a:r>
            <a:r>
              <a:rPr dirty="0" sz="1200" spc="6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SekretarisꢀDaerah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0579" y="1256172"/>
            <a:ext cx="175369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b="1">
                <a:solidFill>
                  <a:srgbClr val="000000"/>
                </a:solidFill>
                <a:latin typeface="BMDJVV+Calibri-Bold"/>
                <a:cs typeface="BMDJVV+Calibri-Bold"/>
              </a:rPr>
              <a:t>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14579" y="1256172"/>
            <a:ext cx="175369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FOOJUC+Calibri"/>
                <a:cs typeface="FOOJUC+Calibri"/>
              </a:rPr>
              <a:t>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0579" y="1412961"/>
            <a:ext cx="3724492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PenanggungꢀJawab</a:t>
            </a:r>
            <a:r>
              <a:rPr dirty="0" sz="1200" spc="1382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:</a:t>
            </a:r>
            <a:r>
              <a:rPr dirty="0" sz="1200" spc="6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KepalaꢀDinasꢀArsipꢀDaerahꢀ(LKD)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0579" y="1606692"/>
            <a:ext cx="175369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b="1">
                <a:solidFill>
                  <a:srgbClr val="000000"/>
                </a:solidFill>
                <a:latin typeface="BMDJVV+Calibri-Bold"/>
                <a:cs typeface="BMDJVV+Calibri-Bold"/>
              </a:rPr>
              <a:t>ꢀ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14579" y="1606692"/>
            <a:ext cx="175369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FOOJUC+Calibri"/>
                <a:cs typeface="FOOJUC+Calibri"/>
              </a:rPr>
              <a:t>ꢀ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0579" y="1763481"/>
            <a:ext cx="111479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KetuaꢀPembina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51075" y="1763481"/>
            <a:ext cx="2194878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:</a:t>
            </a:r>
            <a:r>
              <a:rPr dirty="0" sz="1200" spc="6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KepalaꢀBidangꢀKearsipanꢀ(LKD)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30579" y="1957212"/>
            <a:ext cx="175369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b="1">
                <a:solidFill>
                  <a:srgbClr val="000000"/>
                </a:solidFill>
                <a:latin typeface="BMDJVV+Calibri-Bold"/>
                <a:cs typeface="BMDJVV+Calibri-Bold"/>
              </a:rPr>
              <a:t>ꢀ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14579" y="1957212"/>
            <a:ext cx="175369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FOOJUC+Calibri"/>
                <a:cs typeface="FOOJUC+Calibri"/>
              </a:rPr>
              <a:t>ꢀ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30579" y="2114001"/>
            <a:ext cx="68103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Anggota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251075" y="2114001"/>
            <a:ext cx="997912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:</a:t>
            </a:r>
            <a:r>
              <a:rPr dirty="0" sz="1200" spc="6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a.ꢀArsiparis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30579" y="2324313"/>
            <a:ext cx="18685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ꢀ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414579" y="2324313"/>
            <a:ext cx="2733972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b.ꢀPejabatꢀdiꢀlingkunganꢀBidangꢀKearsipan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30579" y="2534625"/>
            <a:ext cx="18685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ꢀ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414579" y="2534625"/>
            <a:ext cx="4422948" cy="38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c.ꢀPengelolaꢀArsipꢀyangꢀtelahꢀmengikutiꢀBimtekꢀPembinaanꢀKearsipan</a:t>
            </a:r>
          </a:p>
          <a:p>
            <a:pPr marL="0" marR="0">
              <a:lnSpc>
                <a:spcPts val="1100"/>
              </a:lnSpc>
              <a:spcBef>
                <a:spcPts val="42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OOJUC+Calibri"/>
                <a:cs typeface="FOOJUC+Calibri"/>
              </a:rPr>
              <a:t>ꢀ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30579" y="2740791"/>
            <a:ext cx="183982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BMDJVV+Calibri-Bold"/>
                <a:cs typeface="BMDJVV+Calibri-Bold"/>
              </a:rPr>
              <a:t>ꢀ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30579" y="2937723"/>
            <a:ext cx="85970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MasaꢀKerja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251075" y="2937723"/>
            <a:ext cx="6180570" cy="400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:</a:t>
            </a:r>
            <a:r>
              <a:rPr dirty="0" sz="1200" spc="6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BerkelanjutanꢀdanꢀmitraꢀmelekatꢀdariꢀTimꢀPembinaꢀKearsipanꢀPusatꢀyangꢀadaꢀdiꢀArsipꢀNasionalꢀ</a:t>
            </a:r>
          </a:p>
          <a:p>
            <a:pPr marL="163504" marR="0">
              <a:lnSpc>
                <a:spcPts val="1200"/>
              </a:lnSpc>
              <a:spcBef>
                <a:spcPts val="45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RIꢀ(DirektoratꢀKearsipanꢀDaerahꢀI)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30579" y="3354201"/>
            <a:ext cx="183982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BMDJVV+Calibri-Bold"/>
                <a:cs typeface="BMDJVV+Calibri-Bold"/>
              </a:rPr>
              <a:t>ꢀ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414579" y="3354201"/>
            <a:ext cx="183982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OOJUC+Calibri"/>
                <a:cs typeface="FOOJUC+Calibri"/>
              </a:rPr>
              <a:t>ꢀ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30579" y="3551133"/>
            <a:ext cx="55237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Tugasꢀ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251075" y="3551133"/>
            <a:ext cx="6189841" cy="821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:</a:t>
            </a:r>
            <a:r>
              <a:rPr dirty="0" sz="1200" spc="6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1.</a:t>
            </a:r>
            <a:r>
              <a:rPr dirty="0" sz="1200" spc="3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MelaksanakanꢀpembinaanꢀsecaraꢀberkelanjutanꢀterhadapꢀOrganisasiꢀPerangkatꢀDaerahꢀdanꢀ</a:t>
            </a:r>
          </a:p>
          <a:p>
            <a:pPr marL="364800" marR="0">
              <a:lnSpc>
                <a:spcPts val="1200"/>
              </a:lnSpc>
              <a:spcBef>
                <a:spcPts val="45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BadanꢀUsahaꢀMilikꢀDaerah,,ꢀsertaꢀOrmas/Orpolꢀyangꢀadaꢀdiꢀdaerah</a:t>
            </a:r>
          </a:p>
          <a:p>
            <a:pPr marL="163504" marR="0">
              <a:lnSpc>
                <a:spcPts val="1200"/>
              </a:lnSpc>
              <a:spcBef>
                <a:spcPts val="40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2.</a:t>
            </a:r>
            <a:r>
              <a:rPr dirty="0" sz="1200" spc="3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MelaksanakanꢀkoordinasiꢀdenganꢀTimꢀPembinaꢀKearsipanꢀNasionalꢀmengenaiꢀprogramꢀdanꢀ</a:t>
            </a:r>
          </a:p>
          <a:p>
            <a:pPr marL="364800" marR="0">
              <a:lnSpc>
                <a:spcPts val="1200"/>
              </a:lnSpc>
              <a:spcBef>
                <a:spcPts val="45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teknisꢀpembinaanꢀdiꢀdaerah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30579" y="3971757"/>
            <a:ext cx="186853" cy="611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ꢀ</a:t>
            </a:r>
          </a:p>
          <a:p>
            <a:pPr marL="0" marR="0">
              <a:lnSpc>
                <a:spcPts val="1200"/>
              </a:lnSpc>
              <a:spcBef>
                <a:spcPts val="2111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BMDJVV+Calibri-Bold"/>
                <a:cs typeface="BMDJVV+Calibri-Bold"/>
              </a:rPr>
              <a:t>ꢀ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414579" y="4392381"/>
            <a:ext cx="545458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3.</a:t>
            </a:r>
            <a:r>
              <a:rPr dirty="0" sz="1200" spc="3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FOOJUC+Calibri"/>
                <a:cs typeface="FOOJUC+Calibri"/>
              </a:rPr>
              <a:t>Menyusunꢀlaporanꢀberkalaꢀterhadapꢀpelaksanaanꢀpembinaanꢀyangꢀtelahꢀdilakukan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306" y="925867"/>
            <a:ext cx="792360" cy="13062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85"/>
              </a:lnSpc>
              <a:spcBef>
                <a:spcPts val="0"/>
              </a:spcBef>
              <a:spcAft>
                <a:spcPts val="0"/>
              </a:spcAft>
            </a:pPr>
            <a:r>
              <a:rPr dirty="0" sz="8600" b="1">
                <a:solidFill>
                  <a:srgbClr val="007ab8"/>
                </a:solidFill>
                <a:latin typeface="LNUVWQ+TrebuchetMS-Bold"/>
                <a:cs typeface="LNUVWQ+TrebuchetMS-Bold"/>
              </a:rPr>
              <a:t>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0921" y="1604201"/>
            <a:ext cx="5531643" cy="18690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27" b="1">
                <a:solidFill>
                  <a:srgbClr val="ffffff"/>
                </a:solidFill>
                <a:latin typeface="Tahoma"/>
                <a:cs typeface="Tahoma"/>
              </a:rPr>
              <a:t>Jika</a:t>
            </a:r>
            <a:r>
              <a:rPr dirty="0" sz="2400" spc="-436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22" b="1">
                <a:solidFill>
                  <a:srgbClr val="ffffff"/>
                </a:solidFill>
                <a:latin typeface="Tahoma"/>
                <a:cs typeface="Tahoma"/>
              </a:rPr>
              <a:t>seseorang</a:t>
            </a:r>
            <a:r>
              <a:rPr dirty="0" sz="2400" spc="-393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75" b="1">
                <a:solidFill>
                  <a:srgbClr val="ffffff"/>
                </a:solidFill>
                <a:latin typeface="Tahoma"/>
                <a:cs typeface="Tahoma"/>
              </a:rPr>
              <a:t>meninggal</a:t>
            </a:r>
            <a:r>
              <a:rPr dirty="0" sz="2400" spc="-421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48" b="1">
                <a:solidFill>
                  <a:srgbClr val="ffffff"/>
                </a:solidFill>
                <a:latin typeface="Tahoma"/>
                <a:cs typeface="Tahoma"/>
              </a:rPr>
              <a:t>dunia,</a:t>
            </a:r>
          </a:p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162" b="1">
                <a:solidFill>
                  <a:srgbClr val="ffffff"/>
                </a:solidFill>
                <a:latin typeface="Tahoma"/>
                <a:cs typeface="Tahoma"/>
              </a:rPr>
              <a:t>maka</a:t>
            </a:r>
            <a:r>
              <a:rPr dirty="0" sz="2400" spc="-4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47" b="1">
                <a:solidFill>
                  <a:srgbClr val="ffffff"/>
                </a:solidFill>
                <a:latin typeface="Tahoma"/>
                <a:cs typeface="Tahoma"/>
              </a:rPr>
              <a:t>terputuslah</a:t>
            </a:r>
            <a:r>
              <a:rPr dirty="0" sz="2400" spc="-299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87" b="1">
                <a:solidFill>
                  <a:srgbClr val="ffffff"/>
                </a:solidFill>
                <a:latin typeface="Tahoma"/>
                <a:cs typeface="Tahoma"/>
              </a:rPr>
              <a:t>amalannya</a:t>
            </a:r>
            <a:r>
              <a:rPr dirty="0" sz="2400" spc="-401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Tahoma"/>
                <a:cs typeface="Tahoma"/>
              </a:rPr>
              <a:t>kecuali</a:t>
            </a:r>
          </a:p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99" b="1">
                <a:solidFill>
                  <a:srgbClr val="ffffff"/>
                </a:solidFill>
                <a:latin typeface="Tahoma"/>
                <a:cs typeface="Tahoma"/>
              </a:rPr>
              <a:t>tiga</a:t>
            </a:r>
            <a:r>
              <a:rPr dirty="0" sz="2400" spc="-417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37" b="1">
                <a:solidFill>
                  <a:srgbClr val="ffffff"/>
                </a:solidFill>
                <a:latin typeface="Tahoma"/>
                <a:cs typeface="Tahoma"/>
              </a:rPr>
              <a:t>perkara</a:t>
            </a:r>
            <a:r>
              <a:rPr dirty="0" sz="2400" spc="-442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67" b="1">
                <a:solidFill>
                  <a:srgbClr val="ffffff"/>
                </a:solidFill>
                <a:latin typeface="Tahoma"/>
                <a:cs typeface="Tahoma"/>
              </a:rPr>
              <a:t>(yaitu):</a:t>
            </a:r>
            <a:r>
              <a:rPr dirty="0" sz="2400" spc="-417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22" b="1">
                <a:solidFill>
                  <a:srgbClr val="ffffff"/>
                </a:solidFill>
                <a:latin typeface="Tahoma"/>
                <a:cs typeface="Tahoma"/>
              </a:rPr>
              <a:t>sedekah</a:t>
            </a:r>
            <a:r>
              <a:rPr dirty="0" sz="2400" spc="-482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63" b="1">
                <a:solidFill>
                  <a:srgbClr val="ffffff"/>
                </a:solidFill>
                <a:latin typeface="Tahoma"/>
                <a:cs typeface="Tahoma"/>
              </a:rPr>
              <a:t>jariyah,</a:t>
            </a:r>
          </a:p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148" b="1">
                <a:solidFill>
                  <a:srgbClr val="393e50"/>
                </a:solidFill>
                <a:latin typeface="Tahoma"/>
                <a:cs typeface="Tahoma"/>
              </a:rPr>
              <a:t>ilmu</a:t>
            </a:r>
            <a:r>
              <a:rPr dirty="0" sz="2400" spc="-419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2400" spc="-147" b="1">
                <a:solidFill>
                  <a:srgbClr val="393e50"/>
                </a:solidFill>
                <a:latin typeface="Tahoma"/>
                <a:cs typeface="Tahoma"/>
              </a:rPr>
              <a:t>yang</a:t>
            </a:r>
            <a:r>
              <a:rPr dirty="0" sz="2400" spc="-400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2400" spc="-137" b="1">
                <a:solidFill>
                  <a:srgbClr val="393e50"/>
                </a:solidFill>
                <a:latin typeface="Tahoma"/>
                <a:cs typeface="Tahoma"/>
              </a:rPr>
              <a:t>bermanfaat,</a:t>
            </a:r>
            <a:r>
              <a:rPr dirty="0" sz="2400" spc="-130" b="1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dirty="0" sz="2400" spc="-442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38" b="1">
                <a:solidFill>
                  <a:srgbClr val="ffffff"/>
                </a:solidFill>
                <a:latin typeface="Tahoma"/>
                <a:cs typeface="Tahoma"/>
              </a:rPr>
              <a:t>do’a</a:t>
            </a:r>
            <a:r>
              <a:rPr dirty="0" sz="2400" spc="-417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50" b="1">
                <a:solidFill>
                  <a:srgbClr val="ffffff"/>
                </a:solidFill>
                <a:latin typeface="Tahoma"/>
                <a:cs typeface="Tahoma"/>
              </a:rPr>
              <a:t>anak</a:t>
            </a:r>
          </a:p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148" b="1">
                <a:solidFill>
                  <a:srgbClr val="ffffff"/>
                </a:solidFill>
                <a:latin typeface="Tahoma"/>
                <a:cs typeface="Tahoma"/>
              </a:rPr>
              <a:t>yang</a:t>
            </a:r>
            <a:r>
              <a:rPr dirty="0" sz="2400" spc="-459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29" b="1">
                <a:solidFill>
                  <a:srgbClr val="ffffff"/>
                </a:solidFill>
                <a:latin typeface="Tahoma"/>
                <a:cs typeface="Tahoma"/>
              </a:rPr>
              <a:t>sholeh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6142" y="4028407"/>
            <a:ext cx="29473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393e50"/>
                </a:solidFill>
                <a:latin typeface="OSBEPT+Arial-BoldMT"/>
                <a:cs typeface="OSBEPT+Arial-BoldMT"/>
              </a:rPr>
              <a:t>(Hadits</a:t>
            </a:r>
            <a:r>
              <a:rPr dirty="0" sz="1400" spc="-43" b="1">
                <a:solidFill>
                  <a:srgbClr val="393e50"/>
                </a:solidFill>
                <a:latin typeface="OSBEPT+Arial-BoldMT"/>
                <a:cs typeface="OSBEPT+Arial-BoldMT"/>
              </a:rPr>
              <a:t> </a:t>
            </a:r>
            <a:r>
              <a:rPr dirty="0" sz="1400" b="1">
                <a:solidFill>
                  <a:srgbClr val="393e50"/>
                </a:solidFill>
                <a:latin typeface="OSBEPT+Arial-BoldMT"/>
                <a:cs typeface="OSBEPT+Arial-BoldMT"/>
              </a:rPr>
              <a:t>Riwayat</a:t>
            </a:r>
            <a:r>
              <a:rPr dirty="0" sz="1400" spc="-28" b="1">
                <a:solidFill>
                  <a:srgbClr val="393e50"/>
                </a:solidFill>
                <a:latin typeface="OSBEPT+Arial-BoldMT"/>
                <a:cs typeface="OSBEPT+Arial-BoldMT"/>
              </a:rPr>
              <a:t> </a:t>
            </a:r>
            <a:r>
              <a:rPr dirty="0" sz="1400" b="1">
                <a:solidFill>
                  <a:srgbClr val="393e50"/>
                </a:solidFill>
                <a:latin typeface="OSBEPT+Arial-BoldMT"/>
                <a:cs typeface="OSBEPT+Arial-BoldMT"/>
              </a:rPr>
              <a:t>Muslim</a:t>
            </a:r>
            <a:r>
              <a:rPr dirty="0" sz="1400" spc="-31" b="1">
                <a:solidFill>
                  <a:srgbClr val="393e50"/>
                </a:solidFill>
                <a:latin typeface="OSBEPT+Arial-BoldMT"/>
                <a:cs typeface="OSBEPT+Arial-BoldMT"/>
              </a:rPr>
              <a:t> </a:t>
            </a:r>
            <a:r>
              <a:rPr dirty="0" sz="1400" b="1">
                <a:solidFill>
                  <a:srgbClr val="393e50"/>
                </a:solidFill>
                <a:latin typeface="OSBEPT+Arial-BoldMT"/>
                <a:cs typeface="OSBEPT+Arial-BoldMT"/>
              </a:rPr>
              <a:t>No.</a:t>
            </a:r>
            <a:r>
              <a:rPr dirty="0" sz="1400" spc="-25" b="1">
                <a:solidFill>
                  <a:srgbClr val="393e50"/>
                </a:solidFill>
                <a:latin typeface="OSBEPT+Arial-BoldMT"/>
                <a:cs typeface="OSBEPT+Arial-BoldMT"/>
              </a:rPr>
              <a:t> </a:t>
            </a:r>
            <a:r>
              <a:rPr dirty="0" sz="1400" b="1">
                <a:solidFill>
                  <a:srgbClr val="393e50"/>
                </a:solidFill>
                <a:latin typeface="OSBEPT+Arial-BoldMT"/>
                <a:cs typeface="OSBEPT+Arial-BoldMT"/>
              </a:rPr>
              <a:t>1631)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50605" y="4826381"/>
            <a:ext cx="346471" cy="222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29" b="1">
                <a:solidFill>
                  <a:srgbClr val="007ab8"/>
                </a:solidFill>
                <a:latin typeface="Tahoma"/>
                <a:cs typeface="Tahoma"/>
              </a:rPr>
              <a:t>21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16810" y="2457436"/>
            <a:ext cx="4563850" cy="18338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53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spc="369">
                <a:solidFill>
                  <a:srgbClr val="007ab8"/>
                </a:solidFill>
                <a:latin typeface="HRAIGB+MaiandraGD-Regular,Bold"/>
                <a:cs typeface="HRAIGB+MaiandraGD-Regular,Bold"/>
              </a:rPr>
              <a:t>TERIMAKASIH</a:t>
            </a:r>
          </a:p>
          <a:p>
            <a:pPr marL="346868" marR="0">
              <a:lnSpc>
                <a:spcPts val="21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DIREKTORAT</a:t>
            </a:r>
            <a:r>
              <a:rPr dirty="0" sz="1800" spc="78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 </a:t>
            </a:r>
            <a:r>
              <a:rPr dirty="0" sz="1800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KEARSIPAN</a:t>
            </a:r>
            <a:r>
              <a:rPr dirty="0" sz="1800" spc="76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 </a:t>
            </a:r>
            <a:r>
              <a:rPr dirty="0" sz="1800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DAERAH</a:t>
            </a:r>
            <a:r>
              <a:rPr dirty="0" sz="1800" spc="76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 </a:t>
            </a:r>
            <a:r>
              <a:rPr dirty="0" sz="1800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I</a:t>
            </a:r>
          </a:p>
          <a:p>
            <a:pPr marL="1510505" marR="0">
              <a:lnSpc>
                <a:spcPts val="2157"/>
              </a:lnSpc>
              <a:spcBef>
                <a:spcPts val="102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Gd.</a:t>
            </a:r>
            <a:r>
              <a:rPr dirty="0" sz="1800" spc="78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 </a:t>
            </a:r>
            <a:r>
              <a:rPr dirty="0" sz="1800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C</a:t>
            </a:r>
            <a:r>
              <a:rPr dirty="0" sz="1800" spc="77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 </a:t>
            </a:r>
            <a:r>
              <a:rPr dirty="0" sz="1800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Lantai</a:t>
            </a:r>
            <a:r>
              <a:rPr dirty="0" sz="1800" spc="76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 </a:t>
            </a:r>
            <a:r>
              <a:rPr dirty="0" sz="1800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6</a:t>
            </a:r>
          </a:p>
          <a:p>
            <a:pPr marL="113506" marR="0">
              <a:lnSpc>
                <a:spcPts val="2157"/>
              </a:lnSpc>
              <a:spcBef>
                <a:spcPts val="52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Jalan</a:t>
            </a:r>
            <a:r>
              <a:rPr dirty="0" sz="1800" spc="78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 </a:t>
            </a:r>
            <a:r>
              <a:rPr dirty="0" sz="1800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Ampera</a:t>
            </a:r>
            <a:r>
              <a:rPr dirty="0" sz="1800" spc="78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 </a:t>
            </a:r>
            <a:r>
              <a:rPr dirty="0" sz="1800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Raya</a:t>
            </a:r>
            <a:r>
              <a:rPr dirty="0" sz="1800" spc="78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 </a:t>
            </a:r>
            <a:r>
              <a:rPr dirty="0" sz="1800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No.</a:t>
            </a:r>
            <a:r>
              <a:rPr dirty="0" sz="1800" spc="78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 </a:t>
            </a:r>
            <a:r>
              <a:rPr dirty="0" sz="1800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7,</a:t>
            </a:r>
            <a:r>
              <a:rPr dirty="0" sz="1800" spc="79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 </a:t>
            </a:r>
            <a:r>
              <a:rPr dirty="0" sz="1800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Cilandak</a:t>
            </a:r>
            <a:r>
              <a:rPr dirty="0" sz="1800" spc="76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 </a:t>
            </a:r>
            <a:r>
              <a:rPr dirty="0" sz="1800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Timur</a:t>
            </a:r>
          </a:p>
          <a:p>
            <a:pPr marL="1493837" marR="0">
              <a:lnSpc>
                <a:spcPts val="2157"/>
              </a:lnSpc>
              <a:spcBef>
                <a:spcPts val="102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Jakarta</a:t>
            </a:r>
            <a:r>
              <a:rPr dirty="0" sz="1800" spc="78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 </a:t>
            </a:r>
            <a:r>
              <a:rPr dirty="0" sz="1800">
                <a:solidFill>
                  <a:srgbClr val="000000"/>
                </a:solidFill>
                <a:latin typeface="HRAIGB+MaiandraGD-Regular,Bold"/>
                <a:cs typeface="HRAIGB+MaiandraGD-Regular,Bold"/>
              </a:rPr>
              <a:t>Selatan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51451" y="244230"/>
            <a:ext cx="3656506" cy="5099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spc="50" b="1">
                <a:solidFill>
                  <a:srgbClr val="007ab8"/>
                </a:solidFill>
                <a:latin typeface="LNUVWQ+TrebuchetMS-Bold"/>
                <a:cs typeface="LNUVWQ+TrebuchetMS-Bold"/>
              </a:rPr>
              <a:t>Arsip</a:t>
            </a:r>
            <a:r>
              <a:rPr dirty="0" sz="3200" spc="-265" b="1">
                <a:solidFill>
                  <a:srgbClr val="007ab8"/>
                </a:solidFill>
                <a:latin typeface="LNUVWQ+TrebuchetMS-Bold"/>
                <a:cs typeface="LNUVWQ+TrebuchetMS-Bold"/>
              </a:rPr>
              <a:t> </a:t>
            </a:r>
            <a:r>
              <a:rPr dirty="0" sz="3200" spc="43" b="1">
                <a:solidFill>
                  <a:srgbClr val="007ab8"/>
                </a:solidFill>
                <a:latin typeface="LNUVWQ+TrebuchetMS-Bold"/>
                <a:cs typeface="LNUVWQ+TrebuchetMS-Bold"/>
              </a:rPr>
              <a:t>Milik</a:t>
            </a:r>
            <a:r>
              <a:rPr dirty="0" sz="3200" spc="-236" b="1">
                <a:solidFill>
                  <a:srgbClr val="007ab8"/>
                </a:solidFill>
                <a:latin typeface="LNUVWQ+TrebuchetMS-Bold"/>
                <a:cs typeface="LNUVWQ+TrebuchetMS-Bold"/>
              </a:rPr>
              <a:t> </a:t>
            </a:r>
            <a:r>
              <a:rPr dirty="0" sz="3200" spc="152" b="1">
                <a:solidFill>
                  <a:srgbClr val="007ab8"/>
                </a:solidFill>
                <a:latin typeface="LNUVWQ+TrebuchetMS-Bold"/>
                <a:cs typeface="LNUVWQ+TrebuchetMS-Bold"/>
              </a:rPr>
              <a:t>Negara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80026" y="994310"/>
            <a:ext cx="3853854" cy="10887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54" b="1">
                <a:solidFill>
                  <a:srgbClr val="005c8a"/>
                </a:solidFill>
                <a:latin typeface="Tahoma"/>
                <a:cs typeface="Tahoma"/>
              </a:rPr>
              <a:t>Arsip</a:t>
            </a:r>
            <a:r>
              <a:rPr dirty="0" sz="1600" spc="-227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600" spc="-100" b="1">
                <a:solidFill>
                  <a:srgbClr val="005c8a"/>
                </a:solidFill>
                <a:latin typeface="Tahoma"/>
                <a:cs typeface="Tahoma"/>
              </a:rPr>
              <a:t>yang</a:t>
            </a:r>
            <a:r>
              <a:rPr dirty="0" sz="1600" spc="-263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600" spc="-66" b="1">
                <a:solidFill>
                  <a:srgbClr val="005c8a"/>
                </a:solidFill>
                <a:latin typeface="Tahoma"/>
                <a:cs typeface="Tahoma"/>
              </a:rPr>
              <a:t>tercipta</a:t>
            </a:r>
            <a:r>
              <a:rPr dirty="0" sz="1600" spc="-188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600" spc="-77" b="1">
                <a:solidFill>
                  <a:srgbClr val="005c8a"/>
                </a:solidFill>
                <a:latin typeface="Tahoma"/>
                <a:cs typeface="Tahoma"/>
              </a:rPr>
              <a:t>dari</a:t>
            </a:r>
            <a:r>
              <a:rPr dirty="0" sz="1600" spc="-230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600" spc="-88" b="1">
                <a:solidFill>
                  <a:srgbClr val="005c8a"/>
                </a:solidFill>
                <a:latin typeface="Tahoma"/>
                <a:cs typeface="Tahoma"/>
              </a:rPr>
              <a:t>kegiatan</a:t>
            </a:r>
          </a:p>
          <a:p>
            <a:pPr marL="0" marR="0">
              <a:lnSpc>
                <a:spcPts val="1931"/>
              </a:lnSpc>
              <a:spcBef>
                <a:spcPts val="182"/>
              </a:spcBef>
              <a:spcAft>
                <a:spcPts val="0"/>
              </a:spcAft>
            </a:pPr>
            <a:r>
              <a:rPr dirty="0" sz="1600" spc="-112" b="1">
                <a:solidFill>
                  <a:srgbClr val="005c8a"/>
                </a:solidFill>
                <a:latin typeface="Tahoma"/>
                <a:cs typeface="Tahoma"/>
              </a:rPr>
              <a:t>lembaga</a:t>
            </a:r>
            <a:r>
              <a:rPr dirty="0" sz="1600" spc="-226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600" spc="-100" b="1">
                <a:solidFill>
                  <a:srgbClr val="005c8a"/>
                </a:solidFill>
                <a:latin typeface="Tahoma"/>
                <a:cs typeface="Tahoma"/>
              </a:rPr>
              <a:t>negara</a:t>
            </a:r>
            <a:r>
              <a:rPr dirty="0" sz="1600" spc="-207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600" spc="-87" b="1">
                <a:solidFill>
                  <a:srgbClr val="005c8a"/>
                </a:solidFill>
                <a:latin typeface="Tahoma"/>
                <a:cs typeface="Tahoma"/>
              </a:rPr>
              <a:t>dan</a:t>
            </a:r>
            <a:r>
              <a:rPr dirty="0" sz="1600" spc="-241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600" spc="-100" b="1">
                <a:solidFill>
                  <a:srgbClr val="005c8a"/>
                </a:solidFill>
                <a:latin typeface="Tahoma"/>
                <a:cs typeface="Tahoma"/>
              </a:rPr>
              <a:t>kegiatan</a:t>
            </a:r>
            <a:r>
              <a:rPr dirty="0" sz="1600" spc="-199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600" spc="-101" b="1">
                <a:solidFill>
                  <a:srgbClr val="005c8a"/>
                </a:solidFill>
                <a:latin typeface="Tahoma"/>
                <a:cs typeface="Tahoma"/>
              </a:rPr>
              <a:t>yang</a:t>
            </a:r>
          </a:p>
          <a:p>
            <a:pPr marL="0" marR="0">
              <a:lnSpc>
                <a:spcPts val="1931"/>
              </a:lnSpc>
              <a:spcBef>
                <a:spcPts val="232"/>
              </a:spcBef>
              <a:spcAft>
                <a:spcPts val="0"/>
              </a:spcAft>
            </a:pPr>
            <a:r>
              <a:rPr dirty="0" sz="1600" spc="-127" b="1">
                <a:solidFill>
                  <a:srgbClr val="005c8a"/>
                </a:solidFill>
                <a:latin typeface="Tahoma"/>
                <a:cs typeface="Tahoma"/>
              </a:rPr>
              <a:t>menggunakan</a:t>
            </a:r>
            <a:r>
              <a:rPr dirty="0" sz="1600" spc="-276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600" spc="-102" b="1">
                <a:solidFill>
                  <a:srgbClr val="005c8a"/>
                </a:solidFill>
                <a:latin typeface="Tahoma"/>
                <a:cs typeface="Tahoma"/>
              </a:rPr>
              <a:t>sumber</a:t>
            </a:r>
            <a:r>
              <a:rPr dirty="0" sz="1600" spc="-221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600" spc="-93" b="1">
                <a:solidFill>
                  <a:srgbClr val="005c8a"/>
                </a:solidFill>
                <a:latin typeface="Tahoma"/>
                <a:cs typeface="Tahoma"/>
              </a:rPr>
              <a:t>dana</a:t>
            </a:r>
            <a:r>
              <a:rPr dirty="0" sz="1600" spc="-264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600" spc="-94" b="1">
                <a:solidFill>
                  <a:srgbClr val="005c8a"/>
                </a:solidFill>
                <a:latin typeface="Tahoma"/>
                <a:cs typeface="Tahoma"/>
              </a:rPr>
              <a:t>negara</a:t>
            </a:r>
          </a:p>
          <a:p>
            <a:pPr marL="0" marR="0">
              <a:lnSpc>
                <a:spcPts val="1931"/>
              </a:lnSpc>
              <a:spcBef>
                <a:spcPts val="182"/>
              </a:spcBef>
              <a:spcAft>
                <a:spcPts val="0"/>
              </a:spcAft>
            </a:pPr>
            <a:r>
              <a:rPr dirty="0" sz="1600" spc="-100" b="1">
                <a:solidFill>
                  <a:srgbClr val="005c8a"/>
                </a:solidFill>
                <a:latin typeface="Tahoma"/>
                <a:cs typeface="Tahoma"/>
              </a:rPr>
              <a:t>dinyatakan</a:t>
            </a:r>
            <a:r>
              <a:rPr dirty="0" sz="1600" spc="-282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600" spc="-85" b="1">
                <a:solidFill>
                  <a:srgbClr val="005c8a"/>
                </a:solidFill>
                <a:latin typeface="Tahoma"/>
                <a:cs typeface="Tahoma"/>
              </a:rPr>
              <a:t>sebagai</a:t>
            </a:r>
            <a:r>
              <a:rPr dirty="0" sz="1600" spc="187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600" spc="-67" b="1">
                <a:solidFill>
                  <a:srgbClr val="005c8a"/>
                </a:solidFill>
                <a:latin typeface="Tahoma"/>
                <a:cs typeface="Tahoma"/>
              </a:rPr>
              <a:t>arsip</a:t>
            </a:r>
            <a:r>
              <a:rPr dirty="0" sz="1600" spc="-202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600" spc="-94" b="1">
                <a:solidFill>
                  <a:srgbClr val="005c8a"/>
                </a:solidFill>
                <a:latin typeface="Tahoma"/>
                <a:cs typeface="Tahoma"/>
              </a:rPr>
              <a:t>milik</a:t>
            </a:r>
            <a:r>
              <a:rPr dirty="0" sz="1600" spc="-229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600" spc="-94" b="1">
                <a:solidFill>
                  <a:srgbClr val="005c8a"/>
                </a:solidFill>
                <a:latin typeface="Tahoma"/>
                <a:cs typeface="Tahoma"/>
              </a:rPr>
              <a:t>negara.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0026" y="2238638"/>
            <a:ext cx="2378289" cy="3743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5c8a"/>
                </a:solidFill>
                <a:latin typeface="Tahoma"/>
                <a:cs typeface="Tahoma"/>
              </a:rPr>
              <a:t>(Pasal</a:t>
            </a:r>
            <a:r>
              <a:rPr dirty="0" sz="1100" spc="62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100" spc="-70" b="1">
                <a:solidFill>
                  <a:srgbClr val="005c8a"/>
                </a:solidFill>
                <a:latin typeface="Tahoma"/>
                <a:cs typeface="Tahoma"/>
              </a:rPr>
              <a:t>33</a:t>
            </a:r>
            <a:r>
              <a:rPr dirty="0" sz="1100" spc="54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100" spc="-81" b="1">
                <a:solidFill>
                  <a:srgbClr val="005c8a"/>
                </a:solidFill>
                <a:latin typeface="Tahoma"/>
                <a:cs typeface="Tahoma"/>
              </a:rPr>
              <a:t>UU</a:t>
            </a:r>
            <a:r>
              <a:rPr dirty="0" sz="1100" spc="34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100" spc="-20" b="1">
                <a:solidFill>
                  <a:srgbClr val="005c8a"/>
                </a:solidFill>
                <a:latin typeface="Tahoma"/>
                <a:cs typeface="Tahoma"/>
              </a:rPr>
              <a:t>No.</a:t>
            </a:r>
            <a:r>
              <a:rPr dirty="0" sz="1100" spc="54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100" spc="-40" b="1">
                <a:solidFill>
                  <a:srgbClr val="005c8a"/>
                </a:solidFill>
                <a:latin typeface="Tahoma"/>
                <a:cs typeface="Tahoma"/>
              </a:rPr>
              <a:t>43</a:t>
            </a:r>
            <a:r>
              <a:rPr dirty="0" sz="1100" spc="68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100" spc="-25" b="1">
                <a:solidFill>
                  <a:srgbClr val="005c8a"/>
                </a:solidFill>
                <a:latin typeface="Tahoma"/>
                <a:cs typeface="Tahoma"/>
              </a:rPr>
              <a:t>Tahun</a:t>
            </a:r>
            <a:r>
              <a:rPr dirty="0" sz="1100" spc="51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100" spc="-36" b="1">
                <a:solidFill>
                  <a:srgbClr val="005c8a"/>
                </a:solidFill>
                <a:latin typeface="Tahoma"/>
                <a:cs typeface="Tahoma"/>
              </a:rPr>
              <a:t>2009</a:t>
            </a:r>
          </a:p>
          <a:p>
            <a:pPr marL="0" marR="0">
              <a:lnSpc>
                <a:spcPts val="1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5c8a"/>
                </a:solidFill>
                <a:latin typeface="Tahoma"/>
                <a:cs typeface="Tahoma"/>
              </a:rPr>
              <a:t>tentang</a:t>
            </a:r>
            <a:r>
              <a:rPr dirty="0" sz="1100" spc="50" b="1">
                <a:solidFill>
                  <a:srgbClr val="005c8a"/>
                </a:solidFill>
                <a:latin typeface="Tahoma"/>
                <a:cs typeface="Tahoma"/>
              </a:rPr>
              <a:t> </a:t>
            </a:r>
            <a:r>
              <a:rPr dirty="0" sz="1100" b="1">
                <a:solidFill>
                  <a:srgbClr val="005c8a"/>
                </a:solidFill>
                <a:latin typeface="Tahoma"/>
                <a:cs typeface="Tahoma"/>
              </a:rPr>
              <a:t>Kearsipan)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4943" y="2564215"/>
            <a:ext cx="965467" cy="273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10" b="1">
                <a:solidFill>
                  <a:srgbClr val="000000"/>
                </a:solidFill>
                <a:latin typeface="OSBEPT+Arial-BoldMT"/>
                <a:cs typeface="OSBEPT+Arial-BoldMT"/>
              </a:rPr>
              <a:t>Sumber</a:t>
            </a:r>
            <a:r>
              <a:rPr dirty="0" sz="800" b="1">
                <a:solidFill>
                  <a:srgbClr val="000000"/>
                </a:solidFill>
                <a:latin typeface="OSBEPT+Arial-BoldMT"/>
                <a:cs typeface="OSBEPT+Arial-BoldMT"/>
              </a:rPr>
              <a:t> </a:t>
            </a:r>
            <a:r>
              <a:rPr dirty="0" sz="800" b="1">
                <a:solidFill>
                  <a:srgbClr val="000000"/>
                </a:solidFill>
                <a:latin typeface="OSBEPT+Arial-BoldMT"/>
                <a:cs typeface="OSBEPT+Arial-BoldMT"/>
              </a:rPr>
              <a:t>Gambar:</a:t>
            </a:r>
          </a:p>
          <a:p>
            <a:pPr marL="117475" marR="0">
              <a:lnSpc>
                <a:spcPts val="893"/>
              </a:lnSpc>
              <a:spcBef>
                <a:spcPts val="66"/>
              </a:spcBef>
              <a:spcAft>
                <a:spcPts val="0"/>
              </a:spcAft>
            </a:pPr>
            <a:r>
              <a:rPr dirty="0" sz="800" b="1">
                <a:solidFill>
                  <a:srgbClr val="000000"/>
                </a:solidFill>
                <a:latin typeface="OSBEPT+Arial-BoldMT"/>
                <a:cs typeface="OSBEPT+Arial-BoldMT"/>
              </a:rPr>
              <a:t>Freepik.com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80026" y="2922568"/>
            <a:ext cx="3962176" cy="12278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75" b="1">
                <a:solidFill>
                  <a:srgbClr val="393e50"/>
                </a:solidFill>
                <a:latin typeface="Tahoma"/>
                <a:cs typeface="Tahoma"/>
              </a:rPr>
              <a:t>“arsip</a:t>
            </a:r>
            <a:r>
              <a:rPr dirty="0" sz="1200" spc="-188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76" b="1">
                <a:solidFill>
                  <a:srgbClr val="393e50"/>
                </a:solidFill>
                <a:latin typeface="Tahoma"/>
                <a:cs typeface="Tahoma"/>
              </a:rPr>
              <a:t>milik</a:t>
            </a:r>
            <a:r>
              <a:rPr dirty="0" sz="1200" spc="-178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94" b="1">
                <a:solidFill>
                  <a:srgbClr val="393e50"/>
                </a:solidFill>
                <a:latin typeface="Tahoma"/>
                <a:cs typeface="Tahoma"/>
              </a:rPr>
              <a:t>negara”</a:t>
            </a:r>
            <a:r>
              <a:rPr dirty="0" sz="1200" spc="-234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80" b="1">
                <a:solidFill>
                  <a:srgbClr val="393e50"/>
                </a:solidFill>
                <a:latin typeface="Tahoma"/>
                <a:cs typeface="Tahoma"/>
              </a:rPr>
              <a:t>adalah</a:t>
            </a:r>
            <a:r>
              <a:rPr dirty="0" sz="1200" spc="-216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56" b="1">
                <a:solidFill>
                  <a:srgbClr val="393e50"/>
                </a:solidFill>
                <a:latin typeface="Tahoma"/>
                <a:cs typeface="Tahoma"/>
              </a:rPr>
              <a:t>arsip</a:t>
            </a:r>
            <a:r>
              <a:rPr dirty="0" sz="1200" spc="-150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82" b="1">
                <a:solidFill>
                  <a:srgbClr val="393e50"/>
                </a:solidFill>
                <a:latin typeface="Tahoma"/>
                <a:cs typeface="Tahoma"/>
              </a:rPr>
              <a:t>yang</a:t>
            </a:r>
            <a:r>
              <a:rPr dirty="0" sz="1200" spc="-240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64" b="1">
                <a:solidFill>
                  <a:srgbClr val="393e50"/>
                </a:solidFill>
                <a:latin typeface="Tahoma"/>
                <a:cs typeface="Tahoma"/>
              </a:rPr>
              <a:t>berasal</a:t>
            </a:r>
            <a:r>
              <a:rPr dirty="0" sz="1200" spc="-153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60" b="1">
                <a:solidFill>
                  <a:srgbClr val="393e50"/>
                </a:solidFill>
                <a:latin typeface="Tahoma"/>
                <a:cs typeface="Tahoma"/>
              </a:rPr>
              <a:t>dari</a:t>
            </a:r>
          </a:p>
          <a:p>
            <a:pPr marL="0" marR="0">
              <a:lnSpc>
                <a:spcPts val="1448"/>
              </a:lnSpc>
              <a:spcBef>
                <a:spcPts val="185"/>
              </a:spcBef>
              <a:spcAft>
                <a:spcPts val="0"/>
              </a:spcAft>
            </a:pPr>
            <a:r>
              <a:rPr dirty="0" sz="1200" spc="-86" b="1">
                <a:solidFill>
                  <a:srgbClr val="393e50"/>
                </a:solidFill>
                <a:latin typeface="Tahoma"/>
                <a:cs typeface="Tahoma"/>
              </a:rPr>
              <a:t>lembaga</a:t>
            </a:r>
            <a:r>
              <a:rPr dirty="0" sz="1200" spc="-202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77" b="1">
                <a:solidFill>
                  <a:srgbClr val="393e50"/>
                </a:solidFill>
                <a:latin typeface="Tahoma"/>
                <a:cs typeface="Tahoma"/>
              </a:rPr>
              <a:t>negara,</a:t>
            </a:r>
            <a:r>
              <a:rPr dirty="0" sz="1200" spc="-196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87" b="1">
                <a:solidFill>
                  <a:srgbClr val="393e50"/>
                </a:solidFill>
                <a:latin typeface="Tahoma"/>
                <a:cs typeface="Tahoma"/>
              </a:rPr>
              <a:t>pemerintahan</a:t>
            </a:r>
            <a:r>
              <a:rPr dirty="0" sz="1200" spc="-205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73" b="1">
                <a:solidFill>
                  <a:srgbClr val="393e50"/>
                </a:solidFill>
                <a:latin typeface="Tahoma"/>
                <a:cs typeface="Tahoma"/>
              </a:rPr>
              <a:t>daerah,</a:t>
            </a:r>
            <a:r>
              <a:rPr dirty="0" sz="1200" spc="-186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86" b="1">
                <a:solidFill>
                  <a:srgbClr val="393e50"/>
                </a:solidFill>
                <a:latin typeface="Tahoma"/>
                <a:cs typeface="Tahoma"/>
              </a:rPr>
              <a:t>lembaga</a:t>
            </a:r>
          </a:p>
          <a:p>
            <a:pPr marL="0" marR="0">
              <a:lnSpc>
                <a:spcPts val="1448"/>
              </a:lnSpc>
              <a:spcBef>
                <a:spcPts val="185"/>
              </a:spcBef>
              <a:spcAft>
                <a:spcPts val="0"/>
              </a:spcAft>
            </a:pPr>
            <a:r>
              <a:rPr dirty="0" sz="1200" spc="-81" b="1">
                <a:solidFill>
                  <a:srgbClr val="393e50"/>
                </a:solidFill>
                <a:latin typeface="Tahoma"/>
                <a:cs typeface="Tahoma"/>
              </a:rPr>
              <a:t>pendidikan</a:t>
            </a:r>
            <a:r>
              <a:rPr dirty="0" sz="1200" spc="-205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68" b="1">
                <a:solidFill>
                  <a:srgbClr val="393e50"/>
                </a:solidFill>
                <a:latin typeface="Tahoma"/>
                <a:cs typeface="Tahoma"/>
              </a:rPr>
              <a:t>negeri,</a:t>
            </a:r>
            <a:r>
              <a:rPr dirty="0" sz="1200" spc="-162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104" b="1">
                <a:solidFill>
                  <a:srgbClr val="393e50"/>
                </a:solidFill>
                <a:latin typeface="Tahoma"/>
                <a:cs typeface="Tahoma"/>
              </a:rPr>
              <a:t>BUMN</a:t>
            </a:r>
            <a:r>
              <a:rPr dirty="0" sz="1200" spc="-274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92" b="1">
                <a:solidFill>
                  <a:srgbClr val="393e50"/>
                </a:solidFill>
                <a:latin typeface="Tahoma"/>
                <a:cs typeface="Tahoma"/>
              </a:rPr>
              <a:t>dan/atau</a:t>
            </a:r>
            <a:r>
              <a:rPr dirty="0" sz="1200" spc="-246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103" b="1">
                <a:solidFill>
                  <a:srgbClr val="393e50"/>
                </a:solidFill>
                <a:latin typeface="Tahoma"/>
                <a:cs typeface="Tahoma"/>
              </a:rPr>
              <a:t>BUMD,</a:t>
            </a:r>
            <a:r>
              <a:rPr dirty="0" sz="1200" spc="-250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79" b="1">
                <a:solidFill>
                  <a:srgbClr val="393e50"/>
                </a:solidFill>
                <a:latin typeface="Tahoma"/>
                <a:cs typeface="Tahoma"/>
              </a:rPr>
              <a:t>termasuk</a:t>
            </a:r>
          </a:p>
          <a:p>
            <a:pPr marL="0" marR="0">
              <a:lnSpc>
                <a:spcPts val="1448"/>
              </a:lnSpc>
              <a:spcBef>
                <a:spcPts val="185"/>
              </a:spcBef>
              <a:spcAft>
                <a:spcPts val="0"/>
              </a:spcAft>
            </a:pPr>
            <a:r>
              <a:rPr dirty="0" sz="1200" spc="-56" b="1">
                <a:solidFill>
                  <a:srgbClr val="393e50"/>
                </a:solidFill>
                <a:latin typeface="Tahoma"/>
                <a:cs typeface="Tahoma"/>
              </a:rPr>
              <a:t>arsip</a:t>
            </a:r>
            <a:r>
              <a:rPr dirty="0" sz="1200" spc="-150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82" b="1">
                <a:solidFill>
                  <a:srgbClr val="393e50"/>
                </a:solidFill>
                <a:latin typeface="Tahoma"/>
                <a:cs typeface="Tahoma"/>
              </a:rPr>
              <a:t>yang</a:t>
            </a:r>
            <a:r>
              <a:rPr dirty="0" sz="1200" spc="-240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81" b="1">
                <a:solidFill>
                  <a:srgbClr val="393e50"/>
                </a:solidFill>
                <a:latin typeface="Tahoma"/>
                <a:cs typeface="Tahoma"/>
              </a:rPr>
              <a:t>dihasilkan</a:t>
            </a:r>
            <a:r>
              <a:rPr dirty="0" sz="1200" spc="-205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60" b="1">
                <a:solidFill>
                  <a:srgbClr val="393e50"/>
                </a:solidFill>
                <a:latin typeface="Tahoma"/>
                <a:cs typeface="Tahoma"/>
              </a:rPr>
              <a:t>dari</a:t>
            </a:r>
            <a:r>
              <a:rPr dirty="0" sz="1200" spc="-165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68" b="1">
                <a:solidFill>
                  <a:srgbClr val="393e50"/>
                </a:solidFill>
                <a:latin typeface="Tahoma"/>
                <a:cs typeface="Tahoma"/>
              </a:rPr>
              <a:t>semua</a:t>
            </a:r>
            <a:r>
              <a:rPr dirty="0" sz="1200" spc="-179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393e50"/>
                </a:solidFill>
                <a:latin typeface="Tahoma"/>
                <a:cs typeface="Tahoma"/>
              </a:rPr>
              <a:t>kegiatan</a:t>
            </a:r>
            <a:r>
              <a:rPr dirty="0" sz="1200" spc="-175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72" b="1">
                <a:solidFill>
                  <a:srgbClr val="393e50"/>
                </a:solidFill>
                <a:latin typeface="Tahoma"/>
                <a:cs typeface="Tahoma"/>
              </a:rPr>
              <a:t>yang</a:t>
            </a:r>
          </a:p>
          <a:p>
            <a:pPr marL="0" marR="0">
              <a:lnSpc>
                <a:spcPts val="1448"/>
              </a:lnSpc>
              <a:spcBef>
                <a:spcPts val="185"/>
              </a:spcBef>
              <a:spcAft>
                <a:spcPts val="0"/>
              </a:spcAft>
            </a:pPr>
            <a:r>
              <a:rPr dirty="0" sz="1200" spc="-75" b="1">
                <a:solidFill>
                  <a:srgbClr val="393e50"/>
                </a:solidFill>
                <a:latin typeface="Tahoma"/>
                <a:cs typeface="Tahoma"/>
              </a:rPr>
              <a:t>dilakukan</a:t>
            </a:r>
            <a:r>
              <a:rPr dirty="0" sz="1200" spc="-266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52" b="1">
                <a:solidFill>
                  <a:srgbClr val="393e50"/>
                </a:solidFill>
                <a:latin typeface="Tahoma"/>
                <a:cs typeface="Tahoma"/>
              </a:rPr>
              <a:t>oleh</a:t>
            </a:r>
            <a:r>
              <a:rPr dirty="0" sz="1200" spc="-250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393e50"/>
                </a:solidFill>
                <a:latin typeface="Tahoma"/>
                <a:cs typeface="Tahoma"/>
              </a:rPr>
              <a:t>pihak-pihak</a:t>
            </a:r>
            <a:r>
              <a:rPr dirty="0" sz="1200" spc="-200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76" b="1">
                <a:solidFill>
                  <a:srgbClr val="393e50"/>
                </a:solidFill>
                <a:latin typeface="Tahoma"/>
                <a:cs typeface="Tahoma"/>
              </a:rPr>
              <a:t>yang</a:t>
            </a:r>
            <a:r>
              <a:rPr dirty="0" sz="1200" spc="-217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393e50"/>
                </a:solidFill>
                <a:latin typeface="Tahoma"/>
                <a:cs typeface="Tahoma"/>
              </a:rPr>
              <a:t>didanai</a:t>
            </a:r>
            <a:r>
              <a:rPr dirty="0" sz="1200" spc="-196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52" b="1">
                <a:solidFill>
                  <a:srgbClr val="393e50"/>
                </a:solidFill>
                <a:latin typeface="Tahoma"/>
                <a:cs typeface="Tahoma"/>
              </a:rPr>
              <a:t>oleh</a:t>
            </a:r>
          </a:p>
          <a:p>
            <a:pPr marL="0" marR="0">
              <a:lnSpc>
                <a:spcPts val="1448"/>
              </a:lnSpc>
              <a:spcBef>
                <a:spcPts val="185"/>
              </a:spcBef>
              <a:spcAft>
                <a:spcPts val="0"/>
              </a:spcAft>
            </a:pPr>
            <a:r>
              <a:rPr dirty="0" sz="1200" spc="-69" b="1">
                <a:solidFill>
                  <a:srgbClr val="393e50"/>
                </a:solidFill>
                <a:latin typeface="Tahoma"/>
                <a:cs typeface="Tahoma"/>
              </a:rPr>
              <a:t>sumber</a:t>
            </a:r>
            <a:r>
              <a:rPr dirty="0" sz="1200" spc="-186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68" b="1">
                <a:solidFill>
                  <a:srgbClr val="393e50"/>
                </a:solidFill>
                <a:latin typeface="Tahoma"/>
                <a:cs typeface="Tahoma"/>
              </a:rPr>
              <a:t>dana</a:t>
            </a:r>
            <a:r>
              <a:rPr dirty="0" sz="1200" spc="-243" b="1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393e50"/>
                </a:solidFill>
                <a:latin typeface="Tahoma"/>
                <a:cs typeface="Tahoma"/>
              </a:rPr>
              <a:t>negara.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3681" y="3220000"/>
            <a:ext cx="2754461" cy="252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38" b="1">
                <a:solidFill>
                  <a:srgbClr val="000000"/>
                </a:solidFill>
                <a:latin typeface="Tahoma"/>
                <a:cs typeface="Tahoma"/>
              </a:rPr>
              <a:t>PASAL</a:t>
            </a:r>
            <a:r>
              <a:rPr dirty="0" sz="1400" spc="-120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400" spc="-102" b="1">
                <a:solidFill>
                  <a:srgbClr val="000000"/>
                </a:solidFill>
                <a:latin typeface="Tahoma"/>
                <a:cs typeface="Tahoma"/>
              </a:rPr>
              <a:t>81UU</a:t>
            </a:r>
            <a:r>
              <a:rPr dirty="0" sz="1400" spc="-299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400" spc="-80" b="1">
                <a:solidFill>
                  <a:srgbClr val="000000"/>
                </a:solidFill>
                <a:latin typeface="Tahoma"/>
                <a:cs typeface="Tahoma"/>
              </a:rPr>
              <a:t>No.</a:t>
            </a:r>
            <a:r>
              <a:rPr dirty="0" sz="1400" spc="-207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400" spc="-51" b="1">
                <a:solidFill>
                  <a:srgbClr val="000000"/>
                </a:solidFill>
                <a:latin typeface="Tahoma"/>
                <a:cs typeface="Tahoma"/>
              </a:rPr>
              <a:t>43</a:t>
            </a:r>
            <a:r>
              <a:rPr dirty="0" sz="1400" spc="-222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400" spc="-82" b="1">
                <a:solidFill>
                  <a:srgbClr val="000000"/>
                </a:solidFill>
                <a:latin typeface="Tahoma"/>
                <a:cs typeface="Tahoma"/>
              </a:rPr>
              <a:t>Tahun</a:t>
            </a:r>
            <a:r>
              <a:rPr dirty="0" sz="1400" spc="-258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400" spc="-87" b="1">
                <a:solidFill>
                  <a:srgbClr val="000000"/>
                </a:solidFill>
                <a:latin typeface="Tahoma"/>
                <a:cs typeface="Tahoma"/>
              </a:rPr>
              <a:t>2009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3681" y="3433508"/>
            <a:ext cx="3891557" cy="13193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62" b="1">
                <a:solidFill>
                  <a:srgbClr val="000000"/>
                </a:solidFill>
                <a:latin typeface="Tahoma"/>
                <a:cs typeface="Tahoma"/>
              </a:rPr>
              <a:t>Setiap</a:t>
            </a:r>
            <a:r>
              <a:rPr dirty="0" sz="1200" spc="-157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000000"/>
                </a:solidFill>
                <a:latin typeface="Tahoma"/>
                <a:cs typeface="Tahoma"/>
              </a:rPr>
              <a:t>orang</a:t>
            </a:r>
            <a:r>
              <a:rPr dirty="0" sz="1200" spc="-236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87" b="1">
                <a:solidFill>
                  <a:srgbClr val="000000"/>
                </a:solidFill>
                <a:latin typeface="Tahoma"/>
                <a:cs typeface="Tahoma"/>
              </a:rPr>
              <a:t>yang</a:t>
            </a:r>
            <a:r>
              <a:rPr dirty="0" sz="1200" spc="-76" b="1">
                <a:solidFill>
                  <a:srgbClr val="ff0000"/>
                </a:solidFill>
                <a:latin typeface="Tahoma"/>
                <a:cs typeface="Tahoma"/>
              </a:rPr>
              <a:t>dengan</a:t>
            </a:r>
            <a:r>
              <a:rPr dirty="0" sz="1200" spc="-246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76" b="1">
                <a:solidFill>
                  <a:srgbClr val="ff0000"/>
                </a:solidFill>
                <a:latin typeface="Tahoma"/>
                <a:cs typeface="Tahoma"/>
              </a:rPr>
              <a:t>sengaja</a:t>
            </a:r>
            <a:r>
              <a:rPr dirty="0" sz="1200" spc="-191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81" b="1">
                <a:solidFill>
                  <a:srgbClr val="ff0000"/>
                </a:solidFill>
                <a:latin typeface="Tahoma"/>
                <a:cs typeface="Tahoma"/>
              </a:rPr>
              <a:t>menguasai</a:t>
            </a:r>
          </a:p>
          <a:p>
            <a:pPr marL="0" marR="0">
              <a:lnSpc>
                <a:spcPts val="14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 spc="-83" b="1">
                <a:solidFill>
                  <a:srgbClr val="ff0000"/>
                </a:solidFill>
                <a:latin typeface="Tahoma"/>
                <a:cs typeface="Tahoma"/>
              </a:rPr>
              <a:t>dan/atau</a:t>
            </a:r>
            <a:r>
              <a:rPr dirty="0" sz="1200" spc="-22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ff0000"/>
                </a:solidFill>
                <a:latin typeface="Tahoma"/>
                <a:cs typeface="Tahoma"/>
              </a:rPr>
              <a:t>memiliki</a:t>
            </a:r>
            <a:r>
              <a:rPr dirty="0" sz="1200" spc="-15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52" b="1">
                <a:solidFill>
                  <a:srgbClr val="ff0000"/>
                </a:solidFill>
                <a:latin typeface="Tahoma"/>
                <a:cs typeface="Tahoma"/>
              </a:rPr>
              <a:t>arsip</a:t>
            </a:r>
            <a:r>
              <a:rPr dirty="0" sz="1200" spc="-87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ff0000"/>
                </a:solidFill>
                <a:latin typeface="Tahoma"/>
                <a:cs typeface="Tahoma"/>
              </a:rPr>
              <a:t>negara</a:t>
            </a:r>
            <a:r>
              <a:rPr dirty="0" sz="1200" spc="-95" b="1">
                <a:solidFill>
                  <a:srgbClr val="000000"/>
                </a:solidFill>
                <a:latin typeface="Tahoma"/>
                <a:cs typeface="Tahoma"/>
              </a:rPr>
              <a:t>sebagaimana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85" b="1">
                <a:solidFill>
                  <a:srgbClr val="000000"/>
                </a:solidFill>
                <a:latin typeface="Tahoma"/>
                <a:cs typeface="Tahoma"/>
              </a:rPr>
              <a:t>dimaksud</a:t>
            </a:r>
            <a:r>
              <a:rPr dirty="0" sz="1200" spc="-191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79" b="1">
                <a:solidFill>
                  <a:srgbClr val="000000"/>
                </a:solidFill>
                <a:latin typeface="Tahoma"/>
                <a:cs typeface="Tahoma"/>
              </a:rPr>
              <a:t>dalam</a:t>
            </a:r>
            <a:r>
              <a:rPr dirty="0" sz="1200" spc="-250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66" b="1">
                <a:solidFill>
                  <a:srgbClr val="000000"/>
                </a:solidFill>
                <a:latin typeface="Tahoma"/>
                <a:cs typeface="Tahoma"/>
              </a:rPr>
              <a:t>Pasal</a:t>
            </a:r>
            <a:r>
              <a:rPr dirty="0" sz="1200" spc="-200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64" b="1">
                <a:solidFill>
                  <a:srgbClr val="000000"/>
                </a:solidFill>
                <a:latin typeface="Tahoma"/>
                <a:cs typeface="Tahoma"/>
              </a:rPr>
              <a:t>33</a:t>
            </a:r>
            <a:r>
              <a:rPr dirty="0" sz="1200" spc="-244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89" b="1">
                <a:solidFill>
                  <a:srgbClr val="000000"/>
                </a:solidFill>
                <a:latin typeface="Tahoma"/>
                <a:cs typeface="Tahoma"/>
              </a:rPr>
              <a:t>untuk</a:t>
            </a:r>
            <a:r>
              <a:rPr dirty="0" sz="1200" spc="-195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83" b="1">
                <a:solidFill>
                  <a:srgbClr val="000000"/>
                </a:solidFill>
                <a:latin typeface="Tahoma"/>
                <a:cs typeface="Tahoma"/>
              </a:rPr>
              <a:t>kepentingan</a:t>
            </a:r>
            <a:r>
              <a:rPr dirty="0" sz="1200" spc="-231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62" b="1">
                <a:solidFill>
                  <a:srgbClr val="000000"/>
                </a:solidFill>
                <a:latin typeface="Tahoma"/>
                <a:cs typeface="Tahoma"/>
              </a:rPr>
              <a:t>sendiri</a:t>
            </a:r>
          </a:p>
          <a:p>
            <a:pPr marL="0" marR="0">
              <a:lnSpc>
                <a:spcPts val="14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 spc="-72" b="1">
                <a:solidFill>
                  <a:srgbClr val="000000"/>
                </a:solidFill>
                <a:latin typeface="Tahoma"/>
                <a:cs typeface="Tahoma"/>
              </a:rPr>
              <a:t>atau</a:t>
            </a:r>
            <a:r>
              <a:rPr dirty="0" sz="1200" spc="-190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000000"/>
                </a:solidFill>
                <a:latin typeface="Tahoma"/>
                <a:cs typeface="Tahoma"/>
              </a:rPr>
              <a:t>orang</a:t>
            </a:r>
            <a:r>
              <a:rPr dirty="0" sz="1200" spc="-191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72" b="1">
                <a:solidFill>
                  <a:srgbClr val="000000"/>
                </a:solidFill>
                <a:latin typeface="Tahoma"/>
                <a:cs typeface="Tahoma"/>
              </a:rPr>
              <a:t>lain</a:t>
            </a:r>
            <a:r>
              <a:rPr dirty="0" sz="1200" spc="-226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82" b="1">
                <a:solidFill>
                  <a:srgbClr val="000000"/>
                </a:solidFill>
                <a:latin typeface="Tahoma"/>
                <a:cs typeface="Tahoma"/>
              </a:rPr>
              <a:t>yang</a:t>
            </a:r>
            <a:r>
              <a:rPr dirty="0" sz="1200" spc="-240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64" b="1">
                <a:solidFill>
                  <a:srgbClr val="000000"/>
                </a:solidFill>
                <a:latin typeface="Tahoma"/>
                <a:cs typeface="Tahoma"/>
              </a:rPr>
              <a:t>tidak</a:t>
            </a:r>
            <a:r>
              <a:rPr dirty="0" sz="1200" spc="-165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000000"/>
                </a:solidFill>
                <a:latin typeface="Tahoma"/>
                <a:cs typeface="Tahoma"/>
              </a:rPr>
              <a:t>berhak</a:t>
            </a:r>
            <a:r>
              <a:rPr dirty="0" sz="1200" spc="-178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000000"/>
                </a:solidFill>
                <a:latin typeface="Tahoma"/>
                <a:cs typeface="Tahoma"/>
              </a:rPr>
              <a:t>dipidana</a:t>
            </a:r>
            <a:r>
              <a:rPr dirty="0" sz="1200" spc="-200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83" b="1">
                <a:solidFill>
                  <a:srgbClr val="000000"/>
                </a:solidFill>
                <a:latin typeface="Tahoma"/>
                <a:cs typeface="Tahoma"/>
              </a:rPr>
              <a:t>dengan</a:t>
            </a: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77" b="1">
                <a:solidFill>
                  <a:srgbClr val="000000"/>
                </a:solidFill>
                <a:latin typeface="Tahoma"/>
                <a:cs typeface="Tahoma"/>
              </a:rPr>
              <a:t>pidana</a:t>
            </a:r>
            <a:r>
              <a:rPr dirty="0" sz="1200" spc="-242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83" b="1">
                <a:solidFill>
                  <a:srgbClr val="000000"/>
                </a:solidFill>
                <a:latin typeface="Tahoma"/>
                <a:cs typeface="Tahoma"/>
              </a:rPr>
              <a:t>penjara</a:t>
            </a:r>
            <a:r>
              <a:rPr dirty="0" sz="1200" spc="-216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79" b="1">
                <a:solidFill>
                  <a:srgbClr val="000000"/>
                </a:solidFill>
                <a:latin typeface="Tahoma"/>
                <a:cs typeface="Tahoma"/>
              </a:rPr>
              <a:t>paling</a:t>
            </a:r>
            <a:r>
              <a:rPr dirty="0" sz="1200" spc="-217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86" b="1">
                <a:solidFill>
                  <a:srgbClr val="000000"/>
                </a:solidFill>
                <a:latin typeface="Tahoma"/>
                <a:cs typeface="Tahoma"/>
              </a:rPr>
              <a:t>lama</a:t>
            </a:r>
            <a:r>
              <a:rPr dirty="0" sz="1200" spc="-201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ahoma"/>
                <a:cs typeface="Tahoma"/>
              </a:rPr>
              <a:t>5</a:t>
            </a:r>
            <a:r>
              <a:rPr dirty="0" sz="1200" spc="-263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000000"/>
                </a:solidFill>
                <a:latin typeface="Tahoma"/>
                <a:cs typeface="Tahoma"/>
              </a:rPr>
              <a:t>(lima)</a:t>
            </a:r>
            <a:r>
              <a:rPr dirty="0" sz="1200" spc="-275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85" b="1">
                <a:solidFill>
                  <a:srgbClr val="000000"/>
                </a:solidFill>
                <a:latin typeface="Tahoma"/>
                <a:cs typeface="Tahoma"/>
              </a:rPr>
              <a:t>tahun</a:t>
            </a:r>
            <a:r>
              <a:rPr dirty="0" sz="1200" spc="-211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69" b="1">
                <a:solidFill>
                  <a:srgbClr val="000000"/>
                </a:solidFill>
                <a:latin typeface="Tahoma"/>
                <a:cs typeface="Tahoma"/>
              </a:rPr>
              <a:t>atau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72" b="1">
                <a:solidFill>
                  <a:srgbClr val="000000"/>
                </a:solidFill>
                <a:latin typeface="Tahoma"/>
                <a:cs typeface="Tahoma"/>
              </a:rPr>
              <a:t>denda</a:t>
            </a:r>
            <a:r>
              <a:rPr dirty="0" sz="1200" spc="-182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000000"/>
                </a:solidFill>
                <a:latin typeface="Tahoma"/>
                <a:cs typeface="Tahoma"/>
              </a:rPr>
              <a:t>paling</a:t>
            </a:r>
            <a:r>
              <a:rPr dirty="0" sz="1200" spc="-219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87" b="1">
                <a:solidFill>
                  <a:srgbClr val="000000"/>
                </a:solidFill>
                <a:latin typeface="Tahoma"/>
                <a:cs typeface="Tahoma"/>
              </a:rPr>
              <a:t>banyak</a:t>
            </a:r>
            <a:r>
              <a:rPr dirty="0" sz="1200" spc="-223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85" b="1">
                <a:solidFill>
                  <a:srgbClr val="000000"/>
                </a:solidFill>
                <a:latin typeface="Tahoma"/>
                <a:cs typeface="Tahoma"/>
              </a:rPr>
              <a:t>Rp250.000.000,00</a:t>
            </a:r>
            <a:r>
              <a:rPr dirty="0" sz="1200" spc="-188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89" b="1">
                <a:solidFill>
                  <a:srgbClr val="000000"/>
                </a:solidFill>
                <a:latin typeface="Tahoma"/>
                <a:cs typeface="Tahoma"/>
              </a:rPr>
              <a:t>(dua</a:t>
            </a:r>
            <a:r>
              <a:rPr dirty="0" sz="1200" spc="-252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63" b="1">
                <a:solidFill>
                  <a:srgbClr val="000000"/>
                </a:solidFill>
                <a:latin typeface="Tahoma"/>
                <a:cs typeface="Tahoma"/>
              </a:rPr>
              <a:t>ratus</a:t>
            </a:r>
          </a:p>
          <a:p>
            <a:pPr marL="0" marR="0">
              <a:lnSpc>
                <a:spcPts val="14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 spc="-68" b="1">
                <a:solidFill>
                  <a:srgbClr val="000000"/>
                </a:solidFill>
                <a:latin typeface="Tahoma"/>
                <a:cs typeface="Tahoma"/>
              </a:rPr>
              <a:t>lima</a:t>
            </a:r>
            <a:r>
              <a:rPr dirty="0" sz="1200" spc="-221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88" b="1">
                <a:solidFill>
                  <a:srgbClr val="000000"/>
                </a:solidFill>
                <a:latin typeface="Tahoma"/>
                <a:cs typeface="Tahoma"/>
              </a:rPr>
              <a:t>puluh</a:t>
            </a:r>
            <a:r>
              <a:rPr dirty="0" sz="1200" spc="-230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83" b="1">
                <a:solidFill>
                  <a:srgbClr val="000000"/>
                </a:solidFill>
                <a:latin typeface="Tahoma"/>
                <a:cs typeface="Tahoma"/>
              </a:rPr>
              <a:t>juta</a:t>
            </a:r>
            <a:r>
              <a:rPr dirty="0" sz="1200" spc="-201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 spc="-93" b="1">
                <a:solidFill>
                  <a:srgbClr val="000000"/>
                </a:solidFill>
                <a:latin typeface="Tahoma"/>
                <a:cs typeface="Tahoma"/>
              </a:rPr>
              <a:t>rupiah).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80026" y="4192333"/>
            <a:ext cx="3204864" cy="4989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77" b="1">
                <a:solidFill>
                  <a:srgbClr val="005b6e"/>
                </a:solidFill>
                <a:latin typeface="Tahoma"/>
                <a:cs typeface="Tahoma"/>
              </a:rPr>
              <a:t>(Penjelasan</a:t>
            </a:r>
            <a:r>
              <a:rPr dirty="0" sz="1200" spc="-242" b="1">
                <a:solidFill>
                  <a:srgbClr val="005b6e"/>
                </a:solidFill>
                <a:latin typeface="Tahoma"/>
                <a:cs typeface="Tahoma"/>
              </a:rPr>
              <a:t> </a:t>
            </a:r>
            <a:r>
              <a:rPr dirty="0" sz="1200" spc="-56" b="1">
                <a:solidFill>
                  <a:srgbClr val="005b6e"/>
                </a:solidFill>
                <a:latin typeface="Tahoma"/>
                <a:cs typeface="Tahoma"/>
              </a:rPr>
              <a:t>Pasal</a:t>
            </a:r>
            <a:r>
              <a:rPr dirty="0" sz="1200" spc="-226" b="1">
                <a:solidFill>
                  <a:srgbClr val="005b6e"/>
                </a:solidFill>
                <a:latin typeface="Tahoma"/>
                <a:cs typeface="Tahoma"/>
              </a:rPr>
              <a:t> </a:t>
            </a:r>
            <a:r>
              <a:rPr dirty="0" sz="1200" spc="-62" b="1">
                <a:solidFill>
                  <a:srgbClr val="005b6e"/>
                </a:solidFill>
                <a:latin typeface="Tahoma"/>
                <a:cs typeface="Tahoma"/>
              </a:rPr>
              <a:t>33</a:t>
            </a:r>
            <a:r>
              <a:rPr dirty="0" sz="1200" spc="-233" b="1">
                <a:solidFill>
                  <a:srgbClr val="005b6e"/>
                </a:solidFill>
                <a:latin typeface="Tahoma"/>
                <a:cs typeface="Tahoma"/>
              </a:rPr>
              <a:t> </a:t>
            </a:r>
            <a:r>
              <a:rPr dirty="0" sz="1200" spc="-68" b="1">
                <a:solidFill>
                  <a:srgbClr val="005b6e"/>
                </a:solidFill>
                <a:latin typeface="Tahoma"/>
                <a:cs typeface="Tahoma"/>
              </a:rPr>
              <a:t>UU</a:t>
            </a:r>
            <a:r>
              <a:rPr dirty="0" sz="1200" spc="-264" b="1">
                <a:solidFill>
                  <a:srgbClr val="005b6e"/>
                </a:solidFill>
                <a:latin typeface="Tahoma"/>
                <a:cs typeface="Tahoma"/>
              </a:rPr>
              <a:t> </a:t>
            </a:r>
            <a:r>
              <a:rPr dirty="0" sz="1200" spc="-60" b="1">
                <a:solidFill>
                  <a:srgbClr val="005b6e"/>
                </a:solidFill>
                <a:latin typeface="Tahoma"/>
                <a:cs typeface="Tahoma"/>
              </a:rPr>
              <a:t>No.</a:t>
            </a:r>
            <a:r>
              <a:rPr dirty="0" sz="1200" spc="-213" b="1">
                <a:solidFill>
                  <a:srgbClr val="005b6e"/>
                </a:solidFill>
                <a:latin typeface="Tahoma"/>
                <a:cs typeface="Tahoma"/>
              </a:rPr>
              <a:t> </a:t>
            </a:r>
            <a:r>
              <a:rPr dirty="0" sz="1200" spc="-43" b="1">
                <a:solidFill>
                  <a:srgbClr val="005b6e"/>
                </a:solidFill>
                <a:latin typeface="Tahoma"/>
                <a:cs typeface="Tahoma"/>
              </a:rPr>
              <a:t>43</a:t>
            </a:r>
            <a:r>
              <a:rPr dirty="0" sz="1200" spc="-183" b="1">
                <a:solidFill>
                  <a:srgbClr val="005b6e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005b6e"/>
                </a:solidFill>
                <a:latin typeface="Tahoma"/>
                <a:cs typeface="Tahoma"/>
              </a:rPr>
              <a:t>Tahun</a:t>
            </a:r>
            <a:r>
              <a:rPr dirty="0" sz="1200" spc="-241" b="1">
                <a:solidFill>
                  <a:srgbClr val="005b6e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005b6e"/>
                </a:solidFill>
                <a:latin typeface="Tahoma"/>
                <a:cs typeface="Tahoma"/>
              </a:rPr>
              <a:t>2009</a:t>
            </a:r>
          </a:p>
          <a:p>
            <a:pPr marL="0" marR="0">
              <a:lnSpc>
                <a:spcPts val="1448"/>
              </a:lnSpc>
              <a:spcBef>
                <a:spcPts val="781"/>
              </a:spcBef>
              <a:spcAft>
                <a:spcPts val="0"/>
              </a:spcAft>
            </a:pPr>
            <a:r>
              <a:rPr dirty="0" sz="1200" spc="-68" b="1">
                <a:solidFill>
                  <a:srgbClr val="005b6e"/>
                </a:solidFill>
                <a:latin typeface="Tahoma"/>
                <a:cs typeface="Tahoma"/>
              </a:rPr>
              <a:t>tentang</a:t>
            </a:r>
            <a:r>
              <a:rPr dirty="0" sz="1200" spc="-226" b="1">
                <a:solidFill>
                  <a:srgbClr val="005b6e"/>
                </a:solidFill>
                <a:latin typeface="Tahoma"/>
                <a:cs typeface="Tahoma"/>
              </a:rPr>
              <a:t> </a:t>
            </a:r>
            <a:r>
              <a:rPr dirty="0" sz="1200" spc="-67" b="1">
                <a:solidFill>
                  <a:srgbClr val="005b6e"/>
                </a:solidFill>
                <a:latin typeface="Tahoma"/>
                <a:cs typeface="Tahoma"/>
              </a:rPr>
              <a:t>Kearsipan)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025001" y="4924170"/>
            <a:ext cx="249435" cy="222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Tahoma"/>
                <a:cs typeface="Tahoma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7200" y="62789"/>
            <a:ext cx="4275016" cy="1603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44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23">
                <a:solidFill>
                  <a:srgbClr val="007ab8"/>
                </a:solidFill>
                <a:latin typeface="VSDLSV+TrebuchetMS"/>
                <a:cs typeface="VSDLSV+TrebuchetMS"/>
              </a:rPr>
              <a:t>Tujuan</a:t>
            </a:r>
          </a:p>
          <a:p>
            <a:pPr marL="0" marR="0">
              <a:lnSpc>
                <a:spcPts val="38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4000" spc="121">
                <a:solidFill>
                  <a:srgbClr val="007ab8"/>
                </a:solidFill>
                <a:latin typeface="VSDLSV+TrebuchetMS"/>
                <a:cs typeface="VSDLSV+TrebuchetMS"/>
              </a:rPr>
              <a:t>Penyelen</a:t>
            </a:r>
            <a:r>
              <a:rPr dirty="0" sz="4000" spc="-888">
                <a:solidFill>
                  <a:srgbClr val="007ab8"/>
                </a:solidFill>
                <a:latin typeface="VSDLSV+TrebuchetMS"/>
                <a:cs typeface="VSDLSV+TrebuchetMS"/>
              </a:rPr>
              <a:t> </a:t>
            </a:r>
            <a:r>
              <a:rPr dirty="0" sz="4000">
                <a:solidFill>
                  <a:srgbClr val="007ab8"/>
                </a:solidFill>
                <a:latin typeface="VSDLSV+TrebuchetMS"/>
                <a:cs typeface="VSDLSV+TrebuchetMS"/>
              </a:rPr>
              <a:t>g</a:t>
            </a:r>
            <a:r>
              <a:rPr dirty="0" sz="4000" spc="-900">
                <a:solidFill>
                  <a:srgbClr val="007ab8"/>
                </a:solidFill>
                <a:latin typeface="VSDLSV+TrebuchetMS"/>
                <a:cs typeface="VSDLSV+TrebuchetMS"/>
              </a:rPr>
              <a:t> </a:t>
            </a:r>
            <a:r>
              <a:rPr dirty="0" sz="4000" spc="86">
                <a:solidFill>
                  <a:srgbClr val="007ab8"/>
                </a:solidFill>
                <a:latin typeface="VSDLSV+TrebuchetMS"/>
                <a:cs typeface="VSDLSV+TrebuchetMS"/>
              </a:rPr>
              <a:t>garaan</a:t>
            </a:r>
          </a:p>
          <a:p>
            <a:pPr marL="0" marR="0">
              <a:lnSpc>
                <a:spcPts val="3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93">
                <a:solidFill>
                  <a:srgbClr val="007ab8"/>
                </a:solidFill>
                <a:latin typeface="VSDLSV+TrebuchetMS"/>
                <a:cs typeface="VSDLSV+TrebuchetMS"/>
              </a:rPr>
              <a:t>Kearsipan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792435"/>
            <a:ext cx="8321497" cy="5272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86" b="1">
                <a:solidFill>
                  <a:srgbClr val="113b60"/>
                </a:solidFill>
                <a:latin typeface="Tahoma"/>
                <a:cs typeface="Tahoma"/>
              </a:rPr>
              <a:t>(b)</a:t>
            </a:r>
            <a:r>
              <a:rPr dirty="0" sz="1600" spc="27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66" b="1">
                <a:solidFill>
                  <a:srgbClr val="113b60"/>
                </a:solidFill>
                <a:latin typeface="Tahoma"/>
                <a:cs typeface="Tahoma"/>
              </a:rPr>
              <a:t>menjamin</a:t>
            </a:r>
            <a:r>
              <a:rPr dirty="0" sz="1600" spc="62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b="1">
                <a:solidFill>
                  <a:srgbClr val="113b60"/>
                </a:solidFill>
                <a:latin typeface="Tahoma"/>
                <a:cs typeface="Tahoma"/>
              </a:rPr>
              <a:t>ketersediaan</a:t>
            </a:r>
            <a:r>
              <a:rPr dirty="0" sz="1600" spc="57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b="1">
                <a:solidFill>
                  <a:srgbClr val="113b60"/>
                </a:solidFill>
                <a:latin typeface="Tahoma"/>
                <a:cs typeface="Tahoma"/>
              </a:rPr>
              <a:t>arsip</a:t>
            </a:r>
            <a:r>
              <a:rPr dirty="0" sz="1600" spc="88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56" b="1">
                <a:solidFill>
                  <a:srgbClr val="113b60"/>
                </a:solidFill>
                <a:latin typeface="Tahoma"/>
                <a:cs typeface="Tahoma"/>
              </a:rPr>
              <a:t>yang</a:t>
            </a:r>
            <a:r>
              <a:rPr dirty="0" sz="1600" spc="68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20" b="1">
                <a:solidFill>
                  <a:srgbClr val="113b60"/>
                </a:solidFill>
                <a:latin typeface="Tahoma"/>
                <a:cs typeface="Tahoma"/>
              </a:rPr>
              <a:t>autentik</a:t>
            </a:r>
            <a:r>
              <a:rPr dirty="0" sz="1600" spc="51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66" b="1">
                <a:solidFill>
                  <a:srgbClr val="113b60"/>
                </a:solidFill>
                <a:latin typeface="Tahoma"/>
                <a:cs typeface="Tahoma"/>
              </a:rPr>
              <a:t>dan</a:t>
            </a:r>
            <a:r>
              <a:rPr dirty="0" sz="1600" spc="85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b="1">
                <a:solidFill>
                  <a:srgbClr val="113b60"/>
                </a:solidFill>
                <a:latin typeface="Tahoma"/>
                <a:cs typeface="Tahoma"/>
              </a:rPr>
              <a:t>terpercaya</a:t>
            </a:r>
            <a:r>
              <a:rPr dirty="0" sz="1600" spc="81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10" b="1">
                <a:solidFill>
                  <a:srgbClr val="113b60"/>
                </a:solidFill>
                <a:latin typeface="Tahoma"/>
                <a:cs typeface="Tahoma"/>
              </a:rPr>
              <a:t>sebagai</a:t>
            </a:r>
            <a:r>
              <a:rPr dirty="0" sz="1600" spc="95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25" b="1">
                <a:solidFill>
                  <a:srgbClr val="113b60"/>
                </a:solidFill>
                <a:latin typeface="Tahoma"/>
                <a:cs typeface="Tahoma"/>
              </a:rPr>
              <a:t>alat</a:t>
            </a:r>
            <a:r>
              <a:rPr dirty="0" sz="1600" spc="76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25" b="1">
                <a:solidFill>
                  <a:srgbClr val="113b60"/>
                </a:solidFill>
                <a:latin typeface="Tahoma"/>
                <a:cs typeface="Tahoma"/>
              </a:rPr>
              <a:t>bukti</a:t>
            </a:r>
          </a:p>
          <a:p>
            <a:pPr marL="0" marR="0">
              <a:lnSpc>
                <a:spcPts val="191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 spc="-56" b="1">
                <a:solidFill>
                  <a:srgbClr val="113b60"/>
                </a:solidFill>
                <a:latin typeface="Tahoma"/>
                <a:cs typeface="Tahoma"/>
              </a:rPr>
              <a:t>yang</a:t>
            </a:r>
            <a:r>
              <a:rPr dirty="0" sz="1600" spc="58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20" b="1">
                <a:solidFill>
                  <a:srgbClr val="113b60"/>
                </a:solidFill>
                <a:latin typeface="Tahoma"/>
                <a:cs typeface="Tahoma"/>
              </a:rPr>
              <a:t>sah;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2516335"/>
            <a:ext cx="8141899" cy="5272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85" b="1">
                <a:solidFill>
                  <a:srgbClr val="113b60"/>
                </a:solidFill>
                <a:latin typeface="Tahoma"/>
                <a:cs typeface="Tahoma"/>
              </a:rPr>
              <a:t>(d)</a:t>
            </a:r>
            <a:r>
              <a:rPr dirty="0" sz="1600" spc="25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66" b="1">
                <a:solidFill>
                  <a:srgbClr val="113b60"/>
                </a:solidFill>
                <a:latin typeface="Tahoma"/>
                <a:cs typeface="Tahoma"/>
              </a:rPr>
              <a:t>menjamin</a:t>
            </a:r>
            <a:r>
              <a:rPr dirty="0" sz="1600" spc="52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31" b="1">
                <a:solidFill>
                  <a:srgbClr val="113b60"/>
                </a:solidFill>
                <a:latin typeface="Tahoma"/>
                <a:cs typeface="Tahoma"/>
              </a:rPr>
              <a:t>pelindungan</a:t>
            </a:r>
            <a:r>
              <a:rPr dirty="0" sz="1600" spc="57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25" b="1">
                <a:solidFill>
                  <a:srgbClr val="113b60"/>
                </a:solidFill>
                <a:latin typeface="Tahoma"/>
                <a:cs typeface="Tahoma"/>
              </a:rPr>
              <a:t>kepentingan</a:t>
            </a:r>
            <a:r>
              <a:rPr dirty="0" sz="1600" spc="63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31" b="1">
                <a:solidFill>
                  <a:srgbClr val="113b60"/>
                </a:solidFill>
                <a:latin typeface="Tahoma"/>
                <a:cs typeface="Tahoma"/>
              </a:rPr>
              <a:t>negara</a:t>
            </a:r>
            <a:r>
              <a:rPr dirty="0" sz="1600" spc="37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61" b="1">
                <a:solidFill>
                  <a:srgbClr val="113b60"/>
                </a:solidFill>
                <a:latin typeface="Tahoma"/>
                <a:cs typeface="Tahoma"/>
              </a:rPr>
              <a:t>dan</a:t>
            </a:r>
            <a:r>
              <a:rPr dirty="0" sz="1600" spc="89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31" b="1">
                <a:solidFill>
                  <a:srgbClr val="113b60"/>
                </a:solidFill>
                <a:latin typeface="Tahoma"/>
                <a:cs typeface="Tahoma"/>
              </a:rPr>
              <a:t>hak-hak</a:t>
            </a:r>
            <a:r>
              <a:rPr dirty="0" sz="1600" spc="10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15" b="1">
                <a:solidFill>
                  <a:srgbClr val="113b60"/>
                </a:solidFill>
                <a:latin typeface="Tahoma"/>
                <a:cs typeface="Tahoma"/>
              </a:rPr>
              <a:t>keperdataan</a:t>
            </a:r>
            <a:r>
              <a:rPr dirty="0" sz="1600" spc="55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20" b="1">
                <a:solidFill>
                  <a:srgbClr val="113b60"/>
                </a:solidFill>
                <a:latin typeface="Tahoma"/>
                <a:cs typeface="Tahoma"/>
              </a:rPr>
              <a:t>rakyat</a:t>
            </a:r>
          </a:p>
          <a:p>
            <a:pPr marL="0" marR="0">
              <a:lnSpc>
                <a:spcPts val="191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 spc="-40" b="1">
                <a:solidFill>
                  <a:srgbClr val="113b60"/>
                </a:solidFill>
                <a:latin typeface="Tahoma"/>
                <a:cs typeface="Tahoma"/>
              </a:rPr>
              <a:t>melalui</a:t>
            </a:r>
            <a:r>
              <a:rPr dirty="0" sz="1600" spc="72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31" b="1">
                <a:solidFill>
                  <a:srgbClr val="113b60"/>
                </a:solidFill>
                <a:latin typeface="Tahoma"/>
                <a:cs typeface="Tahoma"/>
              </a:rPr>
              <a:t>pengelolaan</a:t>
            </a:r>
            <a:r>
              <a:rPr dirty="0" sz="1600" spc="72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66" b="1">
                <a:solidFill>
                  <a:srgbClr val="113b60"/>
                </a:solidFill>
                <a:latin typeface="Tahoma"/>
                <a:cs typeface="Tahoma"/>
              </a:rPr>
              <a:t>dan</a:t>
            </a:r>
            <a:r>
              <a:rPr dirty="0" sz="1600" spc="50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31" b="1">
                <a:solidFill>
                  <a:srgbClr val="113b60"/>
                </a:solidFill>
                <a:latin typeface="Tahoma"/>
                <a:cs typeface="Tahoma"/>
              </a:rPr>
              <a:t>pemanfaatan</a:t>
            </a:r>
            <a:r>
              <a:rPr dirty="0" sz="1600" spc="43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15" b="1">
                <a:solidFill>
                  <a:srgbClr val="113b60"/>
                </a:solidFill>
                <a:latin typeface="Tahoma"/>
                <a:cs typeface="Tahoma"/>
              </a:rPr>
              <a:t>arsip</a:t>
            </a:r>
            <a:r>
              <a:rPr dirty="0" sz="1600" spc="93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61" b="1">
                <a:solidFill>
                  <a:srgbClr val="113b60"/>
                </a:solidFill>
                <a:latin typeface="Tahoma"/>
                <a:cs typeface="Tahoma"/>
              </a:rPr>
              <a:t>yang</a:t>
            </a:r>
            <a:r>
              <a:rPr dirty="0" sz="1600" spc="38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25" b="1">
                <a:solidFill>
                  <a:srgbClr val="113b60"/>
                </a:solidFill>
                <a:latin typeface="Tahoma"/>
                <a:cs typeface="Tahoma"/>
              </a:rPr>
              <a:t>autentik</a:t>
            </a:r>
            <a:r>
              <a:rPr dirty="0" sz="1600" spc="56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66" b="1">
                <a:solidFill>
                  <a:srgbClr val="113b60"/>
                </a:solidFill>
                <a:latin typeface="Tahoma"/>
                <a:cs typeface="Tahoma"/>
              </a:rPr>
              <a:t>dan</a:t>
            </a:r>
            <a:r>
              <a:rPr dirty="0" sz="1600" spc="64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10" b="1">
                <a:solidFill>
                  <a:srgbClr val="113b60"/>
                </a:solidFill>
                <a:latin typeface="Tahoma"/>
                <a:cs typeface="Tahoma"/>
              </a:rPr>
              <a:t>terpercaya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3246582"/>
            <a:ext cx="8829337" cy="533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 spc="-66" b="1">
                <a:solidFill>
                  <a:srgbClr val="113b60"/>
                </a:solidFill>
                <a:latin typeface="Tahoma"/>
                <a:cs typeface="Tahoma"/>
              </a:rPr>
              <a:t>(f)</a:t>
            </a:r>
            <a:r>
              <a:rPr dirty="0" sz="1600" spc="-66" b="1">
                <a:solidFill>
                  <a:srgbClr val="113b60"/>
                </a:solidFill>
                <a:latin typeface="Tahoma"/>
                <a:cs typeface="Tahoma"/>
              </a:rPr>
              <a:t>menjamin</a:t>
            </a:r>
            <a:r>
              <a:rPr dirty="0" sz="1600" spc="52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25" b="1">
                <a:solidFill>
                  <a:srgbClr val="113b60"/>
                </a:solidFill>
                <a:latin typeface="Tahoma"/>
                <a:cs typeface="Tahoma"/>
              </a:rPr>
              <a:t>keselamatan</a:t>
            </a:r>
            <a:r>
              <a:rPr dirty="0" sz="1600" spc="74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66" b="1">
                <a:solidFill>
                  <a:srgbClr val="113b60"/>
                </a:solidFill>
                <a:latin typeface="Tahoma"/>
                <a:cs typeface="Tahoma"/>
              </a:rPr>
              <a:t>dan</a:t>
            </a:r>
            <a:r>
              <a:rPr dirty="0" sz="1600" spc="44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56" b="1">
                <a:solidFill>
                  <a:srgbClr val="113b60"/>
                </a:solidFill>
                <a:latin typeface="Tahoma"/>
                <a:cs typeface="Tahoma"/>
              </a:rPr>
              <a:t>keamanan</a:t>
            </a:r>
            <a:r>
              <a:rPr dirty="0" sz="1600" spc="41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15" b="1">
                <a:solidFill>
                  <a:srgbClr val="113b60"/>
                </a:solidFill>
                <a:latin typeface="Tahoma"/>
                <a:cs typeface="Tahoma"/>
              </a:rPr>
              <a:t>arsip</a:t>
            </a:r>
            <a:r>
              <a:rPr dirty="0" sz="1600" spc="93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87" b="1">
                <a:solidFill>
                  <a:srgbClr val="113b60"/>
                </a:solidFill>
                <a:latin typeface="Tahoma"/>
                <a:cs typeface="Tahoma"/>
              </a:rPr>
              <a:t>sebagai</a:t>
            </a:r>
            <a:r>
              <a:rPr dirty="0" sz="1600" spc="-215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85" b="1">
                <a:solidFill>
                  <a:srgbClr val="113b60"/>
                </a:solidFill>
                <a:latin typeface="Tahoma"/>
                <a:cs typeface="Tahoma"/>
              </a:rPr>
              <a:t>bukti</a:t>
            </a:r>
            <a:r>
              <a:rPr dirty="0" sz="1600" spc="-226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119" b="1">
                <a:solidFill>
                  <a:srgbClr val="113b60"/>
                </a:solidFill>
                <a:latin typeface="Tahoma"/>
                <a:cs typeface="Tahoma"/>
              </a:rPr>
              <a:t>pertanggungjawaban</a:t>
            </a:r>
            <a:r>
              <a:rPr dirty="0" sz="1600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136" b="1">
                <a:solidFill>
                  <a:srgbClr val="113b60"/>
                </a:solidFill>
                <a:latin typeface="Tahoma"/>
                <a:cs typeface="Tahoma"/>
              </a:rPr>
              <a:t>dalam</a:t>
            </a:r>
          </a:p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112" b="1">
                <a:solidFill>
                  <a:srgbClr val="113b60"/>
                </a:solidFill>
                <a:latin typeface="Tahoma"/>
                <a:cs typeface="Tahoma"/>
              </a:rPr>
              <a:t>kehidupan</a:t>
            </a:r>
            <a:r>
              <a:rPr dirty="0" sz="1600" spc="-247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102" b="1">
                <a:solidFill>
                  <a:srgbClr val="113b60"/>
                </a:solidFill>
                <a:latin typeface="Tahoma"/>
                <a:cs typeface="Tahoma"/>
              </a:rPr>
              <a:t>bermasyarakat,</a:t>
            </a:r>
            <a:r>
              <a:rPr dirty="0" sz="1600" spc="-191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94" b="1">
                <a:solidFill>
                  <a:srgbClr val="113b60"/>
                </a:solidFill>
                <a:latin typeface="Tahoma"/>
                <a:cs typeface="Tahoma"/>
              </a:rPr>
              <a:t>berbangsa,</a:t>
            </a:r>
            <a:r>
              <a:rPr dirty="0" sz="1600" spc="-200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87" b="1">
                <a:solidFill>
                  <a:srgbClr val="113b60"/>
                </a:solidFill>
                <a:latin typeface="Tahoma"/>
                <a:cs typeface="Tahoma"/>
              </a:rPr>
              <a:t>dan</a:t>
            </a:r>
            <a:r>
              <a:rPr dirty="0" sz="1600" spc="-248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100" b="1">
                <a:solidFill>
                  <a:srgbClr val="113b60"/>
                </a:solidFill>
                <a:latin typeface="Tahoma"/>
                <a:cs typeface="Tahoma"/>
              </a:rPr>
              <a:t>bernegara.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200" y="3970482"/>
            <a:ext cx="8515985" cy="533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 spc="-150" b="1">
                <a:solidFill>
                  <a:srgbClr val="113b60"/>
                </a:solidFill>
                <a:latin typeface="Tahoma"/>
                <a:cs typeface="Tahoma"/>
              </a:rPr>
              <a:t>(g)</a:t>
            </a:r>
            <a:r>
              <a:rPr dirty="0" sz="1600" spc="-132" b="1">
                <a:solidFill>
                  <a:srgbClr val="113b60"/>
                </a:solidFill>
                <a:latin typeface="Tahoma"/>
                <a:cs typeface="Tahoma"/>
              </a:rPr>
              <a:t>menjamin</a:t>
            </a:r>
            <a:r>
              <a:rPr dirty="0" sz="1600" spc="-282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95" b="1">
                <a:solidFill>
                  <a:srgbClr val="113b60"/>
                </a:solidFill>
                <a:latin typeface="Tahoma"/>
                <a:cs typeface="Tahoma"/>
              </a:rPr>
              <a:t>keselamatan</a:t>
            </a:r>
            <a:r>
              <a:rPr dirty="0" sz="1600" spc="-81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70" b="1">
                <a:solidFill>
                  <a:srgbClr val="113b60"/>
                </a:solidFill>
                <a:latin typeface="Tahoma"/>
                <a:cs typeface="Tahoma"/>
              </a:rPr>
              <a:t>aset</a:t>
            </a:r>
            <a:r>
              <a:rPr dirty="0" sz="1600" spc="-56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105" b="1">
                <a:solidFill>
                  <a:srgbClr val="113b60"/>
                </a:solidFill>
                <a:latin typeface="Tahoma"/>
                <a:cs typeface="Tahoma"/>
              </a:rPr>
              <a:t>nasional</a:t>
            </a:r>
            <a:r>
              <a:rPr dirty="0" sz="1600" spc="-70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109" b="1">
                <a:solidFill>
                  <a:srgbClr val="113b60"/>
                </a:solidFill>
                <a:latin typeface="Tahoma"/>
                <a:cs typeface="Tahoma"/>
              </a:rPr>
              <a:t>dalam</a:t>
            </a:r>
            <a:r>
              <a:rPr dirty="0" sz="1600" spc="-241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100" b="1">
                <a:solidFill>
                  <a:srgbClr val="113b60"/>
                </a:solidFill>
                <a:latin typeface="Tahoma"/>
                <a:cs typeface="Tahoma"/>
              </a:rPr>
              <a:t>bidang</a:t>
            </a:r>
            <a:r>
              <a:rPr dirty="0" sz="1600" spc="-242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105" b="1">
                <a:solidFill>
                  <a:srgbClr val="113b60"/>
                </a:solidFill>
                <a:latin typeface="Tahoma"/>
                <a:cs typeface="Tahoma"/>
              </a:rPr>
              <a:t>ekonomi,</a:t>
            </a:r>
            <a:r>
              <a:rPr dirty="0" sz="1600" spc="-189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74" b="1">
                <a:solidFill>
                  <a:srgbClr val="113b60"/>
                </a:solidFill>
                <a:latin typeface="Tahoma"/>
                <a:cs typeface="Tahoma"/>
              </a:rPr>
              <a:t>sosial,</a:t>
            </a:r>
            <a:r>
              <a:rPr dirty="0" sz="1600" spc="-67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95" b="1">
                <a:solidFill>
                  <a:srgbClr val="113b60"/>
                </a:solidFill>
                <a:latin typeface="Tahoma"/>
                <a:cs typeface="Tahoma"/>
              </a:rPr>
              <a:t>politik,</a:t>
            </a:r>
            <a:r>
              <a:rPr dirty="0" sz="1600" spc="-66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121" b="1">
                <a:solidFill>
                  <a:srgbClr val="403052"/>
                </a:solidFill>
                <a:latin typeface="Tahoma"/>
                <a:cs typeface="Tahoma"/>
              </a:rPr>
              <a:t>budaya</a:t>
            </a:r>
            <a:r>
              <a:rPr dirty="0" sz="1600" b="1">
                <a:solidFill>
                  <a:srgbClr val="113b60"/>
                </a:solidFill>
                <a:latin typeface="Tahoma"/>
                <a:cs typeface="Tahoma"/>
              </a:rPr>
              <a:t>,</a:t>
            </a:r>
          </a:p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103" b="1">
                <a:solidFill>
                  <a:srgbClr val="113b60"/>
                </a:solidFill>
                <a:latin typeface="Tahoma"/>
                <a:cs typeface="Tahoma"/>
              </a:rPr>
              <a:t>pertahanan,</a:t>
            </a:r>
            <a:r>
              <a:rPr dirty="0" sz="1600" spc="-229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68" b="1">
                <a:solidFill>
                  <a:srgbClr val="113b60"/>
                </a:solidFill>
                <a:latin typeface="Tahoma"/>
                <a:cs typeface="Tahoma"/>
              </a:rPr>
              <a:t>serta</a:t>
            </a:r>
            <a:r>
              <a:rPr dirty="0" sz="1600" spc="-215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123" b="1">
                <a:solidFill>
                  <a:srgbClr val="113b60"/>
                </a:solidFill>
                <a:latin typeface="Tahoma"/>
                <a:cs typeface="Tahoma"/>
              </a:rPr>
              <a:t>keamanan</a:t>
            </a:r>
            <a:r>
              <a:rPr dirty="0" sz="1600" spc="-244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87" b="1">
                <a:solidFill>
                  <a:srgbClr val="113b60"/>
                </a:solidFill>
                <a:latin typeface="Tahoma"/>
                <a:cs typeface="Tahoma"/>
              </a:rPr>
              <a:t>sebagai</a:t>
            </a:r>
            <a:r>
              <a:rPr dirty="0" sz="1600" spc="-200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81" b="1">
                <a:solidFill>
                  <a:srgbClr val="113b60"/>
                </a:solidFill>
                <a:latin typeface="Tahoma"/>
                <a:cs typeface="Tahoma"/>
              </a:rPr>
              <a:t>identitas</a:t>
            </a:r>
            <a:r>
              <a:rPr dirty="0" sz="1600" spc="-199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87" b="1">
                <a:solidFill>
                  <a:srgbClr val="113b60"/>
                </a:solidFill>
                <a:latin typeface="Tahoma"/>
                <a:cs typeface="Tahoma"/>
              </a:rPr>
              <a:t>dan</a:t>
            </a:r>
            <a:r>
              <a:rPr dirty="0" sz="1600" spc="-241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86" b="1">
                <a:solidFill>
                  <a:srgbClr val="113b60"/>
                </a:solidFill>
                <a:latin typeface="Tahoma"/>
                <a:cs typeface="Tahoma"/>
              </a:rPr>
              <a:t>jati</a:t>
            </a:r>
            <a:r>
              <a:rPr dirty="0" sz="1600" spc="-238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72" b="1">
                <a:solidFill>
                  <a:srgbClr val="113b60"/>
                </a:solidFill>
                <a:latin typeface="Tahoma"/>
                <a:cs typeface="Tahoma"/>
              </a:rPr>
              <a:t>diri</a:t>
            </a:r>
            <a:r>
              <a:rPr dirty="0" sz="1600" spc="-204" b="1">
                <a:solidFill>
                  <a:srgbClr val="113b60"/>
                </a:solidFill>
                <a:latin typeface="Tahoma"/>
                <a:cs typeface="Tahoma"/>
              </a:rPr>
              <a:t> </a:t>
            </a:r>
            <a:r>
              <a:rPr dirty="0" sz="1600" spc="-94" b="1">
                <a:solidFill>
                  <a:srgbClr val="113b60"/>
                </a:solidFill>
                <a:latin typeface="Tahoma"/>
                <a:cs typeface="Tahoma"/>
              </a:rPr>
              <a:t>bangsa;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7200" y="4717884"/>
            <a:ext cx="7050782" cy="2833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73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Pasal</a:t>
            </a:r>
            <a:r>
              <a:rPr dirty="0" sz="1600" spc="-216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dirty="0" sz="1600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3</a:t>
            </a:r>
            <a:r>
              <a:rPr dirty="0" sz="1600" spc="-267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dirty="0" sz="1600" spc="-95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Huruf</a:t>
            </a:r>
            <a:r>
              <a:rPr dirty="0" sz="1600" spc="-266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dirty="0" sz="1600" spc="-101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(b),</a:t>
            </a:r>
            <a:r>
              <a:rPr dirty="0" sz="1600" spc="-274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dirty="0" sz="1600" spc="-100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(d),</a:t>
            </a:r>
            <a:r>
              <a:rPr dirty="0" sz="1600" spc="-295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dirty="0" sz="1600" spc="-79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(f),</a:t>
            </a:r>
            <a:r>
              <a:rPr dirty="0" sz="1600" spc="-245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dirty="0" sz="1600" spc="-87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dan</a:t>
            </a:r>
            <a:r>
              <a:rPr dirty="0" sz="1600" spc="-255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dirty="0" sz="1600" spc="-107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(g)</a:t>
            </a:r>
            <a:r>
              <a:rPr dirty="0" sz="1600" spc="-296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dirty="0" sz="1600" spc="-93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UU</a:t>
            </a:r>
            <a:r>
              <a:rPr dirty="0" sz="1600" spc="-288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dirty="0" sz="1600" spc="-75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No.</a:t>
            </a:r>
            <a:r>
              <a:rPr dirty="0" sz="1600" spc="-253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dirty="0" sz="1600" spc="-56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43</a:t>
            </a:r>
            <a:r>
              <a:rPr dirty="0" sz="1600" spc="-200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dirty="0" sz="1600" spc="-100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Tahun</a:t>
            </a:r>
            <a:r>
              <a:rPr dirty="0" sz="1600" spc="-253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dirty="0" sz="1600" spc="-94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2009</a:t>
            </a:r>
            <a:r>
              <a:rPr dirty="0" sz="1600" spc="-245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dirty="0" sz="1600" spc="-94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tentang</a:t>
            </a:r>
            <a:r>
              <a:rPr dirty="0" sz="1600" spc="-222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dirty="0" sz="1600" spc="-85" b="1">
                <a:solidFill>
                  <a:srgbClr val="113b60"/>
                </a:solidFill>
                <a:highlight>
                  <a:srgbClr val="ffff00"/>
                </a:highlight>
                <a:latin typeface="Tahoma"/>
                <a:cs typeface="Tahoma"/>
              </a:rPr>
              <a:t>Kearsipan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25001" y="4924170"/>
            <a:ext cx="249435" cy="222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Tahoma"/>
                <a:cs typeface="Tahoma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8437" y="1888833"/>
            <a:ext cx="2603227" cy="4979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2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-82" b="1">
                <a:solidFill>
                  <a:srgbClr val="003d5d"/>
                </a:solidFill>
                <a:latin typeface="Tahoma"/>
                <a:cs typeface="Tahoma"/>
              </a:rPr>
              <a:t>Arsip</a:t>
            </a:r>
            <a:r>
              <a:rPr dirty="0" sz="3000" spc="-463" b="1">
                <a:solidFill>
                  <a:srgbClr val="003d5d"/>
                </a:solidFill>
                <a:latin typeface="Tahoma"/>
                <a:cs typeface="Tahoma"/>
              </a:rPr>
              <a:t> </a:t>
            </a:r>
            <a:r>
              <a:rPr dirty="0" sz="3000" spc="-139" b="1">
                <a:solidFill>
                  <a:srgbClr val="003d5d"/>
                </a:solidFill>
                <a:latin typeface="Tahoma"/>
                <a:cs typeface="Tahoma"/>
              </a:rPr>
              <a:t>sebagai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8437" y="2468101"/>
            <a:ext cx="3193888" cy="4979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2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-133" b="1">
                <a:solidFill>
                  <a:srgbClr val="003d5d"/>
                </a:solidFill>
                <a:latin typeface="Tahoma"/>
                <a:cs typeface="Tahoma"/>
              </a:rPr>
              <a:t>alat</a:t>
            </a:r>
            <a:r>
              <a:rPr dirty="0" sz="3000" spc="-430" b="1">
                <a:solidFill>
                  <a:srgbClr val="003d5d"/>
                </a:solidFill>
                <a:latin typeface="Tahoma"/>
                <a:cs typeface="Tahoma"/>
              </a:rPr>
              <a:t> </a:t>
            </a:r>
            <a:r>
              <a:rPr dirty="0" sz="3000" spc="-157" b="1">
                <a:solidFill>
                  <a:srgbClr val="003d5d"/>
                </a:solidFill>
                <a:latin typeface="Tahoma"/>
                <a:cs typeface="Tahoma"/>
              </a:rPr>
              <a:t>bukti</a:t>
            </a:r>
            <a:r>
              <a:rPr dirty="0" sz="3000" spc="-463" b="1">
                <a:solidFill>
                  <a:srgbClr val="003d5d"/>
                </a:solidFill>
                <a:latin typeface="Tahoma"/>
                <a:cs typeface="Tahoma"/>
              </a:rPr>
              <a:t> </a:t>
            </a:r>
            <a:r>
              <a:rPr dirty="0" sz="3000" spc="-228" b="1">
                <a:solidFill>
                  <a:srgbClr val="003d5d"/>
                </a:solidFill>
                <a:latin typeface="Tahoma"/>
                <a:cs typeface="Tahoma"/>
              </a:rPr>
              <a:t>hukum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436" y="3069823"/>
            <a:ext cx="4935549" cy="252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87" b="1">
                <a:solidFill>
                  <a:srgbClr val="ffffff"/>
                </a:solidFill>
                <a:latin typeface="Tahoma"/>
                <a:cs typeface="Tahoma"/>
              </a:rPr>
              <a:t>Penyelidikan,</a:t>
            </a:r>
            <a:r>
              <a:rPr dirty="0" sz="1400" spc="-192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89" b="1">
                <a:solidFill>
                  <a:srgbClr val="ffffff"/>
                </a:solidFill>
                <a:latin typeface="Tahoma"/>
                <a:cs typeface="Tahoma"/>
              </a:rPr>
              <a:t>Penyidikan,</a:t>
            </a:r>
            <a:r>
              <a:rPr dirty="0" sz="1400" spc="-187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93" b="1">
                <a:solidFill>
                  <a:srgbClr val="ffffff"/>
                </a:solidFill>
                <a:latin typeface="Tahoma"/>
                <a:cs typeface="Tahoma"/>
              </a:rPr>
              <a:t>Penuntutan,</a:t>
            </a:r>
            <a:r>
              <a:rPr dirty="0" sz="1400" spc="-213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68" b="1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dirty="0" sz="1400" spc="-257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79" b="1">
                <a:solidFill>
                  <a:srgbClr val="ffffff"/>
                </a:solidFill>
                <a:latin typeface="Tahoma"/>
                <a:cs typeface="Tahoma"/>
              </a:rPr>
              <a:t>Persidangan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32619" y="4924170"/>
            <a:ext cx="249435" cy="222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7ab8"/>
                </a:solidFill>
                <a:latin typeface="Tahoma"/>
                <a:cs typeface="Tahoma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51760" y="472712"/>
            <a:ext cx="3695310" cy="4951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9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003d5d"/>
                </a:solidFill>
                <a:latin typeface="WINJTG+Swiss721BT-BoldCondensed"/>
                <a:cs typeface="WINJTG+Swiss721BT-BoldCondensed"/>
              </a:rPr>
              <a:t>Bakar</a:t>
            </a:r>
            <a:r>
              <a:rPr dirty="0" sz="3000" b="1">
                <a:solidFill>
                  <a:srgbClr val="003d5d"/>
                </a:solidFill>
                <a:latin typeface="WINJTG+Swiss721BT-BoldCondensed"/>
                <a:cs typeface="WINJTG+Swiss721BT-BoldCondensed"/>
              </a:rPr>
              <a:t> </a:t>
            </a:r>
            <a:r>
              <a:rPr dirty="0" sz="3000" b="1">
                <a:solidFill>
                  <a:srgbClr val="003d5d"/>
                </a:solidFill>
                <a:latin typeface="WINJTG+Swiss721BT-BoldCondensed"/>
                <a:cs typeface="WINJTG+Swiss721BT-BoldCondensed"/>
              </a:rPr>
              <a:t>Alat</a:t>
            </a:r>
            <a:r>
              <a:rPr dirty="0" sz="3000" b="1">
                <a:solidFill>
                  <a:srgbClr val="003d5d"/>
                </a:solidFill>
                <a:latin typeface="WINJTG+Swiss721BT-BoldCondensed"/>
                <a:cs typeface="WINJTG+Swiss721BT-BoldCondensed"/>
              </a:rPr>
              <a:t> </a:t>
            </a:r>
            <a:r>
              <a:rPr dirty="0" sz="3000" b="1">
                <a:solidFill>
                  <a:srgbClr val="003d5d"/>
                </a:solidFill>
                <a:latin typeface="WINJTG+Swiss721BT-BoldCondensed"/>
                <a:cs typeface="WINJTG+Swiss721BT-BoldCondensed"/>
              </a:rPr>
              <a:t>Bukti</a:t>
            </a:r>
            <a:r>
              <a:rPr dirty="0" sz="3000" b="1">
                <a:solidFill>
                  <a:srgbClr val="003d5d"/>
                </a:solidFill>
                <a:latin typeface="WINJTG+Swiss721BT-BoldCondensed"/>
                <a:cs typeface="WINJTG+Swiss721BT-BoldCondensed"/>
              </a:rPr>
              <a:t> </a:t>
            </a:r>
            <a:r>
              <a:rPr dirty="0" sz="3000" b="1">
                <a:solidFill>
                  <a:srgbClr val="003d5d"/>
                </a:solidFill>
                <a:latin typeface="WINJTG+Swiss721BT-BoldCondensed"/>
                <a:cs typeface="WINJTG+Swiss721BT-BoldCondensed"/>
              </a:rPr>
              <a:t>Hukum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8437" y="1629050"/>
            <a:ext cx="1064145" cy="467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107" b="1">
                <a:solidFill>
                  <a:srgbClr val="003d5d"/>
                </a:solidFill>
                <a:latin typeface="Tahoma"/>
                <a:cs typeface="Tahoma"/>
              </a:rPr>
              <a:t>Arsip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8437" y="2168048"/>
            <a:ext cx="2404764" cy="1407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216" b="1">
                <a:solidFill>
                  <a:srgbClr val="003d5d"/>
                </a:solidFill>
                <a:latin typeface="Tahoma"/>
                <a:cs typeface="Tahoma"/>
              </a:rPr>
              <a:t>dan</a:t>
            </a:r>
            <a:r>
              <a:rPr dirty="0" sz="2800" spc="1322" b="1">
                <a:solidFill>
                  <a:srgbClr val="003d5d"/>
                </a:solidFill>
                <a:latin typeface="Tahoma"/>
                <a:cs typeface="Tahoma"/>
              </a:rPr>
              <a:t> </a:t>
            </a:r>
            <a:r>
              <a:rPr dirty="0" sz="2800" spc="-161" b="1">
                <a:solidFill>
                  <a:srgbClr val="003d5d"/>
                </a:solidFill>
                <a:latin typeface="Tahoma"/>
                <a:cs typeface="Tahoma"/>
              </a:rPr>
              <a:t>hak-</a:t>
            </a:r>
            <a:r>
              <a:rPr dirty="0" sz="2800" spc="-889" b="1">
                <a:solidFill>
                  <a:srgbClr val="003d5d"/>
                </a:solidFill>
                <a:latin typeface="Tahoma"/>
                <a:cs typeface="Tahoma"/>
              </a:rPr>
              <a:t> </a:t>
            </a:r>
            <a:r>
              <a:rPr dirty="0" sz="2800" spc="-116" b="1">
                <a:solidFill>
                  <a:srgbClr val="003d5d"/>
                </a:solidFill>
                <a:latin typeface="Tahoma"/>
                <a:cs typeface="Tahoma"/>
              </a:rPr>
              <a:t>hak</a:t>
            </a:r>
          </a:p>
          <a:p>
            <a:pPr marL="0" marR="0">
              <a:lnSpc>
                <a:spcPts val="3379"/>
              </a:lnSpc>
              <a:spcBef>
                <a:spcPts val="323"/>
              </a:spcBef>
              <a:spcAft>
                <a:spcPts val="0"/>
              </a:spcAft>
            </a:pPr>
            <a:r>
              <a:rPr dirty="0" sz="2800" spc="-163" b="1">
                <a:solidFill>
                  <a:srgbClr val="003d5d"/>
                </a:solidFill>
                <a:latin typeface="Tahoma"/>
                <a:cs typeface="Tahoma"/>
              </a:rPr>
              <a:t>keperdataan</a:t>
            </a:r>
          </a:p>
          <a:p>
            <a:pPr marL="0" marR="0">
              <a:lnSpc>
                <a:spcPts val="3379"/>
              </a:lnSpc>
              <a:spcBef>
                <a:spcPts val="323"/>
              </a:spcBef>
              <a:spcAft>
                <a:spcPts val="0"/>
              </a:spcAft>
            </a:pPr>
            <a:r>
              <a:rPr dirty="0" sz="2800" spc="-191" b="1">
                <a:solidFill>
                  <a:srgbClr val="003d5d"/>
                </a:solidFill>
                <a:latin typeface="Tahoma"/>
                <a:cs typeface="Tahoma"/>
              </a:rPr>
              <a:t>publik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5001" y="4924170"/>
            <a:ext cx="249435" cy="222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7ab8"/>
                </a:solidFill>
                <a:latin typeface="Tahoma"/>
                <a:cs typeface="Tahoma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2022-07-26T03:16:27-05:00</dcterms:modified>
</cp:coreProperties>
</file>