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  <p:sldMasterId id="2147483689" r:id="rId3"/>
    <p:sldMasterId id="2147483701" r:id="rId4"/>
    <p:sldMasterId id="2147483713" r:id="rId5"/>
    <p:sldMasterId id="2147483725" r:id="rId6"/>
    <p:sldMasterId id="2147483737" r:id="rId7"/>
    <p:sldMasterId id="2147483749" r:id="rId8"/>
    <p:sldMasterId id="2147483761" r:id="rId9"/>
    <p:sldMasterId id="2147483773" r:id="rId10"/>
    <p:sldMasterId id="2147483785" r:id="rId11"/>
    <p:sldMasterId id="2147483797" r:id="rId12"/>
  </p:sldMasterIdLst>
  <p:notesMasterIdLst>
    <p:notesMasterId r:id="rId37"/>
  </p:notesMasterIdLst>
  <p:sldIdLst>
    <p:sldId id="271" r:id="rId13"/>
    <p:sldId id="291" r:id="rId14"/>
    <p:sldId id="262" r:id="rId15"/>
    <p:sldId id="264" r:id="rId16"/>
    <p:sldId id="265" r:id="rId17"/>
    <p:sldId id="266" r:id="rId18"/>
    <p:sldId id="267" r:id="rId19"/>
    <p:sldId id="268" r:id="rId20"/>
    <p:sldId id="272" r:id="rId21"/>
    <p:sldId id="289" r:id="rId22"/>
    <p:sldId id="273" r:id="rId23"/>
    <p:sldId id="275" r:id="rId24"/>
    <p:sldId id="277" r:id="rId25"/>
    <p:sldId id="290" r:id="rId26"/>
    <p:sldId id="274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B56D-F2DD-4203-9260-66AEDD6765C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CD14F-56B9-4483-B714-36193BD4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2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0412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61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5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7"/>
            <a:ext cx="609600" cy="441325"/>
          </a:xfrm>
        </p:spPr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61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5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10" y="1575654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4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21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5"/>
            <a:ext cx="609600" cy="441325"/>
          </a:xfrm>
        </p:spPr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61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5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43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90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43"/>
            <a:ext cx="609600" cy="441325"/>
          </a:xfrm>
        </p:spPr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90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458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61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6"/>
            <a:ext cx="609600" cy="441325"/>
          </a:xfrm>
        </p:spPr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6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3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92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1" y="2470938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3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50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3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16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45" y="2618925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69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3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3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47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3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3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50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6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6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0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77"/>
            <a:ext cx="1016000" cy="365125"/>
          </a:xfrm>
        </p:spPr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80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77"/>
            <a:ext cx="2844800" cy="365125"/>
          </a:xfrm>
        </p:spPr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51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5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310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3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16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52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53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438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3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12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8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9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035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3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8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4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5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0895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5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3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8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6"/>
            <a:ext cx="24384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12192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2800" y="236220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0536" y="3045465"/>
            <a:ext cx="5350933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20536" y="2397760"/>
            <a:ext cx="5350933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09600" y="2020824"/>
            <a:ext cx="109728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770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12192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52800" y="336804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3372073" y="3367251"/>
            <a:ext cx="5447863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58060" y="4084577"/>
            <a:ext cx="5475889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020824"/>
            <a:ext cx="536448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020824"/>
            <a:ext cx="536448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819400"/>
            <a:ext cx="536448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816352"/>
            <a:ext cx="536448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21792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981200" y="1914530"/>
            <a:ext cx="82296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6480" y="5513832"/>
            <a:ext cx="755904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9612" y="2026918"/>
            <a:ext cx="7252776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16480" y="5516880"/>
            <a:ext cx="755904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3975100" y="273180"/>
            <a:ext cx="4241800" cy="292100"/>
          </a:xfrm>
        </p:spPr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5384800" y="6172200"/>
            <a:ext cx="1422400" cy="304800"/>
          </a:xfrm>
        </p:spPr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930400" y="6486525"/>
            <a:ext cx="83312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6832600" y="3428738"/>
            <a:ext cx="6858000" cy="2117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1026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8392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52000" y="914401"/>
            <a:ext cx="1235973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1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5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3965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5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1" y="6514568"/>
            <a:ext cx="619051" cy="274320"/>
          </a:xfrm>
        </p:spPr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5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362205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1" y="6514568"/>
            <a:ext cx="619051" cy="274320"/>
          </a:xfrm>
        </p:spPr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1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5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41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5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5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90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9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4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305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41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77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77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7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0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91" y="21106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3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506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0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91" y="21106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3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503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0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91" y="21106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3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501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8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81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73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8"/>
            <a:ext cx="12192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19301"/>
            <a:ext cx="109728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5100" y="273180"/>
            <a:ext cx="42418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0" y="6486525"/>
            <a:ext cx="83312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4800" y="6172200"/>
            <a:ext cx="14224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7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8790001-4E7C-4731-9982-60BA7D2F20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5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05BA242-336C-4018-B8F6-241556626A0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705" y="154547"/>
            <a:ext cx="9813703" cy="1017430"/>
          </a:xfrm>
        </p:spPr>
        <p:txBody>
          <a:bodyPr>
            <a:noAutofit/>
          </a:bodyPr>
          <a:lstStyle/>
          <a:p>
            <a:r>
              <a:rPr lang="id-ID" sz="5400" dirty="0" smtClean="0">
                <a:solidFill>
                  <a:srgbClr val="FF0000"/>
                </a:solidFill>
              </a:rPr>
              <a:t>PENGELOLAAN ARSIP VITAL 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4182" y="3705070"/>
            <a:ext cx="6898783" cy="751021"/>
          </a:xfrm>
        </p:spPr>
        <p:txBody>
          <a:bodyPr>
            <a:normAutofit/>
          </a:bodyPr>
          <a:lstStyle/>
          <a:p>
            <a:r>
              <a:rPr lang="id-ID" sz="4400" b="1" dirty="0" smtClean="0">
                <a:latin typeface="Arial Rounded MT Bold" panose="020F0704030504030204" pitchFamily="34" charset="0"/>
              </a:rPr>
              <a:t>RISNAWATI, SE. MM</a:t>
            </a:r>
            <a:endParaRPr lang="en-US" sz="44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0497" y="4377635"/>
            <a:ext cx="624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Rounded MT Bold" pitchFamily="34" charset="0"/>
              </a:rPr>
              <a:t>ARSIPARIS MADYA</a:t>
            </a:r>
            <a:endParaRPr lang="en-US" sz="36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17" y="282463"/>
            <a:ext cx="5440051" cy="6388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949" y="282463"/>
            <a:ext cx="5458799" cy="638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58" y="204920"/>
            <a:ext cx="7053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IDENTIFIKASI DOKUMEN/ARSIP </a:t>
            </a:r>
            <a:r>
              <a:rPr lang="en-US" sz="2800" b="1" dirty="0" smtClean="0">
                <a:latin typeface="Times New Roman" panose="02020603050405020304" pitchFamily="18" charset="0"/>
              </a:rPr>
              <a:t>VITAL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23858" y="1054937"/>
            <a:ext cx="3993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3. </a:t>
            </a:r>
            <a:r>
              <a:rPr lang="en-US" sz="2400" dirty="0" err="1">
                <a:latin typeface="Times New Roman" panose="02020603050405020304" pitchFamily="18" charset="0"/>
              </a:rPr>
              <a:t>Pengolahan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Hasil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Pendataan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39651" y="1656859"/>
            <a:ext cx="110286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</a:rPr>
              <a:t>Pengolahan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dilakukan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</a:rPr>
              <a:t>berdasarkan</a:t>
            </a:r>
            <a:r>
              <a:rPr lang="id-ID" sz="2000" b="1" dirty="0" smtClean="0">
                <a:latin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</a:rPr>
              <a:t>kriteria</a:t>
            </a:r>
            <a:r>
              <a:rPr lang="en-US" sz="2000" b="1" dirty="0" smtClean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arsip</a:t>
            </a:r>
            <a:r>
              <a:rPr lang="en-US" sz="2000" b="1" dirty="0">
                <a:latin typeface="Times New Roman" panose="02020603050405020304" pitchFamily="18" charset="0"/>
              </a:rPr>
              <a:t> vital </a:t>
            </a:r>
            <a:r>
              <a:rPr lang="en-US" sz="2000" b="1" dirty="0" err="1" smtClean="0">
                <a:latin typeface="Times New Roman" panose="02020603050405020304" pitchFamily="18" charset="0"/>
              </a:rPr>
              <a:t>dengan</a:t>
            </a:r>
            <a:r>
              <a:rPr lang="id-ID" sz="2000" b="1" dirty="0" smtClean="0">
                <a:latin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</a:rPr>
              <a:t>disertai</a:t>
            </a:r>
            <a:r>
              <a:rPr lang="en-US" sz="2000" b="1" dirty="0" smtClean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analisis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hukum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dan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analisis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resiko</a:t>
            </a:r>
            <a:r>
              <a:rPr lang="en-US" sz="2000" b="1" dirty="0">
                <a:latin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</a:rPr>
              <a:t>yaitu</a:t>
            </a:r>
            <a:r>
              <a:rPr lang="en-US" sz="2000" b="1" dirty="0">
                <a:latin typeface="Times New Roman" panose="02020603050405020304" pitchFamily="18" charset="0"/>
              </a:rPr>
              <a:t>: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39651" y="2459350"/>
            <a:ext cx="2198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</a:rPr>
              <a:t>a. </a:t>
            </a:r>
            <a:r>
              <a:rPr lang="en-US" sz="2000" b="1" dirty="0" err="1">
                <a:latin typeface="Times New Roman" panose="02020603050405020304" pitchFamily="18" charset="0"/>
              </a:rPr>
              <a:t>Analisis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Hukum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5937169" y="2466793"/>
            <a:ext cx="2113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</a:rPr>
              <a:t>b. </a:t>
            </a:r>
            <a:r>
              <a:rPr lang="en-US" sz="2000" b="1" dirty="0" err="1">
                <a:latin typeface="Times New Roman" panose="02020603050405020304" pitchFamily="18" charset="0"/>
              </a:rPr>
              <a:t>Analisis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Resiko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639652" y="2968951"/>
            <a:ext cx="4885387" cy="2862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</a:rPr>
              <a:t>Apakah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arsip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</a:rPr>
              <a:t> legal </a:t>
            </a:r>
            <a:r>
              <a:rPr lang="en-US" dirty="0" err="1">
                <a:latin typeface="Times New Roman" panose="02020603050405020304" pitchFamily="18" charset="0"/>
              </a:rPr>
              <a:t>mengandung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hak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kewajiban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atas</a:t>
            </a:r>
            <a:r>
              <a:rPr lang="id-ID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kepemilikan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negara</a:t>
            </a:r>
            <a:r>
              <a:rPr lang="en-US" dirty="0">
                <a:latin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</a:rPr>
              <a:t>warga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negara</a:t>
            </a:r>
            <a:r>
              <a:rPr lang="en-US" dirty="0">
                <a:latin typeface="Times New Roman" panose="02020603050405020304" pitchFamily="18" charset="0"/>
              </a:rPr>
              <a:t>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</a:rPr>
              <a:t>Apakah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hilangnya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arsip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menimbulkan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tuntutan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hukum</a:t>
            </a:r>
            <a:r>
              <a:rPr lang="id-ID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terhadap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individu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organisasi</a:t>
            </a:r>
            <a:r>
              <a:rPr lang="en-US" dirty="0">
                <a:latin typeface="Times New Roman" panose="02020603050405020304" pitchFamily="18" charset="0"/>
              </a:rPr>
              <a:t>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</a:rPr>
              <a:t>Apakah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arsip</a:t>
            </a:r>
            <a:r>
              <a:rPr lang="en-US" dirty="0">
                <a:latin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</a:rPr>
              <a:t>mendukung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hak-hak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hukum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individu</a:t>
            </a:r>
            <a:r>
              <a:rPr lang="en-US" dirty="0" smtClean="0">
                <a:latin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</a:rPr>
              <a:t>organisasi</a:t>
            </a:r>
            <a:r>
              <a:rPr lang="id-ID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seandainya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hilang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duplikatnya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dikeluarkan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pernyataan</a:t>
            </a:r>
            <a:r>
              <a:rPr lang="id-ID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dibawah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sumpah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7161" y="2968957"/>
            <a:ext cx="5640947" cy="3416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</a:rPr>
              <a:t>Jika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arsip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diketemukan</a:t>
            </a:r>
            <a:r>
              <a:rPr lang="en-US" dirty="0">
                <a:latin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</a:rPr>
              <a:t>hilang</a:t>
            </a:r>
            <a:r>
              <a:rPr lang="en-US" dirty="0">
                <a:latin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</a:rPr>
              <a:t>musnah</a:t>
            </a:r>
            <a:r>
              <a:rPr lang="en-US" dirty="0">
                <a:latin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</a:rPr>
              <a:t>berapa</a:t>
            </a:r>
            <a:r>
              <a:rPr lang="en-US" dirty="0">
                <a:latin typeface="Times New Roman" panose="02020603050405020304" pitchFamily="18" charset="0"/>
              </a:rPr>
              <a:t> lama </a:t>
            </a:r>
            <a:r>
              <a:rPr lang="en-US" dirty="0" err="1">
                <a:latin typeface="Times New Roman" panose="02020603050405020304" pitchFamily="18" charset="0"/>
              </a:rPr>
              <a:t>waktu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yang</a:t>
            </a:r>
            <a:r>
              <a:rPr lang="id-ID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dibutuhkan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merekonstruksi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berapa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biaya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yang</a:t>
            </a:r>
            <a:r>
              <a:rPr lang="id-ID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dibutuhkan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organisasi</a:t>
            </a:r>
            <a:r>
              <a:rPr lang="en-US" dirty="0">
                <a:latin typeface="Times New Roman" panose="02020603050405020304" pitchFamily="18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</a:rPr>
              <a:t>Berapa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lama </a:t>
            </a:r>
            <a:r>
              <a:rPr lang="en-US" dirty="0" err="1">
                <a:latin typeface="Times New Roman" panose="02020603050405020304" pitchFamily="18" charset="0"/>
              </a:rPr>
              <a:t>waktu</a:t>
            </a:r>
            <a:r>
              <a:rPr lang="en-US" dirty="0">
                <a:latin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produktif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adanya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arsip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yang</a:t>
            </a:r>
            <a:r>
              <a:rPr lang="id-ID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bersangkutan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berapa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biaya</a:t>
            </a:r>
            <a:r>
              <a:rPr lang="en-US" dirty="0">
                <a:latin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dikeluarkan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organisasi</a:t>
            </a:r>
            <a:r>
              <a:rPr lang="en-US" dirty="0">
                <a:latin typeface="Times New Roman" panose="02020603050405020304" pitchFamily="18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</a:rPr>
              <a:t>Berapa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kesempatan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memperoleh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keuntungan</a:t>
            </a:r>
            <a:r>
              <a:rPr lang="en-US" dirty="0">
                <a:latin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</a:rPr>
              <a:t>hilang</a:t>
            </a:r>
            <a:r>
              <a:rPr lang="id-ID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diketemukannya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arsip</a:t>
            </a:r>
            <a:r>
              <a:rPr lang="en-US" dirty="0">
                <a:latin typeface="Times New Roman" panose="02020603050405020304" pitchFamily="18" charset="0"/>
              </a:rPr>
              <a:t> vital </a:t>
            </a:r>
            <a:r>
              <a:rPr lang="en-US" dirty="0" err="1">
                <a:latin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</a:rPr>
              <a:t>Berapa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kerugian</a:t>
            </a:r>
            <a:r>
              <a:rPr lang="en-US" dirty="0">
                <a:latin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</a:rPr>
              <a:t>dialami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organisasi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adanya</a:t>
            </a:r>
            <a:r>
              <a:rPr lang="id-ID" dirty="0" smtClean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arsip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yang </a:t>
            </a:r>
            <a:r>
              <a:rPr lang="en-US" dirty="0" err="1">
                <a:latin typeface="Times New Roman" panose="02020603050405020304" pitchFamily="18" charset="0"/>
              </a:rPr>
              <a:t>dibutuhkan</a:t>
            </a:r>
            <a:r>
              <a:rPr lang="en-US" dirty="0">
                <a:latin typeface="Times New Roman" panose="02020603050405020304" pitchFamily="18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58" y="204920"/>
            <a:ext cx="7053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IDENTIFIKASI DOKUMEN/ARSIP </a:t>
            </a:r>
            <a:r>
              <a:rPr lang="en-US" sz="2800" b="1" dirty="0" smtClean="0">
                <a:latin typeface="Times New Roman" panose="02020603050405020304" pitchFamily="18" charset="0"/>
              </a:rPr>
              <a:t>VITAL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23850" y="728143"/>
            <a:ext cx="3399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4. </a:t>
            </a:r>
            <a:r>
              <a:rPr lang="en-US" sz="2400" b="1" dirty="0" err="1">
                <a:latin typeface="Times New Roman" panose="02020603050405020304" pitchFamily="18" charset="0"/>
              </a:rPr>
              <a:t>Penentuan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Arsip</a:t>
            </a:r>
            <a:r>
              <a:rPr lang="en-US" sz="2400" b="1" dirty="0">
                <a:latin typeface="Times New Roman" panose="02020603050405020304" pitchFamily="18" charset="0"/>
              </a:rPr>
              <a:t> Vital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536620" y="1611563"/>
            <a:ext cx="110286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</a:rPr>
              <a:t>Penentuan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vital </a:t>
            </a:r>
            <a:r>
              <a:rPr lang="en-US" sz="2000" dirty="0" err="1">
                <a:latin typeface="Times New Roman" panose="02020603050405020304" pitchFamily="18" charset="0"/>
              </a:rPr>
              <a:t>merupakan</a:t>
            </a:r>
            <a:r>
              <a:rPr lang="en-US" sz="2000" dirty="0">
                <a:latin typeface="Times New Roman" panose="02020603050405020304" pitchFamily="18" charset="0"/>
              </a:rPr>
              <a:t> proses </a:t>
            </a:r>
            <a:r>
              <a:rPr lang="en-US" sz="2000" dirty="0" err="1">
                <a:latin typeface="Times New Roman" panose="02020603050405020304" pitchFamily="18" charset="0"/>
              </a:rPr>
              <a:t>lanjutan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kegiatan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pengolahan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</a:rPr>
              <a:t>Sebelum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melakukan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penentuan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vital </a:t>
            </a:r>
            <a:r>
              <a:rPr lang="en-US" sz="2000" dirty="0" err="1">
                <a:latin typeface="Times New Roman" panose="02020603050405020304" pitchFamily="18" charset="0"/>
              </a:rPr>
              <a:t>terlebih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dahulu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pengujian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terhadap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kesesuaian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antara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kriteria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vital </a:t>
            </a:r>
            <a:r>
              <a:rPr lang="en-US" sz="2000" dirty="0" err="1">
                <a:latin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hasil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analisis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organisasi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dan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analisis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hasil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pendataan</a:t>
            </a:r>
            <a:r>
              <a:rPr lang="en-US" sz="2000" dirty="0">
                <a:latin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</a:rPr>
              <a:t>sehingga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ditentukan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jenis-jenis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vital di </a:t>
            </a:r>
            <a:r>
              <a:rPr lang="en-US" sz="2000" dirty="0" err="1" smtClean="0">
                <a:latin typeface="Times New Roman" panose="02020603050405020304" pitchFamily="18" charset="0"/>
              </a:rPr>
              <a:t>instansi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</a:rPr>
              <a:t>yang </a:t>
            </a:r>
            <a:r>
              <a:rPr lang="en-US" sz="2000" dirty="0" err="1">
                <a:latin typeface="Times New Roman" panose="02020603050405020304" pitchFamily="18" charset="0"/>
              </a:rPr>
              <a:t>bersangkutan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pasti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36621" y="3145878"/>
            <a:ext cx="106293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</a:rPr>
              <a:t>Contoh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</a:rPr>
              <a:t>vital: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Instansi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Pemerintah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Pusat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</a:rPr>
              <a:t>Daerah</a:t>
            </a:r>
            <a:endParaRPr lang="id-ID" sz="2000" dirty="0" smtClean="0">
              <a:latin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Kebijakan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strategis</a:t>
            </a:r>
            <a:r>
              <a:rPr lang="en-US" sz="2000" dirty="0">
                <a:latin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</a:rPr>
              <a:t>keputusan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peraturan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pimpinan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instansi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pemerintah</a:t>
            </a:r>
            <a:r>
              <a:rPr lang="en-US" sz="2000" dirty="0" smtClean="0">
                <a:latin typeface="Times New Roman" panose="02020603050405020304" pitchFamily="18" charset="0"/>
              </a:rPr>
              <a:t>)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selama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masih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berlaku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</a:rPr>
              <a:t>MOU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perjanjian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kerjasama</a:t>
            </a:r>
            <a:r>
              <a:rPr lang="en-US" sz="2000" dirty="0">
                <a:latin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</a:rPr>
              <a:t>strategis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baik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maupun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luar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negeri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selama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masih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berlaku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v-SE" sz="2000" dirty="0" smtClean="0">
                <a:latin typeface="Times New Roman" panose="02020603050405020304" pitchFamily="18" charset="0"/>
              </a:rPr>
              <a:t>Arsip </a:t>
            </a:r>
            <a:r>
              <a:rPr lang="sv-SE" sz="2000" dirty="0">
                <a:latin typeface="Times New Roman" panose="02020603050405020304" pitchFamily="18" charset="0"/>
              </a:rPr>
              <a:t>asset negara (sertifikat tanah, BPKB, gambar gedung, dan lain-lain)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Arsip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hak</a:t>
            </a:r>
            <a:r>
              <a:rPr lang="en-US" sz="2000" dirty="0">
                <a:latin typeface="Times New Roman" panose="02020603050405020304" pitchFamily="18" charset="0"/>
              </a:rPr>
              <a:t> paten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copy right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Berkas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perkara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pengadilan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</a:rPr>
              <a:t>Personal </a:t>
            </a:r>
            <a:r>
              <a:rPr lang="en-US" sz="2000" dirty="0">
                <a:latin typeface="Times New Roman" panose="02020603050405020304" pitchFamily="18" charset="0"/>
              </a:rPr>
              <a:t>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</a:rPr>
              <a:t>Batas </a:t>
            </a:r>
            <a:r>
              <a:rPr lang="en-US" sz="2000" dirty="0" err="1">
                <a:latin typeface="Times New Roman" panose="02020603050405020304" pitchFamily="18" charset="0"/>
              </a:rPr>
              <a:t>wilayah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</a:rPr>
              <a:t>antar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Provinsi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antar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Kabupaten</a:t>
            </a:r>
            <a:r>
              <a:rPr lang="en-US" sz="2000" dirty="0">
                <a:latin typeface="Times New Roman" panose="02020603050405020304" pitchFamily="18" charset="0"/>
              </a:rPr>
              <a:t>/Kota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Dokumen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pengelolaan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keuangan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negara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00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37729"/>
              </p:ext>
            </p:extLst>
          </p:nvPr>
        </p:nvGraphicFramePr>
        <p:xfrm>
          <a:off x="517035" y="771182"/>
          <a:ext cx="10829265" cy="1693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91"/>
                <a:gridCol w="798352"/>
                <a:gridCol w="1034780"/>
                <a:gridCol w="1138259"/>
                <a:gridCol w="944237"/>
                <a:gridCol w="991223"/>
                <a:gridCol w="1043189"/>
                <a:gridCol w="1751527"/>
                <a:gridCol w="1146219"/>
                <a:gridCol w="927288"/>
              </a:tblGrid>
              <a:tr h="54497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Nomor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Jenis</a:t>
                      </a:r>
                      <a:r>
                        <a:rPr lang="id-ID" baseline="0" dirty="0" smtClean="0"/>
                        <a:t> Arsip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Unit Kerja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Kurun Waktu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Media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Jumlah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Jangka Waktu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Metode Perlindungan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Lokasi Simpan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Ket</a:t>
                      </a:r>
                      <a:endParaRPr lang="en-US" dirty="0"/>
                    </a:p>
                  </a:txBody>
                  <a:tcPr/>
                </a:tc>
              </a:tr>
              <a:tr h="526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7035" y="189646"/>
            <a:ext cx="3945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</a:rPr>
              <a:t>Penyusunan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Daftar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Arsip</a:t>
            </a:r>
            <a:r>
              <a:rPr lang="en-US" sz="2400" dirty="0">
                <a:latin typeface="Times New Roman" panose="02020603050405020304" pitchFamily="18" charset="0"/>
              </a:rPr>
              <a:t> Vital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17035" y="2688575"/>
            <a:ext cx="48663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Nomor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</a:rPr>
              <a:t>Diisi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nomor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urut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vital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Jenis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</a:rPr>
              <a:t>Diisi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jenis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vital yang </a:t>
            </a:r>
            <a:r>
              <a:rPr lang="en-US" sz="2000" dirty="0" err="1">
                <a:latin typeface="Times New Roman" panose="02020603050405020304" pitchFamily="18" charset="0"/>
              </a:rPr>
              <a:t>telah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didata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000" dirty="0" smtClean="0">
                <a:latin typeface="Times New Roman" panose="02020603050405020304" pitchFamily="18" charset="0"/>
              </a:rPr>
              <a:t>Unit </a:t>
            </a:r>
            <a:r>
              <a:rPr lang="fi-FI" sz="2000" dirty="0">
                <a:latin typeface="Times New Roman" panose="02020603050405020304" pitchFamily="18" charset="0"/>
              </a:rPr>
              <a:t>Kerja : Diisi dengan nama unit kerja asal arsip vital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Kurun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Waktu</a:t>
            </a:r>
            <a:r>
              <a:rPr lang="en-US" sz="2000" dirty="0">
                <a:latin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</a:rPr>
              <a:t>Diisi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tahun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vital </a:t>
            </a:r>
            <a:r>
              <a:rPr lang="en-US" sz="2000" dirty="0" err="1">
                <a:latin typeface="Times New Roman" panose="02020603050405020304" pitchFamily="18" charset="0"/>
              </a:rPr>
              <a:t>tercipta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</a:rPr>
              <a:t>Media </a:t>
            </a:r>
            <a:r>
              <a:rPr lang="en-US" sz="2000" dirty="0">
                <a:latin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</a:rPr>
              <a:t>Diisi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jenis</a:t>
            </a:r>
            <a:r>
              <a:rPr lang="en-US" sz="2000" dirty="0">
                <a:latin typeface="Times New Roman" panose="02020603050405020304" pitchFamily="18" charset="0"/>
              </a:rPr>
              <a:t> media </a:t>
            </a:r>
            <a:r>
              <a:rPr lang="en-US" sz="2000" dirty="0" err="1">
                <a:latin typeface="Times New Roman" panose="02020603050405020304" pitchFamily="18" charset="0"/>
              </a:rPr>
              <a:t>rekam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</a:rPr>
              <a:t>vital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898533" y="2688581"/>
            <a:ext cx="57568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000" dirty="0" err="1" smtClean="0">
                <a:latin typeface="Times New Roman" panose="02020603050405020304" pitchFamily="18" charset="0"/>
              </a:rPr>
              <a:t>Jumlah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</a:rPr>
              <a:t>Diisi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banyaknya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vital </a:t>
            </a:r>
            <a:r>
              <a:rPr lang="en-US" sz="2000" dirty="0" err="1">
                <a:latin typeface="Times New Roman" panose="02020603050405020304" pitchFamily="18" charset="0"/>
              </a:rPr>
              <a:t>misal</a:t>
            </a:r>
            <a:r>
              <a:rPr lang="en-US" sz="2000" dirty="0">
                <a:latin typeface="Times New Roman" panose="02020603050405020304" pitchFamily="18" charset="0"/>
              </a:rPr>
              <a:t>: 1 </a:t>
            </a:r>
            <a:r>
              <a:rPr lang="en-US" sz="2000" dirty="0" err="1">
                <a:latin typeface="Times New Roman" panose="02020603050405020304" pitchFamily="18" charset="0"/>
              </a:rPr>
              <a:t>berkas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 err="1" smtClean="0">
                <a:latin typeface="Times New Roman" panose="02020603050405020304" pitchFamily="18" charset="0"/>
              </a:rPr>
              <a:t>Jangka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Simpan</a:t>
            </a:r>
            <a:r>
              <a:rPr lang="en-US" sz="2000" dirty="0">
                <a:latin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</a:rPr>
              <a:t>Diisi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batas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waktu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sebagai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vital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 err="1" smtClean="0">
                <a:latin typeface="Times New Roman" panose="02020603050405020304" pitchFamily="18" charset="0"/>
              </a:rPr>
              <a:t>Metode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Perlindungan</a:t>
            </a:r>
            <a:r>
              <a:rPr lang="en-US" sz="2000" dirty="0">
                <a:latin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</a:rPr>
              <a:t>Diisi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jenis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metode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perlindungan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sesuai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dengan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kebutuhan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masing-masing</a:t>
            </a:r>
            <a:r>
              <a:rPr lang="en-US" sz="2000" dirty="0">
                <a:latin typeface="Times New Roman" panose="02020603050405020304" pitchFamily="18" charset="0"/>
              </a:rPr>
              <a:t> media </a:t>
            </a:r>
            <a:r>
              <a:rPr lang="en-US" sz="2000" dirty="0" err="1">
                <a:latin typeface="Times New Roman" panose="02020603050405020304" pitchFamily="18" charset="0"/>
              </a:rPr>
              <a:t>rekam</a:t>
            </a:r>
            <a:r>
              <a:rPr lang="en-US" sz="2000" dirty="0">
                <a:latin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</a:rPr>
              <a:t>digunakan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 err="1" smtClean="0">
                <a:latin typeface="Times New Roman" panose="02020603050405020304" pitchFamily="18" charset="0"/>
              </a:rPr>
              <a:t>Lokasi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Simpan</a:t>
            </a:r>
            <a:r>
              <a:rPr lang="en-US" sz="2000" dirty="0">
                <a:latin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</a:rPr>
              <a:t>Diisi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tempat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tersebut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disimpan</a:t>
            </a:r>
            <a:endParaRPr lang="id-ID" sz="2000" dirty="0" smtClean="0"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id-ID" sz="2000" dirty="0" smtClean="0">
                <a:latin typeface="Times New Roman" panose="02020603050405020304" pitchFamily="18" charset="0"/>
              </a:rPr>
              <a:t>Keterangan : Diisi dengan informasi spesifik yang belum / tidak ada dalam kolom yang tersedia </a:t>
            </a:r>
          </a:p>
        </p:txBody>
      </p:sp>
    </p:spTree>
    <p:extLst>
      <p:ext uri="{BB962C8B-B14F-4D97-AF65-F5344CB8AC3E}">
        <p14:creationId xmlns:p14="http://schemas.microsoft.com/office/powerpoint/2010/main" val="31598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87" y="276091"/>
            <a:ext cx="10480788" cy="308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87" y="3362203"/>
            <a:ext cx="10480788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2285" y="272491"/>
            <a:ext cx="9749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</a:rPr>
              <a:t>PERLINDUNGAN DAN PENGAMANAN DOKUMEN/ARSIP VITAL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3199" y="745906"/>
            <a:ext cx="6470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A. </a:t>
            </a:r>
            <a:r>
              <a:rPr lang="en-US" sz="2400" b="1" dirty="0" err="1">
                <a:latin typeface="Times New Roman" panose="02020603050405020304" pitchFamily="18" charset="0"/>
              </a:rPr>
              <a:t>Faktor-faktor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Pemusnah</a:t>
            </a:r>
            <a:r>
              <a:rPr lang="en-US" sz="2400" b="1" dirty="0">
                <a:latin typeface="Times New Roman" panose="02020603050405020304" pitchFamily="18" charset="0"/>
              </a:rPr>
              <a:t>/</a:t>
            </a:r>
            <a:r>
              <a:rPr lang="en-US" sz="2400" b="1" dirty="0" err="1">
                <a:latin typeface="Times New Roman" panose="02020603050405020304" pitchFamily="18" charset="0"/>
              </a:rPr>
              <a:t>perusak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Arsip</a:t>
            </a:r>
            <a:r>
              <a:rPr lang="en-US" sz="2400" b="1" dirty="0">
                <a:latin typeface="Times New Roman" panose="02020603050405020304" pitchFamily="18" charset="0"/>
              </a:rPr>
              <a:t> Vital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34088" y="1599010"/>
            <a:ext cx="6878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</a:rPr>
              <a:t>Faktor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pemusnah</a:t>
            </a:r>
            <a:r>
              <a:rPr lang="en-US" sz="2400" dirty="0">
                <a:latin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</a:rPr>
              <a:t>perusak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arsip</a:t>
            </a:r>
            <a:r>
              <a:rPr lang="en-US" sz="2400" dirty="0">
                <a:latin typeface="Times New Roman" panose="02020603050405020304" pitchFamily="18" charset="0"/>
              </a:rPr>
              <a:t> vital </a:t>
            </a:r>
            <a:r>
              <a:rPr lang="en-US" sz="2400" dirty="0" err="1">
                <a:latin typeface="Times New Roman" panose="02020603050405020304" pitchFamily="18" charset="0"/>
              </a:rPr>
              <a:t>disebabkan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oleh</a:t>
            </a:r>
            <a:r>
              <a:rPr lang="en-US" sz="2400" dirty="0">
                <a:latin typeface="Times New Roman" panose="02020603050405020304" pitchFamily="18" charset="0"/>
              </a:rPr>
              <a:t> :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740528" y="2124299"/>
            <a:ext cx="10972819" cy="3470191"/>
            <a:chOff x="734086" y="2471973"/>
            <a:chExt cx="10972819" cy="3470191"/>
          </a:xfrm>
        </p:grpSpPr>
        <p:sp>
          <p:nvSpPr>
            <p:cNvPr id="8" name="Rectangle 7"/>
            <p:cNvSpPr/>
            <p:nvPr/>
          </p:nvSpPr>
          <p:spPr>
            <a:xfrm>
              <a:off x="734088" y="4372504"/>
              <a:ext cx="1097281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+mj-lt"/>
                <a:buAutoNum type="arabicPeriod" startAt="2"/>
              </a:pPr>
              <a:r>
                <a:rPr lang="en-US" sz="2400" dirty="0" err="1" smtClean="0">
                  <a:latin typeface="Times New Roman" panose="02020603050405020304" pitchFamily="18" charset="0"/>
                </a:rPr>
                <a:t>Faktor</a:t>
              </a:r>
              <a:r>
                <a:rPr lang="en-US" sz="2400" dirty="0" smtClean="0">
                  <a:latin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</a:rPr>
                <a:t>Manusia</a:t>
              </a:r>
              <a:endParaRPr lang="en-US" sz="2400" dirty="0">
                <a:latin typeface="Times New Roman" panose="02020603050405020304" pitchFamily="18" charset="0"/>
              </a:endParaRPr>
            </a:p>
            <a:p>
              <a:r>
                <a:rPr lang="en-US" sz="2400" dirty="0" err="1" smtClean="0">
                  <a:latin typeface="Times New Roman" panose="02020603050405020304" pitchFamily="18" charset="0"/>
                </a:rPr>
                <a:t>Kemusnahan</a:t>
              </a:r>
              <a:r>
                <a:rPr lang="en-US" sz="2400" dirty="0" smtClean="0">
                  <a:latin typeface="Times New Roman" panose="02020603050405020304" pitchFamily="18" charset="0"/>
                </a:rPr>
                <a:t>/</a:t>
              </a:r>
              <a:r>
                <a:rPr lang="en-US" sz="2400" dirty="0" err="1" smtClean="0">
                  <a:latin typeface="Times New Roman" panose="02020603050405020304" pitchFamily="18" charset="0"/>
                </a:rPr>
                <a:t>kerusakan</a:t>
              </a:r>
              <a:r>
                <a:rPr lang="en-US" sz="2400" dirty="0" smtClean="0">
                  <a:latin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</a:rPr>
                <a:t>dan</a:t>
              </a:r>
              <a:r>
                <a:rPr 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</a:rPr>
                <a:t>kehilangan</a:t>
              </a:r>
              <a:r>
                <a:rPr 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</a:rPr>
                <a:t>arsip</a:t>
              </a:r>
              <a:r>
                <a:rPr lang="en-US" sz="2400" dirty="0">
                  <a:latin typeface="Times New Roman" panose="02020603050405020304" pitchFamily="18" charset="0"/>
                </a:rPr>
                <a:t> vital yang </a:t>
              </a:r>
              <a:r>
                <a:rPr lang="en-US" sz="2400" dirty="0" err="1">
                  <a:latin typeface="Times New Roman" panose="02020603050405020304" pitchFamily="18" charset="0"/>
                </a:rPr>
                <a:t>disebabkan</a:t>
              </a:r>
              <a:r>
                <a:rPr 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</a:rPr>
                <a:t>oleh</a:t>
              </a:r>
              <a:r>
                <a:rPr 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sz="2400" dirty="0" smtClean="0">
                  <a:latin typeface="Times New Roman" panose="02020603050405020304" pitchFamily="18" charset="0"/>
                </a:rPr>
                <a:t>factor</a:t>
              </a:r>
              <a:r>
                <a:rPr lang="id-ID" sz="2400" dirty="0" smtClean="0">
                  <a:latin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</a:rPr>
                <a:t>manusia</a:t>
              </a:r>
              <a:r>
                <a:rPr lang="en-US" sz="2400" dirty="0" smtClean="0">
                  <a:latin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</a:rPr>
                <a:t>seperti</a:t>
              </a:r>
              <a:r>
                <a:rPr 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</a:rPr>
                <a:t>perang</a:t>
              </a:r>
              <a:r>
                <a:rPr lang="en-US" sz="2400" dirty="0">
                  <a:latin typeface="Times New Roman" panose="02020603050405020304" pitchFamily="18" charset="0"/>
                </a:rPr>
                <a:t>, </a:t>
              </a:r>
              <a:r>
                <a:rPr lang="en-US" sz="2400" dirty="0" err="1">
                  <a:latin typeface="Times New Roman" panose="02020603050405020304" pitchFamily="18" charset="0"/>
                </a:rPr>
                <a:t>sabotase</a:t>
              </a:r>
              <a:r>
                <a:rPr lang="en-US" sz="2400" dirty="0">
                  <a:latin typeface="Times New Roman" panose="02020603050405020304" pitchFamily="18" charset="0"/>
                </a:rPr>
                <a:t>, </a:t>
              </a:r>
              <a:r>
                <a:rPr lang="en-US" sz="2400" dirty="0" err="1">
                  <a:latin typeface="Times New Roman" panose="02020603050405020304" pitchFamily="18" charset="0"/>
                </a:rPr>
                <a:t>pencurian</a:t>
              </a:r>
              <a:r>
                <a:rPr lang="en-US" sz="2400" dirty="0">
                  <a:latin typeface="Times New Roman" panose="02020603050405020304" pitchFamily="18" charset="0"/>
                </a:rPr>
                <a:t>, </a:t>
              </a:r>
              <a:r>
                <a:rPr lang="en-US" sz="2400" dirty="0" err="1">
                  <a:latin typeface="Times New Roman" panose="02020603050405020304" pitchFamily="18" charset="0"/>
                </a:rPr>
                <a:t>penyadapan</a:t>
              </a:r>
              <a:r>
                <a:rPr 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</a:rPr>
                <a:t>atau</a:t>
              </a:r>
              <a:r>
                <a:rPr 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</a:rPr>
                <a:t>unsur</a:t>
              </a:r>
              <a:r>
                <a:rPr 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</a:rPr>
                <a:t>kesengajaan</a:t>
              </a:r>
              <a:r>
                <a:rPr 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</a:rPr>
                <a:t>dan</a:t>
              </a:r>
              <a:r>
                <a:rPr lang="id-ID" sz="2400" dirty="0" smtClean="0">
                  <a:latin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</a:rPr>
                <a:t>kelalaian</a:t>
              </a:r>
              <a:r>
                <a:rPr lang="en-US" sz="2400" dirty="0" smtClean="0">
                  <a:latin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</a:rPr>
                <a:t>manusia</a:t>
              </a:r>
              <a:r>
                <a:rPr lang="en-US" sz="2400" dirty="0">
                  <a:latin typeface="Times New Roman" panose="02020603050405020304" pitchFamily="18" charset="0"/>
                </a:rPr>
                <a:t>.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086" y="2471973"/>
              <a:ext cx="1081827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</a:rPr>
                <a:t>1. </a:t>
              </a:r>
              <a:r>
                <a:rPr lang="en-US" sz="2400" dirty="0" err="1">
                  <a:latin typeface="Times New Roman" panose="02020603050405020304" pitchFamily="18" charset="0"/>
                </a:rPr>
                <a:t>Faktor</a:t>
              </a:r>
              <a:r>
                <a:rPr 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</a:rPr>
                <a:t>Bencana</a:t>
              </a:r>
              <a:r>
                <a:rPr 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</a:rPr>
                <a:t>Alam</a:t>
              </a:r>
              <a:endParaRPr lang="en-US" sz="2400" dirty="0">
                <a:latin typeface="Times New Roman" panose="02020603050405020304" pitchFamily="18" charset="0"/>
              </a:endParaRPr>
            </a:p>
            <a:p>
              <a:r>
                <a:rPr lang="en-US" sz="2400" dirty="0" err="1">
                  <a:latin typeface="Times New Roman" panose="02020603050405020304" pitchFamily="18" charset="0"/>
                </a:rPr>
                <a:t>Kemusnahan</a:t>
              </a:r>
              <a:r>
                <a:rPr lang="en-US" sz="2400" dirty="0">
                  <a:latin typeface="Times New Roman" panose="02020603050405020304" pitchFamily="18" charset="0"/>
                </a:rPr>
                <a:t>/</a:t>
              </a:r>
              <a:r>
                <a:rPr lang="en-US" sz="2400" dirty="0" err="1">
                  <a:latin typeface="Times New Roman" panose="02020603050405020304" pitchFamily="18" charset="0"/>
                </a:rPr>
                <a:t>kerusakan</a:t>
              </a:r>
              <a:r>
                <a:rPr 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</a:rPr>
                <a:t>arsip</a:t>
              </a:r>
              <a:r>
                <a:rPr lang="en-US" sz="2400" dirty="0">
                  <a:latin typeface="Times New Roman" panose="02020603050405020304" pitchFamily="18" charset="0"/>
                </a:rPr>
                <a:t> vital yang </a:t>
              </a:r>
              <a:r>
                <a:rPr lang="en-US" sz="2400" dirty="0" err="1">
                  <a:latin typeface="Times New Roman" panose="02020603050405020304" pitchFamily="18" charset="0"/>
                </a:rPr>
                <a:t>disebabkan</a:t>
              </a:r>
              <a:r>
                <a:rPr 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</a:rPr>
                <a:t>oleh</a:t>
              </a:r>
              <a:r>
                <a:rPr 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</a:rPr>
                <a:t>faktor</a:t>
              </a:r>
              <a:r>
                <a:rPr 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</a:rPr>
                <a:t>bencana</a:t>
              </a:r>
              <a:r>
                <a:rPr lang="id-ID" sz="2400" dirty="0" smtClean="0">
                  <a:latin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</a:rPr>
                <a:t>seperti</a:t>
              </a:r>
              <a:r>
                <a:rPr lang="en-US" sz="2400" dirty="0" smtClean="0">
                  <a:latin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</a:rPr>
                <a:t>gempa</a:t>
              </a:r>
              <a:r>
                <a:rPr 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</a:rPr>
                <a:t>bumi</a:t>
              </a:r>
              <a:r>
                <a:rPr lang="en-US" sz="2400" dirty="0">
                  <a:latin typeface="Times New Roman" panose="02020603050405020304" pitchFamily="18" charset="0"/>
                </a:rPr>
                <a:t>, </a:t>
              </a:r>
              <a:r>
                <a:rPr lang="en-US" sz="2400" dirty="0" err="1">
                  <a:latin typeface="Times New Roman" panose="02020603050405020304" pitchFamily="18" charset="0"/>
                </a:rPr>
                <a:t>banjir</a:t>
              </a:r>
              <a:r>
                <a:rPr lang="en-US" sz="2400" dirty="0">
                  <a:latin typeface="Times New Roman" panose="02020603050405020304" pitchFamily="18" charset="0"/>
                </a:rPr>
                <a:t>, </a:t>
              </a:r>
              <a:r>
                <a:rPr lang="en-US" sz="2400" dirty="0" smtClean="0">
                  <a:latin typeface="Times New Roman" panose="02020603050405020304" pitchFamily="18" charset="0"/>
                </a:rPr>
                <a:t>tsunami,</a:t>
              </a:r>
              <a:r>
                <a:rPr lang="id-ID" sz="2400" dirty="0" smtClean="0">
                  <a:latin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</a:rPr>
                <a:t>perembasan</a:t>
              </a:r>
              <a:r>
                <a:rPr lang="en-US" sz="2400" dirty="0" smtClean="0">
                  <a:latin typeface="Times New Roman" panose="02020603050405020304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</a:rPr>
                <a:t>air </a:t>
              </a:r>
              <a:r>
                <a:rPr lang="en-US" sz="2400" dirty="0" err="1">
                  <a:latin typeface="Times New Roman" panose="02020603050405020304" pitchFamily="18" charset="0"/>
                </a:rPr>
                <a:t>laut</a:t>
              </a:r>
              <a:r>
                <a:rPr lang="en-US" sz="2400" dirty="0">
                  <a:latin typeface="Times New Roman" panose="02020603050405020304" pitchFamily="18" charset="0"/>
                </a:rPr>
                <a:t>, </a:t>
              </a:r>
              <a:r>
                <a:rPr lang="en-US" sz="2400" dirty="0" err="1">
                  <a:latin typeface="Times New Roman" panose="02020603050405020304" pitchFamily="18" charset="0"/>
                </a:rPr>
                <a:t>longsor</a:t>
              </a:r>
              <a:r>
                <a:rPr lang="en-US" sz="2400" dirty="0">
                  <a:latin typeface="Times New Roman" panose="02020603050405020304" pitchFamily="18" charset="0"/>
                </a:rPr>
                <a:t>, </a:t>
              </a:r>
              <a:r>
                <a:rPr lang="en-US" sz="2400" dirty="0" err="1">
                  <a:latin typeface="Times New Roman" panose="02020603050405020304" pitchFamily="18" charset="0"/>
                </a:rPr>
                <a:t>kebakaran</a:t>
              </a:r>
              <a:r>
                <a:rPr lang="en-US" sz="2400" dirty="0">
                  <a:latin typeface="Times New Roman" panose="02020603050405020304" pitchFamily="18" charset="0"/>
                </a:rPr>
                <a:t>, </a:t>
              </a:r>
              <a:r>
                <a:rPr lang="en-US" sz="2400" dirty="0" err="1" smtClean="0">
                  <a:latin typeface="Times New Roman" panose="02020603050405020304" pitchFamily="18" charset="0"/>
                </a:rPr>
                <a:t>letusan</a:t>
              </a:r>
              <a:r>
                <a:rPr lang="id-ID" sz="2400" dirty="0" smtClean="0">
                  <a:latin typeface="Times New Roman" panose="02020603050405020304" pitchFamily="18" charset="0"/>
                </a:rPr>
                <a:t> </a:t>
              </a:r>
              <a:r>
                <a:rPr lang="fi-FI" sz="2400" dirty="0" smtClean="0">
                  <a:latin typeface="Times New Roman" panose="02020603050405020304" pitchFamily="18" charset="0"/>
                </a:rPr>
                <a:t>gunung </a:t>
              </a:r>
              <a:r>
                <a:rPr lang="fi-FI" sz="2400" dirty="0">
                  <a:latin typeface="Times New Roman" panose="02020603050405020304" pitchFamily="18" charset="0"/>
                </a:rPr>
                <a:t>berapi, badai dan lain-lain</a:t>
              </a:r>
              <a:r>
                <a:rPr lang="fi-FI" sz="2400" b="1" dirty="0">
                  <a:latin typeface="Times New Roman" panose="02020603050405020304" pitchFamily="18" charset="0"/>
                </a:rPr>
                <a:t>.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93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6995" y="307963"/>
            <a:ext cx="4552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</a:rPr>
              <a:t>Metode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Perlindungan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Arsip</a:t>
            </a:r>
            <a:r>
              <a:rPr lang="en-US" sz="2400" b="1" dirty="0">
                <a:latin typeface="Times New Roman" panose="02020603050405020304" pitchFamily="18" charset="0"/>
              </a:rPr>
              <a:t> Vital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41884" y="1616945"/>
            <a:ext cx="10582747" cy="4053315"/>
            <a:chOff x="641885" y="1243457"/>
            <a:chExt cx="10582747" cy="4053315"/>
          </a:xfrm>
        </p:grpSpPr>
        <p:sp>
          <p:nvSpPr>
            <p:cNvPr id="8" name="Rectangle 7"/>
            <p:cNvSpPr/>
            <p:nvPr/>
          </p:nvSpPr>
          <p:spPr>
            <a:xfrm>
              <a:off x="641885" y="1243457"/>
              <a:ext cx="10582747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Times New Roman" panose="02020603050405020304" pitchFamily="18" charset="0"/>
                </a:rPr>
                <a:t>1. </a:t>
              </a:r>
              <a:r>
                <a:rPr lang="es-ES" dirty="0" err="1">
                  <a:latin typeface="Times New Roman" panose="02020603050405020304" pitchFamily="18" charset="0"/>
                </a:rPr>
                <a:t>Duplikasi</a:t>
              </a:r>
              <a:r>
                <a:rPr lang="es-ES" dirty="0">
                  <a:latin typeface="Times New Roman" panose="02020603050405020304" pitchFamily="18" charset="0"/>
                </a:rPr>
                <a:t> dan </a:t>
              </a:r>
              <a:r>
                <a:rPr lang="es-ES" dirty="0" err="1">
                  <a:latin typeface="Times New Roman" panose="02020603050405020304" pitchFamily="18" charset="0"/>
                </a:rPr>
                <a:t>Dispersal</a:t>
              </a:r>
              <a:r>
                <a:rPr lang="es-ES" dirty="0">
                  <a:latin typeface="Times New Roman" panose="02020603050405020304" pitchFamily="18" charset="0"/>
                </a:rPr>
                <a:t> (</a:t>
              </a:r>
              <a:r>
                <a:rPr lang="es-ES" dirty="0" err="1">
                  <a:latin typeface="Times New Roman" panose="02020603050405020304" pitchFamily="18" charset="0"/>
                </a:rPr>
                <a:t>Pemencaran</a:t>
              </a:r>
              <a:r>
                <a:rPr lang="es-ES" dirty="0">
                  <a:latin typeface="Times New Roman" panose="02020603050405020304" pitchFamily="18" charset="0"/>
                </a:rPr>
                <a:t>)</a:t>
              </a:r>
            </a:p>
            <a:p>
              <a:r>
                <a:rPr lang="en-US" dirty="0" err="1">
                  <a:latin typeface="Times New Roman" panose="02020603050405020304" pitchFamily="18" charset="0"/>
                </a:rPr>
                <a:t>Duplikasi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dan</a:t>
              </a:r>
              <a:r>
                <a:rPr lang="en-US" dirty="0">
                  <a:latin typeface="Times New Roman" panose="02020603050405020304" pitchFamily="18" charset="0"/>
                </a:rPr>
                <a:t> dispersal (</a:t>
              </a:r>
              <a:r>
                <a:rPr lang="en-US" dirty="0" err="1">
                  <a:latin typeface="Times New Roman" panose="02020603050405020304" pitchFamily="18" charset="0"/>
                </a:rPr>
                <a:t>pemencaran</a:t>
              </a:r>
              <a:r>
                <a:rPr lang="en-US" dirty="0">
                  <a:latin typeface="Times New Roman" panose="02020603050405020304" pitchFamily="18" charset="0"/>
                </a:rPr>
                <a:t>) </a:t>
              </a:r>
              <a:r>
                <a:rPr lang="en-US" dirty="0" err="1">
                  <a:latin typeface="Times New Roman" panose="02020603050405020304" pitchFamily="18" charset="0"/>
                </a:rPr>
                <a:t>adalah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metode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perlindungan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</a:rPr>
                <a:t>arsip</a:t>
              </a:r>
              <a:r>
                <a:rPr lang="id-ID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</a:rPr>
                <a:t>dengan</a:t>
              </a:r>
              <a:r>
                <a:rPr lang="en-US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cara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menciptakan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duplikat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atau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salinan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atau</a:t>
              </a:r>
              <a:r>
                <a:rPr lang="en-US" dirty="0">
                  <a:latin typeface="Times New Roman" panose="02020603050405020304" pitchFamily="18" charset="0"/>
                </a:rPr>
                <a:t> copy </a:t>
              </a:r>
              <a:r>
                <a:rPr lang="en-US" dirty="0" err="1">
                  <a:latin typeface="Times New Roman" panose="02020603050405020304" pitchFamily="18" charset="0"/>
                </a:rPr>
                <a:t>arsip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dan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menyimpan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</a:rPr>
                <a:t>arsip</a:t>
              </a:r>
              <a:r>
                <a:rPr lang="id-ID" sz="800" dirty="0" smtClean="0">
                  <a:latin typeface="Tahoma" panose="020B0604030504040204" pitchFamily="34" charset="0"/>
                </a:rPr>
                <a:t> </a:t>
              </a:r>
              <a:r>
                <a:rPr lang="sv-SE" dirty="0" smtClean="0">
                  <a:latin typeface="Times New Roman" panose="02020603050405020304" pitchFamily="18" charset="0"/>
                </a:rPr>
                <a:t>hasil </a:t>
              </a:r>
              <a:r>
                <a:rPr lang="sv-SE" dirty="0">
                  <a:latin typeface="Times New Roman" panose="02020603050405020304" pitchFamily="18" charset="0"/>
                </a:rPr>
                <a:t>penduplikasian tersebut di tempat lain. Hal-hal yang harus diperhatikan </a:t>
              </a:r>
              <a:r>
                <a:rPr lang="sv-SE" dirty="0" smtClean="0">
                  <a:latin typeface="Times New Roman" panose="02020603050405020304" pitchFamily="18" charset="0"/>
                </a:rPr>
                <a:t>dalam</a:t>
              </a:r>
              <a:r>
                <a:rPr lang="id-ID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</a:rPr>
                <a:t>duplikasi</a:t>
              </a:r>
              <a:r>
                <a:rPr lang="en-US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adalah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memilih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dengan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cermat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bentuk-bentuk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duplikasi</a:t>
              </a:r>
              <a:r>
                <a:rPr lang="en-US" dirty="0">
                  <a:latin typeface="Times New Roman" panose="02020603050405020304" pitchFamily="18" charset="0"/>
                </a:rPr>
                <a:t> yang </a:t>
              </a:r>
              <a:r>
                <a:rPr lang="en-US" dirty="0" err="1">
                  <a:latin typeface="Times New Roman" panose="02020603050405020304" pitchFamily="18" charset="0"/>
                </a:rPr>
                <a:t>diperlukan</a:t>
              </a:r>
              <a:r>
                <a:rPr lang="en-US" dirty="0">
                  <a:latin typeface="Times New Roman" panose="02020603050405020304" pitchFamily="18" charset="0"/>
                </a:rPr>
                <a:t> (</a:t>
              </a:r>
            </a:p>
            <a:p>
              <a:r>
                <a:rPr lang="en-US" dirty="0">
                  <a:latin typeface="Times New Roman" panose="02020603050405020304" pitchFamily="18" charset="0"/>
                </a:rPr>
                <a:t>copy </a:t>
              </a:r>
              <a:r>
                <a:rPr lang="en-US" dirty="0" err="1">
                  <a:latin typeface="Times New Roman" panose="02020603050405020304" pitchFamily="18" charset="0"/>
                </a:rPr>
                <a:t>kertas</a:t>
              </a:r>
              <a:r>
                <a:rPr lang="en-US" dirty="0">
                  <a:latin typeface="Times New Roman" panose="02020603050405020304" pitchFamily="18" charset="0"/>
                </a:rPr>
                <a:t>, </a:t>
              </a:r>
              <a:r>
                <a:rPr lang="en-US" dirty="0" err="1">
                  <a:latin typeface="Times New Roman" panose="02020603050405020304" pitchFamily="18" charset="0"/>
                </a:rPr>
                <a:t>mikrofilm</a:t>
              </a:r>
              <a:r>
                <a:rPr lang="en-US" dirty="0">
                  <a:latin typeface="Times New Roman" panose="02020603050405020304" pitchFamily="18" charset="0"/>
                </a:rPr>
                <a:t>, </a:t>
              </a:r>
              <a:r>
                <a:rPr lang="en-US" dirty="0" err="1">
                  <a:latin typeface="Times New Roman" panose="02020603050405020304" pitchFamily="18" charset="0"/>
                </a:rPr>
                <a:t>mikrofisch</a:t>
              </a:r>
              <a:r>
                <a:rPr lang="en-US" dirty="0">
                  <a:latin typeface="Times New Roman" panose="02020603050405020304" pitchFamily="18" charset="0"/>
                </a:rPr>
                <a:t>, </a:t>
              </a:r>
              <a:r>
                <a:rPr lang="en-US" dirty="0" err="1">
                  <a:latin typeface="Times New Roman" panose="02020603050405020304" pitchFamily="18" charset="0"/>
                </a:rPr>
                <a:t>rekaman</a:t>
              </a:r>
              <a:r>
                <a:rPr lang="en-US" dirty="0">
                  <a:latin typeface="Times New Roman" panose="02020603050405020304" pitchFamily="18" charset="0"/>
                </a:rPr>
                <a:t> magnetic, </a:t>
              </a:r>
              <a:r>
                <a:rPr lang="en-US" dirty="0" err="1">
                  <a:latin typeface="Times New Roman" panose="02020603050405020304" pitchFamily="18" charset="0"/>
                </a:rPr>
                <a:t>elektronic</a:t>
              </a:r>
              <a:r>
                <a:rPr lang="en-US" dirty="0">
                  <a:latin typeface="Times New Roman" panose="02020603050405020304" pitchFamily="18" charset="0"/>
                </a:rPr>
                <a:t> records </a:t>
              </a:r>
              <a:r>
                <a:rPr lang="en-US" dirty="0" err="1" smtClean="0">
                  <a:latin typeface="Times New Roman" panose="02020603050405020304" pitchFamily="18" charset="0"/>
                </a:rPr>
                <a:t>dan</a:t>
              </a:r>
              <a:r>
                <a:rPr lang="id-ID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</a:rPr>
                <a:t>sebagainya</a:t>
              </a:r>
              <a:r>
                <a:rPr lang="en-US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</a:rPr>
                <a:t>) </a:t>
              </a:r>
              <a:r>
                <a:rPr lang="en-US" dirty="0" err="1">
                  <a:latin typeface="Times New Roman" panose="02020603050405020304" pitchFamily="18" charset="0"/>
                </a:rPr>
                <a:t>dan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pemilihan</a:t>
              </a:r>
              <a:r>
                <a:rPr lang="en-US" dirty="0">
                  <a:latin typeface="Times New Roman" panose="02020603050405020304" pitchFamily="18" charset="0"/>
                </a:rPr>
                <a:t> media </a:t>
              </a:r>
              <a:r>
                <a:rPr lang="en-US" dirty="0" err="1">
                  <a:latin typeface="Times New Roman" panose="02020603050405020304" pitchFamily="18" charset="0"/>
                </a:rPr>
                <a:t>tergantung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fasilitas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peralatan</a:t>
              </a:r>
              <a:r>
                <a:rPr lang="en-US" dirty="0">
                  <a:latin typeface="Times New Roman" panose="02020603050405020304" pitchFamily="18" charset="0"/>
                </a:rPr>
                <a:t> yang </a:t>
              </a:r>
              <a:r>
                <a:rPr lang="en-US" dirty="0" err="1" smtClean="0">
                  <a:latin typeface="Times New Roman" panose="02020603050405020304" pitchFamily="18" charset="0"/>
                </a:rPr>
                <a:t>tersedia</a:t>
              </a:r>
              <a:r>
                <a:rPr lang="en-US" dirty="0" smtClean="0">
                  <a:latin typeface="Times New Roman" panose="02020603050405020304" pitchFamily="18" charset="0"/>
                </a:rPr>
                <a:t>/</a:t>
              </a:r>
              <a:r>
                <a:rPr lang="en-US" dirty="0" err="1" smtClean="0">
                  <a:latin typeface="Times New Roman" panose="02020603050405020304" pitchFamily="18" charset="0"/>
                </a:rPr>
                <a:t>biaya</a:t>
              </a:r>
              <a:r>
                <a:rPr lang="id-ID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</a:rPr>
                <a:t>yang </a:t>
              </a:r>
              <a:r>
                <a:rPr lang="en-US" dirty="0" err="1">
                  <a:latin typeface="Times New Roman" panose="02020603050405020304" pitchFamily="18" charset="0"/>
                </a:rPr>
                <a:t>mampu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disediakan</a:t>
              </a:r>
              <a:r>
                <a:rPr lang="en-US" dirty="0">
                  <a:latin typeface="Times New Roman" panose="02020603050405020304" pitchFamily="18" charset="0"/>
                </a:rPr>
                <a:t>.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1885" y="3265447"/>
              <a:ext cx="10421067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v-SE" i="1" dirty="0">
                  <a:latin typeface="Times New Roman" panose="02020603050405020304" pitchFamily="18" charset="0"/>
                </a:rPr>
                <a:t>2. </a:t>
              </a:r>
              <a:r>
                <a:rPr lang="sv-SE" dirty="0">
                  <a:latin typeface="Times New Roman" panose="02020603050405020304" pitchFamily="18" charset="0"/>
                </a:rPr>
                <a:t>Dengan Peralatan Khusus </a:t>
              </a:r>
              <a:r>
                <a:rPr lang="sv-SE" i="1" dirty="0">
                  <a:latin typeface="Times New Roman" panose="02020603050405020304" pitchFamily="18" charset="0"/>
                </a:rPr>
                <a:t>(vaulting)</a:t>
              </a:r>
            </a:p>
            <a:p>
              <a:r>
                <a:rPr lang="en-US" dirty="0" err="1">
                  <a:latin typeface="Times New Roman" panose="02020603050405020304" pitchFamily="18" charset="0"/>
                </a:rPr>
                <a:t>Perlindungan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bagi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arsip</a:t>
              </a:r>
              <a:r>
                <a:rPr lang="en-US" dirty="0">
                  <a:latin typeface="Times New Roman" panose="02020603050405020304" pitchFamily="18" charset="0"/>
                </a:rPr>
                <a:t> vital </a:t>
              </a:r>
              <a:r>
                <a:rPr lang="en-US" dirty="0" err="1">
                  <a:latin typeface="Times New Roman" panose="02020603050405020304" pitchFamily="18" charset="0"/>
                </a:rPr>
                <a:t>dari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musibah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atau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bencana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dapat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</a:rPr>
                <a:t>dilakukan</a:t>
              </a:r>
              <a:r>
                <a:rPr lang="id-ID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</a:rPr>
                <a:t>dengan</a:t>
              </a:r>
              <a:r>
                <a:rPr lang="en-US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penggunaan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peralatan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penyimpanan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khusus</a:t>
              </a:r>
              <a:r>
                <a:rPr lang="en-US" dirty="0">
                  <a:latin typeface="Times New Roman" panose="02020603050405020304" pitchFamily="18" charset="0"/>
                </a:rPr>
                <a:t>, </a:t>
              </a:r>
              <a:r>
                <a:rPr lang="en-US" dirty="0" err="1">
                  <a:latin typeface="Times New Roman" panose="02020603050405020304" pitchFamily="18" charset="0"/>
                </a:rPr>
                <a:t>seperti</a:t>
              </a:r>
              <a:r>
                <a:rPr lang="en-US" dirty="0">
                  <a:latin typeface="Times New Roman" panose="02020603050405020304" pitchFamily="18" charset="0"/>
                </a:rPr>
                <a:t>: </a:t>
              </a:r>
              <a:r>
                <a:rPr lang="en-US" dirty="0" err="1">
                  <a:latin typeface="Times New Roman" panose="02020603050405020304" pitchFamily="18" charset="0"/>
                </a:rPr>
                <a:t>almari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besi</a:t>
              </a:r>
              <a:r>
                <a:rPr lang="en-US" dirty="0">
                  <a:latin typeface="Times New Roman" panose="02020603050405020304" pitchFamily="18" charset="0"/>
                </a:rPr>
                <a:t>, filing </a:t>
              </a:r>
              <a:r>
                <a:rPr lang="en-US" dirty="0" smtClean="0">
                  <a:latin typeface="Times New Roman" panose="02020603050405020304" pitchFamily="18" charset="0"/>
                </a:rPr>
                <a:t>cabinet</a:t>
              </a:r>
              <a:r>
                <a:rPr lang="id-ID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</a:rPr>
                <a:t>tahan</a:t>
              </a:r>
              <a:r>
                <a:rPr lang="en-US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api</a:t>
              </a:r>
              <a:r>
                <a:rPr lang="en-US" dirty="0">
                  <a:latin typeface="Times New Roman" panose="02020603050405020304" pitchFamily="18" charset="0"/>
                </a:rPr>
                <a:t>, </a:t>
              </a:r>
              <a:r>
                <a:rPr lang="en-US" dirty="0" err="1">
                  <a:latin typeface="Times New Roman" panose="02020603050405020304" pitchFamily="18" charset="0"/>
                </a:rPr>
                <a:t>ruang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bawah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tanah</a:t>
              </a:r>
              <a:r>
                <a:rPr lang="en-US" dirty="0">
                  <a:latin typeface="Times New Roman" panose="02020603050405020304" pitchFamily="18" charset="0"/>
                </a:rPr>
                <a:t>, </a:t>
              </a:r>
              <a:r>
                <a:rPr lang="en-US" dirty="0" err="1">
                  <a:latin typeface="Times New Roman" panose="02020603050405020304" pitchFamily="18" charset="0"/>
                </a:rPr>
                <a:t>dan</a:t>
              </a:r>
              <a:r>
                <a:rPr lang="en-US" dirty="0">
                  <a:latin typeface="Times New Roman" panose="02020603050405020304" pitchFamily="18" charset="0"/>
                </a:rPr>
                <a:t> lain </a:t>
              </a:r>
              <a:r>
                <a:rPr lang="en-US" dirty="0" err="1">
                  <a:latin typeface="Times New Roman" panose="02020603050405020304" pitchFamily="18" charset="0"/>
                </a:rPr>
                <a:t>sebagainya</a:t>
              </a:r>
              <a:r>
                <a:rPr lang="en-US" dirty="0">
                  <a:latin typeface="Times New Roman" panose="02020603050405020304" pitchFamily="18" charset="0"/>
                </a:rPr>
                <a:t>. </a:t>
              </a:r>
              <a:r>
                <a:rPr lang="en-US" dirty="0" err="1">
                  <a:latin typeface="Times New Roman" panose="02020603050405020304" pitchFamily="18" charset="0"/>
                </a:rPr>
                <a:t>Pemilihan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peralatan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</a:rPr>
                <a:t>simpan</a:t>
              </a:r>
              <a:r>
                <a:rPr lang="id-ID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</a:rPr>
                <a:t>tergantung</a:t>
              </a:r>
              <a:r>
                <a:rPr lang="en-US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pada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jenis</a:t>
              </a:r>
              <a:r>
                <a:rPr lang="en-US" dirty="0">
                  <a:latin typeface="Times New Roman" panose="02020603050405020304" pitchFamily="18" charset="0"/>
                </a:rPr>
                <a:t>, media </a:t>
              </a:r>
              <a:r>
                <a:rPr lang="en-US" dirty="0" err="1">
                  <a:latin typeface="Times New Roman" panose="02020603050405020304" pitchFamily="18" charset="0"/>
                </a:rPr>
                <a:t>dan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ukuran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arsip</a:t>
              </a:r>
              <a:r>
                <a:rPr lang="en-US" dirty="0">
                  <a:latin typeface="Times New Roman" panose="02020603050405020304" pitchFamily="18" charset="0"/>
                </a:rPr>
                <a:t>. </a:t>
              </a:r>
              <a:r>
                <a:rPr lang="en-US" dirty="0" err="1">
                  <a:latin typeface="Times New Roman" panose="02020603050405020304" pitchFamily="18" charset="0"/>
                </a:rPr>
                <a:t>Namun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demikian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secara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</a:rPr>
                <a:t>umum</a:t>
              </a:r>
              <a:r>
                <a:rPr lang="id-ID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</a:rPr>
                <a:t>peralatan</a:t>
              </a:r>
              <a:r>
                <a:rPr lang="en-US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tersebut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memiliki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karakteristik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tidak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mudah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terbakar</a:t>
              </a:r>
              <a:r>
                <a:rPr lang="en-US" dirty="0">
                  <a:latin typeface="Times New Roman" panose="02020603050405020304" pitchFamily="18" charset="0"/>
                </a:rPr>
                <a:t> (</a:t>
              </a:r>
              <a:r>
                <a:rPr lang="en-US" dirty="0" err="1">
                  <a:latin typeface="Times New Roman" panose="02020603050405020304" pitchFamily="18" charset="0"/>
                </a:rPr>
                <a:t>sedapat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</a:rPr>
                <a:t>mungkin</a:t>
              </a:r>
              <a:r>
                <a:rPr lang="id-ID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</a:rPr>
                <a:t>memiliki</a:t>
              </a:r>
              <a:r>
                <a:rPr lang="en-US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daya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tahan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sekurang-kurangnya</a:t>
              </a:r>
              <a:r>
                <a:rPr lang="en-US" dirty="0">
                  <a:latin typeface="Times New Roman" panose="02020603050405020304" pitchFamily="18" charset="0"/>
                </a:rPr>
                <a:t> 4 jam </a:t>
              </a:r>
              <a:r>
                <a:rPr lang="en-US" dirty="0" err="1">
                  <a:latin typeface="Times New Roman" panose="02020603050405020304" pitchFamily="18" charset="0"/>
                </a:rPr>
                <a:t>kebakaran</a:t>
              </a:r>
              <a:r>
                <a:rPr lang="en-US" dirty="0">
                  <a:latin typeface="Times New Roman" panose="02020603050405020304" pitchFamily="18" charset="0"/>
                </a:rPr>
                <a:t>), </a:t>
              </a:r>
              <a:r>
                <a:rPr lang="en-US" dirty="0" err="1">
                  <a:latin typeface="Times New Roman" panose="02020603050405020304" pitchFamily="18" charset="0"/>
                </a:rPr>
                <a:t>kedap</a:t>
              </a:r>
              <a:r>
                <a:rPr lang="en-US" dirty="0">
                  <a:latin typeface="Times New Roman" panose="02020603050405020304" pitchFamily="18" charset="0"/>
                </a:rPr>
                <a:t> air </a:t>
              </a:r>
              <a:r>
                <a:rPr lang="en-US" dirty="0" err="1">
                  <a:latin typeface="Times New Roman" panose="02020603050405020304" pitchFamily="18" charset="0"/>
                </a:rPr>
                <a:t>dan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</a:rPr>
                <a:t>bebas</a:t>
              </a:r>
              <a:r>
                <a:rPr lang="id-ID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</a:rPr>
                <a:t>medan</a:t>
              </a:r>
              <a:r>
                <a:rPr lang="en-US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</a:rPr>
                <a:t>magnet </a:t>
              </a:r>
              <a:r>
                <a:rPr lang="en-US" dirty="0" err="1">
                  <a:latin typeface="Times New Roman" panose="02020603050405020304" pitchFamily="18" charset="0"/>
                </a:rPr>
                <a:t>untuk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jenis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arsip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berbasis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</a:rPr>
                <a:t>magnetik</a:t>
              </a:r>
              <a:r>
                <a:rPr lang="en-US" dirty="0">
                  <a:latin typeface="Times New Roman" panose="02020603050405020304" pitchFamily="18" charset="0"/>
                </a:rPr>
                <a:t>/</a:t>
              </a:r>
              <a:r>
                <a:rPr lang="en-US" dirty="0" err="1">
                  <a:latin typeface="Times New Roman" panose="02020603050405020304" pitchFamily="18" charset="0"/>
                </a:rPr>
                <a:t>elektronik</a:t>
              </a:r>
              <a:r>
                <a:rPr lang="en-US" dirty="0">
                  <a:latin typeface="Times New Roman" panose="02020603050405020304" pitchFamily="18" charset="0"/>
                </a:rPr>
                <a:t>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29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2959" y="436751"/>
            <a:ext cx="3416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</a:rPr>
              <a:t>Pengamanan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Fisik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Arsip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67500" y="1202317"/>
            <a:ext cx="5253759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Penggunaan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keamanan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ruang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penyimpanan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pengaturan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akses</a:t>
            </a:r>
            <a:r>
              <a:rPr lang="en-US" sz="2000" dirty="0" smtClean="0">
                <a:latin typeface="Times New Roman" panose="02020603050405020304" pitchFamily="18" charset="0"/>
              </a:rPr>
              <a:t>,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pengaturan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ruang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simpan</a:t>
            </a:r>
            <a:r>
              <a:rPr lang="en-US" sz="2000" dirty="0">
                <a:latin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</a:rPr>
              <a:t>penggunaan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</a:rPr>
              <a:t> alarm </a:t>
            </a:r>
            <a:r>
              <a:rPr lang="en-US" sz="2000" dirty="0" err="1">
                <a:latin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digunakan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untuk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mengamankan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bahaya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pencurian</a:t>
            </a:r>
            <a:r>
              <a:rPr lang="en-US" sz="2000" dirty="0">
                <a:latin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</a:rPr>
              <a:t>sabotase</a:t>
            </a:r>
            <a:r>
              <a:rPr lang="en-US" sz="2000" dirty="0">
                <a:latin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</a:rPr>
              <a:t>penyadapan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lain-lain.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Penggunaan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bangunan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kedap</a:t>
            </a:r>
            <a:r>
              <a:rPr lang="en-US" sz="2000" dirty="0">
                <a:latin typeface="Times New Roman" panose="02020603050405020304" pitchFamily="18" charset="0"/>
              </a:rPr>
              <a:t> air </a:t>
            </a:r>
            <a:r>
              <a:rPr lang="en-US" sz="2000" dirty="0" err="1">
                <a:latin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menempatkan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tingkat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ketinggian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</a:rPr>
              <a:t>yang </a:t>
            </a:r>
            <a:r>
              <a:rPr lang="en-US" sz="2000" dirty="0" err="1">
                <a:latin typeface="Times New Roman" panose="02020603050405020304" pitchFamily="18" charset="0"/>
              </a:rPr>
              <a:t>bebas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banjir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Penggunaan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struktur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bangunan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tahan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gempa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lokasi</a:t>
            </a:r>
            <a:r>
              <a:rPr lang="en-US" sz="2000" dirty="0">
                <a:latin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rawan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gempa</a:t>
            </a:r>
            <a:r>
              <a:rPr lang="en-US" sz="2000" dirty="0" smtClean="0">
                <a:latin typeface="Times New Roman" panose="02020603050405020304" pitchFamily="18" charset="0"/>
              </a:rPr>
              <a:t>,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angin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topan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badai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Penggunaan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struktur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bangunan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ruangan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tahan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api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serta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dilengkapi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dengan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fi-FI" sz="2000" dirty="0" smtClean="0">
                <a:latin typeface="Times New Roman" panose="02020603050405020304" pitchFamily="18" charset="0"/>
              </a:rPr>
              <a:t>peralatan </a:t>
            </a:r>
            <a:r>
              <a:rPr lang="fi-FI" sz="2000" dirty="0">
                <a:latin typeface="Times New Roman" panose="02020603050405020304" pitchFamily="18" charset="0"/>
              </a:rPr>
              <a:t>alarm dan alat pemadam kebakaran dan lain-lain.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66305" y="436751"/>
            <a:ext cx="4067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</a:rPr>
              <a:t>Pengamanan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Informasi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Arsip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19233" y="1202317"/>
            <a:ext cx="5349027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Memberikan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kartu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identifikasi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individu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pengguna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menjamin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bahwa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arsip</a:t>
            </a:r>
            <a:r>
              <a:rPr lang="id-ID" sz="2000" dirty="0">
                <a:latin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</a:rPr>
              <a:t>hanya digunakan oleh orang yang berhak.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Mengatur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akses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petugas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kearsipan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rinci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atas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</a:rPr>
              <a:t>basis </a:t>
            </a:r>
            <a:r>
              <a:rPr lang="en-US" sz="2000" dirty="0" err="1">
                <a:latin typeface="Times New Roman" panose="02020603050405020304" pitchFamily="18" charset="0"/>
              </a:rPr>
              <a:t>tanggal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</a:rPr>
              <a:t> jam.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Menyusun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prosedur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tetap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rinci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detail.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Memberi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kode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rahasia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spesifikasi</a:t>
            </a:r>
            <a:r>
              <a:rPr lang="en-US" sz="2000" dirty="0">
                <a:latin typeface="Times New Roman" panose="02020603050405020304" pitchFamily="18" charset="0"/>
              </a:rPr>
              <a:t> orang-orang </a:t>
            </a:r>
            <a:r>
              <a:rPr lang="en-US" sz="2000" dirty="0" err="1">
                <a:latin typeface="Times New Roman" panose="02020603050405020304" pitchFamily="18" charset="0"/>
              </a:rPr>
              <a:t>tertentu</a:t>
            </a:r>
            <a:r>
              <a:rPr lang="en-US" sz="2000" dirty="0">
                <a:latin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</a:rPr>
              <a:t>punya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hak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akses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Menjamin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bahwa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hanya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diketahui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oleh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petugas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yang </a:t>
            </a:r>
            <a:r>
              <a:rPr lang="en-US" sz="2000" dirty="0" err="1">
                <a:latin typeface="Times New Roman" panose="02020603050405020304" pitchFamily="18" charset="0"/>
              </a:rPr>
              <a:t>berhak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dan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penggunaan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hak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terkontrol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baik</a:t>
            </a:r>
            <a:r>
              <a:rPr lang="en-US" sz="2000" dirty="0">
                <a:latin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indeks</a:t>
            </a:r>
            <a:r>
              <a:rPr lang="en-US" sz="2000" dirty="0">
                <a:latin typeface="Times New Roman" panose="02020603050405020304" pitchFamily="18" charset="0"/>
              </a:rPr>
              <a:t> primer </a:t>
            </a:r>
            <a:r>
              <a:rPr lang="en-US" sz="2000" dirty="0" smtClean="0">
                <a:latin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</a:rPr>
              <a:t>tidak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langsung</a:t>
            </a:r>
            <a:r>
              <a:rPr lang="en-US" sz="2000" dirty="0">
                <a:latin typeface="Times New Roman" panose="02020603050405020304" pitchFamily="18" charset="0"/>
              </a:rPr>
              <a:t> )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indeks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sekunder</a:t>
            </a:r>
            <a:r>
              <a:rPr lang="en-US" sz="2000" dirty="0">
                <a:latin typeface="Times New Roman" panose="02020603050405020304" pitchFamily="18" charset="0"/>
              </a:rPr>
              <a:t> ( </a:t>
            </a:r>
            <a:r>
              <a:rPr lang="en-US" sz="2000" dirty="0" err="1">
                <a:latin typeface="Times New Roman" panose="02020603050405020304" pitchFamily="18" charset="0"/>
              </a:rPr>
              <a:t>langsung</a:t>
            </a:r>
            <a:r>
              <a:rPr lang="en-US" sz="2000" dirty="0">
                <a:latin typeface="Times New Roman" panose="02020603050405020304" pitchFamily="18" charset="0"/>
              </a:rPr>
              <a:t> ) </a:t>
            </a:r>
            <a:r>
              <a:rPr lang="en-US" sz="2000" dirty="0" err="1">
                <a:latin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kontrol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akses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79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7607" y="307951"/>
            <a:ext cx="2302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</a:rPr>
              <a:t>Penyimpanan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687600" y="1814429"/>
            <a:ext cx="10929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</a:rPr>
              <a:t>Arsip</a:t>
            </a:r>
            <a:r>
              <a:rPr lang="en-US" sz="2400" dirty="0">
                <a:latin typeface="Times New Roman" panose="02020603050405020304" pitchFamily="18" charset="0"/>
              </a:rPr>
              <a:t> vital </a:t>
            </a:r>
            <a:r>
              <a:rPr lang="en-US" sz="2400" dirty="0" err="1">
                <a:latin typeface="Times New Roman" panose="02020603050405020304" pitchFamily="18" charset="0"/>
              </a:rPr>
              <a:t>disimpan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tempat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khusus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sehingga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mencegah</a:t>
            </a:r>
            <a:r>
              <a:rPr lang="en-US" sz="2400" dirty="0" smtClean="0">
                <a:latin typeface="Times New Roman" panose="02020603050405020304" pitchFamily="18" charset="0"/>
              </a:rPr>
              <a:t>/</a:t>
            </a:r>
            <a:r>
              <a:rPr lang="en-US" sz="2400" dirty="0" err="1" smtClean="0">
                <a:latin typeface="Times New Roman" panose="02020603050405020304" pitchFamily="18" charset="0"/>
              </a:rPr>
              <a:t>menghambat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unsur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perusak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fisik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arsip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sekaligus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mencegah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pencurian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informasinya</a:t>
            </a:r>
            <a:r>
              <a:rPr lang="en-US" sz="2400" dirty="0">
                <a:latin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</a:rPr>
              <a:t>Lokasi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penyimpanan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arsip</a:t>
            </a:r>
            <a:r>
              <a:rPr lang="en-US" sz="2400" dirty="0">
                <a:latin typeface="Times New Roman" panose="02020603050405020304" pitchFamily="18" charset="0"/>
              </a:rPr>
              <a:t> vital </a:t>
            </a:r>
            <a:r>
              <a:rPr lang="en-US" sz="2400" dirty="0" err="1">
                <a:latin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dilakukan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baik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secara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</a:rPr>
              <a:t>on site </a:t>
            </a:r>
            <a:r>
              <a:rPr lang="en-US" sz="2400" dirty="0" err="1">
                <a:latin typeface="Times New Roman" panose="02020603050405020304" pitchFamily="18" charset="0"/>
              </a:rPr>
              <a:t>ataupun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</a:rPr>
              <a:t>off site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87603" y="3408178"/>
            <a:ext cx="108096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</a:rPr>
              <a:t>Penyimpanan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</a:rPr>
              <a:t>on site</a:t>
            </a:r>
            <a:r>
              <a:rPr lang="en-US" sz="2400" dirty="0">
                <a:latin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penyimpanan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arsip</a:t>
            </a:r>
            <a:r>
              <a:rPr lang="en-US" sz="2400" dirty="0">
                <a:latin typeface="Times New Roman" panose="02020603050405020304" pitchFamily="18" charset="0"/>
              </a:rPr>
              <a:t> vital yang </a:t>
            </a:r>
            <a:r>
              <a:rPr lang="en-US" sz="2400" dirty="0" err="1">
                <a:latin typeface="Times New Roman" panose="02020603050405020304" pitchFamily="18" charset="0"/>
              </a:rPr>
              <a:t>ditempatkan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ruangan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sv-SE" sz="2400" dirty="0" smtClean="0">
                <a:latin typeface="Times New Roman" panose="02020603050405020304" pitchFamily="18" charset="0"/>
              </a:rPr>
              <a:t>tertentu </a:t>
            </a:r>
            <a:r>
              <a:rPr lang="sv-SE" sz="2400" dirty="0">
                <a:latin typeface="Times New Roman" panose="02020603050405020304" pitchFamily="18" charset="0"/>
              </a:rPr>
              <a:t>dalam satu gedung atau perkantoran dalam lingkungan lembaga </a:t>
            </a:r>
            <a:r>
              <a:rPr lang="sv-SE" sz="2400" dirty="0" smtClean="0">
                <a:latin typeface="Times New Roman" panose="02020603050405020304" pitchFamily="18" charset="0"/>
              </a:rPr>
              <a:t>pencipta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arsip</a:t>
            </a:r>
            <a:r>
              <a:rPr lang="en-US" sz="2400" dirty="0">
                <a:latin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</a:rPr>
              <a:t>Penyimpanan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</a:rPr>
              <a:t>off site</a:t>
            </a:r>
            <a:r>
              <a:rPr lang="en-US" sz="2400" dirty="0">
                <a:latin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penyimpanan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arsip</a:t>
            </a:r>
            <a:r>
              <a:rPr lang="en-US" sz="2400" dirty="0">
                <a:latin typeface="Times New Roman" panose="02020603050405020304" pitchFamily="18" charset="0"/>
              </a:rPr>
              <a:t> vital yang </a:t>
            </a:r>
            <a:r>
              <a:rPr lang="en-US" sz="2400" dirty="0" err="1">
                <a:latin typeface="Times New Roman" panose="02020603050405020304" pitchFamily="18" charset="0"/>
              </a:rPr>
              <a:t>ditempatkan</a:t>
            </a:r>
            <a:r>
              <a:rPr lang="en-US" sz="2400" dirty="0">
                <a:latin typeface="Times New Roman" panose="02020603050405020304" pitchFamily="18" charset="0"/>
              </a:rPr>
              <a:t> di </a:t>
            </a:r>
            <a:r>
              <a:rPr lang="en-US" sz="2400" dirty="0" err="1" smtClean="0">
                <a:latin typeface="Times New Roman" panose="02020603050405020304" pitchFamily="18" charset="0"/>
              </a:rPr>
              <a:t>luar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lingkungan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gedung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perkantoran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lembaga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pencipta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arsip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809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2536" y="336949"/>
            <a:ext cx="9058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</a:rPr>
              <a:t>PENYELAMATAN DAN </a:t>
            </a:r>
            <a:r>
              <a:rPr lang="en-US" sz="2400" b="1" dirty="0" smtClean="0">
                <a:latin typeface="Times New Roman" panose="02020603050405020304" pitchFamily="18" charset="0"/>
              </a:rPr>
              <a:t>PEMULIHAN</a:t>
            </a:r>
            <a:r>
              <a:rPr lang="id-ID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</a:rPr>
              <a:t>ARSIP </a:t>
            </a:r>
            <a:r>
              <a:rPr lang="en-US" sz="2400" b="1" dirty="0">
                <a:latin typeface="Times New Roman" panose="02020603050405020304" pitchFamily="18" charset="0"/>
              </a:rPr>
              <a:t>VITAL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704047" y="1566100"/>
            <a:ext cx="1065512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A. </a:t>
            </a:r>
            <a:r>
              <a:rPr lang="en-US" sz="2800" b="1" dirty="0" err="1">
                <a:latin typeface="Times New Roman" panose="02020603050405020304" pitchFamily="18" charset="0"/>
              </a:rPr>
              <a:t>Penyelamatan</a:t>
            </a:r>
            <a:endParaRPr lang="en-US" sz="2800" b="1" dirty="0">
              <a:latin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menjaga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kemungkinan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kerusakan</a:t>
            </a:r>
            <a:r>
              <a:rPr lang="en-US" sz="2400" dirty="0">
                <a:latin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</a:rPr>
              <a:t>lebih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parah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diperlukan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langkah-langkah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penyelamatan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arsip</a:t>
            </a:r>
            <a:r>
              <a:rPr lang="en-US" sz="2400" dirty="0">
                <a:latin typeface="Times New Roman" panose="02020603050405020304" pitchFamily="18" charset="0"/>
              </a:rPr>
              <a:t> vital </a:t>
            </a:r>
            <a:r>
              <a:rPr lang="en-US" sz="2400" dirty="0" err="1">
                <a:latin typeface="Times New Roman" panose="02020603050405020304" pitchFamily="18" charset="0"/>
              </a:rPr>
              <a:t>pasca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musibah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bencana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sebagai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berikut</a:t>
            </a:r>
            <a:r>
              <a:rPr lang="en-US" sz="2400" dirty="0" smtClean="0">
                <a:latin typeface="Times New Roman" panose="02020603050405020304" pitchFamily="18" charset="0"/>
              </a:rPr>
              <a:t>:</a:t>
            </a:r>
            <a:endParaRPr lang="id-ID" sz="2400" dirty="0" smtClean="0">
              <a:latin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</a:rPr>
              <a:t>Mengevakuasi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arsip</a:t>
            </a:r>
            <a:r>
              <a:rPr lang="en-US" sz="2400" dirty="0">
                <a:latin typeface="Times New Roman" panose="02020603050405020304" pitchFamily="18" charset="0"/>
              </a:rPr>
              <a:t> vital yang </a:t>
            </a:r>
            <a:r>
              <a:rPr lang="en-US" sz="2400" dirty="0" err="1">
                <a:latin typeface="Times New Roman" panose="02020603050405020304" pitchFamily="18" charset="0"/>
              </a:rPr>
              <a:t>terkena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bencana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memindahkan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ke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tempat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</a:rPr>
              <a:t>yang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lebih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aman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</a:rPr>
              <a:t>Mengidentifikasi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jenis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arsip</a:t>
            </a:r>
            <a:r>
              <a:rPr lang="en-US" sz="2400" dirty="0">
                <a:latin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</a:rPr>
              <a:t>mengalami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kerusakan</a:t>
            </a:r>
            <a:r>
              <a:rPr lang="en-US" sz="2400" dirty="0">
                <a:latin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</a:rPr>
              <a:t>jumlah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tingkat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kerusakannya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mengacu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daftar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arsip</a:t>
            </a:r>
            <a:r>
              <a:rPr lang="en-US" sz="2400" dirty="0">
                <a:latin typeface="Times New Roman" panose="02020603050405020304" pitchFamily="18" charset="0"/>
              </a:rPr>
              <a:t> vital.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</a:rPr>
              <a:t>Memulihkan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kondisi</a:t>
            </a:r>
            <a:r>
              <a:rPr lang="en-US" sz="2400" dirty="0">
                <a:latin typeface="Times New Roman" panose="02020603050405020304" pitchFamily="18" charset="0"/>
              </a:rPr>
              <a:t> ( recovery ) </a:t>
            </a:r>
            <a:r>
              <a:rPr lang="en-US" sz="2400" dirty="0" err="1">
                <a:latin typeface="Times New Roman" panose="02020603050405020304" pitchFamily="18" charset="0"/>
              </a:rPr>
              <a:t>baik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fisik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arsip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vitalnya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maupun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tempat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penyimpanannya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</a:rPr>
              <a:t>yang </a:t>
            </a:r>
            <a:r>
              <a:rPr lang="en-US" sz="2400" dirty="0" err="1">
                <a:latin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dilakukan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bentuk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rehabilitasi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fisik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arsip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atau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rekonstruksi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bangunan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4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950_examp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23" y="0"/>
            <a:ext cx="10908405" cy="6858000"/>
          </a:xfrm>
        </p:spPr>
      </p:pic>
      <p:sp>
        <p:nvSpPr>
          <p:cNvPr id="5" name="Rectangle 4"/>
          <p:cNvSpPr/>
          <p:nvPr/>
        </p:nvSpPr>
        <p:spPr>
          <a:xfrm>
            <a:off x="3168203" y="531255"/>
            <a:ext cx="789474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Franklin Gothic Medium Cond" pitchFamily="34" charset="0"/>
              </a:rPr>
              <a:t>BIODATA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Franklin Gothic Demi" pitchFamily="34" charset="0"/>
              </a:rPr>
              <a:t>NAMA		: RISNAWATI, SE. MM</a:t>
            </a:r>
          </a:p>
          <a:p>
            <a:endParaRPr lang="en-US" dirty="0">
              <a:latin typeface="Franklin Gothic Demi" pitchFamily="34" charset="0"/>
            </a:endParaRPr>
          </a:p>
          <a:p>
            <a:r>
              <a:rPr lang="en-US" dirty="0">
                <a:latin typeface="Franklin Gothic Demi" pitchFamily="34" charset="0"/>
              </a:rPr>
              <a:t>NIP		: 19780606 199703 2 003</a:t>
            </a:r>
          </a:p>
          <a:p>
            <a:endParaRPr lang="en-US" dirty="0">
              <a:latin typeface="Franklin Gothic Demi" pitchFamily="34" charset="0"/>
            </a:endParaRPr>
          </a:p>
          <a:p>
            <a:r>
              <a:rPr lang="en-US" dirty="0">
                <a:latin typeface="Franklin Gothic Demi" pitchFamily="34" charset="0"/>
              </a:rPr>
              <a:t>JABATAN		: </a:t>
            </a:r>
            <a:r>
              <a:rPr lang="en-US" dirty="0" smtClean="0">
                <a:latin typeface="Franklin Gothic Demi" pitchFamily="34" charset="0"/>
              </a:rPr>
              <a:t>ARSIPARIS MADYA</a:t>
            </a:r>
            <a:endParaRPr lang="en-US" dirty="0">
              <a:latin typeface="Franklin Gothic Demi" pitchFamily="34" charset="0"/>
            </a:endParaRPr>
          </a:p>
          <a:p>
            <a:r>
              <a:rPr lang="en-US" dirty="0">
                <a:latin typeface="Franklin Gothic Demi" pitchFamily="34" charset="0"/>
              </a:rPr>
              <a:t>		  PADA </a:t>
            </a:r>
            <a:r>
              <a:rPr lang="id-ID" dirty="0" smtClean="0">
                <a:latin typeface="Franklin Gothic Demi" pitchFamily="34" charset="0"/>
              </a:rPr>
              <a:t>DINAS PERPUSTAKAAN DAN KEARSIPAN</a:t>
            </a:r>
            <a:endParaRPr lang="en-US" dirty="0">
              <a:latin typeface="Franklin Gothic Demi" pitchFamily="34" charset="0"/>
            </a:endParaRPr>
          </a:p>
          <a:p>
            <a:r>
              <a:rPr lang="en-US" dirty="0">
                <a:latin typeface="Franklin Gothic Demi" pitchFamily="34" charset="0"/>
              </a:rPr>
              <a:t>		  PROVINSI KALIMANTAN TIMUR</a:t>
            </a:r>
          </a:p>
          <a:p>
            <a:endParaRPr lang="en-US" dirty="0">
              <a:latin typeface="Franklin Gothic Demi" pitchFamily="34" charset="0"/>
            </a:endParaRPr>
          </a:p>
          <a:p>
            <a:r>
              <a:rPr lang="en-US" dirty="0">
                <a:latin typeface="Franklin Gothic Demi" pitchFamily="34" charset="0"/>
              </a:rPr>
              <a:t>ALAMAT 		: JL. JAKARTA BLOK  BN NO. 12 LOA BAKUNG</a:t>
            </a:r>
          </a:p>
          <a:p>
            <a:r>
              <a:rPr lang="en-US" dirty="0">
                <a:latin typeface="Franklin Gothic Demi" pitchFamily="34" charset="0"/>
              </a:rPr>
              <a:t>		  SAMARINDA</a:t>
            </a:r>
          </a:p>
          <a:p>
            <a:endParaRPr lang="en-US" dirty="0">
              <a:latin typeface="Franklin Gothic Demi" pitchFamily="34" charset="0"/>
            </a:endParaRPr>
          </a:p>
          <a:p>
            <a:r>
              <a:rPr lang="en-US" dirty="0">
                <a:latin typeface="Franklin Gothic Demi" pitchFamily="34" charset="0"/>
              </a:rPr>
              <a:t>NO HP		: </a:t>
            </a:r>
            <a:r>
              <a:rPr lang="en-US" dirty="0" smtClean="0">
                <a:latin typeface="Franklin Gothic Demi" pitchFamily="34" charset="0"/>
              </a:rPr>
              <a:t>081</a:t>
            </a:r>
            <a:r>
              <a:rPr lang="id-ID" dirty="0" smtClean="0">
                <a:latin typeface="Franklin Gothic Demi" pitchFamily="34" charset="0"/>
              </a:rPr>
              <a:t>3-4748-8836</a:t>
            </a:r>
          </a:p>
          <a:p>
            <a:endParaRPr lang="id-ID" dirty="0">
              <a:latin typeface="Franklin Gothic Demi" pitchFamily="34" charset="0"/>
            </a:endParaRPr>
          </a:p>
          <a:p>
            <a:r>
              <a:rPr lang="id-ID" dirty="0" smtClean="0">
                <a:latin typeface="Franklin Gothic Demi" pitchFamily="34" charset="0"/>
              </a:rPr>
              <a:t>EMAIL		: risnawatikusumah@gmail.com</a:t>
            </a:r>
            <a:endParaRPr lang="en-US" dirty="0"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63144" y="208099"/>
            <a:ext cx="9058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</a:rPr>
              <a:t>PENYELAMATAN DAN </a:t>
            </a:r>
            <a:r>
              <a:rPr lang="en-US" sz="2400" b="1" dirty="0" smtClean="0">
                <a:latin typeface="Times New Roman" panose="02020603050405020304" pitchFamily="18" charset="0"/>
              </a:rPr>
              <a:t>PEMULIHAN</a:t>
            </a:r>
            <a:r>
              <a:rPr lang="id-ID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</a:rPr>
              <a:t>ARSIP </a:t>
            </a:r>
            <a:r>
              <a:rPr lang="en-US" sz="2400" b="1" dirty="0">
                <a:latin typeface="Times New Roman" panose="02020603050405020304" pitchFamily="18" charset="0"/>
              </a:rPr>
              <a:t>VITAL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32075" y="734795"/>
            <a:ext cx="3627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B. </a:t>
            </a:r>
            <a:r>
              <a:rPr lang="en-US" sz="2400" b="1" dirty="0" err="1">
                <a:latin typeface="Times New Roman" panose="02020603050405020304" pitchFamily="18" charset="0"/>
              </a:rPr>
              <a:t>Pemulihan</a:t>
            </a:r>
            <a:r>
              <a:rPr lang="en-US" sz="2400" b="1" dirty="0">
                <a:latin typeface="Times New Roman" panose="02020603050405020304" pitchFamily="18" charset="0"/>
              </a:rPr>
              <a:t> ( Recovery </a:t>
            </a:r>
            <a:r>
              <a:rPr lang="en-US" sz="2400" dirty="0">
                <a:latin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23789" y="1602175"/>
            <a:ext cx="7189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1. </a:t>
            </a:r>
            <a:r>
              <a:rPr lang="en-US" sz="2400" b="1" dirty="0" err="1">
                <a:latin typeface="Times New Roman" panose="02020603050405020304" pitchFamily="18" charset="0"/>
              </a:rPr>
              <a:t>Stabilisasi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dan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perlindungan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arsip</a:t>
            </a:r>
            <a:r>
              <a:rPr lang="en-US" sz="2400" b="1" dirty="0">
                <a:latin typeface="Times New Roman" panose="02020603050405020304" pitchFamily="18" charset="0"/>
              </a:rPr>
              <a:t> yang </a:t>
            </a:r>
            <a:r>
              <a:rPr lang="en-US" sz="2400" b="1" dirty="0" err="1">
                <a:latin typeface="Times New Roman" panose="02020603050405020304" pitchFamily="18" charset="0"/>
              </a:rPr>
              <a:t>dievakuasi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315797" y="2075637"/>
            <a:ext cx="101528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</a:rPr>
              <a:t>Setelah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terjadi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bencana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perlu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segera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mungkin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dilakukan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perbaikan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terhadap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kerusakan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struktur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bangunan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kebocoran</a:t>
            </a:r>
            <a:r>
              <a:rPr lang="en-US" sz="2400" dirty="0">
                <a:latin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</a:rPr>
              <a:t>Pengaturan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stabilitas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suhu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udara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dan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kelembaban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dikurangi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pengaturan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sirkulasi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udara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menggunakan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kipas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angin</a:t>
            </a:r>
            <a:r>
              <a:rPr lang="en-US" sz="2400" dirty="0">
                <a:latin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</a:rPr>
              <a:t>Apabila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seluruh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bangunan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mengalami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kerusakan</a:t>
            </a:r>
            <a:r>
              <a:rPr lang="en-US" sz="2400" dirty="0">
                <a:latin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</a:rPr>
              <a:t>maka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arsip</a:t>
            </a:r>
            <a:r>
              <a:rPr lang="en-US" sz="2400" dirty="0">
                <a:latin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</a:rPr>
              <a:t>sudah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dievakuasi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dipindahkan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ke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tempat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aman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harus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dijaga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mencegah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kerusakan</a:t>
            </a:r>
            <a:r>
              <a:rPr lang="en-US" sz="2400" dirty="0">
                <a:latin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</a:rPr>
              <a:t>semakin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parah</a:t>
            </a:r>
            <a:r>
              <a:rPr lang="en-US" sz="2400" dirty="0">
                <a:latin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</a:rPr>
              <a:t>karena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waktu</a:t>
            </a:r>
            <a:r>
              <a:rPr lang="en-US" sz="2400" dirty="0">
                <a:latin typeface="Times New Roman" panose="02020603050405020304" pitchFamily="18" charset="0"/>
              </a:rPr>
              <a:t> 48 jam </a:t>
            </a:r>
            <a:r>
              <a:rPr lang="en-US" sz="2400" dirty="0" err="1">
                <a:latin typeface="Times New Roman" panose="02020603050405020304" pitchFamily="18" charset="0"/>
              </a:rPr>
              <a:t>arsip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tersebut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ditumbuhi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jamur</a:t>
            </a:r>
            <a:r>
              <a:rPr lang="en-US" sz="2400" dirty="0">
                <a:latin typeface="Times New Roman" panose="02020603050405020304" pitchFamily="18" charset="0"/>
              </a:rPr>
              <a:t>, yang </a:t>
            </a:r>
            <a:r>
              <a:rPr lang="en-US" sz="2400" dirty="0" err="1">
                <a:latin typeface="Times New Roman" panose="02020603050405020304" pitchFamily="18" charset="0"/>
              </a:rPr>
              <a:t>kemudian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akan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segera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membusuk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hancur</a:t>
            </a:r>
            <a:r>
              <a:rPr lang="en-US" sz="2400" dirty="0" smtClean="0">
                <a:latin typeface="Times New Roman" panose="02020603050405020304" pitchFamily="18" charset="0"/>
              </a:rPr>
              <a:t>.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Sedangkan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musibah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kebakaran</a:t>
            </a:r>
            <a:r>
              <a:rPr lang="en-US" sz="2400" dirty="0">
                <a:latin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</a:rPr>
              <a:t>kerusakan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terhadap</a:t>
            </a:r>
            <a:r>
              <a:rPr lang="id-ID" sz="2400" dirty="0" smtClean="0">
                <a:latin typeface="Tahoma" panose="020B0604030504040204" pitchFamily="34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arsip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jelaga</a:t>
            </a:r>
            <a:r>
              <a:rPr lang="en-US" sz="2400" dirty="0">
                <a:latin typeface="Times New Roman" panose="02020603050405020304" pitchFamily="18" charset="0"/>
              </a:rPr>
              <a:t>, asap, </a:t>
            </a:r>
            <a:r>
              <a:rPr lang="en-US" sz="2400" dirty="0" err="1">
                <a:latin typeface="Times New Roman" panose="02020603050405020304" pitchFamily="18" charset="0"/>
              </a:rPr>
              <a:t>racun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api</a:t>
            </a:r>
            <a:r>
              <a:rPr lang="en-US" sz="2400" dirty="0">
                <a:latin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</a:rPr>
              <a:t>suhu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udara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</a:rPr>
              <a:t>yang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sangat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tinggi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</a:rPr>
              <a:t> lain-lain, </a:t>
            </a:r>
            <a:r>
              <a:rPr lang="en-US" sz="2400" dirty="0" err="1" smtClean="0">
                <a:latin typeface="Times New Roman" panose="02020603050405020304" pitchFamily="18" charset="0"/>
              </a:rPr>
              <a:t>harus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dinetralisir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sesegera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mungkin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cara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dijauhkan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pusat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bencana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63144" y="324010"/>
            <a:ext cx="9058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</a:rPr>
              <a:t>PENYELAMATAN DAN </a:t>
            </a:r>
            <a:r>
              <a:rPr lang="en-US" sz="2400" b="1" dirty="0" smtClean="0">
                <a:latin typeface="Times New Roman" panose="02020603050405020304" pitchFamily="18" charset="0"/>
              </a:rPr>
              <a:t>PEMULIHAN</a:t>
            </a:r>
            <a:r>
              <a:rPr lang="id-ID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</a:rPr>
              <a:t>ARSIP </a:t>
            </a:r>
            <a:r>
              <a:rPr lang="en-US" sz="2400" b="1" dirty="0">
                <a:latin typeface="Times New Roman" panose="02020603050405020304" pitchFamily="18" charset="0"/>
              </a:rPr>
              <a:t>VITAL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304807" y="1500883"/>
            <a:ext cx="11427855" cy="3816421"/>
            <a:chOff x="304806" y="1102952"/>
            <a:chExt cx="11427855" cy="3816421"/>
          </a:xfrm>
        </p:grpSpPr>
        <p:sp>
          <p:nvSpPr>
            <p:cNvPr id="2" name="Rectangle 1"/>
            <p:cNvSpPr/>
            <p:nvPr/>
          </p:nvSpPr>
          <p:spPr>
            <a:xfrm>
              <a:off x="304806" y="1102952"/>
              <a:ext cx="1142785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lang="en-US" sz="2400" b="1" dirty="0" err="1" smtClean="0">
                  <a:latin typeface="Times New Roman" panose="02020603050405020304" pitchFamily="18" charset="0"/>
                </a:rPr>
                <a:t>Penilaian</a:t>
              </a:r>
              <a:r>
                <a:rPr lang="en-US" sz="2400" b="1" dirty="0" smtClean="0">
                  <a:latin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</a:rPr>
                <a:t>tingkat</a:t>
              </a:r>
              <a:r>
                <a:rPr 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</a:rPr>
                <a:t>kerusakan</a:t>
              </a:r>
              <a:r>
                <a:rPr 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</a:rPr>
                <a:t>dan</a:t>
              </a:r>
              <a:r>
                <a:rPr 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</a:rPr>
                <a:t>spesifikasi</a:t>
              </a:r>
              <a:r>
                <a:rPr 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</a:rPr>
                <a:t>kebutuhan</a:t>
              </a:r>
              <a:r>
                <a:rPr 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</a:rPr>
                <a:t>pemulihan</a:t>
              </a:r>
              <a:r>
                <a:rPr lang="en-US" sz="2400" b="1" dirty="0">
                  <a:latin typeface="Times New Roman" panose="02020603050405020304" pitchFamily="18" charset="0"/>
                </a:rPr>
                <a:t> yang </a:t>
              </a:r>
              <a:r>
                <a:rPr lang="en-US" sz="2400" b="1" dirty="0" err="1" smtClean="0">
                  <a:latin typeface="Times New Roman" panose="02020603050405020304" pitchFamily="18" charset="0"/>
                </a:rPr>
                <a:t>berkaitan</a:t>
              </a:r>
              <a:r>
                <a:rPr lang="id-ID" sz="2400" b="1" dirty="0" smtClean="0">
                  <a:latin typeface="Times New Roman" panose="02020603050405020304" pitchFamily="18" charset="0"/>
                </a:rPr>
                <a:t> </a:t>
              </a:r>
              <a:r>
                <a:rPr lang="en-US" sz="2400" b="1" dirty="0" err="1" smtClean="0">
                  <a:latin typeface="Times New Roman" panose="02020603050405020304" pitchFamily="18" charset="0"/>
                </a:rPr>
                <a:t>dengan</a:t>
              </a:r>
              <a:r>
                <a:rPr lang="en-US" sz="2400" b="1" dirty="0" smtClean="0">
                  <a:latin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</a:rPr>
                <a:t>operasional</a:t>
              </a:r>
              <a:r>
                <a:rPr 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</a:rPr>
                <a:t>penyelamatan</a:t>
              </a:r>
              <a:endParaRPr lang="en-US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81701" y="1933944"/>
              <a:ext cx="1087406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000" dirty="0" err="1">
                  <a:latin typeface="Times New Roman" panose="02020603050405020304" pitchFamily="18" charset="0"/>
                </a:rPr>
                <a:t>Penilaian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dan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pemeriksaaan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terhadap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tingkat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kerusakan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dilakukan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 smtClean="0">
                  <a:latin typeface="Times New Roman" panose="02020603050405020304" pitchFamily="18" charset="0"/>
                </a:rPr>
                <a:t>untuk</a:t>
              </a:r>
              <a:r>
                <a:rPr lang="id-ID" sz="2000" dirty="0" smtClean="0">
                  <a:latin typeface="Times New Roman" panose="02020603050405020304" pitchFamily="18" charset="0"/>
                </a:rPr>
                <a:t> </a:t>
              </a:r>
              <a:r>
                <a:rPr lang="en-US" sz="2000" dirty="0" err="1" smtClean="0">
                  <a:latin typeface="Times New Roman" panose="02020603050405020304" pitchFamily="18" charset="0"/>
                </a:rPr>
                <a:t>menentukan</a:t>
              </a:r>
              <a:r>
                <a:rPr lang="en-US" sz="2000" dirty="0" smtClean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jumlah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dan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jenis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kerusakan</a:t>
              </a:r>
              <a:r>
                <a:rPr lang="en-US" sz="2000" dirty="0">
                  <a:latin typeface="Times New Roman" panose="02020603050405020304" pitchFamily="18" charset="0"/>
                </a:rPr>
                <a:t>, media </a:t>
              </a:r>
              <a:r>
                <a:rPr lang="en-US" sz="2000" dirty="0" err="1">
                  <a:latin typeface="Times New Roman" panose="02020603050405020304" pitchFamily="18" charset="0"/>
                </a:rPr>
                <a:t>atau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peralatan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apa</a:t>
              </a:r>
              <a:r>
                <a:rPr lang="en-US" sz="2000" dirty="0">
                  <a:latin typeface="Times New Roman" panose="02020603050405020304" pitchFamily="18" charset="0"/>
                </a:rPr>
                <a:t> yang </a:t>
              </a:r>
              <a:r>
                <a:rPr lang="en-US" sz="2000" dirty="0" err="1" smtClean="0">
                  <a:latin typeface="Times New Roman" panose="02020603050405020304" pitchFamily="18" charset="0"/>
                </a:rPr>
                <a:t>terpengaruh</a:t>
              </a:r>
              <a:r>
                <a:rPr lang="id-ID" sz="2000" dirty="0" smtClean="0">
                  <a:latin typeface="Times New Roman" panose="02020603050405020304" pitchFamily="18" charset="0"/>
                </a:rPr>
                <a:t> </a:t>
              </a:r>
              <a:r>
                <a:rPr lang="en-US" sz="2000" dirty="0" err="1" smtClean="0">
                  <a:latin typeface="Times New Roman" panose="02020603050405020304" pitchFamily="18" charset="0"/>
                </a:rPr>
                <a:t>dan</a:t>
              </a:r>
              <a:r>
                <a:rPr lang="en-US" sz="2000" dirty="0" smtClean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ikut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rusak</a:t>
              </a:r>
              <a:r>
                <a:rPr lang="en-US" sz="2000" dirty="0">
                  <a:latin typeface="Times New Roman" panose="02020603050405020304" pitchFamily="18" charset="0"/>
                </a:rPr>
                <a:t>, </a:t>
              </a:r>
              <a:r>
                <a:rPr lang="en-US" sz="2000" dirty="0" err="1">
                  <a:latin typeface="Times New Roman" panose="02020603050405020304" pitchFamily="18" charset="0"/>
                </a:rPr>
                <a:t>peralatan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dan</a:t>
              </a:r>
              <a:r>
                <a:rPr lang="en-US" sz="2000" dirty="0">
                  <a:latin typeface="Times New Roman" panose="02020603050405020304" pitchFamily="18" charset="0"/>
                </a:rPr>
                <a:t> lain-lain </a:t>
              </a:r>
              <a:r>
                <a:rPr lang="en-US" sz="2000" dirty="0" err="1">
                  <a:latin typeface="Times New Roman" panose="02020603050405020304" pitchFamily="18" charset="0"/>
                </a:rPr>
                <a:t>termasuk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 smtClean="0">
                  <a:latin typeface="Times New Roman" panose="02020603050405020304" pitchFamily="18" charset="0"/>
                </a:rPr>
                <a:t>memperhitungkan</a:t>
              </a:r>
              <a:r>
                <a:rPr lang="id-ID" sz="2000" dirty="0" smtClean="0">
                  <a:latin typeface="Times New Roman" panose="02020603050405020304" pitchFamily="18" charset="0"/>
                </a:rPr>
                <a:t> </a:t>
              </a:r>
              <a:r>
                <a:rPr lang="en-US" sz="2000" dirty="0" err="1" smtClean="0">
                  <a:latin typeface="Times New Roman" panose="02020603050405020304" pitchFamily="18" charset="0"/>
                </a:rPr>
                <a:t>kebutuhan</a:t>
              </a:r>
              <a:r>
                <a:rPr lang="en-US" sz="2000" dirty="0" smtClean="0">
                  <a:latin typeface="Times New Roman" panose="02020603050405020304" pitchFamily="18" charset="0"/>
                </a:rPr>
                <a:t> </a:t>
              </a:r>
              <a:r>
                <a:rPr lang="en-US" sz="2000" dirty="0" err="1" smtClean="0">
                  <a:latin typeface="Times New Roman" panose="02020603050405020304" pitchFamily="18" charset="0"/>
                </a:rPr>
                <a:t>tenaga</a:t>
              </a:r>
              <a:r>
                <a:rPr lang="id-ID" sz="2000" dirty="0" smtClean="0">
                  <a:latin typeface="Times New Roman" panose="02020603050405020304" pitchFamily="18" charset="0"/>
                </a:rPr>
                <a:t> </a:t>
              </a:r>
              <a:r>
                <a:rPr lang="fi-FI" sz="2000" dirty="0" smtClean="0">
                  <a:latin typeface="Times New Roman" panose="02020603050405020304" pitchFamily="18" charset="0"/>
                </a:rPr>
                <a:t>ahli </a:t>
              </a:r>
              <a:r>
                <a:rPr lang="fi-FI" sz="2000" dirty="0">
                  <a:latin typeface="Times New Roman" panose="02020603050405020304" pitchFamily="18" charset="0"/>
                </a:rPr>
                <a:t>dan peralatan untuk melakukan operasi penyelamatan.</a:t>
              </a:r>
              <a:endParaRPr lang="en-US" sz="2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04806" y="3318940"/>
              <a:ext cx="40751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</a:rPr>
                <a:t>3. </a:t>
              </a:r>
              <a:r>
                <a:rPr lang="en-US" sz="2400" b="1" dirty="0" err="1">
                  <a:latin typeface="Times New Roman" panose="02020603050405020304" pitchFamily="18" charset="0"/>
                </a:rPr>
                <a:t>Pelaksanaan</a:t>
              </a:r>
              <a:r>
                <a:rPr 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</a:rPr>
                <a:t>penyelamatan</a:t>
              </a:r>
              <a:endParaRPr lang="en-US" sz="24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1702" y="3965265"/>
              <a:ext cx="53767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2000" dirty="0">
                  <a:latin typeface="Times New Roman" panose="02020603050405020304" pitchFamily="18" charset="0"/>
                </a:rPr>
                <a:t>a. Pelaksanaan penyelamatan dalam bencana besar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1702" y="4519263"/>
              <a:ext cx="61382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2000" dirty="0">
                  <a:latin typeface="Times New Roman" panose="02020603050405020304" pitchFamily="18" charset="0"/>
                </a:rPr>
                <a:t>b. Pelaksanaan penyelamatan bencana yang berskala kecil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25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686" y="262226"/>
            <a:ext cx="3123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</a:rPr>
              <a:t>Prosedur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Pelaksanaan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537686" y="753950"/>
            <a:ext cx="9894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</a:rPr>
              <a:t>Pelaksanaan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penyelamatan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</a:rPr>
              <a:t>disebabkan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oleh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bencana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banjir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dilakukan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cara</a:t>
            </a:r>
            <a:r>
              <a:rPr lang="en-US" sz="2000" dirty="0">
                <a:latin typeface="Times New Roman" panose="02020603050405020304" pitchFamily="18" charset="0"/>
              </a:rPr>
              <a:t>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37691" y="1184122"/>
            <a:ext cx="109373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Pengepakan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kegiatan</a:t>
            </a:r>
            <a:r>
              <a:rPr lang="en-US" sz="2000" dirty="0">
                <a:latin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sebelum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melakukan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pemindahan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</a:rPr>
              <a:t>arsip </a:t>
            </a:r>
            <a:r>
              <a:rPr lang="sv-SE" sz="2000" dirty="0">
                <a:latin typeface="Times New Roman" panose="02020603050405020304" pitchFamily="18" charset="0"/>
              </a:rPr>
              <a:t>dari lokasi bencana ke tempat yang lebih aman. Arsip yang </a:t>
            </a:r>
            <a:r>
              <a:rPr lang="sv-SE" sz="2000" dirty="0" smtClean="0">
                <a:latin typeface="Times New Roman" panose="02020603050405020304" pitchFamily="18" charset="0"/>
              </a:rPr>
              <a:t>terkena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musibah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sebelumnya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perlu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dibungkus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diikat</a:t>
            </a:r>
            <a:r>
              <a:rPr lang="en-US" sz="2000" dirty="0">
                <a:latin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</a:rPr>
              <a:t>dipak</a:t>
            </a:r>
            <a:r>
              <a:rPr lang="en-US" sz="2000" dirty="0">
                <a:latin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</a:rPr>
              <a:t>supaya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tercecer</a:t>
            </a:r>
            <a:r>
              <a:rPr lang="en-US" sz="2000" dirty="0" smtClean="0">
                <a:latin typeface="Times New Roman" panose="02020603050405020304" pitchFamily="18" charset="0"/>
              </a:rPr>
              <a:t>,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baru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kemudian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dipindahkan</a:t>
            </a:r>
            <a:r>
              <a:rPr lang="en-US" sz="2000" dirty="0" smtClean="0">
                <a:latin typeface="Times New Roman" panose="02020603050405020304" pitchFamily="18" charset="0"/>
              </a:rPr>
              <a:t>.</a:t>
            </a:r>
            <a:endParaRPr lang="en-US" sz="2000" dirty="0">
              <a:latin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000" dirty="0" err="1" smtClean="0">
                <a:latin typeface="Times New Roman" panose="02020603050405020304" pitchFamily="18" charset="0"/>
              </a:rPr>
              <a:t>Pembersihan</a:t>
            </a:r>
            <a:r>
              <a:rPr lang="es-ES" sz="2000" dirty="0" smtClean="0">
                <a:latin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</a:rPr>
              <a:t>yaitu</a:t>
            </a:r>
            <a:r>
              <a:rPr lang="es-ES" sz="2000" dirty="0">
                <a:latin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</a:rPr>
              <a:t>memilah</a:t>
            </a:r>
            <a:r>
              <a:rPr lang="es-ES" sz="2000" dirty="0">
                <a:latin typeface="Times New Roman" panose="02020603050405020304" pitchFamily="18" charset="0"/>
              </a:rPr>
              <a:t> dan </a:t>
            </a:r>
            <a:r>
              <a:rPr lang="es-ES" sz="2000" dirty="0" err="1">
                <a:latin typeface="Times New Roman" panose="02020603050405020304" pitchFamily="18" charset="0"/>
              </a:rPr>
              <a:t>membersihkan</a:t>
            </a:r>
            <a:r>
              <a:rPr lang="es-ES" sz="2000" dirty="0">
                <a:latin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</a:rPr>
              <a:t>arsip</a:t>
            </a:r>
            <a:r>
              <a:rPr lang="es-ES" sz="2000" dirty="0">
                <a:latin typeface="Times New Roman" panose="02020603050405020304" pitchFamily="18" charset="0"/>
              </a:rPr>
              <a:t> secara manual </a:t>
            </a:r>
            <a:r>
              <a:rPr lang="es-ES" sz="2000" dirty="0" err="1">
                <a:latin typeface="Times New Roman" panose="02020603050405020304" pitchFamily="18" charset="0"/>
              </a:rPr>
              <a:t>dari</a:t>
            </a:r>
            <a:r>
              <a:rPr lang="es-ES" sz="2000" dirty="0">
                <a:latin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</a:rPr>
              <a:t>kotoran</a:t>
            </a:r>
            <a:r>
              <a:rPr lang="es-ES" sz="2000" dirty="0">
                <a:latin typeface="Times New Roman" panose="02020603050405020304" pitchFamily="18" charset="0"/>
              </a:rPr>
              <a:t> </a:t>
            </a:r>
            <a:r>
              <a:rPr lang="es-ES" sz="2000" dirty="0" smtClean="0">
                <a:latin typeface="Times New Roman" panose="02020603050405020304" pitchFamily="18" charset="0"/>
              </a:rPr>
              <a:t>yang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s-ES" sz="2000" dirty="0" err="1" smtClean="0">
                <a:latin typeface="Times New Roman" panose="02020603050405020304" pitchFamily="18" charset="0"/>
              </a:rPr>
              <a:t>menempel</a:t>
            </a:r>
            <a:r>
              <a:rPr lang="es-ES" sz="2000" dirty="0" smtClean="0">
                <a:latin typeface="Times New Roman" panose="02020603050405020304" pitchFamily="18" charset="0"/>
              </a:rPr>
              <a:t> </a:t>
            </a:r>
            <a:r>
              <a:rPr lang="es-ES" sz="2000" dirty="0">
                <a:latin typeface="Times New Roman" panose="02020603050405020304" pitchFamily="18" charset="0"/>
              </a:rPr>
              <a:t>pada </a:t>
            </a:r>
            <a:r>
              <a:rPr lang="es-ES" sz="2000" dirty="0" err="1">
                <a:latin typeface="Times New Roman" panose="02020603050405020304" pitchFamily="18" charset="0"/>
              </a:rPr>
              <a:t>arsip</a:t>
            </a:r>
            <a:r>
              <a:rPr lang="es-ES" sz="2000" dirty="0">
                <a:latin typeface="Times New Roman" panose="02020603050405020304" pitchFamily="18" charset="0"/>
              </a:rPr>
              <a:t>, </a:t>
            </a:r>
            <a:r>
              <a:rPr lang="es-ES" sz="2000" dirty="0" err="1">
                <a:latin typeface="Times New Roman" panose="02020603050405020304" pitchFamily="18" charset="0"/>
              </a:rPr>
              <a:t>kemudian</a:t>
            </a:r>
            <a:r>
              <a:rPr lang="es-ES" sz="2000" dirty="0">
                <a:latin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</a:rPr>
              <a:t>disiram</a:t>
            </a:r>
            <a:r>
              <a:rPr lang="es-ES" sz="2000" dirty="0">
                <a:latin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</a:rPr>
              <a:t>dengan</a:t>
            </a:r>
            <a:r>
              <a:rPr lang="es-ES" sz="2000" dirty="0">
                <a:latin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</a:rPr>
              <a:t>cairan</a:t>
            </a:r>
            <a:r>
              <a:rPr lang="es-ES" sz="2000" dirty="0">
                <a:latin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</a:rPr>
              <a:t>alkohol</a:t>
            </a:r>
            <a:r>
              <a:rPr lang="es-ES" sz="2000" dirty="0">
                <a:latin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</a:rPr>
              <a:t>atau</a:t>
            </a:r>
            <a:r>
              <a:rPr lang="es-ES" sz="2000" dirty="0">
                <a:latin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</a:rPr>
              <a:t>thymol</a:t>
            </a:r>
            <a:r>
              <a:rPr lang="es-ES" sz="2000" dirty="0">
                <a:latin typeface="Times New Roman" panose="02020603050405020304" pitchFamily="18" charset="0"/>
              </a:rPr>
              <a:t> </a:t>
            </a:r>
            <a:r>
              <a:rPr lang="es-ES" sz="2000" dirty="0" err="1" smtClean="0">
                <a:latin typeface="Times New Roman" panose="02020603050405020304" pitchFamily="18" charset="0"/>
              </a:rPr>
              <a:t>supaya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s-ES" sz="2000" dirty="0" err="1" smtClean="0">
                <a:latin typeface="Times New Roman" panose="02020603050405020304" pitchFamily="18" charset="0"/>
              </a:rPr>
              <a:t>kotoran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</a:rPr>
              <a:t>yang </a:t>
            </a:r>
            <a:r>
              <a:rPr lang="en-US" sz="2000" dirty="0" err="1">
                <a:latin typeface="Times New Roman" panose="02020603050405020304" pitchFamily="18" charset="0"/>
              </a:rPr>
              <a:t>menempel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terlepas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arsipnya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lengket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Pembekuan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mendinginkan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sampai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tingkat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suhu</a:t>
            </a:r>
            <a:r>
              <a:rPr lang="en-US" sz="2000" dirty="0">
                <a:latin typeface="Times New Roman" panose="02020603050405020304" pitchFamily="18" charset="0"/>
              </a:rPr>
              <a:t> minus 40 </a:t>
            </a:r>
            <a:r>
              <a:rPr lang="en-US" sz="2000" dirty="0" err="1">
                <a:latin typeface="Times New Roman" panose="02020603050405020304" pitchFamily="18" charset="0"/>
              </a:rPr>
              <a:t>derajat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sehingga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arsip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mengalami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pembekuan</a:t>
            </a:r>
            <a:r>
              <a:rPr lang="en-US" sz="2000" dirty="0" smtClean="0">
                <a:latin typeface="Times New Roman" panose="02020603050405020304" pitchFamily="18" charset="0"/>
              </a:rPr>
              <a:t>.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pengeringan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mengeringkan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vacum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pengering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kipas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angin</a:t>
            </a:r>
            <a:r>
              <a:rPr lang="en-US" sz="2000" dirty="0">
                <a:latin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</a:rPr>
              <a:t>Jangan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dijemur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panas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matahari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langsung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Penggantian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</a:rPr>
              <a:t>ada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salinannya</a:t>
            </a:r>
            <a:r>
              <a:rPr lang="en-US" sz="2000" dirty="0">
                <a:latin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</a:rPr>
              <a:t>berasal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tempat</a:t>
            </a:r>
            <a:r>
              <a:rPr lang="en-US" sz="2000" dirty="0">
                <a:latin typeface="Times New Roman" panose="02020603050405020304" pitchFamily="18" charset="0"/>
              </a:rPr>
              <a:t> lain.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Pembuatan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backup </a:t>
            </a:r>
            <a:r>
              <a:rPr lang="en-US" sz="2000" dirty="0" err="1">
                <a:latin typeface="Times New Roman" panose="02020603050405020304" pitchFamily="18" charset="0"/>
              </a:rPr>
              <a:t>seluruh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</a:rPr>
              <a:t>sudah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diselamatkan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Memusnahkan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</a:rPr>
              <a:t>sudah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rusak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parah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membuat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Berita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Acara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89577" y="5198194"/>
            <a:ext cx="1146542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Sedangkan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untuk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volume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arsip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yang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sedikit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cukup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dilakukan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dengan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cara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sederhana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dengan</a:t>
            </a:r>
            <a:r>
              <a:rPr lang="id-ID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tetap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menjaga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suhu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udara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antara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10 s/d 17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derajat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celcius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dan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tingkat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kelembaban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antara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25 s/d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35</a:t>
            </a:r>
            <a:r>
              <a:rPr lang="id-ID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%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Rh.</a:t>
            </a:r>
          </a:p>
          <a:p>
            <a:pPr algn="just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Sedangkan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penyelamatan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arsip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akibat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musibah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kebakaran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hanya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dilakukan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terhadap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arsip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yang</a:t>
            </a:r>
            <a:r>
              <a:rPr lang="id-ID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secara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fisik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dan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informasi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masih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bisa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dikenali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Pembersihan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arsip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dari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asap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atau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jelaga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dilakukan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dengan</a:t>
            </a:r>
            <a:r>
              <a:rPr lang="id-ID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cara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manual.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8140" y="372345"/>
            <a:ext cx="51025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</a:rPr>
              <a:t>Prosedur</a:t>
            </a:r>
            <a:r>
              <a:rPr lang="id-ID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penyimpanan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</a:rPr>
              <a:t>kembali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578131" y="1677719"/>
            <a:ext cx="11051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</a:rPr>
              <a:t>Arsip</a:t>
            </a:r>
            <a:r>
              <a:rPr lang="en-US" sz="2400" dirty="0">
                <a:latin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</a:rPr>
              <a:t>telah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dibersihkan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dikeringkan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disimpan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kembali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ketempat</a:t>
            </a:r>
            <a:r>
              <a:rPr lang="en-US" sz="2400" dirty="0">
                <a:latin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</a:rPr>
              <a:t>bersih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suhu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dan</a:t>
            </a:r>
            <a:r>
              <a:rPr lang="id-ID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kelembaban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</a:rPr>
              <a:t>yang </a:t>
            </a:r>
            <a:r>
              <a:rPr lang="en-US" sz="2400" dirty="0" err="1">
                <a:latin typeface="Times New Roman" panose="02020603050405020304" pitchFamily="18" charset="0"/>
              </a:rPr>
              <a:t>sesuai</a:t>
            </a:r>
            <a:r>
              <a:rPr lang="en-US" sz="2400" dirty="0">
                <a:latin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langkah-langkah</a:t>
            </a:r>
            <a:r>
              <a:rPr lang="en-US" sz="2400" dirty="0">
                <a:latin typeface="Times New Roman" panose="02020603050405020304" pitchFamily="18" charset="0"/>
              </a:rPr>
              <a:t>: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44119" y="2508716"/>
            <a:ext cx="107195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sv-SE" sz="2000" dirty="0" smtClean="0">
                <a:latin typeface="Times New Roman" panose="02020603050405020304" pitchFamily="18" charset="0"/>
              </a:rPr>
              <a:t>Jika </a:t>
            </a:r>
            <a:r>
              <a:rPr lang="sv-SE" sz="2000" dirty="0">
                <a:latin typeface="Times New Roman" panose="02020603050405020304" pitchFamily="18" charset="0"/>
              </a:rPr>
              <a:t>tempat penyimpanan arsip vital tidak mengalami kerusakan maka ruangan tersebut </a:t>
            </a:r>
            <a:r>
              <a:rPr lang="sv-SE" sz="2000" dirty="0" smtClean="0">
                <a:latin typeface="Times New Roman" panose="02020603050405020304" pitchFamily="18" charset="0"/>
              </a:rPr>
              <a:t>dibersihkan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</a:rPr>
              <a:t>terlebih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dahulu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fi-FI" sz="2000" dirty="0" smtClean="0">
                <a:latin typeface="Times New Roman" panose="02020603050405020304" pitchFamily="18" charset="0"/>
              </a:rPr>
              <a:t>Penempatan </a:t>
            </a:r>
            <a:r>
              <a:rPr lang="fi-FI" sz="2000" dirty="0">
                <a:latin typeface="Times New Roman" panose="02020603050405020304" pitchFamily="18" charset="0"/>
              </a:rPr>
              <a:t>kembali peralatan penyimpanan arsip vital.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Penempatan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kembali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Arsip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vital </a:t>
            </a:r>
            <a:r>
              <a:rPr lang="en-US" sz="2000" dirty="0" err="1">
                <a:latin typeface="Times New Roman" panose="02020603050405020304" pitchFamily="18" charset="0"/>
              </a:rPr>
              <a:t>elektronik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bentuk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disket</a:t>
            </a:r>
            <a:r>
              <a:rPr lang="en-US" sz="2000" dirty="0">
                <a:latin typeface="Times New Roman" panose="02020603050405020304" pitchFamily="18" charset="0"/>
              </a:rPr>
              <a:t>, cartridge, CD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lain-lain </a:t>
            </a:r>
            <a:r>
              <a:rPr lang="en-US" sz="2000" dirty="0" err="1">
                <a:latin typeface="Times New Roman" panose="02020603050405020304" pitchFamily="18" charset="0"/>
              </a:rPr>
              <a:t>disimpan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ditempat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tersendiri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dan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dilakukan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format </a:t>
            </a:r>
            <a:r>
              <a:rPr lang="en-US" sz="2000" dirty="0" err="1">
                <a:latin typeface="Times New Roman" panose="02020603050405020304" pitchFamily="18" charset="0"/>
              </a:rPr>
              <a:t>ulang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dibuat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duplikasinya</a:t>
            </a:r>
            <a:r>
              <a:rPr lang="en-US" sz="2000" dirty="0" smtClean="0">
                <a:latin typeface="Times New Roman" panose="02020603050405020304" pitchFamily="18" charset="0"/>
              </a:rPr>
              <a:t>.</a:t>
            </a:r>
            <a:endParaRPr lang="en-US" sz="2000" dirty="0">
              <a:latin typeface="Tahoma" panose="020B0604030504040204" pitchFamily="34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2000" dirty="0" err="1" smtClean="0">
                <a:latin typeface="Times New Roman" panose="02020603050405020304" pitchFamily="18" charset="0"/>
              </a:rPr>
              <a:t>Evaluasi</a:t>
            </a:r>
            <a:endParaRPr lang="id-ID" sz="2000" dirty="0" smtClean="0">
              <a:latin typeface="Times New Roman" panose="02020603050405020304" pitchFamily="18" charset="0"/>
            </a:endParaRPr>
          </a:p>
          <a:p>
            <a:pPr algn="just"/>
            <a:r>
              <a:rPr lang="id-ID" sz="2000" dirty="0" smtClean="0">
                <a:latin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</a:rPr>
              <a:t>Setelah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selesai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melakukan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kegiatan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pemulihan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perlu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evaluasi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mengetahui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seberapa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jauh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tingkat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keberhasilan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penyelamatan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vital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penyusunan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laporan</a:t>
            </a:r>
            <a:r>
              <a:rPr lang="en-US" sz="2000" dirty="0">
                <a:latin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</a:rPr>
              <a:t>Kegiatan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evaluasi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juga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akan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bermanfaat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mempersiapkan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kemungkinan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adanya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bencana</a:t>
            </a:r>
            <a:r>
              <a:rPr lang="en-US" sz="2000" dirty="0">
                <a:latin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</a:rPr>
              <a:t>kemudian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hari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00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10530-terima-kasih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81400" y="609600"/>
            <a:ext cx="4953000" cy="2462442"/>
          </a:xfrm>
        </p:spPr>
      </p:pic>
      <p:sp>
        <p:nvSpPr>
          <p:cNvPr id="6" name="Rectangle 5"/>
          <p:cNvSpPr/>
          <p:nvPr/>
        </p:nvSpPr>
        <p:spPr>
          <a:xfrm>
            <a:off x="3848100" y="3581400"/>
            <a:ext cx="44196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gency FB" pitchFamily="34" charset="0"/>
              </a:rPr>
              <a:t>Hp. 08</a:t>
            </a:r>
            <a:r>
              <a:rPr lang="id-ID" sz="3200" dirty="0">
                <a:solidFill>
                  <a:srgbClr val="FF0000"/>
                </a:solidFill>
                <a:latin typeface="Agency FB" pitchFamily="34" charset="0"/>
              </a:rPr>
              <a:t>13-4748-8836</a:t>
            </a:r>
            <a:endParaRPr lang="en-US" sz="3200" dirty="0">
              <a:solidFill>
                <a:srgbClr val="FF0000"/>
              </a:solidFill>
              <a:latin typeface="Agency FB" pitchFamily="34" charset="0"/>
            </a:endParaRP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Agency FB" pitchFamily="34" charset="0"/>
              </a:rPr>
              <a:t>Email  : risnawatikusumah@gmail.com</a:t>
            </a:r>
          </a:p>
        </p:txBody>
      </p:sp>
    </p:spTree>
    <p:extLst>
      <p:ext uri="{BB962C8B-B14F-4D97-AF65-F5344CB8AC3E}">
        <p14:creationId xmlns:p14="http://schemas.microsoft.com/office/powerpoint/2010/main" val="10892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59418"/>
              </p:ext>
            </p:extLst>
          </p:nvPr>
        </p:nvGraphicFramePr>
        <p:xfrm>
          <a:off x="309093" y="128790"/>
          <a:ext cx="11526592" cy="6514608"/>
        </p:xfrm>
        <a:graphic>
          <a:graphicData uri="http://schemas.openxmlformats.org/drawingml/2006/table">
            <a:tbl>
              <a:tblPr/>
              <a:tblGrid>
                <a:gridCol w="11526592">
                  <a:extLst>
                    <a:ext uri="{9D8B030D-6E8A-4147-A177-3AD203B41FA5}">
                      <a16:colId xmlns:a16="http://schemas.microsoft.com/office/drawing/2014/main" xmlns="" val="1173573311"/>
                    </a:ext>
                  </a:extLst>
                </a:gridCol>
              </a:tblGrid>
              <a:tr h="65146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3" marR="91443" marT="45717" marB="4571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9182020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 txBox="1">
            <a:spLocks/>
          </p:cNvSpPr>
          <p:nvPr/>
        </p:nvSpPr>
        <p:spPr>
          <a:xfrm>
            <a:off x="694156" y="1023231"/>
            <a:ext cx="10871072" cy="2544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id-ID" sz="2600" b="1" dirty="0">
                <a:latin typeface="Calisto MT" panose="02040603050505030304" pitchFamily="18" charset="0"/>
              </a:rPr>
              <a:t>Arsip </a:t>
            </a:r>
            <a:r>
              <a:rPr lang="en-US" sz="2600" b="1" dirty="0">
                <a:latin typeface="Calisto MT" panose="02040603050505030304" pitchFamily="18" charset="0"/>
              </a:rPr>
              <a:t>V</a:t>
            </a:r>
            <a:r>
              <a:rPr lang="id-ID" sz="2600" b="1" dirty="0">
                <a:latin typeface="Calisto MT" panose="02040603050505030304" pitchFamily="18" charset="0"/>
              </a:rPr>
              <a:t>ital </a:t>
            </a:r>
            <a:r>
              <a:rPr lang="en-US" sz="2600" b="1" dirty="0">
                <a:latin typeface="Calisto MT" panose="02040603050505030304" pitchFamily="18" charset="0"/>
              </a:rPr>
              <a:t>N</a:t>
            </a:r>
            <a:r>
              <a:rPr lang="id-ID" sz="2600" b="1" dirty="0">
                <a:latin typeface="Calisto MT" panose="02040603050505030304" pitchFamily="18" charset="0"/>
              </a:rPr>
              <a:t>egara </a:t>
            </a:r>
            <a:r>
              <a:rPr lang="id-ID" sz="2600" dirty="0">
                <a:latin typeface="Calisto MT" panose="02040603050505030304" pitchFamily="18" charset="0"/>
              </a:rPr>
              <a:t>untuk selanjut</a:t>
            </a:r>
            <a:r>
              <a:rPr lang="en-US" sz="2600" dirty="0">
                <a:latin typeface="Calisto MT" panose="02040603050505030304" pitchFamily="18" charset="0"/>
              </a:rPr>
              <a:t>-</a:t>
            </a:r>
            <a:r>
              <a:rPr lang="id-ID" sz="2600" dirty="0">
                <a:latin typeface="Calisto MT" panose="02040603050505030304" pitchFamily="18" charset="0"/>
              </a:rPr>
              <a:t>nya disebut </a:t>
            </a:r>
            <a:r>
              <a:rPr lang="id-ID" sz="2600" b="1" dirty="0">
                <a:latin typeface="Calisto MT" panose="02040603050505030304" pitchFamily="18" charset="0"/>
              </a:rPr>
              <a:t>Arsip Vita</a:t>
            </a:r>
            <a:r>
              <a:rPr lang="id-ID" sz="2600" dirty="0">
                <a:latin typeface="Calisto MT" panose="02040603050505030304" pitchFamily="18" charset="0"/>
              </a:rPr>
              <a:t>l</a:t>
            </a:r>
            <a:r>
              <a:rPr lang="en-US" sz="2600" dirty="0">
                <a:latin typeface="Calisto MT" panose="02040603050505030304" pitchFamily="18" charset="0"/>
              </a:rPr>
              <a:t> </a:t>
            </a:r>
            <a:r>
              <a:rPr lang="id-ID" sz="2600" dirty="0">
                <a:latin typeface="Calisto MT" panose="02040603050505030304" pitchFamily="18" charset="0"/>
              </a:rPr>
              <a:t>adala</a:t>
            </a:r>
            <a:r>
              <a:rPr lang="en-US" sz="2600" dirty="0">
                <a:latin typeface="Calisto MT" panose="02040603050505030304" pitchFamily="18" charset="0"/>
              </a:rPr>
              <a:t>h </a:t>
            </a:r>
            <a:r>
              <a:rPr lang="id-ID" sz="2600" b="1" dirty="0" smtClean="0">
                <a:latin typeface="Calisto MT" panose="02040603050505030304" pitchFamily="18" charset="0"/>
              </a:rPr>
              <a:t>informasi </a:t>
            </a:r>
            <a:r>
              <a:rPr lang="id-ID" sz="2600" b="1" dirty="0">
                <a:latin typeface="Calisto MT" panose="02040603050505030304" pitchFamily="18" charset="0"/>
              </a:rPr>
              <a:t>terekam yang sangat penting </a:t>
            </a:r>
            <a:r>
              <a:rPr lang="id-ID" sz="2600" dirty="0">
                <a:latin typeface="Calisto MT" panose="02040603050505030304" pitchFamily="18" charset="0"/>
              </a:rPr>
              <a:t>dan melekat pada keberadaan dan kegiatan organisasi yang didalamnya mengandung informasi mengenai </a:t>
            </a:r>
            <a:r>
              <a:rPr lang="id-ID" sz="2600" b="1" u="sng" dirty="0">
                <a:latin typeface="Calisto MT" panose="02040603050505030304" pitchFamily="18" charset="0"/>
              </a:rPr>
              <a:t>status</a:t>
            </a:r>
            <a:r>
              <a:rPr lang="en-US" sz="2600" b="1" u="sng" dirty="0">
                <a:latin typeface="Calisto MT" panose="02040603050505030304" pitchFamily="18" charset="0"/>
              </a:rPr>
              <a:t> </a:t>
            </a:r>
            <a:r>
              <a:rPr lang="id-ID" sz="2600" b="1" u="sng" dirty="0">
                <a:latin typeface="Calisto MT" panose="02040603050505030304" pitchFamily="18" charset="0"/>
              </a:rPr>
              <a:t>hukum</a:t>
            </a:r>
            <a:r>
              <a:rPr lang="id-ID" sz="2600" dirty="0">
                <a:latin typeface="Calisto MT" panose="02040603050505030304" pitchFamily="18" charset="0"/>
              </a:rPr>
              <a:t>, </a:t>
            </a:r>
            <a:r>
              <a:rPr lang="id-ID" sz="2600" b="1" u="sng" dirty="0">
                <a:latin typeface="Calisto MT" panose="02040603050505030304" pitchFamily="18" charset="0"/>
              </a:rPr>
              <a:t>hak dan kewajiban</a:t>
            </a:r>
            <a:r>
              <a:rPr lang="id-ID" sz="2600" dirty="0">
                <a:latin typeface="Calisto MT" panose="02040603050505030304" pitchFamily="18" charset="0"/>
              </a:rPr>
              <a:t>, serta </a:t>
            </a:r>
            <a:r>
              <a:rPr lang="id-ID" sz="2600" b="1" u="sng" dirty="0">
                <a:latin typeface="Calisto MT" panose="02040603050505030304" pitchFamily="18" charset="0"/>
              </a:rPr>
              <a:t>asset instansi</a:t>
            </a:r>
            <a:r>
              <a:rPr lang="id-ID" sz="2600" dirty="0">
                <a:latin typeface="Calisto MT" panose="02040603050505030304" pitchFamily="18" charset="0"/>
              </a:rPr>
              <a:t>. Apabila arsip vital hilang tidak dapat diganti dan menghambat keberadaan dan </a:t>
            </a:r>
            <a:r>
              <a:rPr lang="id-ID" sz="2600" dirty="0" smtClean="0">
                <a:latin typeface="Calisto MT" panose="02040603050505030304" pitchFamily="18" charset="0"/>
              </a:rPr>
              <a:t>pelaksanaan </a:t>
            </a:r>
            <a:r>
              <a:rPr lang="id-ID" sz="2600" dirty="0">
                <a:latin typeface="Calisto MT" panose="02040603050505030304" pitchFamily="18" charset="0"/>
              </a:rPr>
              <a:t>kegiat</a:t>
            </a:r>
            <a:r>
              <a:rPr lang="en-US" sz="2600" dirty="0">
                <a:latin typeface="Calisto MT" panose="02040603050505030304" pitchFamily="18" charset="0"/>
              </a:rPr>
              <a:t>-</a:t>
            </a:r>
            <a:r>
              <a:rPr lang="id-ID" sz="2600" dirty="0">
                <a:latin typeface="Calisto MT" panose="02040603050505030304" pitchFamily="18" charset="0"/>
              </a:rPr>
              <a:t>an instansi.</a:t>
            </a:r>
            <a:r>
              <a:rPr lang="en-US" sz="2600" dirty="0">
                <a:latin typeface="Calisto MT" panose="02040603050505030304" pitchFamily="18" charset="0"/>
              </a:rPr>
              <a:t> (</a:t>
            </a:r>
            <a:r>
              <a:rPr lang="en-US" sz="2600" dirty="0" err="1">
                <a:latin typeface="Calisto MT" panose="02040603050505030304" pitchFamily="18" charset="0"/>
              </a:rPr>
              <a:t>Perka</a:t>
            </a:r>
            <a:r>
              <a:rPr lang="en-US" sz="2600" dirty="0">
                <a:latin typeface="Calisto MT" panose="02040603050505030304" pitchFamily="18" charset="0"/>
              </a:rPr>
              <a:t> ANRI No. 6 </a:t>
            </a:r>
            <a:r>
              <a:rPr lang="en-US" sz="2600" dirty="0" err="1">
                <a:latin typeface="Calisto MT" panose="02040603050505030304" pitchFamily="18" charset="0"/>
              </a:rPr>
              <a:t>Tahun</a:t>
            </a:r>
            <a:r>
              <a:rPr lang="en-US" sz="2600" dirty="0">
                <a:latin typeface="Calisto MT" panose="02040603050505030304" pitchFamily="18" charset="0"/>
              </a:rPr>
              <a:t> 2005)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Calisto MT" panose="0204060305050503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158" y="212671"/>
            <a:ext cx="548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DEFINISI ARSIP VITAL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156" y="3709122"/>
            <a:ext cx="105993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Calisto MT" pitchFamily="18" charset="0"/>
              </a:rPr>
              <a:t>Arsip</a:t>
            </a:r>
            <a:r>
              <a:rPr lang="en-US" sz="2600" b="1" dirty="0">
                <a:latin typeface="Calisto MT" pitchFamily="18" charset="0"/>
              </a:rPr>
              <a:t> Vital </a:t>
            </a:r>
            <a:r>
              <a:rPr lang="en-US" sz="2600" dirty="0" err="1">
                <a:latin typeface="Calisto MT" pitchFamily="18" charset="0"/>
              </a:rPr>
              <a:t>adalah</a:t>
            </a:r>
            <a:r>
              <a:rPr lang="en-US" sz="2600" dirty="0">
                <a:latin typeface="Calisto MT" pitchFamily="18" charset="0"/>
              </a:rPr>
              <a:t> </a:t>
            </a:r>
            <a:r>
              <a:rPr lang="en-US" sz="2600" dirty="0" err="1">
                <a:latin typeface="Calisto MT" pitchFamily="18" charset="0"/>
              </a:rPr>
              <a:t>arsip</a:t>
            </a:r>
            <a:r>
              <a:rPr lang="en-US" sz="2600" dirty="0">
                <a:latin typeface="Calisto MT" pitchFamily="18" charset="0"/>
              </a:rPr>
              <a:t> yang </a:t>
            </a:r>
            <a:r>
              <a:rPr lang="en-US" sz="2600" dirty="0" err="1">
                <a:latin typeface="Calisto MT" pitchFamily="18" charset="0"/>
              </a:rPr>
              <a:t>keberadaannya</a:t>
            </a:r>
            <a:r>
              <a:rPr lang="en-US" sz="2600" dirty="0">
                <a:latin typeface="Calisto MT" pitchFamily="18" charset="0"/>
              </a:rPr>
              <a:t> </a:t>
            </a:r>
            <a:r>
              <a:rPr lang="en-US" sz="2600" dirty="0" err="1">
                <a:latin typeface="Calisto MT" pitchFamily="18" charset="0"/>
              </a:rPr>
              <a:t>merupakan</a:t>
            </a:r>
            <a:r>
              <a:rPr lang="en-US" sz="2600" dirty="0">
                <a:latin typeface="Calisto MT" pitchFamily="18" charset="0"/>
              </a:rPr>
              <a:t> </a:t>
            </a:r>
            <a:r>
              <a:rPr lang="en-US" sz="2600" dirty="0" err="1">
                <a:latin typeface="Calisto MT" pitchFamily="18" charset="0"/>
              </a:rPr>
              <a:t>persyaratan</a:t>
            </a:r>
            <a:r>
              <a:rPr lang="en-US" sz="2600" dirty="0">
                <a:latin typeface="Calisto MT" pitchFamily="18" charset="0"/>
              </a:rPr>
              <a:t> </a:t>
            </a:r>
            <a:r>
              <a:rPr lang="en-US" sz="2600" dirty="0" err="1">
                <a:latin typeface="Calisto MT" pitchFamily="18" charset="0"/>
              </a:rPr>
              <a:t>dasar</a:t>
            </a:r>
            <a:r>
              <a:rPr lang="en-US" sz="2600" dirty="0">
                <a:latin typeface="Calisto MT" pitchFamily="18" charset="0"/>
              </a:rPr>
              <a:t> </a:t>
            </a:r>
            <a:r>
              <a:rPr lang="en-US" sz="2600" dirty="0" err="1">
                <a:latin typeface="Calisto MT" pitchFamily="18" charset="0"/>
              </a:rPr>
              <a:t>bagi</a:t>
            </a:r>
            <a:r>
              <a:rPr lang="en-US" sz="2600" dirty="0">
                <a:latin typeface="Calisto MT" pitchFamily="18" charset="0"/>
              </a:rPr>
              <a:t> </a:t>
            </a:r>
            <a:r>
              <a:rPr lang="en-US" sz="2600" dirty="0" err="1">
                <a:latin typeface="Calisto MT" pitchFamily="18" charset="0"/>
              </a:rPr>
              <a:t>kelangsungan</a:t>
            </a:r>
            <a:r>
              <a:rPr lang="en-US" sz="2600" dirty="0">
                <a:latin typeface="Calisto MT" pitchFamily="18" charset="0"/>
              </a:rPr>
              <a:t> </a:t>
            </a:r>
            <a:r>
              <a:rPr lang="en-US" sz="2600" b="1" dirty="0" err="1">
                <a:latin typeface="Calisto MT" pitchFamily="18" charset="0"/>
              </a:rPr>
              <a:t>operasional</a:t>
            </a:r>
            <a:r>
              <a:rPr lang="en-US" sz="2600" b="1" dirty="0">
                <a:latin typeface="Calisto MT" pitchFamily="18" charset="0"/>
              </a:rPr>
              <a:t> </a:t>
            </a:r>
            <a:r>
              <a:rPr lang="en-US" sz="2600" b="1" dirty="0" err="1">
                <a:latin typeface="Calisto MT" pitchFamily="18" charset="0"/>
              </a:rPr>
              <a:t>pencipta</a:t>
            </a:r>
            <a:r>
              <a:rPr lang="en-US" sz="2600" b="1" dirty="0">
                <a:latin typeface="Calisto MT" pitchFamily="18" charset="0"/>
              </a:rPr>
              <a:t> </a:t>
            </a:r>
            <a:r>
              <a:rPr lang="en-US" sz="2600" b="1" dirty="0" err="1">
                <a:latin typeface="Calisto MT" pitchFamily="18" charset="0"/>
              </a:rPr>
              <a:t>arsip</a:t>
            </a:r>
            <a:r>
              <a:rPr lang="en-US" sz="2600" dirty="0">
                <a:latin typeface="Calisto MT" pitchFamily="18" charset="0"/>
              </a:rPr>
              <a:t>, </a:t>
            </a:r>
            <a:r>
              <a:rPr lang="en-US" sz="2600" dirty="0" err="1">
                <a:latin typeface="Calisto MT" pitchFamily="18" charset="0"/>
              </a:rPr>
              <a:t>tidak</a:t>
            </a:r>
            <a:r>
              <a:rPr lang="en-US" sz="2600" dirty="0">
                <a:latin typeface="Calisto MT" pitchFamily="18" charset="0"/>
              </a:rPr>
              <a:t> </a:t>
            </a:r>
            <a:r>
              <a:rPr lang="en-US" sz="2600" dirty="0" err="1">
                <a:latin typeface="Calisto MT" pitchFamily="18" charset="0"/>
              </a:rPr>
              <a:t>dapat</a:t>
            </a:r>
            <a:r>
              <a:rPr lang="en-US" sz="2600" dirty="0">
                <a:latin typeface="Calisto MT" pitchFamily="18" charset="0"/>
              </a:rPr>
              <a:t> </a:t>
            </a:r>
            <a:r>
              <a:rPr lang="en-US" sz="2600" dirty="0" err="1">
                <a:latin typeface="Calisto MT" pitchFamily="18" charset="0"/>
              </a:rPr>
              <a:t>diperbaharui</a:t>
            </a:r>
            <a:r>
              <a:rPr lang="en-US" sz="2600" dirty="0">
                <a:latin typeface="Calisto MT" pitchFamily="18" charset="0"/>
              </a:rPr>
              <a:t>, </a:t>
            </a:r>
            <a:r>
              <a:rPr lang="en-US" sz="2600" dirty="0" err="1">
                <a:latin typeface="Calisto MT" pitchFamily="18" charset="0"/>
              </a:rPr>
              <a:t>dan</a:t>
            </a:r>
            <a:r>
              <a:rPr lang="en-US" sz="2600" dirty="0">
                <a:latin typeface="Calisto MT" pitchFamily="18" charset="0"/>
              </a:rPr>
              <a:t> </a:t>
            </a:r>
            <a:r>
              <a:rPr lang="en-US" sz="2600" dirty="0" err="1">
                <a:latin typeface="Calisto MT" pitchFamily="18" charset="0"/>
              </a:rPr>
              <a:t>tidak</a:t>
            </a:r>
            <a:r>
              <a:rPr lang="en-US" sz="2600" dirty="0">
                <a:latin typeface="Calisto MT" pitchFamily="18" charset="0"/>
              </a:rPr>
              <a:t> </a:t>
            </a:r>
            <a:r>
              <a:rPr lang="en-US" sz="2600" dirty="0" err="1">
                <a:latin typeface="Calisto MT" pitchFamily="18" charset="0"/>
              </a:rPr>
              <a:t>tergantikan</a:t>
            </a:r>
            <a:r>
              <a:rPr lang="en-US" sz="2600" dirty="0">
                <a:latin typeface="Calisto MT" pitchFamily="18" charset="0"/>
              </a:rPr>
              <a:t> </a:t>
            </a:r>
            <a:r>
              <a:rPr lang="en-US" sz="2600" dirty="0" err="1">
                <a:latin typeface="Calisto MT" pitchFamily="18" charset="0"/>
              </a:rPr>
              <a:t>apabila</a:t>
            </a:r>
            <a:r>
              <a:rPr lang="en-US" sz="2600" dirty="0">
                <a:latin typeface="Calisto MT" pitchFamily="18" charset="0"/>
              </a:rPr>
              <a:t> </a:t>
            </a:r>
            <a:r>
              <a:rPr lang="en-US" sz="2600" dirty="0" err="1">
                <a:latin typeface="Calisto MT" pitchFamily="18" charset="0"/>
              </a:rPr>
              <a:t>rusak</a:t>
            </a:r>
            <a:r>
              <a:rPr lang="en-US" sz="2600" dirty="0">
                <a:latin typeface="Calisto MT" pitchFamily="18" charset="0"/>
              </a:rPr>
              <a:t> </a:t>
            </a:r>
            <a:r>
              <a:rPr lang="en-US" sz="2600" dirty="0" err="1">
                <a:latin typeface="Calisto MT" pitchFamily="18" charset="0"/>
              </a:rPr>
              <a:t>atau</a:t>
            </a:r>
            <a:r>
              <a:rPr lang="en-US" sz="2600" dirty="0">
                <a:latin typeface="Calisto MT" pitchFamily="18" charset="0"/>
              </a:rPr>
              <a:t> </a:t>
            </a:r>
            <a:r>
              <a:rPr lang="en-US" sz="2600" dirty="0" err="1" smtClean="0">
                <a:latin typeface="Calisto MT" pitchFamily="18" charset="0"/>
              </a:rPr>
              <a:t>hilang</a:t>
            </a:r>
            <a:r>
              <a:rPr lang="en-US" sz="2600" dirty="0" smtClean="0">
                <a:latin typeface="Calisto MT" pitchFamily="18" charset="0"/>
              </a:rPr>
              <a:t> ( </a:t>
            </a:r>
            <a:r>
              <a:rPr lang="en-US" sz="2600" dirty="0" err="1" smtClean="0">
                <a:latin typeface="Calisto MT" pitchFamily="18" charset="0"/>
              </a:rPr>
              <a:t>Pergub</a:t>
            </a:r>
            <a:r>
              <a:rPr lang="en-US" sz="2600" dirty="0" smtClean="0">
                <a:latin typeface="Calisto MT" pitchFamily="18" charset="0"/>
              </a:rPr>
              <a:t>. </a:t>
            </a:r>
            <a:r>
              <a:rPr lang="en-US" sz="2600" dirty="0" err="1" smtClean="0">
                <a:latin typeface="Calisto MT" pitchFamily="18" charset="0"/>
              </a:rPr>
              <a:t>Kaltim</a:t>
            </a:r>
            <a:r>
              <a:rPr lang="en-US" sz="2600" dirty="0" smtClean="0">
                <a:latin typeface="Calisto MT" pitchFamily="18" charset="0"/>
              </a:rPr>
              <a:t> </a:t>
            </a:r>
            <a:r>
              <a:rPr lang="en-US" sz="2600" dirty="0" err="1" smtClean="0">
                <a:latin typeface="Calisto MT" pitchFamily="18" charset="0"/>
              </a:rPr>
              <a:t>Nomor</a:t>
            </a:r>
            <a:r>
              <a:rPr lang="en-US" sz="2600" dirty="0" smtClean="0">
                <a:latin typeface="Calisto MT" pitchFamily="18" charset="0"/>
              </a:rPr>
              <a:t> 67 </a:t>
            </a:r>
            <a:r>
              <a:rPr lang="en-US" sz="2600" dirty="0" err="1" smtClean="0">
                <a:latin typeface="Calisto MT" pitchFamily="18" charset="0"/>
              </a:rPr>
              <a:t>Tahun</a:t>
            </a:r>
            <a:r>
              <a:rPr lang="en-US" sz="2600" dirty="0" smtClean="0">
                <a:latin typeface="Calisto MT" pitchFamily="18" charset="0"/>
              </a:rPr>
              <a:t> 2013 </a:t>
            </a:r>
            <a:r>
              <a:rPr lang="en-US" sz="2600" dirty="0" err="1" smtClean="0">
                <a:latin typeface="Calisto MT" pitchFamily="18" charset="0"/>
              </a:rPr>
              <a:t>Tentang</a:t>
            </a:r>
            <a:r>
              <a:rPr lang="en-US" sz="2600" dirty="0" smtClean="0">
                <a:latin typeface="Calisto MT" pitchFamily="18" charset="0"/>
              </a:rPr>
              <a:t> </a:t>
            </a:r>
            <a:r>
              <a:rPr lang="en-US" sz="2600" dirty="0" err="1" smtClean="0">
                <a:latin typeface="Calisto MT" pitchFamily="18" charset="0"/>
              </a:rPr>
              <a:t>Perlindungan</a:t>
            </a:r>
            <a:r>
              <a:rPr lang="en-US" sz="2600" dirty="0" smtClean="0">
                <a:latin typeface="Calisto MT" pitchFamily="18" charset="0"/>
              </a:rPr>
              <a:t> </a:t>
            </a:r>
            <a:r>
              <a:rPr lang="en-US" sz="2600" dirty="0" err="1" smtClean="0">
                <a:latin typeface="Calisto MT" pitchFamily="18" charset="0"/>
              </a:rPr>
              <a:t>dan</a:t>
            </a:r>
            <a:r>
              <a:rPr lang="en-US" sz="2600" dirty="0" smtClean="0">
                <a:latin typeface="Calisto MT" pitchFamily="18" charset="0"/>
              </a:rPr>
              <a:t> </a:t>
            </a:r>
            <a:r>
              <a:rPr lang="en-US" sz="2600" dirty="0" err="1" smtClean="0">
                <a:latin typeface="Calisto MT" pitchFamily="18" charset="0"/>
              </a:rPr>
              <a:t>Penyelamatan</a:t>
            </a:r>
            <a:r>
              <a:rPr lang="en-US" sz="2600" dirty="0" smtClean="0">
                <a:latin typeface="Calisto MT" pitchFamily="18" charset="0"/>
              </a:rPr>
              <a:t> </a:t>
            </a:r>
            <a:r>
              <a:rPr lang="en-US" sz="2600" dirty="0" err="1" smtClean="0">
                <a:latin typeface="Calisto MT" pitchFamily="18" charset="0"/>
              </a:rPr>
              <a:t>Dokumen</a:t>
            </a:r>
            <a:r>
              <a:rPr lang="en-US" sz="2600" dirty="0" smtClean="0">
                <a:latin typeface="Calisto MT" pitchFamily="18" charset="0"/>
              </a:rPr>
              <a:t> / </a:t>
            </a:r>
            <a:r>
              <a:rPr lang="en-US" sz="2600" dirty="0" err="1" smtClean="0">
                <a:latin typeface="Calisto MT" pitchFamily="18" charset="0"/>
              </a:rPr>
              <a:t>Arsip</a:t>
            </a:r>
            <a:r>
              <a:rPr lang="en-US" sz="2600" dirty="0" smtClean="0">
                <a:latin typeface="Calisto MT" pitchFamily="18" charset="0"/>
              </a:rPr>
              <a:t> Vital di </a:t>
            </a:r>
            <a:r>
              <a:rPr lang="en-US" sz="2600" dirty="0" err="1" smtClean="0">
                <a:latin typeface="Calisto MT" pitchFamily="18" charset="0"/>
              </a:rPr>
              <a:t>Lingkungan</a:t>
            </a:r>
            <a:r>
              <a:rPr lang="en-US" sz="2600" dirty="0" smtClean="0">
                <a:latin typeface="Calisto MT" pitchFamily="18" charset="0"/>
              </a:rPr>
              <a:t> </a:t>
            </a:r>
            <a:r>
              <a:rPr lang="en-US" sz="2600" dirty="0" err="1" smtClean="0">
                <a:latin typeface="Calisto MT" pitchFamily="18" charset="0"/>
              </a:rPr>
              <a:t>Pemerintah</a:t>
            </a:r>
            <a:r>
              <a:rPr lang="en-US" sz="2600" dirty="0" smtClean="0">
                <a:latin typeface="Calisto MT" pitchFamily="18" charset="0"/>
              </a:rPr>
              <a:t> </a:t>
            </a:r>
            <a:r>
              <a:rPr lang="en-US" sz="2600" dirty="0" err="1" smtClean="0">
                <a:latin typeface="Calisto MT" pitchFamily="18" charset="0"/>
              </a:rPr>
              <a:t>Provinsi</a:t>
            </a:r>
            <a:r>
              <a:rPr lang="en-US" sz="2600" dirty="0" smtClean="0">
                <a:latin typeface="Calisto MT" pitchFamily="18" charset="0"/>
              </a:rPr>
              <a:t> </a:t>
            </a:r>
            <a:r>
              <a:rPr lang="en-US" sz="2600" dirty="0">
                <a:latin typeface="Calisto MT" pitchFamily="18" charset="0"/>
              </a:rPr>
              <a:t>K</a:t>
            </a:r>
            <a:r>
              <a:rPr lang="en-US" sz="2600" dirty="0" smtClean="0">
                <a:latin typeface="Calisto MT" pitchFamily="18" charset="0"/>
              </a:rPr>
              <a:t>alimantan </a:t>
            </a:r>
            <a:r>
              <a:rPr lang="en-US" sz="2600" dirty="0" err="1" smtClean="0">
                <a:latin typeface="Calisto MT" pitchFamily="18" charset="0"/>
              </a:rPr>
              <a:t>Timur</a:t>
            </a:r>
            <a:endParaRPr lang="en-US" sz="2600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9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78618"/>
              </p:ext>
            </p:extLst>
          </p:nvPr>
        </p:nvGraphicFramePr>
        <p:xfrm>
          <a:off x="437881" y="167964"/>
          <a:ext cx="11487955" cy="6475445"/>
        </p:xfrm>
        <a:graphic>
          <a:graphicData uri="http://schemas.openxmlformats.org/drawingml/2006/table">
            <a:tbl>
              <a:tblPr/>
              <a:tblGrid>
                <a:gridCol w="11487955">
                  <a:extLst>
                    <a:ext uri="{9D8B030D-6E8A-4147-A177-3AD203B41FA5}">
                      <a16:colId xmlns:a16="http://schemas.microsoft.com/office/drawing/2014/main" xmlns="" val="1173573311"/>
                    </a:ext>
                  </a:extLst>
                </a:gridCol>
              </a:tblGrid>
              <a:tr h="647544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3" marR="91443" marT="45717" marB="4571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9182020"/>
                  </a:ext>
                </a:extLst>
              </a:tr>
            </a:tbl>
          </a:graphicData>
        </a:graphic>
      </p:graphicFrame>
      <p:sp>
        <p:nvSpPr>
          <p:cNvPr id="10" name="Title 3"/>
          <p:cNvSpPr txBox="1">
            <a:spLocks/>
          </p:cNvSpPr>
          <p:nvPr/>
        </p:nvSpPr>
        <p:spPr bwMode="auto">
          <a:xfrm>
            <a:off x="271415" y="251937"/>
            <a:ext cx="8503663" cy="80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id-ID" sz="3600" b="1" dirty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 ARSIP VITAL PRIBADI: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194953" y="1054359"/>
            <a:ext cx="4052859" cy="5581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sz="3600" dirty="0">
                <a:latin typeface="Calisto MT" panose="02040603050505030304" pitchFamily="18" charset="0"/>
              </a:rPr>
              <a:t>Su</a:t>
            </a:r>
            <a:r>
              <a:rPr lang="en-US" sz="3600" dirty="0">
                <a:latin typeface="Calisto MT" panose="02040603050505030304" pitchFamily="18" charset="0"/>
              </a:rPr>
              <a:t>r</a:t>
            </a:r>
            <a:r>
              <a:rPr lang="id-ID" sz="3600" dirty="0">
                <a:latin typeface="Calisto MT" panose="02040603050505030304" pitchFamily="18" charset="0"/>
              </a:rPr>
              <a:t>at Nikah</a:t>
            </a:r>
            <a:endParaRPr lang="en-US" sz="3600" dirty="0">
              <a:latin typeface="Calisto MT" panose="0204060305050503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sz="3600" dirty="0">
                <a:latin typeface="Calisto MT" panose="02040603050505030304" pitchFamily="18" charset="0"/>
              </a:rPr>
              <a:t>Peta Rumah</a:t>
            </a:r>
            <a:endParaRPr lang="en-US" sz="3600" dirty="0">
              <a:latin typeface="Calisto MT" panose="0204060305050503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sz="3600" dirty="0">
                <a:latin typeface="Calisto MT" panose="02040603050505030304" pitchFamily="18" charset="0"/>
              </a:rPr>
              <a:t>Surat Tanah</a:t>
            </a:r>
            <a:endParaRPr lang="en-US" sz="3600" dirty="0">
              <a:latin typeface="Calisto MT" panose="0204060305050503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sz="3600" dirty="0">
                <a:latin typeface="Calisto MT" panose="02040603050505030304" pitchFamily="18" charset="0"/>
              </a:rPr>
              <a:t>Surat Rumah</a:t>
            </a:r>
            <a:endParaRPr lang="en-US" sz="3600" dirty="0">
              <a:latin typeface="Calisto MT" panose="0204060305050503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sz="3600" dirty="0">
                <a:latin typeface="Calisto MT" panose="02040603050505030304" pitchFamily="18" charset="0"/>
              </a:rPr>
              <a:t>Ijazah</a:t>
            </a:r>
            <a:endParaRPr lang="en-US" sz="3600" dirty="0">
              <a:latin typeface="Calisto MT" panose="0204060305050503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sz="3600" dirty="0">
                <a:latin typeface="Calisto MT" panose="02040603050505030304" pitchFamily="18" charset="0"/>
              </a:rPr>
              <a:t>BPKB (Buku Pemilik Kendaraan Bermotor)</a:t>
            </a:r>
            <a:endParaRPr lang="en-US" sz="3600" dirty="0">
              <a:latin typeface="Calisto MT" panose="0204060305050503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sz="3600" dirty="0">
                <a:latin typeface="Calisto MT" panose="02040603050505030304" pitchFamily="18" charset="0"/>
              </a:rPr>
              <a:t>SIM (Surat Izin Mengemudi)</a:t>
            </a:r>
            <a:endParaRPr lang="en-US" sz="3600" dirty="0">
              <a:latin typeface="Calisto MT" panose="0204060305050503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sz="3600" dirty="0">
                <a:latin typeface="Calisto MT" panose="02040603050505030304" pitchFamily="18" charset="0"/>
              </a:rPr>
              <a:t>KTP (Kartu Tanda Penduduk)</a:t>
            </a:r>
            <a:endParaRPr lang="en-US" sz="3600" dirty="0">
              <a:latin typeface="Calisto MT" panose="0204060305050503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sz="3600" dirty="0">
                <a:latin typeface="Calisto MT" panose="02040603050505030304" pitchFamily="18" charset="0"/>
              </a:rPr>
              <a:t>KK (Kartu Keluarga)</a:t>
            </a:r>
            <a:endParaRPr lang="en-US" sz="3600" dirty="0">
              <a:latin typeface="Calisto MT" panose="0204060305050503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9FBF8"/>
              </a:clrFrom>
              <a:clrTo>
                <a:srgbClr val="F9FB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05" y="1054359"/>
            <a:ext cx="4245689" cy="55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56270"/>
              </p:ext>
            </p:extLst>
          </p:nvPr>
        </p:nvGraphicFramePr>
        <p:xfrm>
          <a:off x="759862" y="167964"/>
          <a:ext cx="10972799" cy="6475445"/>
        </p:xfrm>
        <a:graphic>
          <a:graphicData uri="http://schemas.openxmlformats.org/drawingml/2006/table">
            <a:tbl>
              <a:tblPr/>
              <a:tblGrid>
                <a:gridCol w="10972799">
                  <a:extLst>
                    <a:ext uri="{9D8B030D-6E8A-4147-A177-3AD203B41FA5}">
                      <a16:colId xmlns:a16="http://schemas.microsoft.com/office/drawing/2014/main" xmlns="" val="1173573311"/>
                    </a:ext>
                  </a:extLst>
                </a:gridCol>
              </a:tblGrid>
              <a:tr h="647544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3" marR="91443" marT="45717" marB="4571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9182020"/>
                  </a:ext>
                </a:extLst>
              </a:tr>
            </a:tbl>
          </a:graphicData>
        </a:graphic>
      </p:graphicFrame>
      <p:sp>
        <p:nvSpPr>
          <p:cNvPr id="3" name="Title 3"/>
          <p:cNvSpPr txBox="1">
            <a:spLocks/>
          </p:cNvSpPr>
          <p:nvPr/>
        </p:nvSpPr>
        <p:spPr bwMode="auto">
          <a:xfrm>
            <a:off x="812327" y="136017"/>
            <a:ext cx="8503663" cy="65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id-ID" sz="3600" b="1" dirty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 ARSIP VITAL PERSONAL: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80" y="788763"/>
            <a:ext cx="5334975" cy="3808378"/>
          </a:xfrm>
          <a:prstGeom prst="rect">
            <a:avLst/>
          </a:prstGeom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7396207" y="914811"/>
            <a:ext cx="2859932" cy="380837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indent="-3397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2600" b="1" dirty="0" err="1">
                <a:latin typeface="Calisto MT" panose="02040603050505030304" pitchFamily="18" charset="0"/>
              </a:rPr>
              <a:t>Akta</a:t>
            </a:r>
            <a:r>
              <a:rPr lang="en-US" sz="2600" b="1" dirty="0">
                <a:latin typeface="Calisto MT" panose="02040603050505030304" pitchFamily="18" charset="0"/>
              </a:rPr>
              <a:t> </a:t>
            </a:r>
            <a:r>
              <a:rPr lang="en-US" sz="2600" b="1" dirty="0" err="1">
                <a:latin typeface="Calisto MT" panose="02040603050505030304" pitchFamily="18" charset="0"/>
              </a:rPr>
              <a:t>Kelahiran</a:t>
            </a:r>
            <a:endParaRPr lang="en-US" sz="2600" b="1" dirty="0">
              <a:latin typeface="Calisto MT" panose="02040603050505030304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id-ID" sz="2600" b="1" dirty="0">
                <a:latin typeface="Calisto MT" panose="02040603050505030304" pitchFamily="18" charset="0"/>
              </a:rPr>
              <a:t>Ijazah</a:t>
            </a:r>
            <a:endParaRPr lang="en-US" sz="2600" b="1" dirty="0">
              <a:latin typeface="Calisto MT" panose="02040603050505030304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sz="2600" b="1" dirty="0">
                <a:latin typeface="Calisto MT" panose="02040603050505030304" pitchFamily="18" charset="0"/>
              </a:rPr>
              <a:t>SK CPNS</a:t>
            </a:r>
            <a:endParaRPr lang="en-US" sz="2600" b="1" dirty="0">
              <a:latin typeface="Calisto MT" panose="02040603050505030304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sz="2600" b="1" dirty="0">
                <a:latin typeface="Calisto MT" panose="02040603050505030304" pitchFamily="18" charset="0"/>
              </a:rPr>
              <a:t>SK PNS</a:t>
            </a:r>
            <a:endParaRPr lang="en-US" sz="2600" b="1" dirty="0">
              <a:latin typeface="Calisto MT" panose="02040603050505030304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sz="2600" b="1" dirty="0">
                <a:latin typeface="Calisto MT" panose="02040603050505030304" pitchFamily="18" charset="0"/>
              </a:rPr>
              <a:t>SK Kenaikan</a:t>
            </a:r>
            <a:r>
              <a:rPr lang="en-US" sz="2600" b="1" dirty="0">
                <a:latin typeface="Calisto MT" panose="02040603050505030304" pitchFamily="18" charset="0"/>
              </a:rPr>
              <a:t> </a:t>
            </a:r>
            <a:r>
              <a:rPr lang="id-ID" sz="2600" b="1" dirty="0">
                <a:latin typeface="Calisto MT" panose="02040603050505030304" pitchFamily="18" charset="0"/>
              </a:rPr>
              <a:t>Gol</a:t>
            </a:r>
            <a:r>
              <a:rPr lang="en-US" sz="2600" b="1" dirty="0" err="1">
                <a:latin typeface="Calisto MT" panose="02040603050505030304" pitchFamily="18" charset="0"/>
              </a:rPr>
              <a:t>ongan</a:t>
            </a:r>
            <a:endParaRPr lang="en-US" sz="2600" b="1" dirty="0">
              <a:latin typeface="Calisto MT" panose="02040603050505030304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sz="2600" b="1" dirty="0">
                <a:latin typeface="Calisto MT" panose="02040603050505030304" pitchFamily="18" charset="0"/>
              </a:rPr>
              <a:t>SK Pensiun</a:t>
            </a:r>
            <a:endParaRPr lang="en-US" sz="2600" b="1" dirty="0">
              <a:latin typeface="Calisto MT" panose="02040603050505030304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sz="2600" b="1" dirty="0">
                <a:latin typeface="Calisto MT" panose="02040603050505030304" pitchFamily="18" charset="0"/>
              </a:rPr>
              <a:t>Surat Kematian</a:t>
            </a:r>
            <a:endParaRPr lang="en-US" sz="2600" b="1" dirty="0">
              <a:latin typeface="Calisto MT" panose="0204060305050503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CCD5CC"/>
              </a:clrFrom>
              <a:clrTo>
                <a:srgbClr val="CCD5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39" y="4849250"/>
            <a:ext cx="8503663" cy="16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8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645552"/>
              </p:ext>
            </p:extLst>
          </p:nvPr>
        </p:nvGraphicFramePr>
        <p:xfrm>
          <a:off x="682580" y="228600"/>
          <a:ext cx="10831133" cy="6400800"/>
        </p:xfrm>
        <a:graphic>
          <a:graphicData uri="http://schemas.openxmlformats.org/drawingml/2006/table">
            <a:tbl>
              <a:tblPr/>
              <a:tblGrid>
                <a:gridCol w="10831133">
                  <a:extLst>
                    <a:ext uri="{9D8B030D-6E8A-4147-A177-3AD203B41FA5}">
                      <a16:colId xmlns:a16="http://schemas.microsoft.com/office/drawing/2014/main" xmlns="" val="2231124478"/>
                    </a:ext>
                  </a:extLst>
                </a:gridCol>
              </a:tblGrid>
              <a:tr h="64008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553495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438673" y="419386"/>
            <a:ext cx="7023063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id-ID" sz="3200" b="1" dirty="0">
                <a:ln w="10541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  <a:cs typeface="Arial" charset="0"/>
              </a:rPr>
              <a:t>CONTOH ARSIF VITAL</a:t>
            </a:r>
            <a:r>
              <a:rPr lang="en-US" sz="3200" b="1" dirty="0">
                <a:ln w="10541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  <a:cs typeface="Arial" charset="0"/>
              </a:rPr>
              <a:t> NEGARA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5" y="217523"/>
            <a:ext cx="2041616" cy="254887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97" y="1050238"/>
            <a:ext cx="2675131" cy="2522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37" y="2802644"/>
            <a:ext cx="3215259" cy="3662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183" y="4464426"/>
            <a:ext cx="3202119" cy="2000470"/>
          </a:xfrm>
          <a:prstGeom prst="rect">
            <a:avLst/>
          </a:prstGeom>
        </p:spPr>
      </p:pic>
      <p:sp>
        <p:nvSpPr>
          <p:cNvPr id="11" name="Text Placeholder 5"/>
          <p:cNvSpPr txBox="1">
            <a:spLocks/>
          </p:cNvSpPr>
          <p:nvPr/>
        </p:nvSpPr>
        <p:spPr>
          <a:xfrm>
            <a:off x="5809553" y="1105379"/>
            <a:ext cx="4914203" cy="53595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indent="-3397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Surat 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OU</a:t>
            </a:r>
          </a:p>
          <a:p>
            <a:pPr marL="339725" indent="-3397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Peta Gedung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Sertifikat Tanah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Sertifikat Pendirian Gedung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BPKB (Buku Pemilik Kendaraan Bermotor)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Kwitansi Pembelian Mobil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  <a:p>
            <a:pPr marL="339725" indent="-3397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Surat Keputusan Pengadilan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0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sil gambar untuk BERKAS ASURAN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38" y="4082836"/>
            <a:ext cx="3165977" cy="211065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66605" y="167964"/>
          <a:ext cx="8752113" cy="6475445"/>
        </p:xfrm>
        <a:graphic>
          <a:graphicData uri="http://schemas.openxmlformats.org/drawingml/2006/table">
            <a:tbl>
              <a:tblPr/>
              <a:tblGrid>
                <a:gridCol w="8752113">
                  <a:extLst>
                    <a:ext uri="{9D8B030D-6E8A-4147-A177-3AD203B41FA5}">
                      <a16:colId xmlns:a16="http://schemas.microsoft.com/office/drawing/2014/main" xmlns="" val="1173573311"/>
                    </a:ext>
                  </a:extLst>
                </a:gridCol>
              </a:tblGrid>
              <a:tr h="647544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3" marR="91443" marT="45717" marB="4571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9182020"/>
                  </a:ext>
                </a:extLst>
              </a:tr>
            </a:tbl>
          </a:graphicData>
        </a:graphic>
      </p:graphicFrame>
      <p:sp>
        <p:nvSpPr>
          <p:cNvPr id="3" name="Title 3"/>
          <p:cNvSpPr txBox="1">
            <a:spLocks/>
          </p:cNvSpPr>
          <p:nvPr/>
        </p:nvSpPr>
        <p:spPr bwMode="auto">
          <a:xfrm>
            <a:off x="2273037" y="144935"/>
            <a:ext cx="8262705" cy="80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/>
            <a:r>
              <a:rPr lang="id-ID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CONTOH DOKUMEN/ARSIP VITAL: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73037" y="947355"/>
            <a:ext cx="8021745" cy="265187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200" dirty="0">
                <a:latin typeface="Calisto MT" panose="02040603050505030304" pitchFamily="18" charset="0"/>
              </a:rPr>
              <a:t>1. </a:t>
            </a:r>
            <a:r>
              <a:rPr lang="id-ID" sz="2400" dirty="0">
                <a:latin typeface="Calisto MT" panose="02040603050505030304" pitchFamily="18" charset="0"/>
              </a:rPr>
              <a:t>Kebijakan Startegis (asli)</a:t>
            </a:r>
            <a:br>
              <a:rPr lang="id-ID" sz="2400" dirty="0">
                <a:latin typeface="Calisto MT" panose="02040603050505030304" pitchFamily="18" charset="0"/>
              </a:rPr>
            </a:br>
            <a:r>
              <a:rPr lang="id-ID" sz="2400" dirty="0">
                <a:latin typeface="Calisto MT" panose="02040603050505030304" pitchFamily="18" charset="0"/>
              </a:rPr>
              <a:t>2. Bukti Kepemilikan Asset</a:t>
            </a:r>
            <a:br>
              <a:rPr lang="id-ID" sz="2400" dirty="0">
                <a:latin typeface="Calisto MT" panose="02040603050505030304" pitchFamily="18" charset="0"/>
              </a:rPr>
            </a:br>
            <a:r>
              <a:rPr lang="id-ID" sz="2400" dirty="0">
                <a:latin typeface="Calisto MT" panose="02040603050505030304" pitchFamily="18" charset="0"/>
              </a:rPr>
              <a:t>3. Personal File</a:t>
            </a:r>
            <a:br>
              <a:rPr lang="id-ID" sz="2400" dirty="0">
                <a:latin typeface="Calisto MT" panose="02040603050505030304" pitchFamily="18" charset="0"/>
              </a:rPr>
            </a:br>
            <a:r>
              <a:rPr lang="id-ID" sz="2400" dirty="0">
                <a:latin typeface="Calisto MT" panose="02040603050505030304" pitchFamily="18" charset="0"/>
              </a:rPr>
              <a:t>4. Hak Paten, Copy Right</a:t>
            </a:r>
            <a:br>
              <a:rPr lang="id-ID" sz="2400" dirty="0">
                <a:latin typeface="Calisto MT" panose="02040603050505030304" pitchFamily="18" charset="0"/>
              </a:rPr>
            </a:br>
            <a:r>
              <a:rPr lang="id-ID" sz="2400" dirty="0">
                <a:latin typeface="Calisto MT" panose="02040603050505030304" pitchFamily="18" charset="0"/>
              </a:rPr>
              <a:t>5. Berkas Perkara Pengadilan</a:t>
            </a:r>
            <a:br>
              <a:rPr lang="id-ID" sz="2400" dirty="0">
                <a:latin typeface="Calisto MT" panose="02040603050505030304" pitchFamily="18" charset="0"/>
              </a:rPr>
            </a:br>
            <a:r>
              <a:rPr lang="id-ID" sz="2400" dirty="0">
                <a:latin typeface="Calisto MT" panose="02040603050505030304" pitchFamily="18" charset="0"/>
              </a:rPr>
              <a:t>6. Dokumen Terkai</a:t>
            </a:r>
            <a:r>
              <a:rPr lang="en-US" sz="2400" dirty="0">
                <a:latin typeface="Calisto MT" panose="02040603050505030304" pitchFamily="18" charset="0"/>
              </a:rPr>
              <a:t>t</a:t>
            </a:r>
            <a:r>
              <a:rPr lang="id-ID" sz="2400" dirty="0">
                <a:latin typeface="Calisto MT" panose="02040603050505030304" pitchFamily="18" charset="0"/>
              </a:rPr>
              <a:t> Hak Stakeholder dll.</a:t>
            </a:r>
            <a:endParaRPr lang="en-US" sz="2400" dirty="0">
              <a:latin typeface="Calisto MT" panose="02040603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3037" y="3599233"/>
            <a:ext cx="819068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CONTOH ARSIP VITAL 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G</a:t>
            </a:r>
            <a:r>
              <a:rPr lang="id-ID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 BERKAITAN DGN HAK:</a:t>
            </a:r>
            <a:br>
              <a:rPr lang="id-ID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</a:br>
            <a:r>
              <a:rPr lang="id-ID" sz="2200" dirty="0">
                <a:latin typeface="Calisto MT" panose="02040603050505030304" pitchFamily="18" charset="0"/>
              </a:rPr>
              <a:t>1. Piutang yang dapat diterima</a:t>
            </a:r>
            <a:br>
              <a:rPr lang="id-ID" sz="2200" dirty="0">
                <a:latin typeface="Calisto MT" panose="02040603050505030304" pitchFamily="18" charset="0"/>
              </a:rPr>
            </a:br>
            <a:r>
              <a:rPr lang="id-ID" sz="2200" dirty="0">
                <a:latin typeface="Calisto MT" panose="02040603050505030304" pitchFamily="18" charset="0"/>
              </a:rPr>
              <a:t>2. Keamanan Sosial</a:t>
            </a:r>
            <a:br>
              <a:rPr lang="id-ID" sz="2200" dirty="0">
                <a:latin typeface="Calisto MT" panose="02040603050505030304" pitchFamily="18" charset="0"/>
              </a:rPr>
            </a:br>
            <a:r>
              <a:rPr lang="id-ID" sz="2200" dirty="0">
                <a:latin typeface="Calisto MT" panose="02040603050505030304" pitchFamily="18" charset="0"/>
              </a:rPr>
              <a:t>3. Pembayaran Gaji</a:t>
            </a:r>
            <a:br>
              <a:rPr lang="id-ID" sz="2200" dirty="0">
                <a:latin typeface="Calisto MT" panose="02040603050505030304" pitchFamily="18" charset="0"/>
              </a:rPr>
            </a:br>
            <a:r>
              <a:rPr lang="id-ID" sz="2200" dirty="0">
                <a:latin typeface="Calisto MT" panose="02040603050505030304" pitchFamily="18" charset="0"/>
              </a:rPr>
              <a:t>4. Surat Pensiun</a:t>
            </a:r>
            <a:br>
              <a:rPr lang="id-ID" sz="2200" dirty="0">
                <a:latin typeface="Calisto MT" panose="02040603050505030304" pitchFamily="18" charset="0"/>
              </a:rPr>
            </a:br>
            <a:r>
              <a:rPr lang="id-ID" sz="2200" dirty="0">
                <a:latin typeface="Calisto MT" panose="02040603050505030304" pitchFamily="18" charset="0"/>
              </a:rPr>
              <a:t>5. Berkas Asuransi</a:t>
            </a:r>
            <a:br>
              <a:rPr lang="id-ID" sz="2200" dirty="0">
                <a:latin typeface="Calisto MT" panose="02040603050505030304" pitchFamily="18" charset="0"/>
              </a:rPr>
            </a:br>
            <a:r>
              <a:rPr lang="id-ID" sz="2200" dirty="0">
                <a:latin typeface="Calisto MT" panose="02040603050505030304" pitchFamily="18" charset="0"/>
              </a:rPr>
              <a:t>6. D</a:t>
            </a:r>
            <a:r>
              <a:rPr lang="en-US" sz="2200" dirty="0">
                <a:latin typeface="Calisto MT" panose="02040603050505030304" pitchFamily="18" charset="0"/>
              </a:rPr>
              <a:t>o</a:t>
            </a:r>
            <a:r>
              <a:rPr lang="id-ID" sz="2200" dirty="0">
                <a:latin typeface="Calisto MT" panose="02040603050505030304" pitchFamily="18" charset="0"/>
              </a:rPr>
              <a:t>kumen yang berkaitan dengan </a:t>
            </a:r>
            <a:r>
              <a:rPr lang="id-ID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Kontrak, Kredit, Obligasi</a:t>
            </a:r>
            <a:r>
              <a:rPr lang="id-ID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/>
            </a:r>
            <a:br>
              <a:rPr lang="id-ID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</a:br>
            <a:r>
              <a:rPr lang="id-ID" sz="2200" dirty="0">
                <a:latin typeface="Calisto MT" panose="02040603050505030304" pitchFamily="18" charset="0"/>
              </a:rPr>
              <a:t>7. Berkas Pegawai (Personal File)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629" y="269717"/>
            <a:ext cx="2288616" cy="316352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0127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66605" y="167964"/>
          <a:ext cx="8752113" cy="6475445"/>
        </p:xfrm>
        <a:graphic>
          <a:graphicData uri="http://schemas.openxmlformats.org/drawingml/2006/table">
            <a:tbl>
              <a:tblPr/>
              <a:tblGrid>
                <a:gridCol w="8752113">
                  <a:extLst>
                    <a:ext uri="{9D8B030D-6E8A-4147-A177-3AD203B41FA5}">
                      <a16:colId xmlns:a16="http://schemas.microsoft.com/office/drawing/2014/main" xmlns="" val="1173573311"/>
                    </a:ext>
                  </a:extLst>
                </a:gridCol>
              </a:tblGrid>
              <a:tr h="647544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3" marR="91443" marT="45717" marB="4571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918202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41440" y="417111"/>
            <a:ext cx="79244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bg1"/>
                </a:solidFill>
                <a:latin typeface="Calisto MT" panose="02040603050505030304" pitchFamily="18" charset="0"/>
              </a:rPr>
              <a:t>CONTOH ARSIP VITAL ASSET</a:t>
            </a:r>
            <a:r>
              <a:rPr lang="id-ID" sz="2800" dirty="0">
                <a:solidFill>
                  <a:schemeClr val="bg1"/>
                </a:solidFill>
                <a:latin typeface="Calisto MT" panose="02040603050505030304" pitchFamily="18" charset="0"/>
              </a:rPr>
              <a:t>:</a:t>
            </a:r>
            <a:br>
              <a:rPr lang="id-ID" sz="2800" dirty="0">
                <a:solidFill>
                  <a:schemeClr val="bg1"/>
                </a:solidFill>
                <a:latin typeface="Calisto MT" panose="02040603050505030304" pitchFamily="18" charset="0"/>
              </a:rPr>
            </a:br>
            <a:r>
              <a:rPr lang="id-ID" sz="2800" dirty="0">
                <a:solidFill>
                  <a:schemeClr val="bg1"/>
                </a:solidFill>
                <a:latin typeface="Calisto MT" panose="02040603050505030304" pitchFamily="18" charset="0"/>
              </a:rPr>
              <a:t>1. Sertifikat Tanah</a:t>
            </a:r>
            <a:br>
              <a:rPr lang="id-ID" sz="2800" dirty="0">
                <a:solidFill>
                  <a:schemeClr val="bg1"/>
                </a:solidFill>
                <a:latin typeface="Calisto MT" panose="02040603050505030304" pitchFamily="18" charset="0"/>
              </a:rPr>
            </a:br>
            <a:r>
              <a:rPr lang="id-ID" sz="2800" dirty="0">
                <a:solidFill>
                  <a:schemeClr val="bg1"/>
                </a:solidFill>
                <a:latin typeface="Calisto MT" panose="02040603050505030304" pitchFamily="18" charset="0"/>
              </a:rPr>
              <a:t>2. IMB (Izin Mendirikan Bangunan)</a:t>
            </a:r>
            <a:br>
              <a:rPr lang="id-ID" sz="2800" dirty="0">
                <a:solidFill>
                  <a:schemeClr val="bg1"/>
                </a:solidFill>
                <a:latin typeface="Calisto MT" panose="02040603050505030304" pitchFamily="18" charset="0"/>
              </a:rPr>
            </a:br>
            <a:r>
              <a:rPr lang="id-ID" sz="2800" dirty="0">
                <a:solidFill>
                  <a:schemeClr val="bg1"/>
                </a:solidFill>
                <a:latin typeface="Calisto MT" panose="02040603050505030304" pitchFamily="18" charset="0"/>
              </a:rPr>
              <a:t>3. BPKB</a:t>
            </a:r>
            <a:br>
              <a:rPr lang="id-ID" sz="2800" dirty="0">
                <a:solidFill>
                  <a:schemeClr val="bg1"/>
                </a:solidFill>
                <a:latin typeface="Calisto MT" panose="02040603050505030304" pitchFamily="18" charset="0"/>
              </a:rPr>
            </a:br>
            <a:r>
              <a:rPr lang="id-ID" sz="2800" dirty="0">
                <a:solidFill>
                  <a:schemeClr val="bg1"/>
                </a:solidFill>
                <a:latin typeface="Calisto MT" panose="02040603050505030304" pitchFamily="18" charset="0"/>
              </a:rPr>
              <a:t>4. STNK Kendaraan Bermotor</a:t>
            </a:r>
            <a:endParaRPr lang="en-US" sz="28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2636" y="3705616"/>
            <a:ext cx="785994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latin typeface="Calisto MT" panose="02040603050505030304" pitchFamily="18" charset="0"/>
              </a:rPr>
              <a:t>CONTOH ARSIP VITAL NON ASSET</a:t>
            </a:r>
            <a:r>
              <a:rPr lang="id-ID" sz="2800" dirty="0">
                <a:latin typeface="Calisto MT" panose="02040603050505030304" pitchFamily="18" charset="0"/>
              </a:rPr>
              <a:t>:</a:t>
            </a:r>
            <a:br>
              <a:rPr lang="id-ID" sz="2800" dirty="0">
                <a:latin typeface="Calisto MT" panose="02040603050505030304" pitchFamily="18" charset="0"/>
              </a:rPr>
            </a:br>
            <a:r>
              <a:rPr lang="id-ID" sz="2800" dirty="0">
                <a:latin typeface="Calisto MT" panose="02040603050505030304" pitchFamily="18" charset="0"/>
              </a:rPr>
              <a:t>1. Surat Izin Trayek</a:t>
            </a:r>
            <a:br>
              <a:rPr lang="id-ID" sz="2800" dirty="0">
                <a:latin typeface="Calisto MT" panose="02040603050505030304" pitchFamily="18" charset="0"/>
              </a:rPr>
            </a:br>
            <a:r>
              <a:rPr lang="id-ID" sz="2800" dirty="0">
                <a:latin typeface="Calisto MT" panose="02040603050505030304" pitchFamily="18" charset="0"/>
              </a:rPr>
              <a:t>2. Surat Izin Penerbangan</a:t>
            </a:r>
            <a:br>
              <a:rPr lang="id-ID" sz="2800" dirty="0">
                <a:latin typeface="Calisto MT" panose="02040603050505030304" pitchFamily="18" charset="0"/>
              </a:rPr>
            </a:br>
            <a:r>
              <a:rPr lang="id-ID" sz="2800" dirty="0">
                <a:latin typeface="Calisto MT" panose="02040603050505030304" pitchFamily="18" charset="0"/>
              </a:rPr>
              <a:t>3. Surat Izin KApal</a:t>
            </a:r>
            <a:br>
              <a:rPr lang="id-ID" sz="2800" dirty="0">
                <a:latin typeface="Calisto MT" panose="02040603050505030304" pitchFamily="18" charset="0"/>
              </a:rPr>
            </a:br>
            <a:r>
              <a:rPr lang="id-ID" sz="2800" dirty="0">
                <a:latin typeface="Calisto MT" panose="02040603050505030304" pitchFamily="18" charset="0"/>
              </a:rPr>
              <a:t>4. Surat Izin Penambangan</a:t>
            </a:r>
            <a:endParaRPr lang="en-US" sz="2800" dirty="0">
              <a:latin typeface="Calisto MT" panose="02040603050505030304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29" y="417101"/>
            <a:ext cx="2357731" cy="3211005"/>
          </a:xfrm>
          <a:prstGeom prst="rect">
            <a:avLst/>
          </a:prstGeom>
        </p:spPr>
      </p:pic>
      <p:pic>
        <p:nvPicPr>
          <p:cNvPr id="1026" name="Picture 2" descr="Hasil gambar untuk IJIN TRAYE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57" y="4327166"/>
            <a:ext cx="3163651" cy="213202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864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6534" y="204920"/>
            <a:ext cx="7053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IDENTIFIKASI DOKUMEN/ARSIP </a:t>
            </a:r>
            <a:r>
              <a:rPr lang="en-US" sz="2800" b="1" dirty="0" smtClean="0">
                <a:latin typeface="Times New Roman" panose="02020603050405020304" pitchFamily="18" charset="0"/>
              </a:rPr>
              <a:t>VITAL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446534" y="754697"/>
            <a:ext cx="2871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1. </a:t>
            </a:r>
            <a:r>
              <a:rPr lang="en-US" sz="2400" dirty="0" err="1">
                <a:latin typeface="Times New Roman" panose="02020603050405020304" pitchFamily="18" charset="0"/>
              </a:rPr>
              <a:t>Analisis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Organisasi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446534" y="1311297"/>
            <a:ext cx="10002791" cy="22467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000" dirty="0" err="1" smtClean="0">
                <a:latin typeface="Times New Roman" panose="02020603050405020304" pitchFamily="18" charset="0"/>
              </a:rPr>
              <a:t>Memahami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struktur</a:t>
            </a:r>
            <a:r>
              <a:rPr lang="en-US" sz="2000" dirty="0">
                <a:latin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</a:rPr>
              <a:t>tugas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pokok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fungsi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organisasi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2000" dirty="0" err="1" smtClean="0">
                <a:latin typeface="Times New Roman" panose="02020603050405020304" pitchFamily="18" charset="0"/>
              </a:rPr>
              <a:t>Mengidentifikasi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fungsi-fungsi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substansi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fungsi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fasilitatif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2000" dirty="0" err="1" smtClean="0">
                <a:latin typeface="Times New Roman" panose="02020603050405020304" pitchFamily="18" charset="0"/>
              </a:rPr>
              <a:t>Mengidentifikasi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unit-unit </a:t>
            </a:r>
            <a:r>
              <a:rPr lang="en-US" sz="2000" dirty="0" err="1">
                <a:latin typeface="Times New Roman" panose="02020603050405020304" pitchFamily="18" charset="0"/>
              </a:rPr>
              <a:t>kerja</a:t>
            </a:r>
            <a:r>
              <a:rPr lang="en-US" sz="2000" dirty="0">
                <a:latin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</a:rPr>
              <a:t>melaksanakan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tugas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fungsi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</a:rPr>
              <a:t>yang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menghasilkan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sesuai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kriteria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vital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err="1" smtClean="0">
                <a:latin typeface="Times New Roman" panose="02020603050405020304" pitchFamily="18" charset="0"/>
              </a:rPr>
              <a:t>Mengidentifikasi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substansi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informasi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</a:rPr>
              <a:t>tercipta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</a:rPr>
              <a:t> unit-unit </a:t>
            </a:r>
            <a:r>
              <a:rPr lang="en-US" sz="2000" dirty="0" err="1" smtClean="0">
                <a:latin typeface="Times New Roman" panose="02020603050405020304" pitchFamily="18" charset="0"/>
              </a:rPr>
              <a:t>kerja</a:t>
            </a:r>
            <a:r>
              <a:rPr lang="id-ID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potensial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sebagai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pencipta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vital.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 err="1" smtClean="0">
                <a:latin typeface="Times New Roman" panose="02020603050405020304" pitchFamily="18" charset="0"/>
              </a:rPr>
              <a:t>Membuat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daftar</a:t>
            </a:r>
            <a:r>
              <a:rPr lang="en-US" sz="2000" dirty="0">
                <a:latin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</a:rPr>
              <a:t>berisi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vital </a:t>
            </a:r>
            <a:r>
              <a:rPr lang="en-US" sz="2000" dirty="0" err="1">
                <a:latin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</a:rPr>
              <a:t> unit </a:t>
            </a:r>
            <a:r>
              <a:rPr lang="en-US" sz="2000" dirty="0" err="1">
                <a:latin typeface="Times New Roman" panose="02020603050405020304" pitchFamily="18" charset="0"/>
              </a:rPr>
              <a:t>kerja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pencipta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46534" y="3802941"/>
            <a:ext cx="1755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</a:rPr>
              <a:t>Pendataan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446534" y="4376129"/>
            <a:ext cx="10002791" cy="1323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fi-FI" sz="2000" dirty="0" smtClean="0">
                <a:latin typeface="Times New Roman" panose="02020603050405020304" pitchFamily="18" charset="0"/>
              </a:rPr>
              <a:t>Pendataan </a:t>
            </a:r>
            <a:r>
              <a:rPr lang="fi-FI" sz="2000" dirty="0">
                <a:latin typeface="Times New Roman" panose="02020603050405020304" pitchFamily="18" charset="0"/>
              </a:rPr>
              <a:t>dilakukan setelah analisis organisasi.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err="1" smtClean="0">
                <a:latin typeface="Times New Roman" panose="02020603050405020304" pitchFamily="18" charset="0"/>
              </a:rPr>
              <a:t>Pendataan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mengetahui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pasti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jenis-jenis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arsip</a:t>
            </a:r>
            <a:r>
              <a:rPr lang="en-US" sz="2000" dirty="0">
                <a:latin typeface="Times New Roman" panose="02020603050405020304" pitchFamily="18" charset="0"/>
              </a:rPr>
              <a:t> vital </a:t>
            </a:r>
            <a:r>
              <a:rPr lang="en-US" sz="2000" dirty="0" err="1">
                <a:latin typeface="Times New Roman" panose="02020603050405020304" pitchFamily="18" charset="0"/>
              </a:rPr>
              <a:t>pada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fi-FI" sz="2000" dirty="0">
                <a:latin typeface="Times New Roman" panose="02020603050405020304" pitchFamily="18" charset="0"/>
              </a:rPr>
              <a:t>unit unit kerja yang potensial.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err="1" smtClean="0">
                <a:latin typeface="Times New Roman" panose="02020603050405020304" pitchFamily="18" charset="0"/>
              </a:rPr>
              <a:t>Pendataan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formulir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05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_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1783</Words>
  <Application>Microsoft Office PowerPoint</Application>
  <PresentationFormat>Custom</PresentationFormat>
  <Paragraphs>176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Office Theme</vt:lpstr>
      <vt:lpstr>Angles</vt:lpstr>
      <vt:lpstr>Technic</vt:lpstr>
      <vt:lpstr>Solstice</vt:lpstr>
      <vt:lpstr>1_Solstice</vt:lpstr>
      <vt:lpstr>2_Solstice</vt:lpstr>
      <vt:lpstr>NewsPrint</vt:lpstr>
      <vt:lpstr>BlackTie</vt:lpstr>
      <vt:lpstr>Foundry</vt:lpstr>
      <vt:lpstr>Civic</vt:lpstr>
      <vt:lpstr>1_Technic</vt:lpstr>
      <vt:lpstr>Horizon</vt:lpstr>
      <vt:lpstr>PENGELOLAAN ARSIP VITAL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PENGELOLAAN ARSIP VITAL</dc:title>
  <dc:creator>Windows User</dc:creator>
  <cp:lastModifiedBy>ismail - [2010]</cp:lastModifiedBy>
  <cp:revision>22</cp:revision>
  <dcterms:created xsi:type="dcterms:W3CDTF">2019-07-08T07:08:51Z</dcterms:created>
  <dcterms:modified xsi:type="dcterms:W3CDTF">2022-07-18T08:15:55Z</dcterms:modified>
</cp:coreProperties>
</file>