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064" r:id="rId1"/>
    <p:sldMasterId id="2147484077" r:id="rId2"/>
  </p:sldMasterIdLst>
  <p:notesMasterIdLst>
    <p:notesMasterId r:id="rId15"/>
  </p:notesMasterIdLst>
  <p:handoutMasterIdLst>
    <p:handoutMasterId r:id="rId16"/>
  </p:handoutMasterIdLst>
  <p:sldIdLst>
    <p:sldId id="257" r:id="rId3"/>
    <p:sldId id="258" r:id="rId4"/>
    <p:sldId id="272" r:id="rId5"/>
    <p:sldId id="262" r:id="rId6"/>
    <p:sldId id="263" r:id="rId7"/>
    <p:sldId id="267" r:id="rId8"/>
    <p:sldId id="409" r:id="rId9"/>
    <p:sldId id="405" r:id="rId10"/>
    <p:sldId id="407" r:id="rId11"/>
    <p:sldId id="408" r:id="rId12"/>
    <p:sldId id="402" r:id="rId13"/>
    <p:sldId id="401" r:id="rId14"/>
  </p:sldIdLst>
  <p:sldSz cx="9144000" cy="6858000" type="screen4x3"/>
  <p:notesSz cx="6858000" cy="9947275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94651" autoAdjust="0"/>
  </p:normalViewPr>
  <p:slideViewPr>
    <p:cSldViewPr showGuides="1">
      <p:cViewPr>
        <p:scale>
          <a:sx n="130" d="100"/>
          <a:sy n="130" d="100"/>
        </p:scale>
        <p:origin x="158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4" d="100"/>
          <a:sy n="74" d="100"/>
        </p:scale>
        <p:origin x="4136" y="176"/>
      </p:cViewPr>
      <p:guideLst/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6" name="Header Placeholder 1">
            <a:extLst>
              <a:ext uri="{FF2B5EF4-FFF2-40B4-BE49-F238E27FC236}">
                <a16:creationId xmlns:a16="http://schemas.microsoft.com/office/drawing/2014/main" id="{40B96E9E-3935-A847-A659-BE38577A53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wrap="square" lIns="96017" tIns="48008" rIns="96017" bIns="48008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d-ID" altLang="en-US"/>
          </a:p>
        </p:txBody>
      </p:sp>
      <p:sp>
        <p:nvSpPr>
          <p:cNvPr id="1049187" name="Date Placeholder 2">
            <a:extLst>
              <a:ext uri="{FF2B5EF4-FFF2-40B4-BE49-F238E27FC236}">
                <a16:creationId xmlns:a16="http://schemas.microsoft.com/office/drawing/2014/main" id="{C8FD7071-A445-7141-91F0-DAAB1C06F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wrap="square" lIns="96017" tIns="48008" rIns="96017" bIns="48008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53D99FD-4441-0C47-BADA-5CFF2510BF1E}" type="datetime1">
              <a:rPr lang="id-ID" altLang="en-US"/>
              <a:pPr>
                <a:defRPr/>
              </a:pPr>
              <a:t>19/10/21</a:t>
            </a:fld>
            <a:endParaRPr lang="id-ID" altLang="en-US">
              <a:latin typeface="Calibri" panose="020F0502020204030204" pitchFamily="34" charset="0"/>
            </a:endParaRPr>
          </a:p>
        </p:txBody>
      </p:sp>
      <p:sp>
        <p:nvSpPr>
          <p:cNvPr id="1049188" name="Footer Placeholder 3">
            <a:extLst>
              <a:ext uri="{FF2B5EF4-FFF2-40B4-BE49-F238E27FC236}">
                <a16:creationId xmlns:a16="http://schemas.microsoft.com/office/drawing/2014/main" id="{802AB31B-57BA-7F4F-BCEC-E9C9B5CDF2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wrap="square" lIns="96017" tIns="48008" rIns="96017" bIns="48008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d-ID" altLang="en-US"/>
          </a:p>
        </p:txBody>
      </p:sp>
      <p:sp>
        <p:nvSpPr>
          <p:cNvPr id="1049189" name="Slide Number Placeholder 4">
            <a:extLst>
              <a:ext uri="{FF2B5EF4-FFF2-40B4-BE49-F238E27FC236}">
                <a16:creationId xmlns:a16="http://schemas.microsoft.com/office/drawing/2014/main" id="{AEA59B1B-5386-6346-B1A5-7156933A5B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wrap="square" lIns="96017" tIns="48008" rIns="96017" bIns="4800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E67C50B5-5953-9645-B3A8-64A3939C7EE1}" type="slidenum">
              <a:rPr lang="id-ID" altLang="en-US"/>
              <a:pPr/>
              <a:t>‹#›</a:t>
            </a:fld>
            <a:endParaRPr lang="id-ID" altLang="en-US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0" name="Header Placeholder 1">
            <a:extLst>
              <a:ext uri="{FF2B5EF4-FFF2-40B4-BE49-F238E27FC236}">
                <a16:creationId xmlns:a16="http://schemas.microsoft.com/office/drawing/2014/main" id="{970E421B-B9FF-9543-A3BD-8FEEB16E22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wrap="square" lIns="96017" tIns="48008" rIns="96017" bIns="48008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d-ID" altLang="en-US"/>
          </a:p>
        </p:txBody>
      </p:sp>
      <p:sp>
        <p:nvSpPr>
          <p:cNvPr id="1049181" name="Date Placeholder 2">
            <a:extLst>
              <a:ext uri="{FF2B5EF4-FFF2-40B4-BE49-F238E27FC236}">
                <a16:creationId xmlns:a16="http://schemas.microsoft.com/office/drawing/2014/main" id="{C9E857B0-6DD6-5D4E-B613-3CE3AF6DCB3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wrap="square" lIns="96017" tIns="48008" rIns="96017" bIns="48008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827944D-E6E9-7A4B-B839-791BAE61C89C}" type="datetime1">
              <a:rPr lang="id-ID" altLang="en-US"/>
              <a:pPr>
                <a:defRPr/>
              </a:pPr>
              <a:t>19/10/21</a:t>
            </a:fld>
            <a:endParaRPr lang="id-ID" altLang="en-US"/>
          </a:p>
        </p:txBody>
      </p:sp>
      <p:sp>
        <p:nvSpPr>
          <p:cNvPr id="1049184" name="Footer Placeholder 5">
            <a:extLst>
              <a:ext uri="{FF2B5EF4-FFF2-40B4-BE49-F238E27FC236}">
                <a16:creationId xmlns:a16="http://schemas.microsoft.com/office/drawing/2014/main" id="{CDFD2156-100A-B54E-BEAF-F30C9F5450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wrap="square" lIns="96017" tIns="48008" rIns="96017" bIns="48008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d-ID" altLang="en-US"/>
          </a:p>
        </p:txBody>
      </p:sp>
      <p:sp>
        <p:nvSpPr>
          <p:cNvPr id="1049185" name="Slide Number Placeholder 6">
            <a:extLst>
              <a:ext uri="{FF2B5EF4-FFF2-40B4-BE49-F238E27FC236}">
                <a16:creationId xmlns:a16="http://schemas.microsoft.com/office/drawing/2014/main" id="{07D66C08-33A8-DA4F-9B20-C44C8E8954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wrap="square" lIns="96017" tIns="48008" rIns="96017" bIns="4800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065A28DB-EFC3-CC4A-BF06-A1717FDBD126}" type="slidenum">
              <a:rPr lang="id-ID" altLang="en-US"/>
              <a:pPr/>
              <a:t>‹#›</a:t>
            </a:fld>
            <a:endParaRPr lang="id-ID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447FB9CC-7F98-334A-B3FD-96FD019E0D0B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941388" y="746125"/>
            <a:ext cx="4975225" cy="3730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F70E2496-00D4-4C43-9F71-0A8928A378D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724400"/>
            <a:ext cx="5486400" cy="4476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659" tIns="40330" rIns="80659" bIns="40330"/>
          <a:lstStyle/>
          <a:p>
            <a:pPr eaLnBrk="1" hangingPunct="1"/>
            <a:endParaRPr lang="id-ID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27050F77-2CE5-444C-96F4-CE049D738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654050" indent="-250825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008063" indent="-201613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411288" indent="-201613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1814513" indent="-201613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271713" indent="-201613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728913" indent="-201613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186113" indent="-201613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643313" indent="-201613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fld id="{FBA25588-472C-364B-AD5E-DA0E9F424B24}" type="slidenum">
              <a:rPr lang="id-ID" altLang="en-US">
                <a:latin typeface="Calibri" panose="020F0502020204030204" pitchFamily="34" charset="0"/>
              </a:rPr>
              <a:pPr/>
              <a:t>1</a:t>
            </a:fld>
            <a:endParaRPr lang="id-ID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209E2C67-9142-EF4F-BCC2-D6349A887A25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-2100799075" y="-1774278900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33983F6C-01F0-904B-B0A2-E7EF5F24546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-2100799075" y="-1774278900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659" tIns="40330" rIns="80659" bIns="40330"/>
          <a:lstStyle/>
          <a:p>
            <a:pPr eaLnBrk="1" hangingPunct="1"/>
            <a:endParaRPr lang="en-US" altLang="zh-CN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FEFD37BD-1E94-3F46-A8E7-0E58FADEE7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654050" indent="-250825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008063" indent="-201613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411288" indent="-201613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1814513" indent="-201613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271713" indent="-201613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728913" indent="-201613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186113" indent="-201613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643313" indent="-201613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fld id="{C83194E9-70A6-5746-835F-075F5D4CDF6C}" type="slidenum">
              <a:rPr lang="en-US" altLang="zh-CN">
                <a:latin typeface="Calibri" panose="020F0502020204030204" pitchFamily="34" charset="0"/>
              </a:rPr>
              <a:pPr/>
              <a:t>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41428504-CAE0-5443-B935-CA9D5F408B26}"/>
              </a:ext>
            </a:extLst>
          </p:cNvPr>
          <p:cNvGrpSpPr>
            <a:grpSpLocks/>
          </p:cNvGrpSpPr>
          <p:nvPr/>
        </p:nvGrpSpPr>
        <p:grpSpPr bwMode="auto">
          <a:xfrm>
            <a:off x="565150" y="744538"/>
            <a:ext cx="8005763" cy="5349875"/>
            <a:chOff x="564643" y="744469"/>
            <a:chExt cx="8005589" cy="5349671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AB5F9F2E-B4E2-DB42-8B49-D295A843E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>
                <a:gd name="T0" fmla="*/ 2147483646 w 10000"/>
                <a:gd name="T1" fmla="*/ 0 h 10000"/>
                <a:gd name="T2" fmla="*/ 2147483646 w 10000"/>
                <a:gd name="T3" fmla="*/ 0 h 10000"/>
                <a:gd name="T4" fmla="*/ 2147483646 w 10000"/>
                <a:gd name="T5" fmla="*/ 2147483646 h 10000"/>
                <a:gd name="T6" fmla="*/ 0 w 10000"/>
                <a:gd name="T7" fmla="*/ 2147483646 h 10000"/>
                <a:gd name="T8" fmla="*/ 0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0 h 10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F1B17EA-903E-9B42-AF2F-9664007B17BC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>
                <a:gd name="T0" fmla="*/ 2147483646 w 10001"/>
                <a:gd name="T1" fmla="*/ 0 h 10000"/>
                <a:gd name="T2" fmla="*/ 2147483646 w 10001"/>
                <a:gd name="T3" fmla="*/ 0 h 10000"/>
                <a:gd name="T4" fmla="*/ 2147483646 w 10001"/>
                <a:gd name="T5" fmla="*/ 2147483646 h 10000"/>
                <a:gd name="T6" fmla="*/ 2147483646 w 10001"/>
                <a:gd name="T7" fmla="*/ 2147483646 h 10000"/>
                <a:gd name="T8" fmla="*/ 2147483646 w 10001"/>
                <a:gd name="T9" fmla="*/ 2147483646 h 10000"/>
                <a:gd name="T10" fmla="*/ 2147483646 w 10001"/>
                <a:gd name="T11" fmla="*/ 2147483646 h 10000"/>
                <a:gd name="T12" fmla="*/ 2147483646 w 10001"/>
                <a:gd name="T13" fmla="*/ 0 h 10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82E6AD4-36CD-994A-A3A5-D30FD19538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5150" y="6453188"/>
            <a:ext cx="1204913" cy="40481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D2BDC33-AE6C-CC4F-8A09-9A8334005357}" type="datetime1">
              <a:rPr lang="id-ID" altLang="en-US"/>
              <a:pPr>
                <a:defRPr/>
              </a:pPr>
              <a:t>19/10/21</a:t>
            </a:fld>
            <a:endParaRPr lang="id-ID" altLang="en-US">
              <a:latin typeface="Calibri" panose="020F0502020204030204" pitchFamily="34" charset="0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66FC65C-9C6A-1B4D-820E-AF2D96DE9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8338" y="6453188"/>
            <a:ext cx="5267325" cy="404812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id-ID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76C4E2A-FF11-2B46-A3ED-D6E90A7C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72350" y="6453188"/>
            <a:ext cx="1198563" cy="404812"/>
          </a:xfrm>
        </p:spPr>
        <p:txBody>
          <a:bodyPr/>
          <a:lstStyle>
            <a:lvl1pPr>
              <a:defRPr/>
            </a:lvl1pPr>
          </a:lstStyle>
          <a:p>
            <a:fld id="{3E2C0663-BD2A-F343-B549-BE43A54D662D}" type="slidenum">
              <a:rPr lang="id-ID" altLang="en-US"/>
              <a:pPr/>
              <a:t>‹#›</a:t>
            </a:fld>
            <a:endParaRPr lang="id-ID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04293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F2FD-3311-4044-97D4-55A9482F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9BF43-BC4C-BF49-812E-0BF5D0D078BD}" type="datetime1">
              <a:rPr lang="id-ID" altLang="en-US"/>
              <a:pPr>
                <a:defRPr/>
              </a:pPr>
              <a:t>19/10/21</a:t>
            </a:fld>
            <a:endParaRPr lang="id-ID" altLang="en-US">
              <a:latin typeface="Calibri" panose="020F05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887C7-3E90-CE43-96FA-09948A82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D3887-BE74-414F-9351-5948B03D0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E789B1-2D9C-D84E-8582-0CA4E3D056A6}" type="slidenum">
              <a:rPr lang="id-ID" altLang="en-US"/>
              <a:pPr/>
              <a:t>‹#›</a:t>
            </a:fld>
            <a:endParaRPr lang="id-ID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34516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FCABC-606B-F648-AAE4-2395774A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79CC6-E311-0A48-83DA-81D051856B6E}" type="datetime1">
              <a:rPr lang="id-ID" altLang="en-US"/>
              <a:pPr>
                <a:defRPr/>
              </a:pPr>
              <a:t>19/10/21</a:t>
            </a:fld>
            <a:endParaRPr lang="id-ID" altLang="en-US">
              <a:latin typeface="Calibri" panose="020F05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F75FD-F456-E24C-881A-63F36407D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A8A9E-7198-0C4C-BE1B-5621861E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55D202-5225-C54A-BC57-2AB9837C8AC1}" type="slidenum">
              <a:rPr lang="id-ID" altLang="en-US"/>
              <a:pPr/>
              <a:t>‹#›</a:t>
            </a:fld>
            <a:endParaRPr lang="id-ID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1970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E5D8882B-4A30-AB41-B460-609738609396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6" y="-8468"/>
            <a:chExt cx="9169804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F907666-2F81-424B-99D6-33D4A34203C4}"/>
                </a:ext>
              </a:extLst>
            </p:cNvPr>
            <p:cNvCxnSpPr/>
            <p:nvPr/>
          </p:nvCxnSpPr>
          <p:spPr>
            <a:xfrm flipV="1">
              <a:off x="5130498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6ABE6F8-0C58-6A42-A3AA-F95190F12628}"/>
                </a:ext>
              </a:extLst>
            </p:cNvPr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DE0B300-AB1C-D34B-83F3-0AE24B9FA98F}"/>
                </a:ext>
              </a:extLst>
            </p:cNvPr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A85E24AC-F3D6-E941-9E48-D479F7603ED3}"/>
                </a:ext>
              </a:extLst>
            </p:cNvPr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2FA9308-EDFE-9E43-803C-AFC71A5C2861}"/>
                </a:ext>
              </a:extLst>
            </p:cNvPr>
            <p:cNvSpPr/>
            <p:nvPr/>
          </p:nvSpPr>
          <p:spPr>
            <a:xfrm>
              <a:off x="6638689" y="3919613"/>
              <a:ext cx="2513123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7FF867BE-E9AF-5C48-BA33-B06DD06FAA18}"/>
                </a:ext>
              </a:extLst>
            </p:cNvPr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0028613A-2EC8-8847-A775-61AF823E5889}"/>
                </a:ext>
              </a:extLst>
            </p:cNvPr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8CEE7AD-1163-CD41-9B98-B937060EA213}"/>
                </a:ext>
              </a:extLst>
            </p:cNvPr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C79838FD-6F94-224B-850C-55608F89762B}"/>
                </a:ext>
              </a:extLst>
            </p:cNvPr>
            <p:cNvSpPr/>
            <p:nvPr/>
          </p:nvSpPr>
          <p:spPr>
            <a:xfrm>
              <a:off x="8059565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023B705-2C2A-344A-97B4-81EDE16FFCD9}"/>
                </a:ext>
              </a:extLst>
            </p:cNvPr>
            <p:cNvSpPr/>
            <p:nvPr/>
          </p:nvSpPr>
          <p:spPr>
            <a:xfrm>
              <a:off x="-8466" y="-8468"/>
              <a:ext cx="863639" cy="5698416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715090B-0887-9E43-AEA1-B70F2BB0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966FD-D56A-6742-8D7B-57D2544EA8EB}" type="datetime1">
              <a:rPr lang="id-ID" altLang="en-US"/>
              <a:pPr>
                <a:defRPr/>
              </a:pPr>
              <a:t>19/10/21</a:t>
            </a:fld>
            <a:endParaRPr lang="id-ID" altLang="en-US">
              <a:latin typeface="Calibri" panose="020F0502020204030204" pitchFamily="34" charset="0"/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4782B483-98BE-B44D-8686-87AC7C7D3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4CB2EEA-825D-C84D-B3A9-50F3199B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8DE53A-0C64-4348-82CB-0A67C27DEBDA}" type="slidenum">
              <a:rPr lang="id-ID" altLang="en-US"/>
              <a:pPr/>
              <a:t>‹#›</a:t>
            </a:fld>
            <a:endParaRPr lang="id-ID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57875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1C9E3-E829-654E-AA3D-6DD2FCF03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183DB-D1A9-CC4B-BEEE-0BED75BDEE6C}" type="datetime1">
              <a:rPr lang="id-ID" altLang="en-US"/>
              <a:pPr>
                <a:defRPr/>
              </a:pPr>
              <a:t>19/10/21</a:t>
            </a:fld>
            <a:endParaRPr lang="id-ID" altLang="en-US">
              <a:latin typeface="Calibri" panose="020F05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4659C-EA05-954E-B09F-081BA72DE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61E9C-CED0-DD4F-8E31-7CF2C1D7B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21ABA-5C25-754A-9115-9046407B01B0}" type="slidenum">
              <a:rPr lang="id-ID" altLang="en-US"/>
              <a:pPr/>
              <a:t>‹#›</a:t>
            </a:fld>
            <a:endParaRPr lang="id-ID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31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E8EF5-2379-D84E-9AD0-BFEB5C146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F8C20-8193-F049-B3A8-C6E6842B6CB4}" type="datetime1">
              <a:rPr lang="id-ID" altLang="en-US"/>
              <a:pPr>
                <a:defRPr/>
              </a:pPr>
              <a:t>19/10/21</a:t>
            </a:fld>
            <a:endParaRPr lang="id-ID" altLang="en-US">
              <a:latin typeface="Calibri" panose="020F05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2C701-F325-654D-B0CE-33450219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46AAE-112A-3C43-A4A7-06615FCA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28079B-6FCD-924A-AE5C-B505E1C2705B}" type="slidenum">
              <a:rPr lang="id-ID" altLang="en-US"/>
              <a:pPr/>
              <a:t>‹#›</a:t>
            </a:fld>
            <a:endParaRPr lang="id-ID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0455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30ECB36-EFFC-8D44-8CF5-4C9BCC143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4D062-DE72-C241-9EEB-116A7137E20B}" type="datetime1">
              <a:rPr lang="id-ID" altLang="en-US"/>
              <a:pPr>
                <a:defRPr/>
              </a:pPr>
              <a:t>19/10/21</a:t>
            </a:fld>
            <a:endParaRPr lang="id-ID" altLang="en-US">
              <a:latin typeface="Calibri" panose="020F0502020204030204" pitchFamily="34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FCC19D-9CFD-8E44-92B8-A5B571F6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64F7DE7-5DF7-DF4A-A60C-6AF9D8E1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87F03-2B0F-0548-87E9-81C7F022D4DC}" type="slidenum">
              <a:rPr lang="id-ID" altLang="en-US"/>
              <a:pPr/>
              <a:t>‹#›</a:t>
            </a:fld>
            <a:endParaRPr lang="id-ID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9034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A707ABE-786B-1143-B857-6D8702765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B89A4-EBAE-724D-976F-10D85868D267}" type="datetime1">
              <a:rPr lang="id-ID" altLang="en-US"/>
              <a:pPr>
                <a:defRPr/>
              </a:pPr>
              <a:t>19/10/21</a:t>
            </a:fld>
            <a:endParaRPr lang="id-ID" altLang="en-US">
              <a:latin typeface="Calibri" panose="020F0502020204030204" pitchFamily="34" charset="0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7091186-8B04-0749-A5FB-483F0A7F2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C340EB9-5C42-B84E-9AEA-EBE6CFFC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D567BC-B915-474C-8837-2C80BB62CB5C}" type="slidenum">
              <a:rPr lang="id-ID" altLang="en-US"/>
              <a:pPr/>
              <a:t>‹#›</a:t>
            </a:fld>
            <a:endParaRPr lang="id-ID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181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0014B0C-52B8-4240-BD97-79E53A2C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ED56D-2C2C-DA47-9EC9-DEF5CFFD29E8}" type="datetime1">
              <a:rPr lang="id-ID" altLang="en-US"/>
              <a:pPr>
                <a:defRPr/>
              </a:pPr>
              <a:t>19/10/21</a:t>
            </a:fld>
            <a:endParaRPr lang="id-ID" altLang="en-US">
              <a:latin typeface="Calibri" panose="020F0502020204030204" pitchFamily="34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0EE9BDC-0E99-0C46-B8B1-9803CC93A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0EFE48C-D86C-A042-93DB-00B7F7EA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7A1F0C-298C-6A4D-A0F0-A6259DA1137E}" type="slidenum">
              <a:rPr lang="id-ID" altLang="en-US"/>
              <a:pPr/>
              <a:t>‹#›</a:t>
            </a:fld>
            <a:endParaRPr lang="id-ID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882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567EA01-A674-F940-8C87-D7F6473B7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96ED5-1B00-0A48-80C2-93D958BE96E6}" type="datetime1">
              <a:rPr lang="id-ID" altLang="en-US"/>
              <a:pPr>
                <a:defRPr/>
              </a:pPr>
              <a:t>19/10/21</a:t>
            </a:fld>
            <a:endParaRPr lang="id-ID" altLang="en-US">
              <a:latin typeface="Calibri" panose="020F0502020204030204" pitchFamily="34" charset="0"/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9EC684B-CEF9-604F-94C4-98B9D03C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732C757-6028-9B48-8A29-2CA3A132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3D7047-E77F-374C-90D0-65691B2B987F}" type="slidenum">
              <a:rPr lang="id-ID" altLang="en-US"/>
              <a:pPr/>
              <a:t>‹#›</a:t>
            </a:fld>
            <a:endParaRPr lang="id-ID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45259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F03C5FD-4C52-1D42-B3B4-D72BFBA1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21818-1E74-7C4A-BD2B-71F8CB463999}" type="datetime1">
              <a:rPr lang="id-ID" altLang="en-US"/>
              <a:pPr>
                <a:defRPr/>
              </a:pPr>
              <a:t>19/10/21</a:t>
            </a:fld>
            <a:endParaRPr lang="id-ID" altLang="en-US">
              <a:latin typeface="Calibri" panose="020F0502020204030204" pitchFamily="34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6C721D5-0DCF-E841-9F73-316C6E627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9BF500F-9109-4145-A85A-16AA581E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3C1FE-806A-744C-AD86-9F59A71E2465}" type="slidenum">
              <a:rPr lang="id-ID" altLang="en-US"/>
              <a:pPr/>
              <a:t>‹#›</a:t>
            </a:fld>
            <a:endParaRPr lang="id-ID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6081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AD6F4-F48D-DD41-B86D-BAE047033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1714E-3B75-7E43-814A-48E214816B6D}" type="datetime1">
              <a:rPr lang="id-ID" altLang="en-US"/>
              <a:pPr>
                <a:defRPr/>
              </a:pPr>
              <a:t>19/10/21</a:t>
            </a:fld>
            <a:endParaRPr lang="id-ID" altLang="en-US">
              <a:latin typeface="Calibri" panose="020F05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DC4D1-11E8-DE4D-ADAE-7C2A5539F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80A04-F546-2040-8F1E-59976689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C4202A-5C31-2948-AA97-86511BDD28C2}" type="slidenum">
              <a:rPr lang="id-ID" altLang="en-US"/>
              <a:pPr/>
              <a:t>‹#›</a:t>
            </a:fld>
            <a:endParaRPr lang="id-ID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142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74789-26D0-8D44-8775-4E7E417A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C6007-9D7A-1A41-9522-98C61EF580EB}" type="datetime1">
              <a:rPr lang="id-ID" altLang="en-US"/>
              <a:pPr>
                <a:defRPr/>
              </a:pPr>
              <a:t>19/10/21</a:t>
            </a:fld>
            <a:endParaRPr lang="id-ID" altLang="en-US">
              <a:latin typeface="Calibri" panose="020F050202020403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3F163-10D5-7A4E-B747-905F7458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E3631-CEB2-954C-B4D3-A4C4B97AE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86E418-9F2D-E740-B626-1E2AC9439AA7}" type="slidenum">
              <a:rPr lang="id-ID" altLang="en-US"/>
              <a:pPr/>
              <a:t>‹#›</a:t>
            </a:fld>
            <a:endParaRPr lang="id-ID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773533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CED66-23A5-2B48-AA4F-2732BD3D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89477-9E19-5C43-A998-44E9ACEC4640}" type="datetime1">
              <a:rPr lang="id-ID" altLang="en-US"/>
              <a:pPr>
                <a:defRPr/>
              </a:pPr>
              <a:t>19/10/21</a:t>
            </a:fld>
            <a:endParaRPr lang="id-ID" altLang="en-US">
              <a:latin typeface="Calibri" panose="020F05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9FFF2-8559-4C41-AC8C-50E346DBE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264EA-3899-C247-82BD-32781BAE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1713E4-408A-BF42-925D-69B81BE0C0E2}" type="slidenum">
              <a:rPr lang="id-ID" altLang="en-US"/>
              <a:pPr/>
              <a:t>‹#›</a:t>
            </a:fld>
            <a:endParaRPr lang="id-ID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4607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66B1F9-E091-DF4C-A64F-576B34E13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0">
                <a:solidFill>
                  <a:srgbClr val="C0E474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06E866-85B6-DF48-A1F5-801F39BCB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0">
                <a:solidFill>
                  <a:srgbClr val="C0E474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8EBC4D9-E2FE-564C-AF7E-A784C23542E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20012-1C2E-D347-80EC-1E095CA96750}" type="datetime1">
              <a:rPr lang="id-ID" altLang="en-US"/>
              <a:pPr>
                <a:defRPr/>
              </a:pPr>
              <a:t>19/10/21</a:t>
            </a:fld>
            <a:endParaRPr lang="id-ID" altLang="en-US">
              <a:latin typeface="Calibri" panose="020F0502020204030204" pitchFamily="34" charset="0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F32B238-BE7B-6C4E-8955-692EE137FB2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3B2D8A0-9F3E-0D47-8827-E5F6F0D9AA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5CE8D817-CA90-3E40-B967-3CE6A2CED4AC}" type="slidenum">
              <a:rPr lang="id-ID" altLang="en-US"/>
              <a:pPr/>
              <a:t>‹#›</a:t>
            </a:fld>
            <a:endParaRPr lang="id-ID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0761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EE9EF-16D8-0F47-A06E-C5870330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4D9D9-EF8C-F142-90C8-F5E28B7C1C89}" type="datetime1">
              <a:rPr lang="id-ID" altLang="en-US"/>
              <a:pPr>
                <a:defRPr/>
              </a:pPr>
              <a:t>19/10/21</a:t>
            </a:fld>
            <a:endParaRPr lang="id-ID" altLang="en-US">
              <a:latin typeface="Calibri" panose="020F05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A6585-A87C-CA48-8F0A-838F1CCD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45131-FBD7-DB40-A90C-3616DDA9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57ABC8-7407-5F49-9945-4496F8265F85}" type="slidenum">
              <a:rPr lang="id-ID" altLang="en-US"/>
              <a:pPr/>
              <a:t>‹#›</a:t>
            </a:fld>
            <a:endParaRPr lang="id-ID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4583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10F9C8-B945-A848-A68E-6F548059E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0">
                <a:solidFill>
                  <a:srgbClr val="C0E474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3416DF-9EE0-5B4C-A36D-39CCA4B85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0">
                <a:solidFill>
                  <a:srgbClr val="C0E474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C49B936-CD89-BA4E-A2F7-F77A5B1E0B2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26C11-1E45-B446-AAA6-D8B597BC5DBB}" type="datetime1">
              <a:rPr lang="id-ID" altLang="en-US"/>
              <a:pPr>
                <a:defRPr/>
              </a:pPr>
              <a:t>19/10/21</a:t>
            </a:fld>
            <a:endParaRPr lang="id-ID" altLang="en-US">
              <a:latin typeface="Calibri" panose="020F0502020204030204" pitchFamily="34" charset="0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C210F0D-C09B-4C40-8667-071DAA0706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0CD7578-57FE-F140-89FC-7227170557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2A0D99BA-1B74-4E48-B43D-CF9ECB2B8D92}" type="slidenum">
              <a:rPr lang="id-ID" altLang="en-US"/>
              <a:pPr/>
              <a:t>‹#›</a:t>
            </a:fld>
            <a:endParaRPr lang="id-ID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7681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52C49F8-D83C-EF49-B50A-EB9E386554E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F605E-541B-384C-912B-7B5BFC4EA108}" type="datetime1">
              <a:rPr lang="id-ID" altLang="en-US"/>
              <a:pPr>
                <a:defRPr/>
              </a:pPr>
              <a:t>19/10/21</a:t>
            </a:fld>
            <a:endParaRPr lang="id-ID" altLang="en-US">
              <a:latin typeface="Calibri" panose="020F0502020204030204" pitchFamily="34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EB81F4A-7484-4C48-B303-7CC29009FC6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AFB7304-FDC2-ED44-846B-3E2183E674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EEF4F848-CAA4-6546-A6B8-7384589670A7}" type="slidenum">
              <a:rPr lang="id-ID" altLang="en-US"/>
              <a:pPr/>
              <a:t>‹#›</a:t>
            </a:fld>
            <a:endParaRPr lang="id-ID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2505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FF907-5533-9A4C-B506-D09AD06A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97E96-DDEF-364B-AC62-07F9725E325A}" type="datetime1">
              <a:rPr lang="id-ID" altLang="en-US"/>
              <a:pPr>
                <a:defRPr/>
              </a:pPr>
              <a:t>19/10/21</a:t>
            </a:fld>
            <a:endParaRPr lang="id-ID" altLang="en-US">
              <a:latin typeface="Calibri" panose="020F05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7ABA2-45FD-1F45-96B1-0E1232B7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AED55-4FFC-774B-B710-69DEC0E9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33C71-F215-F949-B4DB-8C7F651F32AB}" type="slidenum">
              <a:rPr lang="id-ID" altLang="en-US"/>
              <a:pPr/>
              <a:t>‹#›</a:t>
            </a:fld>
            <a:endParaRPr lang="id-ID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943324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AFD9A-6056-B044-A9C4-94477442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DFE64-42C2-BC41-A0C5-E493AD44D35E}" type="datetime1">
              <a:rPr lang="id-ID" altLang="en-US"/>
              <a:pPr>
                <a:defRPr/>
              </a:pPr>
              <a:t>19/10/21</a:t>
            </a:fld>
            <a:endParaRPr lang="id-ID" altLang="en-US">
              <a:latin typeface="Calibri" panose="020F05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83F40-45D6-5A4D-A1B4-EA8916201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E58ED-9167-F74B-96EC-3BC6F408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2D24E4-29F1-9E48-AA62-3B834089C68F}" type="slidenum">
              <a:rPr lang="id-ID" altLang="en-US"/>
              <a:pPr/>
              <a:t>‹#›</a:t>
            </a:fld>
            <a:endParaRPr lang="id-ID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26392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>
            <a:extLst>
              <a:ext uri="{FF2B5EF4-FFF2-40B4-BE49-F238E27FC236}">
                <a16:creationId xmlns:a16="http://schemas.microsoft.com/office/drawing/2014/main" id="{904802FF-5BB3-C043-AED5-4BFE74451295}"/>
              </a:ext>
            </a:extLst>
          </p:cNvPr>
          <p:cNvSpPr>
            <a:spLocks/>
          </p:cNvSpPr>
          <p:nvPr/>
        </p:nvSpPr>
        <p:spPr bwMode="auto">
          <a:xfrm>
            <a:off x="6113463" y="1685925"/>
            <a:ext cx="2457450" cy="4408488"/>
          </a:xfrm>
          <a:custGeom>
            <a:avLst/>
            <a:gdLst>
              <a:gd name="T0" fmla="*/ 2147483646 w 4125"/>
              <a:gd name="T1" fmla="*/ 0 h 5554"/>
              <a:gd name="T2" fmla="*/ 2147483646 w 4125"/>
              <a:gd name="T3" fmla="*/ 0 h 5554"/>
              <a:gd name="T4" fmla="*/ 2147483646 w 4125"/>
              <a:gd name="T5" fmla="*/ 2147483646 h 5554"/>
              <a:gd name="T6" fmla="*/ 0 w 4125"/>
              <a:gd name="T7" fmla="*/ 2147483646 h 5554"/>
              <a:gd name="T8" fmla="*/ 0 w 4125"/>
              <a:gd name="T9" fmla="*/ 2147483646 h 5554"/>
              <a:gd name="T10" fmla="*/ 2147483646 w 4125"/>
              <a:gd name="T11" fmla="*/ 2147483646 h 5554"/>
              <a:gd name="T12" fmla="*/ 2147483646 w 4125"/>
              <a:gd name="T13" fmla="*/ 0 h 55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4" title="Crop Mark">
            <a:extLst>
              <a:ext uri="{FF2B5EF4-FFF2-40B4-BE49-F238E27FC236}">
                <a16:creationId xmlns:a16="http://schemas.microsoft.com/office/drawing/2014/main" id="{135BAF38-5870-4C46-8446-8D4B082F5427}"/>
              </a:ext>
            </a:extLst>
          </p:cNvPr>
          <p:cNvSpPr/>
          <p:nvPr/>
        </p:nvSpPr>
        <p:spPr bwMode="auto">
          <a:xfrm>
            <a:off x="6113463" y="1685925"/>
            <a:ext cx="245745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E740AD4-6376-B748-B48F-785E7BF6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4038" y="6453188"/>
            <a:ext cx="1217612" cy="4048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B4A7C22-D527-8446-BADC-04310CFC3D1B}" type="datetime1">
              <a:rPr lang="id-ID" altLang="en-US"/>
              <a:pPr>
                <a:defRPr/>
              </a:pPr>
              <a:t>19/10/21</a:t>
            </a:fld>
            <a:endParaRPr lang="id-ID" altLang="en-US">
              <a:latin typeface="Calibri" panose="020F0502020204030204" pitchFamily="34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8EDD140-6CDB-794D-B41D-792629782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8338" y="6453188"/>
            <a:ext cx="5267325" cy="40481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id-ID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20E61AA-A873-3C44-B580-C3F87088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72350" y="6453188"/>
            <a:ext cx="1198563" cy="404812"/>
          </a:xfrm>
        </p:spPr>
        <p:txBody>
          <a:bodyPr/>
          <a:lstStyle>
            <a:lvl1pPr>
              <a:defRPr/>
            </a:lvl1pPr>
          </a:lstStyle>
          <a:p>
            <a:fld id="{510F97E0-2805-4A47-84D3-4790D6046253}" type="slidenum">
              <a:rPr lang="id-ID" altLang="en-US"/>
              <a:pPr/>
              <a:t>‹#›</a:t>
            </a:fld>
            <a:endParaRPr lang="id-ID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23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4E45F26-F4D0-FE45-89FD-FECD9BCA3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B37DA-A715-C84E-A4F0-990BFE441615}" type="datetime1">
              <a:rPr lang="id-ID" altLang="en-US"/>
              <a:pPr>
                <a:defRPr/>
              </a:pPr>
              <a:t>19/10/21</a:t>
            </a:fld>
            <a:endParaRPr lang="id-ID" altLang="en-US">
              <a:latin typeface="Calibri" panose="020F0502020204030204" pitchFamily="34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841D49C-44D9-AB4E-B99D-F839F40D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2055E81-D1A8-6442-8845-6E7B12CD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399D6B-02BD-4944-9CA1-6C14B9FD8E45}" type="slidenum">
              <a:rPr lang="id-ID" altLang="en-US"/>
              <a:pPr/>
              <a:t>‹#›</a:t>
            </a:fld>
            <a:endParaRPr lang="id-ID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88274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38A563E-BEDD-984C-B95B-C13DE067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1F298-4798-0349-B39B-7BC997DEDC13}" type="datetime1">
              <a:rPr lang="id-ID" altLang="en-US"/>
              <a:pPr>
                <a:defRPr/>
              </a:pPr>
              <a:t>19/10/21</a:t>
            </a:fld>
            <a:endParaRPr lang="id-ID" altLang="en-US">
              <a:latin typeface="Calibri" panose="020F0502020204030204" pitchFamily="34" charset="0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573028A-B0FB-C342-B60C-5D385ADE0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459D14C-9131-3F48-B6EA-AD52FB4C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4731F-3CC4-EA42-9271-57DE55C8BBB9}" type="slidenum">
              <a:rPr lang="id-ID" altLang="en-US"/>
              <a:pPr/>
              <a:t>‹#›</a:t>
            </a:fld>
            <a:endParaRPr lang="id-ID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15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7FA752B-993E-C74E-963E-866F8B16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3FB2B-349F-F84A-A3EA-A0ECDA58B8B5}" type="datetime1">
              <a:rPr lang="id-ID" altLang="en-US"/>
              <a:pPr>
                <a:defRPr/>
              </a:pPr>
              <a:t>19/10/21</a:t>
            </a:fld>
            <a:endParaRPr lang="id-ID" altLang="en-US">
              <a:latin typeface="Calibri" panose="020F0502020204030204" pitchFamily="34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CFBCB8F-E8FC-FF4A-9556-A0756AE98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6F23B6-4EBD-AF41-AE30-DA95525FF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B66B7F-D173-DC4C-AE1D-76776810C762}" type="slidenum">
              <a:rPr lang="id-ID" altLang="en-US"/>
              <a:pPr/>
              <a:t>‹#›</a:t>
            </a:fld>
            <a:endParaRPr lang="id-ID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14701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35A2EE6-F4EB-F744-B15E-BF6C6BA8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02CCB-7726-174E-A440-29E6A8A96513}" type="datetime1">
              <a:rPr lang="id-ID" altLang="en-US"/>
              <a:pPr>
                <a:defRPr/>
              </a:pPr>
              <a:t>19/10/21</a:t>
            </a:fld>
            <a:endParaRPr lang="id-ID" altLang="en-US">
              <a:latin typeface="Calibri" panose="020F0502020204030204" pitchFamily="34" charset="0"/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D88858C-6D2E-B142-B005-4C536BE79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B5408A1-FAD2-BE47-BCA5-33A802461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264392-0053-3A4F-A5F3-18BE61A81CE7}" type="slidenum">
              <a:rPr lang="id-ID" altLang="en-US"/>
              <a:pPr/>
              <a:t>‹#›</a:t>
            </a:fld>
            <a:endParaRPr lang="id-ID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61089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title="Background Shape">
            <a:extLst>
              <a:ext uri="{FF2B5EF4-FFF2-40B4-BE49-F238E27FC236}">
                <a16:creationId xmlns:a16="http://schemas.microsoft.com/office/drawing/2014/main" id="{D4D3146F-DA01-3042-8E18-0076C1CDA47F}"/>
              </a:ext>
            </a:extLst>
          </p:cNvPr>
          <p:cNvSpPr/>
          <p:nvPr/>
        </p:nvSpPr>
        <p:spPr>
          <a:xfrm>
            <a:off x="0" y="0"/>
            <a:ext cx="3978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98CB31-8EA5-F941-B1EA-187763D08584}"/>
              </a:ext>
            </a:extLst>
          </p:cNvPr>
          <p:cNvSpPr/>
          <p:nvPr/>
        </p:nvSpPr>
        <p:spPr>
          <a:xfrm>
            <a:off x="397827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 title="Divider Bar">
            <a:extLst>
              <a:ext uri="{FF2B5EF4-FFF2-40B4-BE49-F238E27FC236}">
                <a16:creationId xmlns:a16="http://schemas.microsoft.com/office/drawing/2014/main" id="{A5461737-104C-0D47-A46D-484A97E7BEB3}"/>
              </a:ext>
            </a:extLst>
          </p:cNvPr>
          <p:cNvSpPr/>
          <p:nvPr/>
        </p:nvSpPr>
        <p:spPr>
          <a:xfrm>
            <a:off x="397827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0283DED3-4B39-D84D-BB2E-93358EAFF7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2925" y="6453188"/>
            <a:ext cx="903288" cy="4048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4296B97-A714-9E42-9E05-B7F7D7B673FF}" type="datetime1">
              <a:rPr lang="id-ID" altLang="en-US"/>
              <a:pPr>
                <a:defRPr/>
              </a:pPr>
              <a:t>19/10/21</a:t>
            </a:fld>
            <a:endParaRPr lang="id-ID" altLang="en-US">
              <a:latin typeface="Calibri" panose="020F0502020204030204" pitchFamily="34" charset="0"/>
            </a:endParaRP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DE3C385-723A-1743-981D-A36DB1DFF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4175" y="6453188"/>
            <a:ext cx="1781175" cy="4048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id-ID" alt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99F7D10C-0636-0D42-97BC-A610650F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12038" y="6453188"/>
            <a:ext cx="1196975" cy="404812"/>
          </a:xfrm>
        </p:spPr>
        <p:txBody>
          <a:bodyPr/>
          <a:lstStyle>
            <a:lvl1pPr>
              <a:defRPr/>
            </a:lvl1pPr>
          </a:lstStyle>
          <a:p>
            <a:fld id="{FD57FA10-3BD0-7E44-8ED3-C4C8C5E800EA}" type="slidenum">
              <a:rPr lang="id-ID" altLang="en-US"/>
              <a:pPr/>
              <a:t>‹#›</a:t>
            </a:fld>
            <a:endParaRPr lang="id-ID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997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title="Background Shape">
            <a:extLst>
              <a:ext uri="{FF2B5EF4-FFF2-40B4-BE49-F238E27FC236}">
                <a16:creationId xmlns:a16="http://schemas.microsoft.com/office/drawing/2014/main" id="{53DF7461-6722-6F44-8D0E-1E5F6849EF8E}"/>
              </a:ext>
            </a:extLst>
          </p:cNvPr>
          <p:cNvSpPr/>
          <p:nvPr/>
        </p:nvSpPr>
        <p:spPr>
          <a:xfrm>
            <a:off x="0" y="0"/>
            <a:ext cx="3978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CFDFFB-4A79-AA46-A0A7-714D8A125666}"/>
              </a:ext>
            </a:extLst>
          </p:cNvPr>
          <p:cNvSpPr/>
          <p:nvPr/>
        </p:nvSpPr>
        <p:spPr>
          <a:xfrm>
            <a:off x="397827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 title="Divider Bar">
            <a:extLst>
              <a:ext uri="{FF2B5EF4-FFF2-40B4-BE49-F238E27FC236}">
                <a16:creationId xmlns:a16="http://schemas.microsoft.com/office/drawing/2014/main" id="{1B141E87-5A21-BD47-BBE0-C4151B00B9EC}"/>
              </a:ext>
            </a:extLst>
          </p:cNvPr>
          <p:cNvSpPr/>
          <p:nvPr/>
        </p:nvSpPr>
        <p:spPr>
          <a:xfrm>
            <a:off x="397827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rtlCol="0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312D3F81-EF7C-FE42-81BC-2C9040A2E1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2925" y="6453188"/>
            <a:ext cx="903288" cy="4048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777554B-5A9A-3B40-8C89-C7BEF2F70B86}" type="datetime1">
              <a:rPr lang="id-ID" altLang="en-US"/>
              <a:pPr>
                <a:defRPr/>
              </a:pPr>
              <a:t>19/10/21</a:t>
            </a:fld>
            <a:endParaRPr lang="id-ID" altLang="en-US">
              <a:latin typeface="Calibri" panose="020F0502020204030204" pitchFamily="34" charset="0"/>
            </a:endParaRP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DC78B4BA-D5F5-E241-91CD-9631D678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4175" y="6453188"/>
            <a:ext cx="1781175" cy="4048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C2EB8C14-5C31-BB4E-8964-354F0CFC0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12038" y="6453188"/>
            <a:ext cx="1196975" cy="404812"/>
          </a:xfrm>
        </p:spPr>
        <p:txBody>
          <a:bodyPr/>
          <a:lstStyle>
            <a:lvl1pPr>
              <a:defRPr/>
            </a:lvl1pPr>
          </a:lstStyle>
          <a:p>
            <a:fld id="{5491D328-B3AF-6346-A211-A0B61AA9AF4D}" type="slidenum">
              <a:rPr lang="id-ID" altLang="en-US"/>
              <a:pPr/>
              <a:t>‹#›</a:t>
            </a:fld>
            <a:endParaRPr lang="id-ID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6850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631AB6-7F6F-E049-8C97-4187FFEC4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A0E964D-447D-8548-8C23-047848A318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28700" y="2286000"/>
            <a:ext cx="72009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C6255-D355-1F41-B187-E802F2C6B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2988" y="6453188"/>
            <a:ext cx="903287" cy="404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E38B2836-043B-7D42-9F2B-317FC962846A}" type="datetime1">
              <a:rPr lang="id-ID" altLang="en-US"/>
              <a:pPr>
                <a:defRPr/>
              </a:pPr>
              <a:t>19/10/21</a:t>
            </a:fld>
            <a:endParaRPr lang="id-ID" altLang="en-US">
              <a:latin typeface="Calibri" panose="020F05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472DA-30DA-1B43-81AC-A99F1008F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0113" y="6453188"/>
            <a:ext cx="4710112" cy="404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id-ID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04034-304E-3D42-A313-1B575742D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4063" y="6453188"/>
            <a:ext cx="1196975" cy="4048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tx2"/>
                </a:solidFill>
              </a:defRPr>
            </a:lvl1pPr>
          </a:lstStyle>
          <a:p>
            <a:fld id="{3E228EBE-CF9E-E44A-8A18-8B26FA3789CC}" type="slidenum">
              <a:rPr lang="id-ID" altLang="en-US"/>
              <a:pPr/>
              <a:t>‹#›</a:t>
            </a:fld>
            <a:endParaRPr lang="id-ID" altLang="en-US">
              <a:latin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1F364C-2847-F64D-8D0A-A0141A0D5EB5}"/>
              </a:ext>
            </a:extLst>
          </p:cNvPr>
          <p:cNvSpPr/>
          <p:nvPr/>
        </p:nvSpPr>
        <p:spPr>
          <a:xfrm>
            <a:off x="35877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>
            <a:extLst>
              <a:ext uri="{FF2B5EF4-FFF2-40B4-BE49-F238E27FC236}">
                <a16:creationId xmlns:a16="http://schemas.microsoft.com/office/drawing/2014/main" id="{A30C5374-0BC2-044B-918E-AB87911E07A6}"/>
              </a:ext>
            </a:extLst>
          </p:cNvPr>
          <p:cNvSpPr/>
          <p:nvPr/>
        </p:nvSpPr>
        <p:spPr>
          <a:xfrm>
            <a:off x="35877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1" r:id="rId1"/>
    <p:sldLayoutId id="2147484312" r:id="rId2"/>
    <p:sldLayoutId id="2147484332" r:id="rId3"/>
    <p:sldLayoutId id="2147484313" r:id="rId4"/>
    <p:sldLayoutId id="2147484314" r:id="rId5"/>
    <p:sldLayoutId id="2147484315" r:id="rId6"/>
    <p:sldLayoutId id="2147484316" r:id="rId7"/>
    <p:sldLayoutId id="2147484333" r:id="rId8"/>
    <p:sldLayoutId id="2147484334" r:id="rId9"/>
    <p:sldLayoutId id="2147484317" r:id="rId10"/>
    <p:sldLayoutId id="2147484318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  <p:txStyles>
    <p:titleStyle>
      <a:lvl1pPr algn="l" defTabSz="685800" rtl="0" eaLnBrk="0" fontAlgn="base" hangingPunct="0">
        <a:lnSpc>
          <a:spcPct val="89000"/>
        </a:lnSpc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2pPr>
      <a:lvl3pPr algn="l" defTabSz="685800" rtl="0" eaLnBrk="0" fontAlgn="base" hangingPunct="0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3pPr>
      <a:lvl4pPr algn="l" defTabSz="685800" rtl="0" eaLnBrk="0" fontAlgn="base" hangingPunct="0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4pPr>
      <a:lvl5pPr algn="l" defTabSz="685800" rtl="0" eaLnBrk="0" fontAlgn="base" hangingPunct="0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5pPr>
      <a:lvl6pPr marL="457200" algn="l" defTabSz="685800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6pPr>
      <a:lvl7pPr marL="914400" algn="l" defTabSz="685800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7pPr>
      <a:lvl8pPr marL="1371600" algn="l" defTabSz="685800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8pPr>
      <a:lvl9pPr marL="1828800" algn="l" defTabSz="685800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9pPr>
    </p:titleStyle>
    <p:bodyStyle>
      <a:lvl1pPr marL="382588" indent="-382588" algn="l" defTabSz="685800" rtl="0" eaLnBrk="0" fontAlgn="base" hangingPunct="0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2588" algn="l" defTabSz="685800" rtl="0" eaLnBrk="0" fontAlgn="base" hangingPunct="0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2588" algn="l" defTabSz="685800" rtl="0" eaLnBrk="0" fontAlgn="base" hangingPunct="0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2588" algn="l" defTabSz="685800" rtl="0" eaLnBrk="0" fontAlgn="base" hangingPunct="0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i="1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2588" algn="l" defTabSz="685800" rtl="0" eaLnBrk="0" fontAlgn="base" hangingPunct="0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6">
            <a:extLst>
              <a:ext uri="{FF2B5EF4-FFF2-40B4-BE49-F238E27FC236}">
                <a16:creationId xmlns:a16="http://schemas.microsoft.com/office/drawing/2014/main" id="{E46CD908-A9A7-F647-ADD5-F443E6A742A1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7" y="-8468"/>
            <a:chExt cx="9169805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0C009A11-6BC7-B14F-AE89-208FD6D4C413}"/>
                </a:ext>
              </a:extLst>
            </p:cNvPr>
            <p:cNvSpPr/>
            <p:nvPr/>
          </p:nvSpPr>
          <p:spPr>
            <a:xfrm>
              <a:off x="-8467" y="4013290"/>
              <a:ext cx="457221" cy="285317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7DDFB13-04A8-1443-8BFA-83E56BBA1DFA}"/>
                </a:ext>
              </a:extLst>
            </p:cNvPr>
            <p:cNvCxnSpPr/>
            <p:nvPr/>
          </p:nvCxnSpPr>
          <p:spPr>
            <a:xfrm flipV="1">
              <a:off x="5130497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6388489-526D-5E4E-A1BB-769929CB6AAE}"/>
                </a:ext>
              </a:extLst>
            </p:cNvPr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2373C57-82D6-F540-94DD-F47239299FA5}"/>
                </a:ext>
              </a:extLst>
            </p:cNvPr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B89FD32-368E-394D-86AD-DC9528600AA6}"/>
                </a:ext>
              </a:extLst>
            </p:cNvPr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17F9382-84FF-A846-BEDE-939C0602D675}"/>
                </a:ext>
              </a:extLst>
            </p:cNvPr>
            <p:cNvSpPr/>
            <p:nvPr/>
          </p:nvSpPr>
          <p:spPr>
            <a:xfrm>
              <a:off x="6638689" y="3919613"/>
              <a:ext cx="2513124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5D4AF9E-3E75-8047-8240-CF15AC361975}"/>
                </a:ext>
              </a:extLst>
            </p:cNvPr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FC1DF0D-2E92-0C40-81E3-121EE062C61E}"/>
                </a:ext>
              </a:extLst>
            </p:cNvPr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AC96A39-D0EE-564C-B80E-793AAEC4FC8F}"/>
                </a:ext>
              </a:extLst>
            </p:cNvPr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809EE7EF-B24E-C144-A1F4-A5A5E4F28A1B}"/>
                </a:ext>
              </a:extLst>
            </p:cNvPr>
            <p:cNvSpPr/>
            <p:nvPr/>
          </p:nvSpPr>
          <p:spPr>
            <a:xfrm>
              <a:off x="8059564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225474-FDF7-8246-AABD-3905CB71D2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63484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Text Placeholder 2">
            <a:extLst>
              <a:ext uri="{FF2B5EF4-FFF2-40B4-BE49-F238E27FC236}">
                <a16:creationId xmlns:a16="http://schemas.microsoft.com/office/drawing/2014/main" id="{01A23790-A297-9A4F-B250-EFB3A9875F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160588"/>
            <a:ext cx="6348413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A128A-70E4-9C41-A983-67C7391DD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D9C26B4-DD4C-DC43-BDA5-0B58009FD8B5}" type="datetime1">
              <a:rPr lang="id-ID" altLang="en-US"/>
              <a:pPr>
                <a:defRPr/>
              </a:pPr>
              <a:t>19/10/21</a:t>
            </a:fld>
            <a:endParaRPr lang="id-ID" altLang="en-US">
              <a:latin typeface="Calibri" panose="020F05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F8BBA-FDE0-AB44-A6E1-E44D3DCC7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id-ID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4F3BC-0B95-704C-B2FC-F2DF0D642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</a:lstStyle>
          <a:p>
            <a:fld id="{343037A0-25EB-A74F-9043-EEC1FDC50E66}" type="slidenum">
              <a:rPr lang="id-ID" altLang="en-US"/>
              <a:pPr/>
              <a:t>‹#›</a:t>
            </a:fld>
            <a:endParaRPr lang="id-ID" altLang="en-US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5" r:id="rId1"/>
    <p:sldLayoutId id="2147484319" r:id="rId2"/>
    <p:sldLayoutId id="2147484320" r:id="rId3"/>
    <p:sldLayoutId id="2147484321" r:id="rId4"/>
    <p:sldLayoutId id="2147484322" r:id="rId5"/>
    <p:sldLayoutId id="2147484323" r:id="rId6"/>
    <p:sldLayoutId id="2147484324" r:id="rId7"/>
    <p:sldLayoutId id="2147484325" r:id="rId8"/>
    <p:sldLayoutId id="2147484336" r:id="rId9"/>
    <p:sldLayoutId id="2147484326" r:id="rId10"/>
    <p:sldLayoutId id="2147484337" r:id="rId11"/>
    <p:sldLayoutId id="2147484327" r:id="rId12"/>
    <p:sldLayoutId id="2147484338" r:id="rId13"/>
    <p:sldLayoutId id="2147484328" r:id="rId14"/>
    <p:sldLayoutId id="2147484329" r:id="rId15"/>
    <p:sldLayoutId id="2147484330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2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2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2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2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2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>
            <a:extLst>
              <a:ext uri="{FF2B5EF4-FFF2-40B4-BE49-F238E27FC236}">
                <a16:creationId xmlns:a16="http://schemas.microsoft.com/office/drawing/2014/main" id="{94685405-6DB7-2445-9C42-87C75B40A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400" y="4856163"/>
            <a:ext cx="3798888" cy="198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8613" name="Rectangle 6">
            <a:extLst>
              <a:ext uri="{FF2B5EF4-FFF2-40B4-BE49-F238E27FC236}">
                <a16:creationId xmlns:a16="http://schemas.microsoft.com/office/drawing/2014/main" id="{7524EB0C-4F9A-8B43-970C-22F37A778587}"/>
              </a:ext>
            </a:extLst>
          </p:cNvPr>
          <p:cNvSpPr/>
          <p:nvPr/>
        </p:nvSpPr>
        <p:spPr>
          <a:xfrm>
            <a:off x="0" y="5373688"/>
            <a:ext cx="5359400" cy="48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48614" name="Rectangle 5">
            <a:extLst>
              <a:ext uri="{FF2B5EF4-FFF2-40B4-BE49-F238E27FC236}">
                <a16:creationId xmlns:a16="http://schemas.microsoft.com/office/drawing/2014/main" id="{B5ABF0DA-DA8A-6D42-8E5C-6EAA1ECC7C59}"/>
              </a:ext>
            </a:extLst>
          </p:cNvPr>
          <p:cNvSpPr/>
          <p:nvPr/>
        </p:nvSpPr>
        <p:spPr>
          <a:xfrm>
            <a:off x="-7938" y="642938"/>
            <a:ext cx="9151938" cy="135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Title 1">
            <a:extLst>
              <a:ext uri="{FF2B5EF4-FFF2-40B4-BE49-F238E27FC236}">
                <a16:creationId xmlns:a16="http://schemas.microsoft.com/office/drawing/2014/main" id="{B2353A7B-1E42-1849-8FFB-C40B8D2F91C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3429000"/>
            <a:ext cx="9144000" cy="1212850"/>
          </a:xfrm>
          <a:solidFill>
            <a:srgbClr val="6B0000"/>
          </a:solidFill>
        </p:spPr>
        <p:txBody>
          <a:bodyPr rtlCol="0">
            <a:normAutofit/>
          </a:bodyPr>
          <a:lstStyle/>
          <a:p>
            <a:pPr defTabSz="457200" eaLnBrk="1" fontAlgn="auto" hangingPunct="1">
              <a:spcAft>
                <a:spcPts val="0"/>
              </a:spcAft>
              <a:defRPr/>
            </a:pPr>
            <a:r>
              <a:rPr lang="id-ID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Disampaikan pada acara :</a:t>
            </a:r>
            <a:br>
              <a:rPr lang="id-ID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</a:br>
            <a:br>
              <a:rPr lang="id-ID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</a:br>
            <a:r>
              <a:rPr lang="en-US" altLang="en-US" sz="1600" dirty="0">
                <a:solidFill>
                  <a:schemeClr val="bg1"/>
                </a:solidFill>
                <a:latin typeface="Tahoma" panose="020B0604030504040204" pitchFamily="34" charset="0"/>
              </a:rPr>
              <a:t>KOORDINASI DAN </a:t>
            </a:r>
            <a:r>
              <a:rPr lang="en-US" altLang="en-US" sz="1600" dirty="0" err="1">
                <a:solidFill>
                  <a:schemeClr val="bg1"/>
                </a:solidFill>
                <a:latin typeface="Tahoma" panose="020B0604030504040204" pitchFamily="34" charset="0"/>
              </a:rPr>
              <a:t>Sinkronisasi</a:t>
            </a:r>
            <a:r>
              <a:rPr lang="en-US" altLang="en-US" sz="1600" dirty="0">
                <a:solidFill>
                  <a:schemeClr val="bg1"/>
                </a:solidFill>
                <a:latin typeface="Tahoma" panose="020B0604030504040204" pitchFamily="34" charset="0"/>
              </a:rPr>
              <a:t> REVIU </a:t>
            </a:r>
            <a:r>
              <a:rPr lang="en-US" altLang="en-US" sz="1600" dirty="0" err="1">
                <a:solidFill>
                  <a:schemeClr val="bg1"/>
                </a:solidFill>
                <a:latin typeface="Tahoma" panose="020B0604030504040204" pitchFamily="34" charset="0"/>
              </a:rPr>
              <a:t>Renstra</a:t>
            </a:r>
            <a:r>
              <a:rPr lang="en-US" altLang="en-US" sz="1600" dirty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Tahoma" panose="020B0604030504040204" pitchFamily="34" charset="0"/>
              </a:rPr>
              <a:t>sekretariat</a:t>
            </a:r>
            <a:r>
              <a:rPr lang="en-US" altLang="en-US" sz="1600" dirty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Tahoma" panose="020B0604030504040204" pitchFamily="34" charset="0"/>
              </a:rPr>
              <a:t>dprd</a:t>
            </a:r>
            <a:r>
              <a:rPr lang="en-US" altLang="en-US" sz="1600" dirty="0">
                <a:solidFill>
                  <a:schemeClr val="bg1"/>
                </a:solidFill>
                <a:latin typeface="Tahoma" panose="020B0604030504040204" pitchFamily="34" charset="0"/>
              </a:rPr>
              <a:t> KALTIM 2019-2023</a:t>
            </a:r>
            <a:br>
              <a:rPr lang="id-ID" altLang="en-US" sz="1600" dirty="0">
                <a:solidFill>
                  <a:schemeClr val="bg1"/>
                </a:solidFill>
                <a:latin typeface="Tahoma" panose="020B0604030504040204" pitchFamily="34" charset="0"/>
              </a:rPr>
            </a:br>
            <a:endParaRPr lang="id-ID" altLang="en-US" sz="1600" dirty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13318" name="Subtitle 2">
            <a:extLst>
              <a:ext uri="{FF2B5EF4-FFF2-40B4-BE49-F238E27FC236}">
                <a16:creationId xmlns:a16="http://schemas.microsoft.com/office/drawing/2014/main" id="{1031C2C3-0947-BA4E-98BF-92005EEB31A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-311150" y="5387975"/>
            <a:ext cx="4095750" cy="503238"/>
          </a:xfrm>
        </p:spPr>
        <p:txBody>
          <a:bodyPr/>
          <a:lstStyle/>
          <a:p>
            <a:pPr defTabSz="457200" eaLnBrk="1" hangingPunct="1">
              <a:spcBef>
                <a:spcPct val="0"/>
              </a:spcBef>
              <a:spcAft>
                <a:spcPct val="0"/>
              </a:spcAft>
            </a:pPr>
            <a:r>
              <a:rPr lang="id-ID" altLang="en-US" i="1" dirty="0">
                <a:solidFill>
                  <a:schemeClr val="bg1"/>
                </a:solidFill>
              </a:rPr>
              <a:t>Balikpapan, </a:t>
            </a:r>
            <a:r>
              <a:rPr lang="id-ID" altLang="en-AU" i="1" dirty="0">
                <a:solidFill>
                  <a:schemeClr val="bg1"/>
                </a:solidFill>
              </a:rPr>
              <a:t>22</a:t>
            </a:r>
            <a:r>
              <a:rPr lang="en-AU" altLang="en-US" i="1" dirty="0">
                <a:solidFill>
                  <a:schemeClr val="bg1"/>
                </a:solidFill>
              </a:rPr>
              <a:t> </a:t>
            </a:r>
            <a:r>
              <a:rPr lang="en-US" altLang="en-US" i="1" dirty="0" err="1">
                <a:solidFill>
                  <a:schemeClr val="bg1"/>
                </a:solidFill>
              </a:rPr>
              <a:t>Oktober</a:t>
            </a:r>
            <a:r>
              <a:rPr lang="en-AU" altLang="en-US" i="1" dirty="0">
                <a:solidFill>
                  <a:schemeClr val="bg1"/>
                </a:solidFill>
              </a:rPr>
              <a:t> </a:t>
            </a:r>
            <a:r>
              <a:rPr lang="id-ID" altLang="en-US" i="1" dirty="0">
                <a:solidFill>
                  <a:schemeClr val="bg1"/>
                </a:solidFill>
              </a:rPr>
              <a:t>2021</a:t>
            </a:r>
          </a:p>
        </p:txBody>
      </p:sp>
      <p:sp>
        <p:nvSpPr>
          <p:cNvPr id="13319" name="Title 1">
            <a:extLst>
              <a:ext uri="{FF2B5EF4-FFF2-40B4-BE49-F238E27FC236}">
                <a16:creationId xmlns:a16="http://schemas.microsoft.com/office/drawing/2014/main" id="{A0F8E398-6E34-2641-98DF-8BA98DBE7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3" y="2357438"/>
            <a:ext cx="70929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/>
            <a:r>
              <a:rPr lang="id-ID" altLang="en-US" sz="2800">
                <a:latin typeface="Tahoma" panose="020B0604030504040204" pitchFamily="34" charset="0"/>
              </a:rPr>
              <a:t>SINKRONISASI DAN HARMONISASI</a:t>
            </a:r>
          </a:p>
          <a:p>
            <a:pPr algn="ctr" eaLnBrk="1" hangingPunct="1"/>
            <a:r>
              <a:rPr lang="id-ID" altLang="en-US" sz="2800">
                <a:latin typeface="Tahoma" panose="020B0604030504040204" pitchFamily="34" charset="0"/>
              </a:rPr>
              <a:t>DOKUMEN PERENCANAAN</a:t>
            </a:r>
            <a:r>
              <a:rPr lang="id-ID" altLang="en-US" sz="2400">
                <a:latin typeface="Tahoma" panose="020B0604030504040204" pitchFamily="34" charset="0"/>
              </a:rPr>
              <a:t> </a:t>
            </a:r>
          </a:p>
          <a:p>
            <a:pPr algn="ctr" eaLnBrk="1" hangingPunct="1"/>
            <a:endParaRPr lang="id-ID" altLang="en-US" sz="2400">
              <a:latin typeface="Cambria" panose="02040503050406030204" pitchFamily="18" charset="0"/>
            </a:endParaRPr>
          </a:p>
        </p:txBody>
      </p:sp>
      <p:pic>
        <p:nvPicPr>
          <p:cNvPr id="13320" name="Picture 13">
            <a:extLst>
              <a:ext uri="{FF2B5EF4-FFF2-40B4-BE49-F238E27FC236}">
                <a16:creationId xmlns:a16="http://schemas.microsoft.com/office/drawing/2014/main" id="{E331E706-F7A3-6D4E-8706-C68035E80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55"/>
          <a:stretch>
            <a:fillRect/>
          </a:stretch>
        </p:blipFill>
        <p:spPr bwMode="auto">
          <a:xfrm>
            <a:off x="4068763" y="642938"/>
            <a:ext cx="1006475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ctangle 2">
            <a:extLst>
              <a:ext uri="{FF2B5EF4-FFF2-40B4-BE49-F238E27FC236}">
                <a16:creationId xmlns:a16="http://schemas.microsoft.com/office/drawing/2014/main" id="{19C99EB0-124F-C64B-9451-3BE946A88EF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95" y="315878"/>
            <a:ext cx="8293100" cy="8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1DAED6-5541-E647-B04D-2CDE98E67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95" y="1131812"/>
            <a:ext cx="8293100" cy="517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94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6DABFF-BBE5-3743-98E5-238E038BD116}"/>
              </a:ext>
            </a:extLst>
          </p:cNvPr>
          <p:cNvGraphicFramePr>
            <a:graphicFrameLocks noGrp="1"/>
          </p:cNvGraphicFramePr>
          <p:nvPr/>
        </p:nvGraphicFramePr>
        <p:xfrm>
          <a:off x="674688" y="-8134350"/>
          <a:ext cx="3005136" cy="38814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1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63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5773"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u="none" strike="noStrike">
                          <a:effectLst/>
                        </a:rPr>
                        <a:t>14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u="none" strike="noStrike">
                          <a:effectLst/>
                        </a:rPr>
                        <a:t>Perumusan rencana Program, Kegiatan, Indikator Kinerja, Kelompok Sasaran dan Pendanaan Indikatif selama 5 (lima) tahun, termasuk Lokasi Kegiatan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500" u="none" strike="noStrike">
                          <a:effectLst/>
                        </a:rPr>
                        <a:t> </a:t>
                      </a:r>
                      <a:endParaRPr lang="en-ID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500" u="none" strike="noStrike">
                          <a:effectLst/>
                        </a:rPr>
                        <a:t> </a:t>
                      </a:r>
                      <a:endParaRPr lang="en-ID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u="none" strike="noStrike">
                          <a:effectLst/>
                        </a:rPr>
                        <a:t> 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u="none" strike="noStrike">
                          <a:effectLst/>
                        </a:rPr>
                        <a:t> 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u="none" strike="noStrike">
                          <a:effectLst/>
                        </a:rPr>
                        <a:t>15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u="none" strike="noStrike">
                          <a:effectLst/>
                        </a:rPr>
                        <a:t>Perumusan Indikator Kinerja Perangkat Daerah Provinsi yang mengacu pada Tujuan dan Sasaran RPJMD Provinsi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500" u="none" strike="noStrike">
                          <a:effectLst/>
                        </a:rPr>
                        <a:t> </a:t>
                      </a:r>
                      <a:endParaRPr lang="en-ID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500" u="none" strike="noStrike">
                          <a:effectLst/>
                        </a:rPr>
                        <a:t> </a:t>
                      </a:r>
                      <a:endParaRPr lang="en-ID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u="none" strike="noStrike">
                          <a:effectLst/>
                        </a:rPr>
                        <a:t> 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u="none" strike="noStrike">
                          <a:effectLst/>
                        </a:rPr>
                        <a:t> 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718"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u="none" strike="noStrike">
                          <a:effectLst/>
                        </a:rPr>
                        <a:t>16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u="none" strike="noStrike">
                          <a:effectLst/>
                        </a:rPr>
                        <a:t>Pelaksanaan Forum Perangkat Daerah Provinsi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500" u="none" strike="noStrike">
                          <a:effectLst/>
                        </a:rPr>
                        <a:t> </a:t>
                      </a:r>
                      <a:endParaRPr lang="en-ID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500" u="none" strike="noStrike">
                          <a:effectLst/>
                        </a:rPr>
                        <a:t> </a:t>
                      </a:r>
                      <a:endParaRPr lang="en-ID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u="none" strike="noStrike">
                          <a:effectLst/>
                        </a:rPr>
                        <a:t> 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u="none" strike="noStrike">
                          <a:effectLst/>
                        </a:rPr>
                        <a:t> 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031"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u="none" strike="noStrike">
                          <a:effectLst/>
                        </a:rPr>
                        <a:t>17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u="none" strike="noStrike">
                          <a:effectLst/>
                        </a:rPr>
                        <a:t>Perumusan Indikator Kinerja, kelompok sasaran dan pendanaan indikatif Perangkat Daerah Provinsi berpedoman pada indikasi Rencana Program Prioritas dan kebutuhan pendanaan Pembangunan Jangka Menengah Daerah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500" u="none" strike="noStrike">
                          <a:effectLst/>
                        </a:rPr>
                        <a:t> </a:t>
                      </a:r>
                      <a:endParaRPr lang="en-ID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500" u="none" strike="noStrike">
                          <a:effectLst/>
                        </a:rPr>
                        <a:t> </a:t>
                      </a:r>
                      <a:endParaRPr lang="en-ID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u="none" strike="noStrike">
                          <a:effectLst/>
                        </a:rPr>
                        <a:t> 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u="none" strike="noStrike">
                          <a:effectLst/>
                        </a:rPr>
                        <a:t> 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886"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u="none" strike="noStrike">
                          <a:effectLst/>
                        </a:rPr>
                        <a:t>18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u="none" strike="noStrike">
                          <a:effectLst/>
                        </a:rPr>
                        <a:t>Perumusan Rancangan Akhir Renstra Perangkat Daerah Provinsi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500" u="none" strike="noStrike">
                          <a:effectLst/>
                        </a:rPr>
                        <a:t> </a:t>
                      </a:r>
                      <a:endParaRPr lang="en-ID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500" u="none" strike="noStrike">
                          <a:effectLst/>
                        </a:rPr>
                        <a:t> </a:t>
                      </a:r>
                      <a:endParaRPr lang="en-ID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u="none" strike="noStrike">
                          <a:effectLst/>
                        </a:rPr>
                        <a:t> 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u="none" strike="noStrike">
                          <a:effectLst/>
                        </a:rPr>
                        <a:t> 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773"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u="none" strike="noStrike">
                          <a:effectLst/>
                        </a:rPr>
                        <a:t>19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u="none" strike="noStrike">
                          <a:effectLst/>
                        </a:rPr>
                        <a:t>Pentahapan pelaksanaan program Perangkat Daerah Provinsi sesuai dengan pentahapan pelaksanaan Program Pembangunan Jangka Menengah Daerah Provinsi.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500" u="none" strike="noStrike">
                          <a:effectLst/>
                        </a:rPr>
                        <a:t> </a:t>
                      </a:r>
                      <a:endParaRPr lang="en-ID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500" u="none" strike="noStrike">
                          <a:effectLst/>
                        </a:rPr>
                        <a:t> </a:t>
                      </a:r>
                      <a:endParaRPr lang="en-ID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u="none" strike="noStrike">
                          <a:effectLst/>
                        </a:rPr>
                        <a:t> 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u="none" strike="noStrike">
                          <a:effectLst/>
                        </a:rPr>
                        <a:t> 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1898"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u="none" strike="noStrike">
                          <a:effectLst/>
                        </a:rPr>
                        <a:t>20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u="none" strike="noStrike">
                          <a:effectLst/>
                        </a:rPr>
                        <a:t>Dokumen Renstra Perangkat Daerah Provinsi yang telah disyahkan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500" u="none" strike="noStrike">
                          <a:effectLst/>
                        </a:rPr>
                        <a:t> </a:t>
                      </a:r>
                      <a:endParaRPr lang="en-ID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500" u="none" strike="noStrike">
                          <a:effectLst/>
                        </a:rPr>
                        <a:t> </a:t>
                      </a:r>
                      <a:endParaRPr lang="en-ID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u="none" strike="noStrike">
                          <a:effectLst/>
                        </a:rPr>
                        <a:t> 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u="none" strike="noStrike">
                          <a:effectLst/>
                        </a:rPr>
                        <a:t> 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062"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3062"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rowSpan="10" gridSpan="2"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rowSpan="10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3062"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3062"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3062"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3062"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3062"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u="none" strike="noStrike">
                          <a:effectLst/>
                        </a:rPr>
                        <a:t> rr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14160"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73062"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73062"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73062"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73062"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5CE59FAF-4C8B-4746-8965-750C16C61CFD}"/>
              </a:ext>
            </a:extLst>
          </p:cNvPr>
          <p:cNvSpPr txBox="1"/>
          <p:nvPr/>
        </p:nvSpPr>
        <p:spPr>
          <a:xfrm>
            <a:off x="5853113" y="12833350"/>
            <a:ext cx="2617787" cy="1936750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defRPr/>
            </a:pPr>
            <a:r>
              <a:rPr lang="en-GB">
                <a:latin typeface="Arial" panose="020B0604020202020204" pitchFamily="7" charset="0"/>
                <a:cs typeface="Arial" panose="020B0604020202020204" pitchFamily="7" charset="0"/>
              </a:rPr>
              <a:t>Samarinda, </a:t>
            </a:r>
            <a:r>
              <a:rPr lang="id-ID" altLang="en-GB">
                <a:latin typeface="Arial" panose="020B0604020202020204" pitchFamily="7" charset="0"/>
                <a:cs typeface="Arial" panose="020B0604020202020204" pitchFamily="7" charset="0"/>
              </a:rPr>
              <a:t>      April</a:t>
            </a:r>
            <a:r>
              <a:rPr lang="en-GB">
                <a:latin typeface="Arial" panose="020B0604020202020204" pitchFamily="7" charset="0"/>
                <a:cs typeface="Arial" panose="020B0604020202020204" pitchFamily="7" charset="0"/>
              </a:rPr>
              <a:t> 2019</a:t>
            </a:r>
          </a:p>
          <a:p>
            <a:pPr algn="ctr">
              <a:lnSpc>
                <a:spcPts val="1200"/>
              </a:lnSpc>
              <a:defRPr/>
            </a:pPr>
            <a:endParaRPr lang="id-ID">
              <a:latin typeface="Arial" panose="020B0604020202020204" pitchFamily="7" charset="0"/>
              <a:cs typeface="Arial" panose="020B0604020202020204" pitchFamily="7" charset="0"/>
            </a:endParaRPr>
          </a:p>
          <a:p>
            <a:pPr algn="ctr">
              <a:lnSpc>
                <a:spcPts val="1200"/>
              </a:lnSpc>
              <a:defRPr/>
            </a:pPr>
            <a:r>
              <a:rPr lang="id-ID">
                <a:latin typeface="Arial" panose="020B0604020202020204" pitchFamily="7" charset="0"/>
                <a:cs typeface="Arial" panose="020B0604020202020204" pitchFamily="7" charset="0"/>
              </a:rPr>
              <a:t>Bappeda </a:t>
            </a:r>
            <a:r>
              <a:rPr lang="id-ID" altLang="en-GB">
                <a:latin typeface="Arial" panose="020B0604020202020204" pitchFamily="7" charset="0"/>
                <a:cs typeface="Arial" panose="020B0604020202020204" pitchFamily="7" charset="0"/>
              </a:rPr>
              <a:t> </a:t>
            </a:r>
            <a:r>
              <a:rPr lang="en-GB">
                <a:latin typeface="Arial" panose="020B0604020202020204" pitchFamily="7" charset="0"/>
                <a:cs typeface="Arial" panose="020B0604020202020204" pitchFamily="7" charset="0"/>
              </a:rPr>
              <a:t>Provinsi Kalimantan Timur</a:t>
            </a:r>
          </a:p>
          <a:p>
            <a:pPr algn="ctr">
              <a:lnSpc>
                <a:spcPts val="1200"/>
              </a:lnSpc>
              <a:defRPr/>
            </a:pPr>
            <a:r>
              <a:rPr lang="id-ID" altLang="en-GB">
                <a:latin typeface="Arial" panose="020B0604020202020204" pitchFamily="7" charset="0"/>
                <a:cs typeface="Arial" panose="020B0604020202020204" pitchFamily="7" charset="0"/>
              </a:rPr>
              <a:t>Kabid SDMP</a:t>
            </a:r>
            <a:endParaRPr lang="en-GB">
              <a:latin typeface="Arial" panose="020B0604020202020204" pitchFamily="7" charset="0"/>
              <a:cs typeface="Arial" panose="020B0604020202020204" pitchFamily="7" charset="0"/>
            </a:endParaRPr>
          </a:p>
          <a:p>
            <a:pPr algn="ctr">
              <a:lnSpc>
                <a:spcPts val="1200"/>
              </a:lnSpc>
              <a:defRPr/>
            </a:pPr>
            <a:endParaRPr lang="en-GB">
              <a:latin typeface="Arial" panose="020B0604020202020204" pitchFamily="7" charset="0"/>
              <a:cs typeface="Arial" panose="020B0604020202020204" pitchFamily="7" charset="0"/>
            </a:endParaRPr>
          </a:p>
          <a:p>
            <a:pPr algn="ctr">
              <a:lnSpc>
                <a:spcPts val="1200"/>
              </a:lnSpc>
              <a:defRPr/>
            </a:pPr>
            <a:endParaRPr lang="en-GB">
              <a:latin typeface="Arial" panose="020B0604020202020204" pitchFamily="7" charset="0"/>
              <a:cs typeface="Arial" panose="020B0604020202020204" pitchFamily="7" charset="0"/>
            </a:endParaRPr>
          </a:p>
          <a:p>
            <a:pPr algn="ctr">
              <a:lnSpc>
                <a:spcPts val="1200"/>
              </a:lnSpc>
              <a:defRPr/>
            </a:pPr>
            <a:endParaRPr lang="en-GB">
              <a:latin typeface="Arial" panose="020B0604020202020204" pitchFamily="7" charset="0"/>
              <a:cs typeface="Arial" panose="020B0604020202020204" pitchFamily="7" charset="0"/>
            </a:endParaRPr>
          </a:p>
          <a:p>
            <a:pPr algn="ctr">
              <a:lnSpc>
                <a:spcPts val="1200"/>
              </a:lnSpc>
              <a:defRPr/>
            </a:pPr>
            <a:endParaRPr lang="en-GB">
              <a:latin typeface="Arial" panose="020B0604020202020204" pitchFamily="7" charset="0"/>
              <a:cs typeface="Arial" panose="020B0604020202020204" pitchFamily="7" charset="0"/>
            </a:endParaRPr>
          </a:p>
          <a:p>
            <a:pPr algn="ctr">
              <a:lnSpc>
                <a:spcPts val="1200"/>
              </a:lnSpc>
              <a:defRPr/>
            </a:pPr>
            <a:endParaRPr lang="en-GB">
              <a:latin typeface="Arial" panose="020B0604020202020204" pitchFamily="7" charset="0"/>
              <a:cs typeface="Arial" panose="020B0604020202020204" pitchFamily="7" charset="0"/>
            </a:endParaRPr>
          </a:p>
          <a:p>
            <a:pPr algn="ctr">
              <a:lnSpc>
                <a:spcPts val="1200"/>
              </a:lnSpc>
              <a:defRPr/>
            </a:pPr>
            <a:r>
              <a:rPr lang="en-GB" b="1" u="sng">
                <a:latin typeface="Arial" panose="020B0604020202020204" pitchFamily="7" charset="0"/>
                <a:cs typeface="Arial" panose="020B0604020202020204" pitchFamily="7" charset="0"/>
              </a:rPr>
              <a:t>(</a:t>
            </a:r>
            <a:r>
              <a:rPr lang="id-ID" altLang="en-GB" b="1" u="sng">
                <a:latin typeface="Arial" panose="020B0604020202020204" pitchFamily="7" charset="0"/>
                <a:cs typeface="Arial" panose="020B0604020202020204" pitchFamily="7" charset="0"/>
              </a:rPr>
              <a:t>Drs. H. Hariyo Santoso </a:t>
            </a:r>
            <a:r>
              <a:rPr lang="en-GB" b="1" u="sng">
                <a:latin typeface="Arial" panose="020B0604020202020204" pitchFamily="7" charset="0"/>
                <a:cs typeface="Arial" panose="020B0604020202020204" pitchFamily="7" charset="0"/>
              </a:rPr>
              <a:t>)</a:t>
            </a:r>
          </a:p>
          <a:p>
            <a:pPr algn="ctr">
              <a:lnSpc>
                <a:spcPts val="1200"/>
              </a:lnSpc>
              <a:defRPr/>
            </a:pPr>
            <a:r>
              <a:rPr lang="en-GB" b="1">
                <a:latin typeface="Arial" panose="020B0604020202020204" pitchFamily="7" charset="0"/>
                <a:cs typeface="Arial" panose="020B0604020202020204" pitchFamily="7" charset="0"/>
              </a:rPr>
              <a:t>NIP. </a:t>
            </a:r>
            <a:r>
              <a:rPr lang="id-ID" altLang="en-GB" b="1">
                <a:latin typeface="Arial" panose="020B0604020202020204" pitchFamily="7" charset="0"/>
                <a:cs typeface="Arial" panose="020B0604020202020204" pitchFamily="7" charset="0"/>
              </a:rPr>
              <a:t>196307101988111005</a:t>
            </a:r>
            <a:endParaRPr lang="en-GB" b="1">
              <a:latin typeface="Arial" panose="020B0604020202020204" pitchFamily="7" charset="0"/>
              <a:cs typeface="Arial" panose="020B0604020202020204" pitchFamily="7" charset="0"/>
            </a:endParaRPr>
          </a:p>
          <a:p>
            <a:pPr>
              <a:lnSpc>
                <a:spcPts val="1200"/>
              </a:lnSpc>
              <a:defRPr/>
            </a:pPr>
            <a:endParaRPr lang="en-GB"/>
          </a:p>
          <a:p>
            <a:pPr>
              <a:lnSpc>
                <a:spcPts val="1200"/>
              </a:lnSpc>
              <a:defRPr/>
            </a:pPr>
            <a:endParaRPr lang="en-GB"/>
          </a:p>
          <a:p>
            <a:pPr>
              <a:lnSpc>
                <a:spcPts val="1200"/>
              </a:lnSpc>
              <a:defRPr/>
            </a:pPr>
            <a:endParaRPr lang="en-GB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3AD00F05-A4DE-1F4A-B76E-96891EA7C306}"/>
              </a:ext>
            </a:extLst>
          </p:cNvPr>
          <p:cNvSpPr txBox="1"/>
          <p:nvPr/>
        </p:nvSpPr>
        <p:spPr>
          <a:xfrm>
            <a:off x="1068388" y="13061950"/>
            <a:ext cx="3230562" cy="1930400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defRPr/>
            </a:pPr>
            <a:endParaRPr lang="en-GB"/>
          </a:p>
          <a:p>
            <a:pPr algn="ctr">
              <a:lnSpc>
                <a:spcPts val="1200"/>
              </a:lnSpc>
              <a:defRPr/>
            </a:pPr>
            <a:r>
              <a:rPr lang="en-US">
                <a:latin typeface="Arial" panose="020B0604020202020204" pitchFamily="7" charset="0"/>
                <a:cs typeface="Arial" panose="020B0604020202020204" pitchFamily="7" charset="0"/>
              </a:rPr>
              <a:t>Dinas Komunikasi dan Informatika</a:t>
            </a:r>
          </a:p>
          <a:p>
            <a:pPr algn="ctr">
              <a:lnSpc>
                <a:spcPts val="1200"/>
              </a:lnSpc>
              <a:defRPr/>
            </a:pPr>
            <a:r>
              <a:rPr lang="en-GB">
                <a:latin typeface="Arial" panose="020B0604020202020204" pitchFamily="7" charset="0"/>
                <a:cs typeface="Arial" panose="020B0604020202020204" pitchFamily="7" charset="0"/>
              </a:rPr>
              <a:t>Provinsi Kalimantan Timur</a:t>
            </a:r>
          </a:p>
          <a:p>
            <a:pPr algn="ctr">
              <a:lnSpc>
                <a:spcPts val="1200"/>
              </a:lnSpc>
              <a:defRPr/>
            </a:pPr>
            <a:endParaRPr lang="en-GB">
              <a:latin typeface="Arial" panose="020B0604020202020204" pitchFamily="7" charset="0"/>
              <a:cs typeface="Arial" panose="020B0604020202020204" pitchFamily="7" charset="0"/>
            </a:endParaRPr>
          </a:p>
          <a:p>
            <a:pPr algn="ctr">
              <a:lnSpc>
                <a:spcPts val="1200"/>
              </a:lnSpc>
              <a:defRPr/>
            </a:pPr>
            <a:endParaRPr lang="en-GB">
              <a:latin typeface="Arial" panose="020B0604020202020204" pitchFamily="7" charset="0"/>
              <a:cs typeface="Arial" panose="020B0604020202020204" pitchFamily="7" charset="0"/>
            </a:endParaRPr>
          </a:p>
          <a:p>
            <a:pPr algn="ctr">
              <a:lnSpc>
                <a:spcPts val="1200"/>
              </a:lnSpc>
              <a:defRPr/>
            </a:pPr>
            <a:endParaRPr lang="en-GB">
              <a:latin typeface="Arial" panose="020B0604020202020204" pitchFamily="7" charset="0"/>
              <a:cs typeface="Arial" panose="020B0604020202020204" pitchFamily="7" charset="0"/>
            </a:endParaRPr>
          </a:p>
          <a:p>
            <a:pPr algn="ctr">
              <a:defRPr/>
            </a:pPr>
            <a:endParaRPr lang="en-GB">
              <a:latin typeface="Arial" panose="020B0604020202020204" pitchFamily="7" charset="0"/>
              <a:cs typeface="Arial" panose="020B0604020202020204" pitchFamily="7" charset="0"/>
            </a:endParaRPr>
          </a:p>
          <a:p>
            <a:pPr algn="ctr">
              <a:lnSpc>
                <a:spcPts val="1200"/>
              </a:lnSpc>
              <a:defRPr/>
            </a:pPr>
            <a:endParaRPr lang="en-GB">
              <a:latin typeface="Arial" panose="020B0604020202020204" pitchFamily="7" charset="0"/>
              <a:cs typeface="Arial" panose="020B0604020202020204" pitchFamily="7" charset="0"/>
            </a:endParaRPr>
          </a:p>
          <a:p>
            <a:pPr algn="ctr">
              <a:lnSpc>
                <a:spcPts val="1200"/>
              </a:lnSpc>
              <a:defRPr/>
            </a:pPr>
            <a:r>
              <a:rPr lang="en-GB" b="1" u="sng">
                <a:latin typeface="Arial" panose="020B0604020202020204" pitchFamily="7" charset="0"/>
                <a:cs typeface="Arial" panose="020B0604020202020204" pitchFamily="7" charset="0"/>
              </a:rPr>
              <a:t>(</a:t>
            </a:r>
            <a:r>
              <a:rPr lang="en-US" altLang="en-GB" b="1" u="sng">
                <a:latin typeface="Arial" panose="020B0604020202020204" pitchFamily="7" charset="0"/>
                <a:cs typeface="Arial" panose="020B0604020202020204" pitchFamily="7" charset="0"/>
              </a:rPr>
              <a:t>Drs. Diddy Rusdiansyah A. D,. MM</a:t>
            </a:r>
            <a:r>
              <a:rPr lang="en-GB" b="1" u="sng">
                <a:latin typeface="Arial" panose="020B0604020202020204" pitchFamily="7" charset="0"/>
                <a:cs typeface="Arial" panose="020B0604020202020204" pitchFamily="7" charset="0"/>
              </a:rPr>
              <a:t>)</a:t>
            </a:r>
          </a:p>
          <a:p>
            <a:pPr algn="ctr">
              <a:defRPr/>
            </a:pPr>
            <a:r>
              <a:rPr lang="en-GB" b="1">
                <a:latin typeface="Arial" panose="020B0604020202020204" pitchFamily="7" charset="0"/>
                <a:cs typeface="Arial" panose="020B0604020202020204" pitchFamily="7" charset="0"/>
              </a:rPr>
              <a:t>NIP. </a:t>
            </a:r>
            <a:r>
              <a:rPr lang="id-ID" altLang="en-GB" b="1">
                <a:latin typeface="Arial" panose="020B0604020202020204" pitchFamily="7" charset="0"/>
                <a:cs typeface="Arial" panose="020B0604020202020204" pitchFamily="7" charset="0"/>
              </a:rPr>
              <a:t>19</a:t>
            </a:r>
            <a:r>
              <a:rPr lang="en-US" altLang="en-GB" b="1">
                <a:latin typeface="Arial" panose="020B0604020202020204" pitchFamily="7" charset="0"/>
                <a:cs typeface="Arial" panose="020B0604020202020204" pitchFamily="7" charset="0"/>
              </a:rPr>
              <a:t>6406271990031006</a:t>
            </a:r>
            <a:endParaRPr lang="en-GB" b="1">
              <a:latin typeface="Arial" panose="020B0604020202020204" pitchFamily="7" charset="0"/>
              <a:cs typeface="Arial" panose="020B0604020202020204" pitchFamily="7" charset="0"/>
            </a:endParaRPr>
          </a:p>
          <a:p>
            <a:pPr>
              <a:lnSpc>
                <a:spcPts val="1200"/>
              </a:lnSpc>
              <a:defRPr/>
            </a:pPr>
            <a:endParaRPr lang="en-GB">
              <a:latin typeface="Arial" panose="020B0604020202020204" pitchFamily="7" charset="0"/>
              <a:cs typeface="Arial" panose="020B0604020202020204" pitchFamily="7" charset="0"/>
            </a:endParaRPr>
          </a:p>
          <a:p>
            <a:pPr>
              <a:lnSpc>
                <a:spcPts val="1200"/>
              </a:lnSpc>
              <a:defRPr/>
            </a:pPr>
            <a:endParaRPr lang="en-GB">
              <a:latin typeface="Arial" panose="020B0604020202020204" pitchFamily="7" charset="0"/>
              <a:cs typeface="Arial" panose="020B0604020202020204" pitchFamily="7" charset="0"/>
            </a:endParaRPr>
          </a:p>
          <a:p>
            <a:pPr>
              <a:lnSpc>
                <a:spcPts val="1200"/>
              </a:lnSpc>
              <a:defRPr/>
            </a:pPr>
            <a:endParaRPr lang="en-GB">
              <a:latin typeface="Arial" panose="020B0604020202020204" pitchFamily="7" charset="0"/>
              <a:cs typeface="Arial" panose="020B0604020202020204" pitchFamily="7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385A039-D0C0-A84D-8602-A1983A8D2876}"/>
              </a:ext>
            </a:extLst>
          </p:cNvPr>
          <p:cNvGraphicFramePr>
            <a:graphicFrameLocks noGrp="1"/>
          </p:cNvGraphicFramePr>
          <p:nvPr/>
        </p:nvGraphicFramePr>
        <p:xfrm>
          <a:off x="674688" y="-8134350"/>
          <a:ext cx="3005136" cy="38814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1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63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5773"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u="none" strike="noStrike">
                          <a:effectLst/>
                        </a:rPr>
                        <a:t>14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u="none" strike="noStrike">
                          <a:effectLst/>
                        </a:rPr>
                        <a:t>Perumusan rencana Program, Kegiatan, Indikator Kinerja, Kelompok Sasaran dan Pendanaan Indikatif selama 5 (lima) tahun, termasuk Lokasi Kegiatan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500" u="none" strike="noStrike">
                          <a:effectLst/>
                        </a:rPr>
                        <a:t> </a:t>
                      </a:r>
                      <a:endParaRPr lang="en-ID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500" u="none" strike="noStrike">
                          <a:effectLst/>
                        </a:rPr>
                        <a:t> </a:t>
                      </a:r>
                      <a:endParaRPr lang="en-ID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u="none" strike="noStrike">
                          <a:effectLst/>
                        </a:rPr>
                        <a:t> 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u="none" strike="noStrike">
                          <a:effectLst/>
                        </a:rPr>
                        <a:t> 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u="none" strike="noStrike">
                          <a:effectLst/>
                        </a:rPr>
                        <a:t>15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u="none" strike="noStrike">
                          <a:effectLst/>
                        </a:rPr>
                        <a:t>Perumusan Indikator Kinerja Perangkat Daerah Provinsi yang mengacu pada Tujuan dan Sasaran RPJMD Provinsi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500" u="none" strike="noStrike">
                          <a:effectLst/>
                        </a:rPr>
                        <a:t> </a:t>
                      </a:r>
                      <a:endParaRPr lang="en-ID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500" u="none" strike="noStrike">
                          <a:effectLst/>
                        </a:rPr>
                        <a:t> </a:t>
                      </a:r>
                      <a:endParaRPr lang="en-ID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u="none" strike="noStrike">
                          <a:effectLst/>
                        </a:rPr>
                        <a:t> 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u="none" strike="noStrike">
                          <a:effectLst/>
                        </a:rPr>
                        <a:t> 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718"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u="none" strike="noStrike">
                          <a:effectLst/>
                        </a:rPr>
                        <a:t>16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u="none" strike="noStrike">
                          <a:effectLst/>
                        </a:rPr>
                        <a:t>Pelaksanaan Forum Perangkat Daerah Provinsi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500" u="none" strike="noStrike">
                          <a:effectLst/>
                        </a:rPr>
                        <a:t> </a:t>
                      </a:r>
                      <a:endParaRPr lang="en-ID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500" u="none" strike="noStrike">
                          <a:effectLst/>
                        </a:rPr>
                        <a:t> </a:t>
                      </a:r>
                      <a:endParaRPr lang="en-ID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u="none" strike="noStrike">
                          <a:effectLst/>
                        </a:rPr>
                        <a:t> 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u="none" strike="noStrike">
                          <a:effectLst/>
                        </a:rPr>
                        <a:t> 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031"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u="none" strike="noStrike">
                          <a:effectLst/>
                        </a:rPr>
                        <a:t>17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u="none" strike="noStrike">
                          <a:effectLst/>
                        </a:rPr>
                        <a:t>Perumusan Indikator Kinerja, kelompok sasaran dan pendanaan indikatif Perangkat Daerah Provinsi berpedoman pada indikasi Rencana Program Prioritas dan kebutuhan pendanaan Pembangunan Jangka Menengah Daerah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500" u="none" strike="noStrike">
                          <a:effectLst/>
                        </a:rPr>
                        <a:t> </a:t>
                      </a:r>
                      <a:endParaRPr lang="en-ID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500" u="none" strike="noStrike">
                          <a:effectLst/>
                        </a:rPr>
                        <a:t> </a:t>
                      </a:r>
                      <a:endParaRPr lang="en-ID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u="none" strike="noStrike">
                          <a:effectLst/>
                        </a:rPr>
                        <a:t> 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u="none" strike="noStrike">
                          <a:effectLst/>
                        </a:rPr>
                        <a:t> 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886"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u="none" strike="noStrike">
                          <a:effectLst/>
                        </a:rPr>
                        <a:t>18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u="none" strike="noStrike">
                          <a:effectLst/>
                        </a:rPr>
                        <a:t>Perumusan Rancangan Akhir Renstra Perangkat Daerah Provinsi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500" u="none" strike="noStrike">
                          <a:effectLst/>
                        </a:rPr>
                        <a:t> </a:t>
                      </a:r>
                      <a:endParaRPr lang="en-ID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500" u="none" strike="noStrike">
                          <a:effectLst/>
                        </a:rPr>
                        <a:t> </a:t>
                      </a:r>
                      <a:endParaRPr lang="en-ID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u="none" strike="noStrike">
                          <a:effectLst/>
                        </a:rPr>
                        <a:t> 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u="none" strike="noStrike">
                          <a:effectLst/>
                        </a:rPr>
                        <a:t> 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773"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u="none" strike="noStrike">
                          <a:effectLst/>
                        </a:rPr>
                        <a:t>19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u="none" strike="noStrike">
                          <a:effectLst/>
                        </a:rPr>
                        <a:t>Pentahapan pelaksanaan program Perangkat Daerah Provinsi sesuai dengan pentahapan pelaksanaan Program Pembangunan Jangka Menengah Daerah Provinsi.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500" u="none" strike="noStrike">
                          <a:effectLst/>
                        </a:rPr>
                        <a:t> </a:t>
                      </a:r>
                      <a:endParaRPr lang="en-ID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500" u="none" strike="noStrike">
                          <a:effectLst/>
                        </a:rPr>
                        <a:t> </a:t>
                      </a:r>
                      <a:endParaRPr lang="en-ID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u="none" strike="noStrike">
                          <a:effectLst/>
                        </a:rPr>
                        <a:t> 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u="none" strike="noStrike">
                          <a:effectLst/>
                        </a:rPr>
                        <a:t> 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1898"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u="none" strike="noStrike">
                          <a:effectLst/>
                        </a:rPr>
                        <a:t>20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u="none" strike="noStrike">
                          <a:effectLst/>
                        </a:rPr>
                        <a:t>Dokumen Renstra Perangkat Daerah Provinsi yang telah disyahkan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500" u="none" strike="noStrike">
                          <a:effectLst/>
                        </a:rPr>
                        <a:t> </a:t>
                      </a:r>
                      <a:endParaRPr lang="en-ID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500" u="none" strike="noStrike">
                          <a:effectLst/>
                        </a:rPr>
                        <a:t> </a:t>
                      </a:r>
                      <a:endParaRPr lang="en-ID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u="none" strike="noStrike">
                          <a:effectLst/>
                        </a:rPr>
                        <a:t> 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u="none" strike="noStrike">
                          <a:effectLst/>
                        </a:rPr>
                        <a:t> 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062"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3062"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rowSpan="10" gridSpan="2"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rowSpan="10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3062"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3062"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3062"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3062"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3062"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u="none" strike="noStrike">
                          <a:effectLst/>
                        </a:rPr>
                        <a:t> rr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14160"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73062"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73062"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73062"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73062"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7" name="TextBox 1">
            <a:extLst>
              <a:ext uri="{FF2B5EF4-FFF2-40B4-BE49-F238E27FC236}">
                <a16:creationId xmlns:a16="http://schemas.microsoft.com/office/drawing/2014/main" id="{6D75995A-6501-4E47-A8E7-F2DCCE4D0AAA}"/>
              </a:ext>
            </a:extLst>
          </p:cNvPr>
          <p:cNvSpPr txBox="1"/>
          <p:nvPr/>
        </p:nvSpPr>
        <p:spPr>
          <a:xfrm>
            <a:off x="5853113" y="12833350"/>
            <a:ext cx="2617787" cy="1936750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defRPr/>
            </a:pPr>
            <a:r>
              <a:rPr lang="en-GB">
                <a:latin typeface="Arial" panose="020B0604020202020204" pitchFamily="7" charset="0"/>
                <a:cs typeface="Arial" panose="020B0604020202020204" pitchFamily="7" charset="0"/>
              </a:rPr>
              <a:t>Samarinda, </a:t>
            </a:r>
            <a:r>
              <a:rPr lang="id-ID" altLang="en-GB">
                <a:latin typeface="Arial" panose="020B0604020202020204" pitchFamily="7" charset="0"/>
                <a:cs typeface="Arial" panose="020B0604020202020204" pitchFamily="7" charset="0"/>
              </a:rPr>
              <a:t>      April</a:t>
            </a:r>
            <a:r>
              <a:rPr lang="en-GB">
                <a:latin typeface="Arial" panose="020B0604020202020204" pitchFamily="7" charset="0"/>
                <a:cs typeface="Arial" panose="020B0604020202020204" pitchFamily="7" charset="0"/>
              </a:rPr>
              <a:t> 2019</a:t>
            </a:r>
          </a:p>
          <a:p>
            <a:pPr algn="ctr">
              <a:lnSpc>
                <a:spcPts val="1200"/>
              </a:lnSpc>
              <a:defRPr/>
            </a:pPr>
            <a:endParaRPr lang="id-ID">
              <a:latin typeface="Arial" panose="020B0604020202020204" pitchFamily="7" charset="0"/>
              <a:cs typeface="Arial" panose="020B0604020202020204" pitchFamily="7" charset="0"/>
            </a:endParaRPr>
          </a:p>
          <a:p>
            <a:pPr algn="ctr">
              <a:lnSpc>
                <a:spcPts val="1200"/>
              </a:lnSpc>
              <a:defRPr/>
            </a:pPr>
            <a:r>
              <a:rPr lang="id-ID">
                <a:latin typeface="Arial" panose="020B0604020202020204" pitchFamily="7" charset="0"/>
                <a:cs typeface="Arial" panose="020B0604020202020204" pitchFamily="7" charset="0"/>
              </a:rPr>
              <a:t>Bappeda </a:t>
            </a:r>
            <a:r>
              <a:rPr lang="id-ID" altLang="en-GB">
                <a:latin typeface="Arial" panose="020B0604020202020204" pitchFamily="7" charset="0"/>
                <a:cs typeface="Arial" panose="020B0604020202020204" pitchFamily="7" charset="0"/>
              </a:rPr>
              <a:t> </a:t>
            </a:r>
            <a:r>
              <a:rPr lang="en-GB">
                <a:latin typeface="Arial" panose="020B0604020202020204" pitchFamily="7" charset="0"/>
                <a:cs typeface="Arial" panose="020B0604020202020204" pitchFamily="7" charset="0"/>
              </a:rPr>
              <a:t>Provinsi Kalimantan Timur</a:t>
            </a:r>
          </a:p>
          <a:p>
            <a:pPr algn="ctr">
              <a:lnSpc>
                <a:spcPts val="1200"/>
              </a:lnSpc>
              <a:defRPr/>
            </a:pPr>
            <a:r>
              <a:rPr lang="id-ID" altLang="en-GB">
                <a:latin typeface="Arial" panose="020B0604020202020204" pitchFamily="7" charset="0"/>
                <a:cs typeface="Arial" panose="020B0604020202020204" pitchFamily="7" charset="0"/>
              </a:rPr>
              <a:t>Kabid SDMP</a:t>
            </a:r>
            <a:endParaRPr lang="en-GB">
              <a:latin typeface="Arial" panose="020B0604020202020204" pitchFamily="7" charset="0"/>
              <a:cs typeface="Arial" panose="020B0604020202020204" pitchFamily="7" charset="0"/>
            </a:endParaRPr>
          </a:p>
          <a:p>
            <a:pPr algn="ctr">
              <a:lnSpc>
                <a:spcPts val="1200"/>
              </a:lnSpc>
              <a:defRPr/>
            </a:pPr>
            <a:endParaRPr lang="en-GB">
              <a:latin typeface="Arial" panose="020B0604020202020204" pitchFamily="7" charset="0"/>
              <a:cs typeface="Arial" panose="020B0604020202020204" pitchFamily="7" charset="0"/>
            </a:endParaRPr>
          </a:p>
          <a:p>
            <a:pPr algn="ctr">
              <a:lnSpc>
                <a:spcPts val="1200"/>
              </a:lnSpc>
              <a:defRPr/>
            </a:pPr>
            <a:endParaRPr lang="en-GB">
              <a:latin typeface="Arial" panose="020B0604020202020204" pitchFamily="7" charset="0"/>
              <a:cs typeface="Arial" panose="020B0604020202020204" pitchFamily="7" charset="0"/>
            </a:endParaRPr>
          </a:p>
          <a:p>
            <a:pPr algn="ctr">
              <a:lnSpc>
                <a:spcPts val="1200"/>
              </a:lnSpc>
              <a:defRPr/>
            </a:pPr>
            <a:endParaRPr lang="en-GB">
              <a:latin typeface="Arial" panose="020B0604020202020204" pitchFamily="7" charset="0"/>
              <a:cs typeface="Arial" panose="020B0604020202020204" pitchFamily="7" charset="0"/>
            </a:endParaRPr>
          </a:p>
          <a:p>
            <a:pPr algn="ctr">
              <a:lnSpc>
                <a:spcPts val="1200"/>
              </a:lnSpc>
              <a:defRPr/>
            </a:pPr>
            <a:endParaRPr lang="en-GB">
              <a:latin typeface="Arial" panose="020B0604020202020204" pitchFamily="7" charset="0"/>
              <a:cs typeface="Arial" panose="020B0604020202020204" pitchFamily="7" charset="0"/>
            </a:endParaRPr>
          </a:p>
          <a:p>
            <a:pPr algn="ctr">
              <a:lnSpc>
                <a:spcPts val="1200"/>
              </a:lnSpc>
              <a:defRPr/>
            </a:pPr>
            <a:endParaRPr lang="en-GB">
              <a:latin typeface="Arial" panose="020B0604020202020204" pitchFamily="7" charset="0"/>
              <a:cs typeface="Arial" panose="020B0604020202020204" pitchFamily="7" charset="0"/>
            </a:endParaRPr>
          </a:p>
          <a:p>
            <a:pPr algn="ctr">
              <a:lnSpc>
                <a:spcPts val="1200"/>
              </a:lnSpc>
              <a:defRPr/>
            </a:pPr>
            <a:r>
              <a:rPr lang="en-GB" b="1" u="sng">
                <a:latin typeface="Arial" panose="020B0604020202020204" pitchFamily="7" charset="0"/>
                <a:cs typeface="Arial" panose="020B0604020202020204" pitchFamily="7" charset="0"/>
              </a:rPr>
              <a:t>(</a:t>
            </a:r>
            <a:r>
              <a:rPr lang="id-ID" altLang="en-GB" b="1" u="sng">
                <a:latin typeface="Arial" panose="020B0604020202020204" pitchFamily="7" charset="0"/>
                <a:cs typeface="Arial" panose="020B0604020202020204" pitchFamily="7" charset="0"/>
              </a:rPr>
              <a:t>Drs. H. Hariyo Santoso </a:t>
            </a:r>
            <a:r>
              <a:rPr lang="en-GB" b="1" u="sng">
                <a:latin typeface="Arial" panose="020B0604020202020204" pitchFamily="7" charset="0"/>
                <a:cs typeface="Arial" panose="020B0604020202020204" pitchFamily="7" charset="0"/>
              </a:rPr>
              <a:t>)</a:t>
            </a:r>
          </a:p>
          <a:p>
            <a:pPr algn="ctr">
              <a:lnSpc>
                <a:spcPts val="1200"/>
              </a:lnSpc>
              <a:defRPr/>
            </a:pPr>
            <a:r>
              <a:rPr lang="en-GB" b="1">
                <a:latin typeface="Arial" panose="020B0604020202020204" pitchFamily="7" charset="0"/>
                <a:cs typeface="Arial" panose="020B0604020202020204" pitchFamily="7" charset="0"/>
              </a:rPr>
              <a:t>NIP. </a:t>
            </a:r>
            <a:r>
              <a:rPr lang="id-ID" altLang="en-GB" b="1">
                <a:latin typeface="Arial" panose="020B0604020202020204" pitchFamily="7" charset="0"/>
                <a:cs typeface="Arial" panose="020B0604020202020204" pitchFamily="7" charset="0"/>
              </a:rPr>
              <a:t>196307101988111005</a:t>
            </a:r>
            <a:endParaRPr lang="en-GB" b="1">
              <a:latin typeface="Arial" panose="020B0604020202020204" pitchFamily="7" charset="0"/>
              <a:cs typeface="Arial" panose="020B0604020202020204" pitchFamily="7" charset="0"/>
            </a:endParaRPr>
          </a:p>
          <a:p>
            <a:pPr>
              <a:lnSpc>
                <a:spcPts val="1200"/>
              </a:lnSpc>
              <a:defRPr/>
            </a:pPr>
            <a:endParaRPr lang="en-GB"/>
          </a:p>
          <a:p>
            <a:pPr>
              <a:lnSpc>
                <a:spcPts val="1200"/>
              </a:lnSpc>
              <a:defRPr/>
            </a:pPr>
            <a:endParaRPr lang="en-GB"/>
          </a:p>
          <a:p>
            <a:pPr>
              <a:lnSpc>
                <a:spcPts val="1200"/>
              </a:lnSpc>
              <a:defRPr/>
            </a:pPr>
            <a:endParaRPr lang="en-GB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E71ACCB4-3BBE-D44E-A81B-0EAB666A90BF}"/>
              </a:ext>
            </a:extLst>
          </p:cNvPr>
          <p:cNvSpPr txBox="1"/>
          <p:nvPr/>
        </p:nvSpPr>
        <p:spPr>
          <a:xfrm>
            <a:off x="1068388" y="13061950"/>
            <a:ext cx="3230562" cy="1930400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defRPr/>
            </a:pPr>
            <a:endParaRPr lang="en-GB"/>
          </a:p>
          <a:p>
            <a:pPr algn="ctr">
              <a:lnSpc>
                <a:spcPts val="1200"/>
              </a:lnSpc>
              <a:defRPr/>
            </a:pPr>
            <a:r>
              <a:rPr lang="en-US">
                <a:latin typeface="Arial" panose="020B0604020202020204" pitchFamily="7" charset="0"/>
                <a:cs typeface="Arial" panose="020B0604020202020204" pitchFamily="7" charset="0"/>
              </a:rPr>
              <a:t>Dinas Komunikasi dan Informatika</a:t>
            </a:r>
          </a:p>
          <a:p>
            <a:pPr algn="ctr">
              <a:lnSpc>
                <a:spcPts val="1200"/>
              </a:lnSpc>
              <a:defRPr/>
            </a:pPr>
            <a:r>
              <a:rPr lang="en-GB">
                <a:latin typeface="Arial" panose="020B0604020202020204" pitchFamily="7" charset="0"/>
                <a:cs typeface="Arial" panose="020B0604020202020204" pitchFamily="7" charset="0"/>
              </a:rPr>
              <a:t>Provinsi Kalimantan Timur</a:t>
            </a:r>
          </a:p>
          <a:p>
            <a:pPr algn="ctr">
              <a:lnSpc>
                <a:spcPts val="1200"/>
              </a:lnSpc>
              <a:defRPr/>
            </a:pPr>
            <a:endParaRPr lang="en-GB">
              <a:latin typeface="Arial" panose="020B0604020202020204" pitchFamily="7" charset="0"/>
              <a:cs typeface="Arial" panose="020B0604020202020204" pitchFamily="7" charset="0"/>
            </a:endParaRPr>
          </a:p>
          <a:p>
            <a:pPr algn="ctr">
              <a:lnSpc>
                <a:spcPts val="1200"/>
              </a:lnSpc>
              <a:defRPr/>
            </a:pPr>
            <a:endParaRPr lang="en-GB">
              <a:latin typeface="Arial" panose="020B0604020202020204" pitchFamily="7" charset="0"/>
              <a:cs typeface="Arial" panose="020B0604020202020204" pitchFamily="7" charset="0"/>
            </a:endParaRPr>
          </a:p>
          <a:p>
            <a:pPr algn="ctr">
              <a:lnSpc>
                <a:spcPts val="1200"/>
              </a:lnSpc>
              <a:defRPr/>
            </a:pPr>
            <a:endParaRPr lang="en-GB">
              <a:latin typeface="Arial" panose="020B0604020202020204" pitchFamily="7" charset="0"/>
              <a:cs typeface="Arial" panose="020B0604020202020204" pitchFamily="7" charset="0"/>
            </a:endParaRPr>
          </a:p>
          <a:p>
            <a:pPr algn="ctr">
              <a:defRPr/>
            </a:pPr>
            <a:endParaRPr lang="en-GB">
              <a:latin typeface="Arial" panose="020B0604020202020204" pitchFamily="7" charset="0"/>
              <a:cs typeface="Arial" panose="020B0604020202020204" pitchFamily="7" charset="0"/>
            </a:endParaRPr>
          </a:p>
          <a:p>
            <a:pPr algn="ctr">
              <a:lnSpc>
                <a:spcPts val="1200"/>
              </a:lnSpc>
              <a:defRPr/>
            </a:pPr>
            <a:endParaRPr lang="en-GB">
              <a:latin typeface="Arial" panose="020B0604020202020204" pitchFamily="7" charset="0"/>
              <a:cs typeface="Arial" panose="020B0604020202020204" pitchFamily="7" charset="0"/>
            </a:endParaRPr>
          </a:p>
          <a:p>
            <a:pPr algn="ctr">
              <a:lnSpc>
                <a:spcPts val="1200"/>
              </a:lnSpc>
              <a:defRPr/>
            </a:pPr>
            <a:r>
              <a:rPr lang="en-GB" b="1" u="sng">
                <a:latin typeface="Arial" panose="020B0604020202020204" pitchFamily="7" charset="0"/>
                <a:cs typeface="Arial" panose="020B0604020202020204" pitchFamily="7" charset="0"/>
              </a:rPr>
              <a:t>(</a:t>
            </a:r>
            <a:r>
              <a:rPr lang="en-US" altLang="en-GB" b="1" u="sng">
                <a:latin typeface="Arial" panose="020B0604020202020204" pitchFamily="7" charset="0"/>
                <a:cs typeface="Arial" panose="020B0604020202020204" pitchFamily="7" charset="0"/>
              </a:rPr>
              <a:t>Drs. Diddy Rusdiansyah A. D,. MM</a:t>
            </a:r>
            <a:r>
              <a:rPr lang="en-GB" b="1" u="sng">
                <a:latin typeface="Arial" panose="020B0604020202020204" pitchFamily="7" charset="0"/>
                <a:cs typeface="Arial" panose="020B0604020202020204" pitchFamily="7" charset="0"/>
              </a:rPr>
              <a:t>)</a:t>
            </a:r>
          </a:p>
          <a:p>
            <a:pPr algn="ctr">
              <a:defRPr/>
            </a:pPr>
            <a:r>
              <a:rPr lang="en-GB" b="1">
                <a:latin typeface="Arial" panose="020B0604020202020204" pitchFamily="7" charset="0"/>
                <a:cs typeface="Arial" panose="020B0604020202020204" pitchFamily="7" charset="0"/>
              </a:rPr>
              <a:t>NIP. </a:t>
            </a:r>
            <a:r>
              <a:rPr lang="id-ID" altLang="en-GB" b="1">
                <a:latin typeface="Arial" panose="020B0604020202020204" pitchFamily="7" charset="0"/>
                <a:cs typeface="Arial" panose="020B0604020202020204" pitchFamily="7" charset="0"/>
              </a:rPr>
              <a:t>19</a:t>
            </a:r>
            <a:r>
              <a:rPr lang="en-US" altLang="en-GB" b="1">
                <a:latin typeface="Arial" panose="020B0604020202020204" pitchFamily="7" charset="0"/>
                <a:cs typeface="Arial" panose="020B0604020202020204" pitchFamily="7" charset="0"/>
              </a:rPr>
              <a:t>6406271990031006</a:t>
            </a:r>
            <a:endParaRPr lang="en-GB" b="1">
              <a:latin typeface="Arial" panose="020B0604020202020204" pitchFamily="7" charset="0"/>
              <a:cs typeface="Arial" panose="020B0604020202020204" pitchFamily="7" charset="0"/>
            </a:endParaRPr>
          </a:p>
          <a:p>
            <a:pPr>
              <a:lnSpc>
                <a:spcPts val="1200"/>
              </a:lnSpc>
              <a:defRPr/>
            </a:pPr>
            <a:endParaRPr lang="en-GB">
              <a:latin typeface="Arial" panose="020B0604020202020204" pitchFamily="7" charset="0"/>
              <a:cs typeface="Arial" panose="020B0604020202020204" pitchFamily="7" charset="0"/>
            </a:endParaRPr>
          </a:p>
          <a:p>
            <a:pPr>
              <a:lnSpc>
                <a:spcPts val="1200"/>
              </a:lnSpc>
              <a:defRPr/>
            </a:pPr>
            <a:endParaRPr lang="en-GB">
              <a:latin typeface="Arial" panose="020B0604020202020204" pitchFamily="7" charset="0"/>
              <a:cs typeface="Arial" panose="020B0604020202020204" pitchFamily="7" charset="0"/>
            </a:endParaRPr>
          </a:p>
          <a:p>
            <a:pPr>
              <a:lnSpc>
                <a:spcPts val="1200"/>
              </a:lnSpc>
              <a:defRPr/>
            </a:pPr>
            <a:endParaRPr lang="en-GB">
              <a:latin typeface="Arial" panose="020B0604020202020204" pitchFamily="7" charset="0"/>
              <a:cs typeface="Arial" panose="020B0604020202020204" pitchFamily="7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FBAD80B-1B5B-A24B-B444-FABDC4AE638E}"/>
              </a:ext>
            </a:extLst>
          </p:cNvPr>
          <p:cNvGraphicFramePr>
            <a:graphicFrameLocks noGrp="1"/>
          </p:cNvGraphicFramePr>
          <p:nvPr/>
        </p:nvGraphicFramePr>
        <p:xfrm>
          <a:off x="674688" y="-8134350"/>
          <a:ext cx="3005136" cy="38814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1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63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5773"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u="none" strike="noStrike">
                          <a:effectLst/>
                        </a:rPr>
                        <a:t>14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u="none" strike="noStrike">
                          <a:effectLst/>
                        </a:rPr>
                        <a:t>Perumusan rencana Program, Kegiatan, Indikator Kinerja, Kelompok Sasaran dan Pendanaan Indikatif selama 5 (lima) tahun, termasuk Lokasi Kegiatan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500" u="none" strike="noStrike">
                          <a:effectLst/>
                        </a:rPr>
                        <a:t> </a:t>
                      </a:r>
                      <a:endParaRPr lang="en-ID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500" u="none" strike="noStrike">
                          <a:effectLst/>
                        </a:rPr>
                        <a:t> </a:t>
                      </a:r>
                      <a:endParaRPr lang="en-ID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u="none" strike="noStrike">
                          <a:effectLst/>
                        </a:rPr>
                        <a:t> 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u="none" strike="noStrike">
                          <a:effectLst/>
                        </a:rPr>
                        <a:t> 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u="none" strike="noStrike">
                          <a:effectLst/>
                        </a:rPr>
                        <a:t>15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u="none" strike="noStrike">
                          <a:effectLst/>
                        </a:rPr>
                        <a:t>Perumusan Indikator Kinerja Perangkat Daerah Provinsi yang mengacu pada Tujuan dan Sasaran RPJMD Provinsi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500" u="none" strike="noStrike">
                          <a:effectLst/>
                        </a:rPr>
                        <a:t> </a:t>
                      </a:r>
                      <a:endParaRPr lang="en-ID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500" u="none" strike="noStrike">
                          <a:effectLst/>
                        </a:rPr>
                        <a:t> </a:t>
                      </a:r>
                      <a:endParaRPr lang="en-ID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u="none" strike="noStrike">
                          <a:effectLst/>
                        </a:rPr>
                        <a:t> 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u="none" strike="noStrike">
                          <a:effectLst/>
                        </a:rPr>
                        <a:t> 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718"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u="none" strike="noStrike">
                          <a:effectLst/>
                        </a:rPr>
                        <a:t>16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u="none" strike="noStrike">
                          <a:effectLst/>
                        </a:rPr>
                        <a:t>Pelaksanaan Forum Perangkat Daerah Provinsi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500" u="none" strike="noStrike">
                          <a:effectLst/>
                        </a:rPr>
                        <a:t> </a:t>
                      </a:r>
                      <a:endParaRPr lang="en-ID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500" u="none" strike="noStrike">
                          <a:effectLst/>
                        </a:rPr>
                        <a:t> </a:t>
                      </a:r>
                      <a:endParaRPr lang="en-ID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u="none" strike="noStrike">
                          <a:effectLst/>
                        </a:rPr>
                        <a:t> 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u="none" strike="noStrike">
                          <a:effectLst/>
                        </a:rPr>
                        <a:t> 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031"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u="none" strike="noStrike">
                          <a:effectLst/>
                        </a:rPr>
                        <a:t>17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u="none" strike="noStrike">
                          <a:effectLst/>
                        </a:rPr>
                        <a:t>Perumusan Indikator Kinerja, kelompok sasaran dan pendanaan indikatif Perangkat Daerah Provinsi berpedoman pada indikasi Rencana Program Prioritas dan kebutuhan pendanaan Pembangunan Jangka Menengah Daerah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500" u="none" strike="noStrike">
                          <a:effectLst/>
                        </a:rPr>
                        <a:t> </a:t>
                      </a:r>
                      <a:endParaRPr lang="en-ID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500" u="none" strike="noStrike">
                          <a:effectLst/>
                        </a:rPr>
                        <a:t> </a:t>
                      </a:r>
                      <a:endParaRPr lang="en-ID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u="none" strike="noStrike">
                          <a:effectLst/>
                        </a:rPr>
                        <a:t> 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u="none" strike="noStrike">
                          <a:effectLst/>
                        </a:rPr>
                        <a:t> 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886"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u="none" strike="noStrike">
                          <a:effectLst/>
                        </a:rPr>
                        <a:t>18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u="none" strike="noStrike">
                          <a:effectLst/>
                        </a:rPr>
                        <a:t>Perumusan Rancangan Akhir Renstra Perangkat Daerah Provinsi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500" u="none" strike="noStrike">
                          <a:effectLst/>
                        </a:rPr>
                        <a:t> </a:t>
                      </a:r>
                      <a:endParaRPr lang="en-ID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500" u="none" strike="noStrike">
                          <a:effectLst/>
                        </a:rPr>
                        <a:t> </a:t>
                      </a:r>
                      <a:endParaRPr lang="en-ID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u="none" strike="noStrike">
                          <a:effectLst/>
                        </a:rPr>
                        <a:t> 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u="none" strike="noStrike">
                          <a:effectLst/>
                        </a:rPr>
                        <a:t> 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773"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u="none" strike="noStrike">
                          <a:effectLst/>
                        </a:rPr>
                        <a:t>19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u="none" strike="noStrike">
                          <a:effectLst/>
                        </a:rPr>
                        <a:t>Pentahapan pelaksanaan program Perangkat Daerah Provinsi sesuai dengan pentahapan pelaksanaan Program Pembangunan Jangka Menengah Daerah Provinsi.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500" u="none" strike="noStrike">
                          <a:effectLst/>
                        </a:rPr>
                        <a:t> </a:t>
                      </a:r>
                      <a:endParaRPr lang="en-ID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500" u="none" strike="noStrike">
                          <a:effectLst/>
                        </a:rPr>
                        <a:t> </a:t>
                      </a:r>
                      <a:endParaRPr lang="en-ID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u="none" strike="noStrike">
                          <a:effectLst/>
                        </a:rPr>
                        <a:t> 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u="none" strike="noStrike">
                          <a:effectLst/>
                        </a:rPr>
                        <a:t> 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1898"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u="none" strike="noStrike">
                          <a:effectLst/>
                        </a:rPr>
                        <a:t>20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u="none" strike="noStrike">
                          <a:effectLst/>
                        </a:rPr>
                        <a:t>Dokumen Renstra Perangkat Daerah Provinsi yang telah disyahkan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500" u="none" strike="noStrike">
                          <a:effectLst/>
                        </a:rPr>
                        <a:t> </a:t>
                      </a:r>
                      <a:endParaRPr lang="en-ID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500" u="none" strike="noStrike">
                          <a:effectLst/>
                        </a:rPr>
                        <a:t> </a:t>
                      </a:r>
                      <a:endParaRPr lang="en-ID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u="none" strike="noStrike">
                          <a:effectLst/>
                        </a:rPr>
                        <a:t> 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u="none" strike="noStrike">
                          <a:effectLst/>
                        </a:rPr>
                        <a:t> 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062"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3062"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rowSpan="10" gridSpan="2"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rowSpan="10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3062"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3062"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3062"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3062"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3062"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u="none" strike="noStrike">
                          <a:effectLst/>
                        </a:rPr>
                        <a:t> rr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14160"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73062"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73062"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73062"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73062"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10" name="TextBox 1">
            <a:extLst>
              <a:ext uri="{FF2B5EF4-FFF2-40B4-BE49-F238E27FC236}">
                <a16:creationId xmlns:a16="http://schemas.microsoft.com/office/drawing/2014/main" id="{DF061038-D59F-4441-B261-5A2251B67E81}"/>
              </a:ext>
            </a:extLst>
          </p:cNvPr>
          <p:cNvSpPr txBox="1"/>
          <p:nvPr/>
        </p:nvSpPr>
        <p:spPr>
          <a:xfrm>
            <a:off x="5853113" y="12833350"/>
            <a:ext cx="2617787" cy="1936750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defRPr/>
            </a:pPr>
            <a:r>
              <a:rPr lang="en-GB">
                <a:latin typeface="Arial" panose="020B0604020202020204" pitchFamily="7" charset="0"/>
                <a:cs typeface="Arial" panose="020B0604020202020204" pitchFamily="7" charset="0"/>
              </a:rPr>
              <a:t>Samarinda, </a:t>
            </a:r>
            <a:r>
              <a:rPr lang="id-ID" altLang="en-GB">
                <a:latin typeface="Arial" panose="020B0604020202020204" pitchFamily="7" charset="0"/>
                <a:cs typeface="Arial" panose="020B0604020202020204" pitchFamily="7" charset="0"/>
              </a:rPr>
              <a:t>      April</a:t>
            </a:r>
            <a:r>
              <a:rPr lang="en-GB">
                <a:latin typeface="Arial" panose="020B0604020202020204" pitchFamily="7" charset="0"/>
                <a:cs typeface="Arial" panose="020B0604020202020204" pitchFamily="7" charset="0"/>
              </a:rPr>
              <a:t> 2019</a:t>
            </a:r>
          </a:p>
          <a:p>
            <a:pPr algn="ctr">
              <a:lnSpc>
                <a:spcPts val="1200"/>
              </a:lnSpc>
              <a:defRPr/>
            </a:pPr>
            <a:endParaRPr lang="id-ID">
              <a:latin typeface="Arial" panose="020B0604020202020204" pitchFamily="7" charset="0"/>
              <a:cs typeface="Arial" panose="020B0604020202020204" pitchFamily="7" charset="0"/>
            </a:endParaRPr>
          </a:p>
          <a:p>
            <a:pPr algn="ctr">
              <a:lnSpc>
                <a:spcPts val="1200"/>
              </a:lnSpc>
              <a:defRPr/>
            </a:pPr>
            <a:r>
              <a:rPr lang="id-ID">
                <a:latin typeface="Arial" panose="020B0604020202020204" pitchFamily="7" charset="0"/>
                <a:cs typeface="Arial" panose="020B0604020202020204" pitchFamily="7" charset="0"/>
              </a:rPr>
              <a:t>Bappeda </a:t>
            </a:r>
            <a:r>
              <a:rPr lang="id-ID" altLang="en-GB">
                <a:latin typeface="Arial" panose="020B0604020202020204" pitchFamily="7" charset="0"/>
                <a:cs typeface="Arial" panose="020B0604020202020204" pitchFamily="7" charset="0"/>
              </a:rPr>
              <a:t> </a:t>
            </a:r>
            <a:r>
              <a:rPr lang="en-GB">
                <a:latin typeface="Arial" panose="020B0604020202020204" pitchFamily="7" charset="0"/>
                <a:cs typeface="Arial" panose="020B0604020202020204" pitchFamily="7" charset="0"/>
              </a:rPr>
              <a:t>Provinsi Kalimantan Timur</a:t>
            </a:r>
          </a:p>
          <a:p>
            <a:pPr algn="ctr">
              <a:lnSpc>
                <a:spcPts val="1200"/>
              </a:lnSpc>
              <a:defRPr/>
            </a:pPr>
            <a:r>
              <a:rPr lang="id-ID" altLang="en-GB">
                <a:latin typeface="Arial" panose="020B0604020202020204" pitchFamily="7" charset="0"/>
                <a:cs typeface="Arial" panose="020B0604020202020204" pitchFamily="7" charset="0"/>
              </a:rPr>
              <a:t>Kabid SDMP</a:t>
            </a:r>
            <a:endParaRPr lang="en-GB">
              <a:latin typeface="Arial" panose="020B0604020202020204" pitchFamily="7" charset="0"/>
              <a:cs typeface="Arial" panose="020B0604020202020204" pitchFamily="7" charset="0"/>
            </a:endParaRPr>
          </a:p>
          <a:p>
            <a:pPr algn="ctr">
              <a:lnSpc>
                <a:spcPts val="1200"/>
              </a:lnSpc>
              <a:defRPr/>
            </a:pPr>
            <a:endParaRPr lang="en-GB">
              <a:latin typeface="Arial" panose="020B0604020202020204" pitchFamily="7" charset="0"/>
              <a:cs typeface="Arial" panose="020B0604020202020204" pitchFamily="7" charset="0"/>
            </a:endParaRPr>
          </a:p>
          <a:p>
            <a:pPr algn="ctr">
              <a:lnSpc>
                <a:spcPts val="1200"/>
              </a:lnSpc>
              <a:defRPr/>
            </a:pPr>
            <a:endParaRPr lang="en-GB">
              <a:latin typeface="Arial" panose="020B0604020202020204" pitchFamily="7" charset="0"/>
              <a:cs typeface="Arial" panose="020B0604020202020204" pitchFamily="7" charset="0"/>
            </a:endParaRPr>
          </a:p>
          <a:p>
            <a:pPr algn="ctr">
              <a:lnSpc>
                <a:spcPts val="1200"/>
              </a:lnSpc>
              <a:defRPr/>
            </a:pPr>
            <a:endParaRPr lang="en-GB">
              <a:latin typeface="Arial" panose="020B0604020202020204" pitchFamily="7" charset="0"/>
              <a:cs typeface="Arial" panose="020B0604020202020204" pitchFamily="7" charset="0"/>
            </a:endParaRPr>
          </a:p>
          <a:p>
            <a:pPr algn="ctr">
              <a:lnSpc>
                <a:spcPts val="1200"/>
              </a:lnSpc>
              <a:defRPr/>
            </a:pPr>
            <a:endParaRPr lang="en-GB">
              <a:latin typeface="Arial" panose="020B0604020202020204" pitchFamily="7" charset="0"/>
              <a:cs typeface="Arial" panose="020B0604020202020204" pitchFamily="7" charset="0"/>
            </a:endParaRPr>
          </a:p>
          <a:p>
            <a:pPr algn="ctr">
              <a:lnSpc>
                <a:spcPts val="1200"/>
              </a:lnSpc>
              <a:defRPr/>
            </a:pPr>
            <a:endParaRPr lang="en-GB">
              <a:latin typeface="Arial" panose="020B0604020202020204" pitchFamily="7" charset="0"/>
              <a:cs typeface="Arial" panose="020B0604020202020204" pitchFamily="7" charset="0"/>
            </a:endParaRPr>
          </a:p>
          <a:p>
            <a:pPr algn="ctr">
              <a:lnSpc>
                <a:spcPts val="1200"/>
              </a:lnSpc>
              <a:defRPr/>
            </a:pPr>
            <a:r>
              <a:rPr lang="en-GB" b="1" u="sng">
                <a:latin typeface="Arial" panose="020B0604020202020204" pitchFamily="7" charset="0"/>
                <a:cs typeface="Arial" panose="020B0604020202020204" pitchFamily="7" charset="0"/>
              </a:rPr>
              <a:t>(</a:t>
            </a:r>
            <a:r>
              <a:rPr lang="id-ID" altLang="en-GB" b="1" u="sng">
                <a:latin typeface="Arial" panose="020B0604020202020204" pitchFamily="7" charset="0"/>
                <a:cs typeface="Arial" panose="020B0604020202020204" pitchFamily="7" charset="0"/>
              </a:rPr>
              <a:t>Drs. H. Hariyo Santoso </a:t>
            </a:r>
            <a:r>
              <a:rPr lang="en-GB" b="1" u="sng">
                <a:latin typeface="Arial" panose="020B0604020202020204" pitchFamily="7" charset="0"/>
                <a:cs typeface="Arial" panose="020B0604020202020204" pitchFamily="7" charset="0"/>
              </a:rPr>
              <a:t>)</a:t>
            </a:r>
          </a:p>
          <a:p>
            <a:pPr algn="ctr">
              <a:lnSpc>
                <a:spcPts val="1200"/>
              </a:lnSpc>
              <a:defRPr/>
            </a:pPr>
            <a:r>
              <a:rPr lang="en-GB" b="1">
                <a:latin typeface="Arial" panose="020B0604020202020204" pitchFamily="7" charset="0"/>
                <a:cs typeface="Arial" panose="020B0604020202020204" pitchFamily="7" charset="0"/>
              </a:rPr>
              <a:t>NIP. </a:t>
            </a:r>
            <a:r>
              <a:rPr lang="id-ID" altLang="en-GB" b="1">
                <a:latin typeface="Arial" panose="020B0604020202020204" pitchFamily="7" charset="0"/>
                <a:cs typeface="Arial" panose="020B0604020202020204" pitchFamily="7" charset="0"/>
              </a:rPr>
              <a:t>196307101988111005</a:t>
            </a:r>
            <a:endParaRPr lang="en-GB" b="1">
              <a:latin typeface="Arial" panose="020B0604020202020204" pitchFamily="7" charset="0"/>
              <a:cs typeface="Arial" panose="020B0604020202020204" pitchFamily="7" charset="0"/>
            </a:endParaRPr>
          </a:p>
          <a:p>
            <a:pPr>
              <a:lnSpc>
                <a:spcPts val="1200"/>
              </a:lnSpc>
              <a:defRPr/>
            </a:pPr>
            <a:endParaRPr lang="en-GB"/>
          </a:p>
          <a:p>
            <a:pPr>
              <a:lnSpc>
                <a:spcPts val="1200"/>
              </a:lnSpc>
              <a:defRPr/>
            </a:pPr>
            <a:endParaRPr lang="en-GB"/>
          </a:p>
          <a:p>
            <a:pPr>
              <a:lnSpc>
                <a:spcPts val="1200"/>
              </a:lnSpc>
              <a:defRPr/>
            </a:pPr>
            <a:endParaRPr lang="en-GB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04743EC7-D053-B543-8B88-A2A1E4B18EF4}"/>
              </a:ext>
            </a:extLst>
          </p:cNvPr>
          <p:cNvSpPr txBox="1"/>
          <p:nvPr/>
        </p:nvSpPr>
        <p:spPr>
          <a:xfrm>
            <a:off x="1068388" y="13061950"/>
            <a:ext cx="3230562" cy="1930400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  <a:defRPr/>
            </a:pPr>
            <a:endParaRPr lang="en-GB"/>
          </a:p>
          <a:p>
            <a:pPr algn="ctr">
              <a:lnSpc>
                <a:spcPts val="1200"/>
              </a:lnSpc>
              <a:defRPr/>
            </a:pPr>
            <a:r>
              <a:rPr lang="en-US">
                <a:latin typeface="Arial" panose="020B0604020202020204" pitchFamily="7" charset="0"/>
                <a:cs typeface="Arial" panose="020B0604020202020204" pitchFamily="7" charset="0"/>
              </a:rPr>
              <a:t>Dinas Komunikasi dan Informatika</a:t>
            </a:r>
          </a:p>
          <a:p>
            <a:pPr algn="ctr">
              <a:lnSpc>
                <a:spcPts val="1200"/>
              </a:lnSpc>
              <a:defRPr/>
            </a:pPr>
            <a:r>
              <a:rPr lang="en-GB">
                <a:latin typeface="Arial" panose="020B0604020202020204" pitchFamily="7" charset="0"/>
                <a:cs typeface="Arial" panose="020B0604020202020204" pitchFamily="7" charset="0"/>
              </a:rPr>
              <a:t>Provinsi Kalimantan Timur</a:t>
            </a:r>
          </a:p>
          <a:p>
            <a:pPr algn="ctr">
              <a:lnSpc>
                <a:spcPts val="1200"/>
              </a:lnSpc>
              <a:defRPr/>
            </a:pPr>
            <a:endParaRPr lang="en-GB">
              <a:latin typeface="Arial" panose="020B0604020202020204" pitchFamily="7" charset="0"/>
              <a:cs typeface="Arial" panose="020B0604020202020204" pitchFamily="7" charset="0"/>
            </a:endParaRPr>
          </a:p>
          <a:p>
            <a:pPr algn="ctr">
              <a:lnSpc>
                <a:spcPts val="1200"/>
              </a:lnSpc>
              <a:defRPr/>
            </a:pPr>
            <a:endParaRPr lang="en-GB">
              <a:latin typeface="Arial" panose="020B0604020202020204" pitchFamily="7" charset="0"/>
              <a:cs typeface="Arial" panose="020B0604020202020204" pitchFamily="7" charset="0"/>
            </a:endParaRPr>
          </a:p>
          <a:p>
            <a:pPr algn="ctr">
              <a:lnSpc>
                <a:spcPts val="1200"/>
              </a:lnSpc>
              <a:defRPr/>
            </a:pPr>
            <a:endParaRPr lang="en-GB">
              <a:latin typeface="Arial" panose="020B0604020202020204" pitchFamily="7" charset="0"/>
              <a:cs typeface="Arial" panose="020B0604020202020204" pitchFamily="7" charset="0"/>
            </a:endParaRPr>
          </a:p>
          <a:p>
            <a:pPr algn="ctr">
              <a:defRPr/>
            </a:pPr>
            <a:endParaRPr lang="en-GB">
              <a:latin typeface="Arial" panose="020B0604020202020204" pitchFamily="7" charset="0"/>
              <a:cs typeface="Arial" panose="020B0604020202020204" pitchFamily="7" charset="0"/>
            </a:endParaRPr>
          </a:p>
          <a:p>
            <a:pPr algn="ctr">
              <a:lnSpc>
                <a:spcPts val="1200"/>
              </a:lnSpc>
              <a:defRPr/>
            </a:pPr>
            <a:endParaRPr lang="en-GB">
              <a:latin typeface="Arial" panose="020B0604020202020204" pitchFamily="7" charset="0"/>
              <a:cs typeface="Arial" panose="020B0604020202020204" pitchFamily="7" charset="0"/>
            </a:endParaRPr>
          </a:p>
          <a:p>
            <a:pPr algn="ctr">
              <a:lnSpc>
                <a:spcPts val="1200"/>
              </a:lnSpc>
              <a:defRPr/>
            </a:pPr>
            <a:r>
              <a:rPr lang="en-GB" b="1" u="sng">
                <a:latin typeface="Arial" panose="020B0604020202020204" pitchFamily="7" charset="0"/>
                <a:cs typeface="Arial" panose="020B0604020202020204" pitchFamily="7" charset="0"/>
              </a:rPr>
              <a:t>(</a:t>
            </a:r>
            <a:r>
              <a:rPr lang="en-US" altLang="en-GB" b="1" u="sng">
                <a:latin typeface="Arial" panose="020B0604020202020204" pitchFamily="7" charset="0"/>
                <a:cs typeface="Arial" panose="020B0604020202020204" pitchFamily="7" charset="0"/>
              </a:rPr>
              <a:t>Drs. Diddy Rusdiansyah A. D,. MM</a:t>
            </a:r>
            <a:r>
              <a:rPr lang="en-GB" b="1" u="sng">
                <a:latin typeface="Arial" panose="020B0604020202020204" pitchFamily="7" charset="0"/>
                <a:cs typeface="Arial" panose="020B0604020202020204" pitchFamily="7" charset="0"/>
              </a:rPr>
              <a:t>)</a:t>
            </a:r>
          </a:p>
          <a:p>
            <a:pPr algn="ctr">
              <a:defRPr/>
            </a:pPr>
            <a:r>
              <a:rPr lang="en-GB" b="1">
                <a:latin typeface="Arial" panose="020B0604020202020204" pitchFamily="7" charset="0"/>
                <a:cs typeface="Arial" panose="020B0604020202020204" pitchFamily="7" charset="0"/>
              </a:rPr>
              <a:t>NIP. </a:t>
            </a:r>
            <a:r>
              <a:rPr lang="id-ID" altLang="en-GB" b="1">
                <a:latin typeface="Arial" panose="020B0604020202020204" pitchFamily="7" charset="0"/>
                <a:cs typeface="Arial" panose="020B0604020202020204" pitchFamily="7" charset="0"/>
              </a:rPr>
              <a:t>19</a:t>
            </a:r>
            <a:r>
              <a:rPr lang="en-US" altLang="en-GB" b="1">
                <a:latin typeface="Arial" panose="020B0604020202020204" pitchFamily="7" charset="0"/>
                <a:cs typeface="Arial" panose="020B0604020202020204" pitchFamily="7" charset="0"/>
              </a:rPr>
              <a:t>6406271990031006</a:t>
            </a:r>
            <a:endParaRPr lang="en-GB" b="1">
              <a:latin typeface="Arial" panose="020B0604020202020204" pitchFamily="7" charset="0"/>
              <a:cs typeface="Arial" panose="020B0604020202020204" pitchFamily="7" charset="0"/>
            </a:endParaRPr>
          </a:p>
          <a:p>
            <a:pPr>
              <a:lnSpc>
                <a:spcPts val="1200"/>
              </a:lnSpc>
              <a:defRPr/>
            </a:pPr>
            <a:endParaRPr lang="en-GB">
              <a:latin typeface="Arial" panose="020B0604020202020204" pitchFamily="7" charset="0"/>
              <a:cs typeface="Arial" panose="020B0604020202020204" pitchFamily="7" charset="0"/>
            </a:endParaRPr>
          </a:p>
          <a:p>
            <a:pPr>
              <a:lnSpc>
                <a:spcPts val="1200"/>
              </a:lnSpc>
              <a:defRPr/>
            </a:pPr>
            <a:endParaRPr lang="en-GB">
              <a:latin typeface="Arial" panose="020B0604020202020204" pitchFamily="7" charset="0"/>
              <a:cs typeface="Arial" panose="020B0604020202020204" pitchFamily="7" charset="0"/>
            </a:endParaRPr>
          </a:p>
          <a:p>
            <a:pPr>
              <a:lnSpc>
                <a:spcPts val="1200"/>
              </a:lnSpc>
              <a:defRPr/>
            </a:pPr>
            <a:endParaRPr lang="en-GB">
              <a:latin typeface="Arial" panose="020B0604020202020204" pitchFamily="7" charset="0"/>
              <a:cs typeface="Arial" panose="020B0604020202020204" pitchFamily="7" charset="0"/>
            </a:endParaRPr>
          </a:p>
        </p:txBody>
      </p:sp>
      <p:pic>
        <p:nvPicPr>
          <p:cNvPr id="27064" name="Picture 11">
            <a:extLst>
              <a:ext uri="{FF2B5EF4-FFF2-40B4-BE49-F238E27FC236}">
                <a16:creationId xmlns:a16="http://schemas.microsoft.com/office/drawing/2014/main" id="{7FFE886E-9F25-5147-8ED0-3B9EDD8B5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49275"/>
            <a:ext cx="4373562" cy="619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065" name="Picture 12">
            <a:extLst>
              <a:ext uri="{FF2B5EF4-FFF2-40B4-BE49-F238E27FC236}">
                <a16:creationId xmlns:a16="http://schemas.microsoft.com/office/drawing/2014/main" id="{0D587FEA-B0AA-1946-B297-44696ED00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50" y="549275"/>
            <a:ext cx="4178300" cy="530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AAF356D-0B02-0C46-B0BB-19E9CE742597}"/>
              </a:ext>
            </a:extLst>
          </p:cNvPr>
          <p:cNvSpPr/>
          <p:nvPr/>
        </p:nvSpPr>
        <p:spPr>
          <a:xfrm>
            <a:off x="1331913" y="15875"/>
            <a:ext cx="6624637" cy="460375"/>
          </a:xfrm>
          <a:prstGeom prst="rect">
            <a:avLst/>
          </a:prstGeom>
          <a:solidFill>
            <a:srgbClr val="00B0F0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Lembar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Verifikasi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Sesuai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Permendagri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86/2017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Rectangle 2">
            <a:extLst>
              <a:ext uri="{FF2B5EF4-FFF2-40B4-BE49-F238E27FC236}">
                <a16:creationId xmlns:a16="http://schemas.microsoft.com/office/drawing/2014/main" id="{A08619CB-CA75-584B-A0D2-B2994889756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2959100"/>
            <a:ext cx="40005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>
            <a:extLst>
              <a:ext uri="{FF2B5EF4-FFF2-40B4-BE49-F238E27FC236}">
                <a16:creationId xmlns:a16="http://schemas.microsoft.com/office/drawing/2014/main" id="{9E472A2C-1655-C94E-8190-E80F56F56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3" y="927100"/>
            <a:ext cx="31432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A50A86B-85DD-AD46-9435-7249401D8921}"/>
              </a:ext>
            </a:extLst>
          </p:cNvPr>
          <p:cNvSpPr/>
          <p:nvPr/>
        </p:nvSpPr>
        <p:spPr>
          <a:xfrm>
            <a:off x="-3175" y="1508125"/>
            <a:ext cx="7178675" cy="53975"/>
          </a:xfrm>
          <a:prstGeom prst="rect">
            <a:avLst/>
          </a:prstGeom>
          <a:gradFill flip="none" rotWithShape="1">
            <a:gsLst>
              <a:gs pos="34000">
                <a:schemeClr val="accent4">
                  <a:lumMod val="60000"/>
                  <a:lumOff val="40000"/>
                </a:schemeClr>
              </a:gs>
              <a:gs pos="0">
                <a:srgbClr val="BF9000"/>
              </a:gs>
              <a:gs pos="64000">
                <a:schemeClr val="accent6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350">
              <a:solidFill>
                <a:srgbClr val="FFFFFF"/>
              </a:solidFill>
              <a:ea typeface="SimSun" panose="02010600030101010101" pitchFamily="2" charset="-122"/>
            </a:endParaRPr>
          </a:p>
        </p:txBody>
      </p:sp>
      <p:sp>
        <p:nvSpPr>
          <p:cNvPr id="15364" name="TextBox 5">
            <a:extLst>
              <a:ext uri="{FF2B5EF4-FFF2-40B4-BE49-F238E27FC236}">
                <a16:creationId xmlns:a16="http://schemas.microsoft.com/office/drawing/2014/main" id="{0917E68D-6F64-1F40-9DB0-B0734B2C5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" y="1017588"/>
            <a:ext cx="63134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entury Gothic" panose="020B0502020202020204" pitchFamily="34" charset="0"/>
                <a:ea typeface="SimSun" panose="02010600030101010101" pitchFamily="2" charset="-122"/>
              </a:rPr>
              <a:t>LANDASAN HUKUM RENCANA PEMBANGUNAN DAERAH</a:t>
            </a:r>
          </a:p>
        </p:txBody>
      </p:sp>
      <p:sp>
        <p:nvSpPr>
          <p:cNvPr id="15365" name="TextBox 2">
            <a:extLst>
              <a:ext uri="{FF2B5EF4-FFF2-40B4-BE49-F238E27FC236}">
                <a16:creationId xmlns:a16="http://schemas.microsoft.com/office/drawing/2014/main" id="{E68816E1-6DC0-7240-9575-8F7A71F32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1654175"/>
            <a:ext cx="29368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b="1">
                <a:solidFill>
                  <a:srgbClr val="002060"/>
                </a:solidFill>
                <a:latin typeface="Century Gothic" panose="020B0502020202020204" pitchFamily="34" charset="0"/>
                <a:ea typeface="SimSun" panose="02010600030101010101" pitchFamily="2" charset="-122"/>
              </a:rPr>
              <a:t>UU No. 25 /2004 tentang SPPN</a:t>
            </a:r>
          </a:p>
        </p:txBody>
      </p:sp>
      <p:sp>
        <p:nvSpPr>
          <p:cNvPr id="6149" name="TextBox 3">
            <a:extLst>
              <a:ext uri="{FF2B5EF4-FFF2-40B4-BE49-F238E27FC236}">
                <a16:creationId xmlns:a16="http://schemas.microsoft.com/office/drawing/2014/main" id="{346AB743-13F0-AA45-BC88-1B6AC920B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8" y="1973263"/>
            <a:ext cx="39655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>
                <a:latin typeface="+mn-lt"/>
                <a:ea typeface="SimSun" panose="02010600030101010101" pitchFamily="2" charset="-122"/>
              </a:rPr>
              <a:t>Penyusunan Perencanaan Pembangunan Nasional :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81B700E-EDE2-B04C-B0D4-DE7A0D43F9D8}"/>
              </a:ext>
            </a:extLst>
          </p:cNvPr>
          <p:cNvSpPr/>
          <p:nvPr/>
        </p:nvSpPr>
        <p:spPr>
          <a:xfrm>
            <a:off x="1398588" y="2384425"/>
            <a:ext cx="1343025" cy="385763"/>
          </a:xfrm>
          <a:prstGeom prst="roundRect">
            <a:avLst/>
          </a:prstGeom>
          <a:solidFill>
            <a:srgbClr val="76D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b="1" noProof="1">
                <a:latin typeface="Century Gothic" panose="020B0502020202020204" pitchFamily="34" charset="0"/>
              </a:rPr>
              <a:t>RPJP (20 TH)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F94AD5B-16F2-5F49-9CBA-2151B3D39382}"/>
              </a:ext>
            </a:extLst>
          </p:cNvPr>
          <p:cNvSpPr/>
          <p:nvPr/>
        </p:nvSpPr>
        <p:spPr>
          <a:xfrm>
            <a:off x="1398588" y="2813050"/>
            <a:ext cx="1343025" cy="385763"/>
          </a:xfrm>
          <a:prstGeom prst="roundRect">
            <a:avLst/>
          </a:prstGeom>
          <a:solidFill>
            <a:srgbClr val="FFD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b="1" noProof="1">
                <a:latin typeface="Century Gothic" panose="020B0502020202020204" pitchFamily="34" charset="0"/>
                <a:cs typeface="Arial" panose="020B0604020202020204" pitchFamily="34" charset="0"/>
              </a:rPr>
              <a:t>RPJM (5 TH)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896D490-FA11-FF4F-9AEE-9868D8689962}"/>
              </a:ext>
            </a:extLst>
          </p:cNvPr>
          <p:cNvSpPr/>
          <p:nvPr/>
        </p:nvSpPr>
        <p:spPr>
          <a:xfrm>
            <a:off x="1398588" y="3241675"/>
            <a:ext cx="1343025" cy="384175"/>
          </a:xfrm>
          <a:prstGeom prst="round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b="1" noProof="1">
                <a:latin typeface="Century Gothic" panose="020B0502020202020204" pitchFamily="34" charset="0"/>
                <a:cs typeface="Arial" panose="020B0604020202020204" pitchFamily="34" charset="0"/>
              </a:rPr>
              <a:t>RKP (1 TH)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5A5CFF20-4ECB-EF41-965C-ED9862C15A06}"/>
              </a:ext>
            </a:extLst>
          </p:cNvPr>
          <p:cNvSpPr/>
          <p:nvPr/>
        </p:nvSpPr>
        <p:spPr>
          <a:xfrm>
            <a:off x="2738438" y="2568575"/>
            <a:ext cx="112712" cy="482600"/>
          </a:xfrm>
          <a:custGeom>
            <a:avLst/>
            <a:gdLst>
              <a:gd name="connsiteX0" fmla="*/ 5525 w 153833"/>
              <a:gd name="connsiteY0" fmla="*/ 15768 h 673566"/>
              <a:gd name="connsiteX1" fmla="*/ 153806 w 153833"/>
              <a:gd name="connsiteY1" fmla="*/ 77552 h 673566"/>
              <a:gd name="connsiteX2" fmla="*/ 17882 w 153833"/>
              <a:gd name="connsiteY2" fmla="*/ 621249 h 673566"/>
              <a:gd name="connsiteX3" fmla="*/ 5525 w 153833"/>
              <a:gd name="connsiteY3" fmla="*/ 621249 h 673566"/>
              <a:gd name="connsiteX0-1" fmla="*/ 9186 w 217447"/>
              <a:gd name="connsiteY0-2" fmla="*/ 1150 h 641683"/>
              <a:gd name="connsiteX1-3" fmla="*/ 217428 w 217447"/>
              <a:gd name="connsiteY1-4" fmla="*/ 317767 h 641683"/>
              <a:gd name="connsiteX2-5" fmla="*/ 21543 w 217447"/>
              <a:gd name="connsiteY2-6" fmla="*/ 606631 h 641683"/>
              <a:gd name="connsiteX3-7" fmla="*/ 9186 w 217447"/>
              <a:gd name="connsiteY3-8" fmla="*/ 606631 h 641683"/>
              <a:gd name="connsiteX0-9" fmla="*/ 5305 w 149567"/>
              <a:gd name="connsiteY0-10" fmla="*/ 1239 h 642941"/>
              <a:gd name="connsiteX1-11" fmla="*/ 149539 w 149567"/>
              <a:gd name="connsiteY1-12" fmla="*/ 299568 h 642941"/>
              <a:gd name="connsiteX2-13" fmla="*/ 17662 w 149567"/>
              <a:gd name="connsiteY2-14" fmla="*/ 606720 h 642941"/>
              <a:gd name="connsiteX3-15" fmla="*/ 5305 w 149567"/>
              <a:gd name="connsiteY3-16" fmla="*/ 606720 h 6429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49567" h="642941">
                <a:moveTo>
                  <a:pt x="5305" y="1239"/>
                </a:moveTo>
                <a:cubicBezTo>
                  <a:pt x="78416" y="-18326"/>
                  <a:pt x="147480" y="198655"/>
                  <a:pt x="149539" y="299568"/>
                </a:cubicBezTo>
                <a:cubicBezTo>
                  <a:pt x="151598" y="400481"/>
                  <a:pt x="41701" y="555528"/>
                  <a:pt x="17662" y="606720"/>
                </a:cubicBezTo>
                <a:cubicBezTo>
                  <a:pt x="-6377" y="657912"/>
                  <a:pt x="-873" y="652028"/>
                  <a:pt x="5305" y="606720"/>
                </a:cubicBezTo>
              </a:path>
            </a:pathLst>
          </a:custGeom>
          <a:noFill/>
          <a:ln w="476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350">
              <a:solidFill>
                <a:srgbClr val="FFFFFF"/>
              </a:solidFill>
              <a:ea typeface="SimSun" panose="02010600030101010101" pitchFamily="2" charset="-122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C74427D5-B37A-FD49-AB97-CFF23C8FEF9B}"/>
              </a:ext>
            </a:extLst>
          </p:cNvPr>
          <p:cNvSpPr/>
          <p:nvPr/>
        </p:nvSpPr>
        <p:spPr>
          <a:xfrm flipH="1">
            <a:off x="1290638" y="3005138"/>
            <a:ext cx="112712" cy="482600"/>
          </a:xfrm>
          <a:custGeom>
            <a:avLst/>
            <a:gdLst>
              <a:gd name="connsiteX0" fmla="*/ 5525 w 153833"/>
              <a:gd name="connsiteY0" fmla="*/ 15768 h 673566"/>
              <a:gd name="connsiteX1" fmla="*/ 153806 w 153833"/>
              <a:gd name="connsiteY1" fmla="*/ 77552 h 673566"/>
              <a:gd name="connsiteX2" fmla="*/ 17882 w 153833"/>
              <a:gd name="connsiteY2" fmla="*/ 621249 h 673566"/>
              <a:gd name="connsiteX3" fmla="*/ 5525 w 153833"/>
              <a:gd name="connsiteY3" fmla="*/ 621249 h 673566"/>
              <a:gd name="connsiteX0-1" fmla="*/ 9186 w 217447"/>
              <a:gd name="connsiteY0-2" fmla="*/ 1150 h 641683"/>
              <a:gd name="connsiteX1-3" fmla="*/ 217428 w 217447"/>
              <a:gd name="connsiteY1-4" fmla="*/ 317767 h 641683"/>
              <a:gd name="connsiteX2-5" fmla="*/ 21543 w 217447"/>
              <a:gd name="connsiteY2-6" fmla="*/ 606631 h 641683"/>
              <a:gd name="connsiteX3-7" fmla="*/ 9186 w 217447"/>
              <a:gd name="connsiteY3-8" fmla="*/ 606631 h 641683"/>
              <a:gd name="connsiteX0-9" fmla="*/ 5305 w 149567"/>
              <a:gd name="connsiteY0-10" fmla="*/ 1239 h 642941"/>
              <a:gd name="connsiteX1-11" fmla="*/ 149539 w 149567"/>
              <a:gd name="connsiteY1-12" fmla="*/ 299568 h 642941"/>
              <a:gd name="connsiteX2-13" fmla="*/ 17662 w 149567"/>
              <a:gd name="connsiteY2-14" fmla="*/ 606720 h 642941"/>
              <a:gd name="connsiteX3-15" fmla="*/ 5305 w 149567"/>
              <a:gd name="connsiteY3-16" fmla="*/ 606720 h 6429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49567" h="642941">
                <a:moveTo>
                  <a:pt x="5305" y="1239"/>
                </a:moveTo>
                <a:cubicBezTo>
                  <a:pt x="78416" y="-18326"/>
                  <a:pt x="147480" y="198655"/>
                  <a:pt x="149539" y="299568"/>
                </a:cubicBezTo>
                <a:cubicBezTo>
                  <a:pt x="151598" y="400481"/>
                  <a:pt x="41701" y="555528"/>
                  <a:pt x="17662" y="606720"/>
                </a:cubicBezTo>
                <a:cubicBezTo>
                  <a:pt x="-6377" y="657912"/>
                  <a:pt x="-873" y="652028"/>
                  <a:pt x="5305" y="606720"/>
                </a:cubicBezTo>
              </a:path>
            </a:pathLst>
          </a:custGeom>
          <a:noFill/>
          <a:ln w="476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350">
              <a:solidFill>
                <a:srgbClr val="FFFFFF"/>
              </a:solidFill>
              <a:ea typeface="SimSun" panose="02010600030101010101" pitchFamily="2" charset="-122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C7D0A16-A573-6245-8738-83F4E824B3C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704" y="1636217"/>
            <a:ext cx="343382" cy="34338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0D18691-098E-8C41-8566-9CA44BE690D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434705" y="1653580"/>
            <a:ext cx="343382" cy="343382"/>
          </a:xfrm>
          <a:prstGeom prst="rect">
            <a:avLst/>
          </a:prstGeom>
        </p:spPr>
      </p:pic>
      <p:sp>
        <p:nvSpPr>
          <p:cNvPr id="15374" name="TextBox 34">
            <a:extLst>
              <a:ext uri="{FF2B5EF4-FFF2-40B4-BE49-F238E27FC236}">
                <a16:creationId xmlns:a16="http://schemas.microsoft.com/office/drawing/2014/main" id="{440EA160-F020-FD4A-84A7-27AA48B76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3450" y="1652588"/>
            <a:ext cx="41544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b="1">
                <a:solidFill>
                  <a:srgbClr val="002060"/>
                </a:solidFill>
                <a:latin typeface="Century Gothic" panose="020B0502020202020204" pitchFamily="34" charset="0"/>
                <a:ea typeface="SimSun" panose="02010600030101010101" pitchFamily="2" charset="-122"/>
              </a:rPr>
              <a:t>Perda No. 15/2008 tentang RPJPD Kaltim</a:t>
            </a:r>
          </a:p>
        </p:txBody>
      </p:sp>
      <p:sp>
        <p:nvSpPr>
          <p:cNvPr id="6158" name="TextBox 35">
            <a:extLst>
              <a:ext uri="{FF2B5EF4-FFF2-40B4-BE49-F238E27FC236}">
                <a16:creationId xmlns:a16="http://schemas.microsoft.com/office/drawing/2014/main" id="{0E8C5F33-DB64-AE4C-A27F-F7A4CB67E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1388" y="1974850"/>
            <a:ext cx="41560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>
                <a:latin typeface="+mn-lt"/>
                <a:ea typeface="SimSun" panose="02010600030101010101" pitchFamily="2" charset="-122"/>
              </a:rPr>
              <a:t>Ditetapkan rencana pembangunan jangka panjang daerah tahun 2005-2025, yang terdiri dari rencana pembangunan jangka menengah daerah untuk setiap periode 5 tahun :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A0E98CD-87E1-3C49-945D-33A13DF32E2C}"/>
              </a:ext>
            </a:extLst>
          </p:cNvPr>
          <p:cNvSpPr/>
          <p:nvPr/>
        </p:nvSpPr>
        <p:spPr>
          <a:xfrm>
            <a:off x="4738688" y="2922588"/>
            <a:ext cx="874712" cy="685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noProof="1"/>
              <a:t>RPJMD I (2005-2008)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E5BDA56-EEE0-D847-82A7-74A891FC8465}"/>
              </a:ext>
            </a:extLst>
          </p:cNvPr>
          <p:cNvSpPr/>
          <p:nvPr/>
        </p:nvSpPr>
        <p:spPr>
          <a:xfrm>
            <a:off x="5562600" y="2917825"/>
            <a:ext cx="876300" cy="685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noProof="1"/>
              <a:t>RPJMD II (2009-2013)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5F2010B-FD15-DB4B-98AD-E80CE943BB2B}"/>
              </a:ext>
            </a:extLst>
          </p:cNvPr>
          <p:cNvSpPr/>
          <p:nvPr/>
        </p:nvSpPr>
        <p:spPr>
          <a:xfrm>
            <a:off x="6388100" y="2914650"/>
            <a:ext cx="876300" cy="685800"/>
          </a:xfrm>
          <a:prstGeom prst="round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noProof="1"/>
              <a:t>RPJMD III (2014-2018)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9E8BB70-A71B-2F47-86C1-200132F0CABB}"/>
              </a:ext>
            </a:extLst>
          </p:cNvPr>
          <p:cNvSpPr/>
          <p:nvPr/>
        </p:nvSpPr>
        <p:spPr>
          <a:xfrm>
            <a:off x="7223125" y="2913063"/>
            <a:ext cx="874713" cy="685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noProof="1"/>
              <a:t>RPJMD IV (2019-2023)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7DBE6FE-279D-384E-80CD-93D23042B70A}"/>
              </a:ext>
            </a:extLst>
          </p:cNvPr>
          <p:cNvSpPr/>
          <p:nvPr/>
        </p:nvSpPr>
        <p:spPr>
          <a:xfrm>
            <a:off x="8037513" y="2908300"/>
            <a:ext cx="876300" cy="685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noProof="1"/>
              <a:t>RPJMD V (2024-2025)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BE4FF673-EC89-F348-8D39-5851752D323B}"/>
              </a:ext>
            </a:extLst>
          </p:cNvPr>
          <p:cNvSpPr/>
          <p:nvPr/>
        </p:nvSpPr>
        <p:spPr>
          <a:xfrm rot="5400000">
            <a:off x="5499894" y="3429794"/>
            <a:ext cx="215900" cy="134938"/>
          </a:xfrm>
          <a:prstGeom prst="triangl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350">
              <a:solidFill>
                <a:srgbClr val="FFFFFF"/>
              </a:solidFill>
              <a:ea typeface="SimSun" panose="02010600030101010101" pitchFamily="2" charset="-122"/>
            </a:endParaRP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8FEB8CB0-FBCA-704C-AC06-CB2219AE32C3}"/>
              </a:ext>
            </a:extLst>
          </p:cNvPr>
          <p:cNvSpPr/>
          <p:nvPr/>
        </p:nvSpPr>
        <p:spPr>
          <a:xfrm rot="5400000">
            <a:off x="6329363" y="3432175"/>
            <a:ext cx="217488" cy="134937"/>
          </a:xfrm>
          <a:prstGeom prst="triangl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350">
              <a:solidFill>
                <a:srgbClr val="FFFFFF"/>
              </a:solidFill>
              <a:ea typeface="SimSun" panose="02010600030101010101" pitchFamily="2" charset="-122"/>
            </a:endParaRPr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B3B87F77-17FA-7748-8311-B43ADF8E6039}"/>
              </a:ext>
            </a:extLst>
          </p:cNvPr>
          <p:cNvSpPr/>
          <p:nvPr/>
        </p:nvSpPr>
        <p:spPr>
          <a:xfrm rot="5400000">
            <a:off x="7162007" y="3434556"/>
            <a:ext cx="215900" cy="134937"/>
          </a:xfrm>
          <a:prstGeom prst="triangl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350">
              <a:solidFill>
                <a:srgbClr val="FFFFFF"/>
              </a:solidFill>
              <a:ea typeface="SimSun" panose="02010600030101010101" pitchFamily="2" charset="-122"/>
            </a:endParaRP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6FF2342B-DE57-C549-B7D1-E1BDD2C0DDE9}"/>
              </a:ext>
            </a:extLst>
          </p:cNvPr>
          <p:cNvSpPr/>
          <p:nvPr/>
        </p:nvSpPr>
        <p:spPr>
          <a:xfrm rot="5400000">
            <a:off x="7992269" y="3436144"/>
            <a:ext cx="215900" cy="134938"/>
          </a:xfrm>
          <a:prstGeom prst="triangl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350">
              <a:solidFill>
                <a:srgbClr val="FFFFFF"/>
              </a:solidFill>
              <a:ea typeface="SimSun" panose="02010600030101010101" pitchFamily="2" charset="-122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F4C4BE0-F8D1-E549-9535-12C203836D1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3987" y="3724407"/>
            <a:ext cx="343382" cy="34338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7DF6AB3-FBC4-3B4B-8444-0D36C4B3E54B}"/>
              </a:ext>
            </a:extLst>
          </p:cNvPr>
          <p:cNvSpPr txBox="1"/>
          <p:nvPr/>
        </p:nvSpPr>
        <p:spPr>
          <a:xfrm>
            <a:off x="425450" y="3724275"/>
            <a:ext cx="69469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b="1" noProof="1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Permendagri No. 86/2017 tentang Tata Cara Perencanaan, Pengendalian dan Evaluasi Pembangunan Daerah  </a:t>
            </a:r>
          </a:p>
        </p:txBody>
      </p:sp>
      <p:sp>
        <p:nvSpPr>
          <p:cNvPr id="29" name="Content Placeholder 4">
            <a:extLst>
              <a:ext uri="{FF2B5EF4-FFF2-40B4-BE49-F238E27FC236}">
                <a16:creationId xmlns:a16="http://schemas.microsoft.com/office/drawing/2014/main" id="{9835078C-4392-8244-B387-8241C6DB1E1A}"/>
              </a:ext>
            </a:extLst>
          </p:cNvPr>
          <p:cNvSpPr txBox="1"/>
          <p:nvPr/>
        </p:nvSpPr>
        <p:spPr>
          <a:xfrm>
            <a:off x="457200" y="4256088"/>
            <a:ext cx="2132013" cy="4143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350" b="1">
                <a:ea typeface="SimSun" panose="02010600030101010101" pitchFamily="2" charset="-122"/>
              </a:rPr>
              <a:t>Pasal 47: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350">
                <a:ea typeface="SimSun" panose="02010600030101010101" pitchFamily="2" charset="-122"/>
              </a:rPr>
              <a:t>Penyusunan rancangan awal RPJMD dimulai sejak Kepala Daerah dan wakil Kepala Daerah terpilih dilantik.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sz="1350" b="1">
              <a:ea typeface="SimSun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arenBoth"/>
              <a:defRPr/>
            </a:pPr>
            <a:endParaRPr lang="en-US" altLang="zh-CN" sz="1350">
              <a:ea typeface="SimSun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arenBoth"/>
              <a:defRPr/>
            </a:pPr>
            <a:endParaRPr lang="en-US" altLang="zh-CN" sz="1350">
              <a:ea typeface="SimSun" panose="02010600030101010101" pitchFamily="2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A2EC0F-8A1B-004B-8D20-4AED9D254D24}"/>
              </a:ext>
            </a:extLst>
          </p:cNvPr>
          <p:cNvSpPr/>
          <p:nvPr/>
        </p:nvSpPr>
        <p:spPr>
          <a:xfrm>
            <a:off x="2794000" y="4232275"/>
            <a:ext cx="6148388" cy="17541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b="1">
                <a:latin typeface="+mn-lt"/>
                <a:ea typeface="SimSun" panose="02010600030101010101" pitchFamily="2" charset="-122"/>
              </a:rPr>
              <a:t>Pasal 48 :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arenBoth"/>
              <a:defRPr/>
            </a:pPr>
            <a:r>
              <a:rPr lang="en-US" altLang="zh-CN" sz="1350">
                <a:latin typeface="+mn-lt"/>
                <a:ea typeface="SimSun" panose="02010600030101010101" pitchFamily="2" charset="-122"/>
              </a:rPr>
              <a:t>Rancangan awal RPJMD dibahas dengan para pemangku kepentingan melalui forum konsultasi publik;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Both" startAt="5"/>
              <a:defRPr/>
            </a:pPr>
            <a:r>
              <a:rPr lang="en-US" altLang="zh-CN" sz="1350">
                <a:latin typeface="+mn-lt"/>
                <a:ea typeface="SimSun" panose="02010600030101010101" pitchFamily="2" charset="-122"/>
              </a:rPr>
              <a:t>Forum konsultasi publik bertujuan untuk </a:t>
            </a:r>
            <a:r>
              <a:rPr lang="en-US" altLang="zh-CN" sz="1350" b="1" i="1">
                <a:latin typeface="+mn-lt"/>
                <a:ea typeface="SimSun" panose="02010600030101010101" pitchFamily="2" charset="-122"/>
              </a:rPr>
              <a:t>memperoleh masukan penyempurnaan rancangan awal RPJMD;</a:t>
            </a:r>
            <a:endParaRPr lang="en-US" altLang="zh-CN" sz="1350" i="1">
              <a:latin typeface="+mn-lt"/>
              <a:ea typeface="SimSun" panose="02010600030101010101" pitchFamily="2" charset="-122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arenBoth" startAt="5"/>
              <a:defRPr/>
            </a:pPr>
            <a:r>
              <a:rPr lang="en-US" altLang="zh-CN" sz="1350" b="1" i="1">
                <a:latin typeface="+mn-lt"/>
                <a:ea typeface="SimSun" panose="02010600030101010101" pitchFamily="2" charset="-122"/>
              </a:rPr>
              <a:t>Hasil konsultasi publik dirumuskan dalam berita acara kesepakatan</a:t>
            </a:r>
            <a:r>
              <a:rPr lang="en-US" altLang="zh-CN" sz="1350" b="1">
                <a:latin typeface="+mn-lt"/>
                <a:ea typeface="SimSun" panose="02010600030101010101" pitchFamily="2" charset="-122"/>
              </a:rPr>
              <a:t> </a:t>
            </a:r>
            <a:r>
              <a:rPr lang="en-US" altLang="zh-CN" sz="1350">
                <a:latin typeface="+mn-lt"/>
                <a:ea typeface="SimSun" panose="02010600030101010101" pitchFamily="2" charset="-122"/>
              </a:rPr>
              <a:t>yang ditandatangani oleh BAPPEDA kabupaten/kota, Perangkat Daerah Provinsi, dan setiap unsur yang mewakili pemangku kepentingan.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">
            <a:extLst>
              <a:ext uri="{FF2B5EF4-FFF2-40B4-BE49-F238E27FC236}">
                <a16:creationId xmlns:a16="http://schemas.microsoft.com/office/drawing/2014/main" id="{E1C4A6F8-D057-3E41-BBD3-F050208F0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3" y="1017588"/>
            <a:ext cx="5076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entury Gothic" panose="020B0502020202020204" pitchFamily="34" charset="0"/>
                <a:ea typeface="SimSun" panose="02010600030101010101" pitchFamily="2" charset="-122"/>
              </a:rPr>
              <a:t>VISI DAN TAHAPAN RPJPD KALTIM 2005-2025</a:t>
            </a:r>
          </a:p>
        </p:txBody>
      </p:sp>
      <p:grpSp>
        <p:nvGrpSpPr>
          <p:cNvPr id="17411" name="Group 25">
            <a:extLst>
              <a:ext uri="{FF2B5EF4-FFF2-40B4-BE49-F238E27FC236}">
                <a16:creationId xmlns:a16="http://schemas.microsoft.com/office/drawing/2014/main" id="{3A9A0FF7-2DA6-EA44-A377-32C8C9B8619B}"/>
              </a:ext>
            </a:extLst>
          </p:cNvPr>
          <p:cNvGrpSpPr>
            <a:grpSpLocks/>
          </p:cNvGrpSpPr>
          <p:nvPr/>
        </p:nvGrpSpPr>
        <p:grpSpPr bwMode="auto">
          <a:xfrm>
            <a:off x="579438" y="1897063"/>
            <a:ext cx="7177087" cy="3951287"/>
            <a:chOff x="577271" y="1094637"/>
            <a:chExt cx="9569236" cy="526946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3C91914-1FBE-D942-82D4-6728AFB76EE2}"/>
                </a:ext>
              </a:extLst>
            </p:cNvPr>
            <p:cNvSpPr/>
            <p:nvPr/>
          </p:nvSpPr>
          <p:spPr>
            <a:xfrm>
              <a:off x="577271" y="6158742"/>
              <a:ext cx="1547248" cy="205358"/>
            </a:xfrm>
            <a:prstGeom prst="rect">
              <a:avLst/>
            </a:prstGeom>
            <a:gradFill flip="none" rotWithShape="1">
              <a:gsLst>
                <a:gs pos="43000">
                  <a:srgbClr val="FFCC00"/>
                </a:gs>
                <a:gs pos="100000">
                  <a:srgbClr val="FFFF0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altLang="en-US" sz="1350">
                <a:solidFill>
                  <a:srgbClr val="FFFFFF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DA61D84-F2CD-7E42-A4D2-F632CF30DCCB}"/>
                </a:ext>
              </a:extLst>
            </p:cNvPr>
            <p:cNvSpPr/>
            <p:nvPr/>
          </p:nvSpPr>
          <p:spPr>
            <a:xfrm>
              <a:off x="2281149" y="5701448"/>
              <a:ext cx="1549365" cy="207476"/>
            </a:xfrm>
            <a:prstGeom prst="rect">
              <a:avLst/>
            </a:prstGeom>
            <a:gradFill flip="none" rotWithShape="1">
              <a:gsLst>
                <a:gs pos="43000">
                  <a:srgbClr val="CC0000"/>
                </a:gs>
                <a:gs pos="100000">
                  <a:srgbClr val="FF660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altLang="en-US" sz="1350">
                <a:solidFill>
                  <a:srgbClr val="FFFFFF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5BB372-73EC-7147-93C3-83F56A3BF078}"/>
                </a:ext>
              </a:extLst>
            </p:cNvPr>
            <p:cNvSpPr/>
            <p:nvPr/>
          </p:nvSpPr>
          <p:spPr>
            <a:xfrm>
              <a:off x="4141658" y="5358478"/>
              <a:ext cx="1549365" cy="205358"/>
            </a:xfrm>
            <a:prstGeom prst="rect">
              <a:avLst/>
            </a:prstGeom>
            <a:gradFill flip="none" rotWithShape="1">
              <a:gsLst>
                <a:gs pos="43000">
                  <a:srgbClr val="660066"/>
                </a:gs>
                <a:gs pos="100000">
                  <a:srgbClr val="CC00FF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altLang="en-US" sz="1350">
                <a:solidFill>
                  <a:srgbClr val="FFFFFF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FB37B9-E886-E447-821A-0A5E88D9C140}"/>
                </a:ext>
              </a:extLst>
            </p:cNvPr>
            <p:cNvSpPr txBox="1"/>
            <p:nvPr/>
          </p:nvSpPr>
          <p:spPr>
            <a:xfrm>
              <a:off x="672518" y="3067775"/>
              <a:ext cx="1919775" cy="55468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1050" b="1" spc="225" noProof="1">
                  <a:solidFill>
                    <a:srgbClr val="FFC000"/>
                  </a:solidFill>
                  <a:latin typeface="+mn-lt"/>
                </a:rPr>
                <a:t>RPJMD I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1050" b="1" spc="225" noProof="1">
                  <a:solidFill>
                    <a:srgbClr val="FFC000"/>
                  </a:solidFill>
                  <a:latin typeface="+mn-lt"/>
                </a:rPr>
                <a:t>(2005-2008)</a:t>
              </a:r>
            </a:p>
          </p:txBody>
        </p:sp>
        <p:sp>
          <p:nvSpPr>
            <p:cNvPr id="8199" name="TextBox 6">
              <a:extLst>
                <a:ext uri="{FF2B5EF4-FFF2-40B4-BE49-F238E27FC236}">
                  <a16:creationId xmlns:a16="http://schemas.microsoft.com/office/drawing/2014/main" id="{042475DD-8320-1842-A2AE-A692BC93E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550" y="3664797"/>
              <a:ext cx="1625564" cy="2493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rgbClr val="000000"/>
                  </a:solidFill>
                  <a:latin typeface="+mn-lt"/>
                  <a:ea typeface="SimSun" panose="02010600030101010101" pitchFamily="2" charset="-122"/>
                </a:rPr>
                <a:t>PENGUATAN DASAR DALAM MEWUJUDKAN MASYARAKAT YANG ADIL DAN SEJAHTERA DENGAN KESADARAN LINGKUNGAN YANG SEMAKIN BAIK</a:t>
              </a:r>
              <a:endParaRPr lang="id-ID" altLang="en-US" sz="105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CBC29C9-B72A-144D-8770-6494CD076DD2}"/>
                </a:ext>
              </a:extLst>
            </p:cNvPr>
            <p:cNvSpPr txBox="1"/>
            <p:nvPr/>
          </p:nvSpPr>
          <p:spPr>
            <a:xfrm>
              <a:off x="2437779" y="3048720"/>
              <a:ext cx="1530317" cy="55468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1050" b="1" spc="225" noProof="1">
                  <a:solidFill>
                    <a:srgbClr val="F65300"/>
                  </a:solidFill>
                  <a:latin typeface="+mn-lt"/>
                </a:rPr>
                <a:t>RPJMD II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1050" b="1" spc="225" noProof="1">
                  <a:solidFill>
                    <a:srgbClr val="F65300"/>
                  </a:solidFill>
                  <a:latin typeface="+mn-lt"/>
                </a:rPr>
                <a:t>2009-2013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57E819-2DE7-AE48-BDF4-38181D5F57E8}"/>
                </a:ext>
              </a:extLst>
            </p:cNvPr>
            <p:cNvSpPr txBox="1"/>
            <p:nvPr/>
          </p:nvSpPr>
          <p:spPr>
            <a:xfrm>
              <a:off x="4162824" y="2515211"/>
              <a:ext cx="1551481" cy="5525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1050" b="1" spc="225" noProof="1">
                  <a:solidFill>
                    <a:srgbClr val="DD4FFF"/>
                  </a:solidFill>
                  <a:latin typeface="+mn-lt"/>
                </a:rPr>
                <a:t>RPJMD III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1050" b="1" spc="225" noProof="1">
                  <a:solidFill>
                    <a:srgbClr val="DD4FFF"/>
                  </a:solidFill>
                  <a:latin typeface="+mn-lt"/>
                </a:rPr>
                <a:t>2013-2018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7A8B12-69CA-884C-B390-1E5F14B48E01}"/>
                </a:ext>
              </a:extLst>
            </p:cNvPr>
            <p:cNvSpPr/>
            <p:nvPr/>
          </p:nvSpPr>
          <p:spPr>
            <a:xfrm>
              <a:off x="6270977" y="4829203"/>
              <a:ext cx="1547248" cy="205358"/>
            </a:xfrm>
            <a:prstGeom prst="rect">
              <a:avLst/>
            </a:prstGeom>
            <a:gradFill flip="none" rotWithShape="1">
              <a:gsLst>
                <a:gs pos="43000">
                  <a:srgbClr val="0033CC"/>
                </a:gs>
                <a:gs pos="100000">
                  <a:srgbClr val="6699FF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altLang="en-US" sz="1350">
                <a:solidFill>
                  <a:srgbClr val="FFFFFF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A8CB56-3CDE-1543-A2A6-828489FA53BE}"/>
                </a:ext>
              </a:extLst>
            </p:cNvPr>
            <p:cNvSpPr/>
            <p:nvPr/>
          </p:nvSpPr>
          <p:spPr>
            <a:xfrm>
              <a:off x="8410879" y="4251233"/>
              <a:ext cx="1547250" cy="207476"/>
            </a:xfrm>
            <a:prstGeom prst="rect">
              <a:avLst/>
            </a:prstGeom>
            <a:gradFill flip="none" rotWithShape="1">
              <a:gsLst>
                <a:gs pos="43000">
                  <a:srgbClr val="008080"/>
                </a:gs>
                <a:gs pos="100000">
                  <a:srgbClr val="339933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altLang="en-US" sz="1350">
                <a:solidFill>
                  <a:srgbClr val="FFFFFF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89F5B6-4845-484C-B2C3-BDD1C77B64C8}"/>
                </a:ext>
              </a:extLst>
            </p:cNvPr>
            <p:cNvSpPr txBox="1"/>
            <p:nvPr/>
          </p:nvSpPr>
          <p:spPr>
            <a:xfrm>
              <a:off x="6186313" y="1863144"/>
              <a:ext cx="1784310" cy="5525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1050" b="1" spc="225" noProof="1">
                  <a:solidFill>
                    <a:srgbClr val="77A4FD"/>
                  </a:solidFill>
                  <a:latin typeface="+mn-lt"/>
                </a:rPr>
                <a:t>RPJMD IV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1050" b="1" spc="225" noProof="1">
                  <a:solidFill>
                    <a:srgbClr val="77A4FD"/>
                  </a:solidFill>
                  <a:latin typeface="+mn-lt"/>
                </a:rPr>
                <a:t>2019-2023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78518BD-35E4-A84A-B397-BE4354861050}"/>
                </a:ext>
              </a:extLst>
            </p:cNvPr>
            <p:cNvSpPr txBox="1"/>
            <p:nvPr/>
          </p:nvSpPr>
          <p:spPr>
            <a:xfrm>
              <a:off x="8258482" y="1094637"/>
              <a:ext cx="1699646" cy="55468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1050" b="1" spc="225" noProof="1">
                  <a:solidFill>
                    <a:srgbClr val="49C755"/>
                  </a:solidFill>
                  <a:latin typeface="+mn-lt"/>
                </a:rPr>
                <a:t>RPJMD V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1050" b="1" spc="225" noProof="1">
                  <a:solidFill>
                    <a:srgbClr val="49C755"/>
                  </a:solidFill>
                  <a:latin typeface="+mn-lt"/>
                </a:rPr>
                <a:t>(2024-2025)</a:t>
              </a:r>
            </a:p>
          </p:txBody>
        </p:sp>
        <p:sp>
          <p:nvSpPr>
            <p:cNvPr id="8206" name="TextBox 17">
              <a:extLst>
                <a:ext uri="{FF2B5EF4-FFF2-40B4-BE49-F238E27FC236}">
                  <a16:creationId xmlns:a16="http://schemas.microsoft.com/office/drawing/2014/main" id="{FFCD28F3-C235-774F-98EF-6521B61674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4280" y="3923084"/>
              <a:ext cx="1367336" cy="1416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rgbClr val="000000"/>
                  </a:solidFill>
                  <a:latin typeface="+mn-lt"/>
                  <a:ea typeface="SimSun" panose="02010600030101010101" pitchFamily="2" charset="-122"/>
                </a:rPr>
                <a:t>P</a:t>
              </a:r>
              <a:r>
                <a:rPr lang="id-ID" altLang="en-US" sz="1050" dirty="0">
                  <a:solidFill>
                    <a:srgbClr val="000000"/>
                  </a:solidFill>
                  <a:latin typeface="+mn-lt"/>
                </a:rPr>
                <a:t>EMANTAPAN PERUBAHAN STRUKTURAL SECARA SOSIAL</a:t>
              </a:r>
              <a:r>
                <a:rPr lang="en-US" altLang="zh-CN" sz="1050" dirty="0">
                  <a:solidFill>
                    <a:srgbClr val="000000"/>
                  </a:solidFill>
                  <a:latin typeface="+mn-lt"/>
                  <a:ea typeface="SimSun" panose="02010600030101010101" pitchFamily="2" charset="-122"/>
                </a:rPr>
                <a:t>-</a:t>
              </a:r>
              <a:r>
                <a:rPr lang="id-ID" altLang="en-US" sz="1050" dirty="0">
                  <a:solidFill>
                    <a:srgbClr val="000000"/>
                  </a:solidFill>
                  <a:latin typeface="+mn-lt"/>
                </a:rPr>
                <a:t>EKONOMI</a:t>
              </a:r>
            </a:p>
          </p:txBody>
        </p:sp>
        <p:sp>
          <p:nvSpPr>
            <p:cNvPr id="8207" name="Rectangle 18">
              <a:extLst>
                <a:ext uri="{FF2B5EF4-FFF2-40B4-BE49-F238E27FC236}">
                  <a16:creationId xmlns:a16="http://schemas.microsoft.com/office/drawing/2014/main" id="{BDC6A011-6558-F440-BD25-B23965EAD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1227" y="3220206"/>
              <a:ext cx="1708111" cy="2062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rgbClr val="000000"/>
                  </a:solidFill>
                  <a:latin typeface="+mn-lt"/>
                  <a:ea typeface="SimSun" panose="02010600030101010101" pitchFamily="2" charset="-122"/>
                </a:rPr>
                <a:t>PEMANTAPAN MENUJU MASYARAKAT SEJAHTERA, PEMERATAAN HASIL PEMBANGUNAN TELAH DIRASAKAN MASYARAKAT</a:t>
              </a:r>
              <a:endParaRPr lang="id-ID" altLang="en-US" sz="105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8208" name="Rectangle 19">
              <a:extLst>
                <a:ext uri="{FF2B5EF4-FFF2-40B4-BE49-F238E27FC236}">
                  <a16:creationId xmlns:a16="http://schemas.microsoft.com/office/drawing/2014/main" id="{9CD0B1BA-C6FD-0240-8250-3EFD799E9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3828" y="2432645"/>
              <a:ext cx="1807593" cy="227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b="1" dirty="0">
                  <a:solidFill>
                    <a:srgbClr val="000000"/>
                  </a:solidFill>
                  <a:latin typeface="+mn-lt"/>
                  <a:ea typeface="SimSun" panose="02010600030101010101" pitchFamily="2" charset="-122"/>
                </a:rPr>
                <a:t>MEWUJUDKAN MASYARAKAT YANG </a:t>
              </a:r>
              <a:r>
                <a:rPr lang="en-US" altLang="zh-CN" sz="1050" b="1" dirty="0">
                  <a:solidFill>
                    <a:srgbClr val="FF0000"/>
                  </a:solidFill>
                  <a:latin typeface="+mn-lt"/>
                  <a:ea typeface="SimSun" panose="02010600030101010101" pitchFamily="2" charset="-122"/>
                </a:rPr>
                <a:t>ADIL DAN SEJAHTERA</a:t>
              </a:r>
              <a:r>
                <a:rPr lang="en-US" altLang="zh-CN" sz="1050" b="1" dirty="0">
                  <a:solidFill>
                    <a:srgbClr val="000000"/>
                  </a:solidFill>
                  <a:latin typeface="+mn-lt"/>
                  <a:ea typeface="SimSun" panose="02010600030101010101" pitchFamily="2" charset="-122"/>
                </a:rPr>
                <a:t> DI SEGENAP WILAYAH DALAM PELAKSANAAN </a:t>
              </a:r>
              <a:r>
                <a:rPr lang="en-US" altLang="zh-CN" sz="1050" b="1" dirty="0">
                  <a:solidFill>
                    <a:srgbClr val="FF0000"/>
                  </a:solidFill>
                  <a:latin typeface="+mn-lt"/>
                  <a:ea typeface="SimSun" panose="02010600030101010101" pitchFamily="2" charset="-122"/>
                </a:rPr>
                <a:t>PEMBANGUNAN YANG BERKELANJUTAN</a:t>
              </a:r>
              <a:endParaRPr lang="id-ID" altLang="en-US" sz="1050" b="1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8209" name="Rectangle 20">
              <a:extLst>
                <a:ext uri="{FF2B5EF4-FFF2-40B4-BE49-F238E27FC236}">
                  <a16:creationId xmlns:a16="http://schemas.microsoft.com/office/drawing/2014/main" id="{AA87F6E1-138A-7F41-B99F-7D7F18964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0447" y="1867378"/>
              <a:ext cx="1816060" cy="1848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rgbClr val="000000"/>
                  </a:solidFill>
                  <a:latin typeface="+mn-lt"/>
                  <a:ea typeface="SimSun" panose="02010600030101010101" pitchFamily="2" charset="-122"/>
                </a:rPr>
                <a:t>MEMANTAPKAN PERWUJUDAN MASYARAKAT YANG ADIL DAN SEJAHTERA BAGI SEGENAP MASYARAKAT KALIMANTAN TIMUR</a:t>
              </a:r>
              <a:endParaRPr lang="id-ID" altLang="en-US" sz="1050" dirty="0">
                <a:solidFill>
                  <a:srgbClr val="000000"/>
                </a:solidFill>
                <a:latin typeface="+mn-lt"/>
              </a:endParaRPr>
            </a:p>
          </p:txBody>
        </p:sp>
      </p:grpSp>
      <p:sp>
        <p:nvSpPr>
          <p:cNvPr id="17412" name="TextBox 21">
            <a:extLst>
              <a:ext uri="{FF2B5EF4-FFF2-40B4-BE49-F238E27FC236}">
                <a16:creationId xmlns:a16="http://schemas.microsoft.com/office/drawing/2014/main" id="{4F2171B1-AEE6-7D46-BB72-22A83ED57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1714500"/>
            <a:ext cx="29575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b="1">
                <a:solidFill>
                  <a:srgbClr val="002060"/>
                </a:solidFill>
                <a:ea typeface="SimSun" panose="02010600030101010101" pitchFamily="2" charset="-122"/>
              </a:rPr>
              <a:t>VISI PEMBANGUNAN 2005-2025</a:t>
            </a:r>
          </a:p>
        </p:txBody>
      </p:sp>
      <p:sp>
        <p:nvSpPr>
          <p:cNvPr id="17413" name="Rectangle 22">
            <a:extLst>
              <a:ext uri="{FF2B5EF4-FFF2-40B4-BE49-F238E27FC236}">
                <a16:creationId xmlns:a16="http://schemas.microsoft.com/office/drawing/2014/main" id="{7EDD7010-DA98-E541-9466-610317059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8" y="1989138"/>
            <a:ext cx="419735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500" b="1">
                <a:solidFill>
                  <a:srgbClr val="002060"/>
                </a:solidFill>
              </a:rPr>
              <a:t>TERWUJUDNYA MASYARAKAT YANG ADIL DAN SEJAHTERA DALAM PEMBANGUNAN BERKELANJUTAN</a:t>
            </a:r>
            <a:endParaRPr lang="en-US" altLang="zh-CN" sz="1500" b="1">
              <a:solidFill>
                <a:srgbClr val="002060"/>
              </a:solidFill>
              <a:ea typeface="SimSun" panose="02010600030101010101" pitchFamily="2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1EA7D3-CEBD-C04E-88EA-575097FDE427}"/>
              </a:ext>
            </a:extLst>
          </p:cNvPr>
          <p:cNvSpPr/>
          <p:nvPr/>
        </p:nvSpPr>
        <p:spPr>
          <a:xfrm>
            <a:off x="4657725" y="2471738"/>
            <a:ext cx="1622425" cy="24701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350">
              <a:solidFill>
                <a:srgbClr val="FFFFFF"/>
              </a:solidFill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>
            <a:extLst>
              <a:ext uri="{FF2B5EF4-FFF2-40B4-BE49-F238E27FC236}">
                <a16:creationId xmlns:a16="http://schemas.microsoft.com/office/drawing/2014/main" id="{C2B2CAD7-23D7-A641-A4AB-C3CE22407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3" y="1017588"/>
            <a:ext cx="5507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entury Gothic" panose="020B0502020202020204" pitchFamily="34" charset="0"/>
                <a:ea typeface="SimSun" panose="02010600030101010101" pitchFamily="2" charset="-122"/>
              </a:rPr>
              <a:t>ISU STRATEGIS PEMBANGUNAN PROVINSI KALTIM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1FDB28-FF23-9F47-85AB-09CE626033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7"/>
          <a:stretch>
            <a:fillRect/>
          </a:stretch>
        </p:blipFill>
        <p:spPr>
          <a:xfrm>
            <a:off x="970392" y="1807615"/>
            <a:ext cx="924192" cy="734879"/>
          </a:xfrm>
          <a:prstGeom prst="ellipse">
            <a:avLst/>
          </a:prstGeom>
          <a:ln w="38100">
            <a:solidFill>
              <a:schemeClr val="accent2"/>
            </a:solidFill>
          </a:ln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218C11D-1C35-E147-86B7-8C928E8E5CDF}"/>
              </a:ext>
            </a:extLst>
          </p:cNvPr>
          <p:cNvSpPr/>
          <p:nvPr/>
        </p:nvSpPr>
        <p:spPr>
          <a:xfrm>
            <a:off x="755650" y="2663825"/>
            <a:ext cx="1352550" cy="320675"/>
          </a:xfrm>
          <a:prstGeom prst="round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b="1" noProof="1">
                <a:latin typeface="Century Gothic" panose="020B0502020202020204" pitchFamily="34" charset="0"/>
              </a:rPr>
              <a:t>SDM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DCEAC1-B7A0-DA4A-B1AD-9F2C78EBFD2F}"/>
              </a:ext>
            </a:extLst>
          </p:cNvPr>
          <p:cNvCxnSpPr>
            <a:stCxn id="4" idx="2"/>
          </p:cNvCxnSpPr>
          <p:nvPr/>
        </p:nvCxnSpPr>
        <p:spPr>
          <a:xfrm>
            <a:off x="1431925" y="2984500"/>
            <a:ext cx="0" cy="369888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E94357AA-7272-9A41-8AA9-D88B21E58872}"/>
              </a:ext>
            </a:extLst>
          </p:cNvPr>
          <p:cNvSpPr/>
          <p:nvPr/>
        </p:nvSpPr>
        <p:spPr>
          <a:xfrm>
            <a:off x="756304" y="3405109"/>
            <a:ext cx="1352372" cy="2348880"/>
          </a:xfrm>
          <a:prstGeom prst="flowChartProcess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noProof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Masih rendahnya daya saing sumber daya manusia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6075C6-39D9-F94B-BB68-0CB51170F9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24" b="10192"/>
          <a:stretch>
            <a:fillRect/>
          </a:stretch>
        </p:blipFill>
        <p:spPr>
          <a:xfrm>
            <a:off x="2521699" y="1800761"/>
            <a:ext cx="933866" cy="744938"/>
          </a:xfrm>
          <a:prstGeom prst="ellipse">
            <a:avLst/>
          </a:prstGeom>
          <a:ln w="38100">
            <a:solidFill>
              <a:srgbClr val="0070C0"/>
            </a:solidFill>
          </a:ln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49C821F-BC5E-CA4B-A7C8-0B466BF4552F}"/>
              </a:ext>
            </a:extLst>
          </p:cNvPr>
          <p:cNvSpPr/>
          <p:nvPr/>
        </p:nvSpPr>
        <p:spPr>
          <a:xfrm>
            <a:off x="2293938" y="2663825"/>
            <a:ext cx="1352550" cy="320675"/>
          </a:xfrm>
          <a:prstGeom prst="round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b="1" noProof="1">
                <a:latin typeface="Century Gothic" panose="020B0502020202020204" pitchFamily="34" charset="0"/>
              </a:rPr>
              <a:t>EKONOMI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54180B-B07F-694B-948A-6BB40A7D4AB1}"/>
              </a:ext>
            </a:extLst>
          </p:cNvPr>
          <p:cNvCxnSpPr>
            <a:stCxn id="10" idx="2"/>
          </p:cNvCxnSpPr>
          <p:nvPr/>
        </p:nvCxnSpPr>
        <p:spPr>
          <a:xfrm>
            <a:off x="2970213" y="2984500"/>
            <a:ext cx="0" cy="369888"/>
          </a:xfrm>
          <a:prstGeom prst="line">
            <a:avLst/>
          </a:prstGeom>
          <a:ln w="19050">
            <a:solidFill>
              <a:schemeClr val="accent5"/>
            </a:solidFill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2EFA83C8-C5B1-3348-99BB-F8CC76EB6FF4}"/>
              </a:ext>
            </a:extLst>
          </p:cNvPr>
          <p:cNvSpPr/>
          <p:nvPr/>
        </p:nvSpPr>
        <p:spPr>
          <a:xfrm>
            <a:off x="2293479" y="3405109"/>
            <a:ext cx="1352372" cy="2348880"/>
          </a:xfrm>
          <a:prstGeom prst="flowChartProcess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25" b="1" noProof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Transformasi ekonomi berbasis sumber daya alam tidak terbarukan ke sumber daya alam terbarukan berjalan lambat baik secara vertikal maupun horizontal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B8477793-B81A-2A4D-936F-573F1AA87254}"/>
              </a:ext>
            </a:extLst>
          </p:cNvPr>
          <p:cNvSpPr/>
          <p:nvPr/>
        </p:nvSpPr>
        <p:spPr>
          <a:xfrm>
            <a:off x="3830654" y="3405109"/>
            <a:ext cx="1352372" cy="2348880"/>
          </a:xfrm>
          <a:prstGeom prst="flowChartProcess">
            <a:avLst/>
          </a:prstGeom>
          <a:solidFill>
            <a:schemeClr val="accent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noProof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Pembangunan infrastruktur belum optimal dalam mendukung peningkatan aksesibilitas dan konektivitas wilayah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9163F697-A6F4-C049-A362-F294735A2021}"/>
              </a:ext>
            </a:extLst>
          </p:cNvPr>
          <p:cNvSpPr/>
          <p:nvPr/>
        </p:nvSpPr>
        <p:spPr>
          <a:xfrm>
            <a:off x="5367829" y="3405109"/>
            <a:ext cx="1352372" cy="2348880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noProof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Penurunan kualitas lingkungan hidup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7BABD49E-9E36-4E4F-9915-1B89AA15BF08}"/>
              </a:ext>
            </a:extLst>
          </p:cNvPr>
          <p:cNvSpPr/>
          <p:nvPr/>
        </p:nvSpPr>
        <p:spPr>
          <a:xfrm>
            <a:off x="6905005" y="3405109"/>
            <a:ext cx="1352372" cy="2348880"/>
          </a:xfrm>
          <a:prstGeom prst="flowChartProcess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noProof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Pemerintahan yang belum mencapai kinerja profesional dan akuntabel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3EF8B11-C5BE-B84E-B905-7A9EA6D1FCBD}"/>
              </a:ext>
            </a:extLst>
          </p:cNvPr>
          <p:cNvSpPr/>
          <p:nvPr/>
        </p:nvSpPr>
        <p:spPr>
          <a:xfrm>
            <a:off x="3830638" y="2663825"/>
            <a:ext cx="1352550" cy="320675"/>
          </a:xfrm>
          <a:prstGeom prst="round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75" b="1" noProof="1">
                <a:latin typeface="Century Gothic" panose="020B0502020202020204" pitchFamily="34" charset="0"/>
              </a:rPr>
              <a:t>INFRASTRUKTUR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768D0B5-CAD0-4945-BB9A-BAD496AACCBD}"/>
              </a:ext>
            </a:extLst>
          </p:cNvPr>
          <p:cNvCxnSpPr>
            <a:stCxn id="18" idx="2"/>
          </p:cNvCxnSpPr>
          <p:nvPr/>
        </p:nvCxnSpPr>
        <p:spPr>
          <a:xfrm>
            <a:off x="4506913" y="2984500"/>
            <a:ext cx="0" cy="369888"/>
          </a:xfrm>
          <a:prstGeom prst="line">
            <a:avLst/>
          </a:prstGeom>
          <a:ln w="19050">
            <a:solidFill>
              <a:schemeClr val="accent4"/>
            </a:solidFill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63D02270-ABC3-7148-BD8A-3EC39547BC4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517" y="1807616"/>
            <a:ext cx="970694" cy="734806"/>
          </a:xfrm>
          <a:prstGeom prst="ellipse">
            <a:avLst/>
          </a:prstGeom>
          <a:ln w="38100">
            <a:solidFill>
              <a:schemeClr val="accent4"/>
            </a:solidFill>
          </a:ln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665F15D-80EC-B248-9295-EDBCB4617E61}"/>
              </a:ext>
            </a:extLst>
          </p:cNvPr>
          <p:cNvSpPr/>
          <p:nvPr/>
        </p:nvSpPr>
        <p:spPr>
          <a:xfrm>
            <a:off x="5367338" y="2663825"/>
            <a:ext cx="1352550" cy="320675"/>
          </a:xfrm>
          <a:prstGeom prst="roundRect">
            <a:avLst/>
          </a:prstGeom>
          <a:ln w="1905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b="1" noProof="1">
                <a:latin typeface="Century Gothic" panose="020B0502020202020204" pitchFamily="34" charset="0"/>
              </a:rPr>
              <a:t>LINGKUNGAN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73C7C1-BEB1-D64E-AC90-97B74B73B0CB}"/>
              </a:ext>
            </a:extLst>
          </p:cNvPr>
          <p:cNvCxnSpPr>
            <a:stCxn id="24" idx="2"/>
          </p:cNvCxnSpPr>
          <p:nvPr/>
        </p:nvCxnSpPr>
        <p:spPr>
          <a:xfrm>
            <a:off x="6043613" y="2984500"/>
            <a:ext cx="0" cy="369888"/>
          </a:xfrm>
          <a:prstGeom prst="line">
            <a:avLst/>
          </a:prstGeom>
          <a:ln w="19050">
            <a:solidFill>
              <a:schemeClr val="accent6"/>
            </a:solidFill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F8708428-EFFE-934A-A48B-0BB9DA882DA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114" y="1807616"/>
            <a:ext cx="971805" cy="738528"/>
          </a:xfrm>
          <a:prstGeom prst="ellips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</p:pic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A95CE45-FEED-9647-9044-0CD30C570260}"/>
              </a:ext>
            </a:extLst>
          </p:cNvPr>
          <p:cNvSpPr/>
          <p:nvPr/>
        </p:nvSpPr>
        <p:spPr>
          <a:xfrm>
            <a:off x="6904038" y="2663825"/>
            <a:ext cx="1352550" cy="320675"/>
          </a:xfrm>
          <a:prstGeom prst="roundRect">
            <a:avLst/>
          </a:prstGeom>
          <a:ln w="1905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b="1" noProof="1">
                <a:latin typeface="Century Gothic" panose="020B0502020202020204" pitchFamily="34" charset="0"/>
              </a:rPr>
              <a:t>BIROKRASI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A74280-5FEC-6B4E-9285-DC45F74D9E8C}"/>
              </a:ext>
            </a:extLst>
          </p:cNvPr>
          <p:cNvCxnSpPr>
            <a:stCxn id="31" idx="2"/>
          </p:cNvCxnSpPr>
          <p:nvPr/>
        </p:nvCxnSpPr>
        <p:spPr>
          <a:xfrm>
            <a:off x="7580313" y="2984500"/>
            <a:ext cx="0" cy="369888"/>
          </a:xfrm>
          <a:prstGeom prst="line">
            <a:avLst/>
          </a:prstGeom>
          <a:ln w="19050">
            <a:solidFill>
              <a:schemeClr val="accent3"/>
            </a:solidFill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A9F19974-4359-1046-8485-9C0585A2308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816" r="-12816"/>
          <a:stretch>
            <a:fillRect/>
          </a:stretch>
        </p:blipFill>
        <p:spPr>
          <a:xfrm>
            <a:off x="7095846" y="1810287"/>
            <a:ext cx="931860" cy="741733"/>
          </a:xfrm>
          <a:prstGeom prst="ellipse">
            <a:avLst/>
          </a:prstGeom>
          <a:ln w="31750">
            <a:solidFill>
              <a:schemeClr val="accent3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">
            <a:extLst>
              <a:ext uri="{FF2B5EF4-FFF2-40B4-BE49-F238E27FC236}">
                <a16:creationId xmlns:a16="http://schemas.microsoft.com/office/drawing/2014/main" id="{827A970A-159F-6B42-A069-D951643F6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" y="1017588"/>
            <a:ext cx="4497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entury Gothic" panose="020B0502020202020204" pitchFamily="34" charset="0"/>
                <a:ea typeface="SimSun" panose="02010600030101010101" pitchFamily="2" charset="-122"/>
              </a:rPr>
              <a:t>VISI PEMBANGUNAN KALTIM 2019-2023</a:t>
            </a: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E06B5288-EA18-F941-A731-17BE85A18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1804988"/>
            <a:ext cx="7600950" cy="1570037"/>
          </a:xfrm>
          <a:prstGeom prst="rect">
            <a:avLst/>
          </a:prstGeom>
          <a:noFill/>
          <a:ln w="38100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>
              <a:solidFill>
                <a:schemeClr val="tx1"/>
              </a:solidFill>
              <a:latin typeface="Century Gothic" panose="020B0502020202020204" pitchFamily="34" charset="0"/>
              <a:ea typeface="SimSun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Century Gothic" panose="020B0502020202020204" pitchFamily="34" charset="0"/>
                <a:ea typeface="SimSun" panose="02010600030101010101" pitchFamily="2" charset="-122"/>
              </a:rPr>
              <a:t>VISI :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2400" b="1">
                <a:solidFill>
                  <a:schemeClr val="tx1"/>
                </a:solidFill>
                <a:latin typeface="Century Gothic" panose="020B0502020202020204" pitchFamily="34" charset="0"/>
              </a:rPr>
              <a:t>“BERANI UNTUK</a:t>
            </a:r>
            <a:r>
              <a:rPr lang="id-ID" altLang="en-US" sz="240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id-ID" altLang="en-US" sz="2400" b="1">
                <a:solidFill>
                  <a:schemeClr val="tx1"/>
                </a:solidFill>
                <a:latin typeface="Century Gothic" panose="020B0502020202020204" pitchFamily="34" charset="0"/>
              </a:rPr>
              <a:t>KALIMANTAN</a:t>
            </a:r>
            <a:r>
              <a:rPr lang="en-GB" altLang="en-US" sz="2400" b="1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id-ID" altLang="en-US" sz="2400" b="1">
                <a:solidFill>
                  <a:schemeClr val="tx1"/>
                </a:solidFill>
                <a:latin typeface="Century Gothic" panose="020B0502020202020204" pitchFamily="34" charset="0"/>
              </a:rPr>
              <a:t>TIMUR BERDAULAT”</a:t>
            </a:r>
            <a:endParaRPr lang="en-GB" altLang="en-US" sz="2400" b="1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endParaRPr lang="id-ID" altLang="en-US" sz="2700" b="1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08A0FA5D-97BE-0B4D-AD62-ED48D6F1C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3455988"/>
            <a:ext cx="760095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b="1">
                <a:solidFill>
                  <a:srgbClr val="000000"/>
                </a:solidFill>
                <a:latin typeface="Century Gothic" panose="020B0502020202020204" pitchFamily="34" charset="0"/>
                <a:ea typeface="Cambria Math" panose="02040503050406030204" pitchFamily="18" charset="0"/>
                <a:cs typeface="Cambria Math" panose="02040503050406030204" pitchFamily="18" charset="0"/>
              </a:rPr>
              <a:t>PENJABARAN DARI VISI DIMAKSUD BAHWA </a:t>
            </a:r>
            <a:r>
              <a:rPr lang="en-US" altLang="zh-CN" b="1">
                <a:solidFill>
                  <a:srgbClr val="000000"/>
                </a:solidFill>
                <a:latin typeface="Century Gothic" panose="020B0502020202020204" pitchFamily="34" charset="0"/>
                <a:ea typeface="SimSun" panose="02010600030101010101" pitchFamily="2" charset="-122"/>
              </a:rPr>
              <a:t>: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b="1">
              <a:solidFill>
                <a:srgbClr val="000000"/>
              </a:solidFill>
              <a:latin typeface="Century Gothic" panose="020B0502020202020204" pitchFamily="34" charset="0"/>
              <a:ea typeface="SimSun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b="1">
                <a:solidFill>
                  <a:srgbClr val="000000"/>
                </a:solidFill>
                <a:latin typeface="Century Gothic" panose="020B0502020202020204" pitchFamily="34" charset="0"/>
                <a:ea typeface="Cambria Math" panose="02040503050406030204" pitchFamily="18" charset="0"/>
                <a:cs typeface="Cambria Math" panose="02040503050406030204" pitchFamily="18" charset="0"/>
              </a:rPr>
              <a:t>PEMERINTAHAN KALIMANTAN TIMUR MEMILIKI </a:t>
            </a:r>
            <a:r>
              <a:rPr lang="id-ID" altLang="en-US" b="1">
                <a:solidFill>
                  <a:srgbClr val="FF0000"/>
                </a:solidFill>
                <a:latin typeface="Century Gothic" panose="020B0502020202020204" pitchFamily="34" charset="0"/>
              </a:rPr>
              <a:t>tekad, komitmen dan keberanian </a:t>
            </a:r>
            <a:r>
              <a:rPr lang="en-US" altLang="zh-CN" b="1">
                <a:solidFill>
                  <a:srgbClr val="FF0000"/>
                </a:solidFill>
                <a:latin typeface="Century Gothic" panose="020B0502020202020204" pitchFamily="34" charset="0"/>
                <a:ea typeface="SimSun" panose="02010600030101010101" pitchFamily="2" charset="-122"/>
              </a:rPr>
              <a:t>MENJALANKAN KEWENANGAN SECARA OTONOM DALAM </a:t>
            </a:r>
            <a:r>
              <a:rPr lang="id-ID" altLang="en-US" b="1">
                <a:solidFill>
                  <a:srgbClr val="FF0000"/>
                </a:solidFill>
                <a:latin typeface="Century Gothic" panose="020B0502020202020204" pitchFamily="34" charset="0"/>
                <a:ea typeface="Cambria Math" panose="02040503050406030204" pitchFamily="18" charset="0"/>
                <a:cs typeface="Cambria Math" panose="02040503050406030204" pitchFamily="18" charset="0"/>
              </a:rPr>
              <a:t>MENGATUR  DAN </a:t>
            </a:r>
            <a:r>
              <a:rPr lang="en-US" altLang="zh-CN" b="1">
                <a:solidFill>
                  <a:srgbClr val="FF0000"/>
                </a:solidFill>
                <a:latin typeface="Century Gothic" panose="020B0502020202020204" pitchFamily="34" charset="0"/>
                <a:ea typeface="SimSun" panose="02010600030101010101" pitchFamily="2" charset="-122"/>
              </a:rPr>
              <a:t>MENGELOLA POTENSI SUMBER DAYA ALAMNYA</a:t>
            </a:r>
            <a:r>
              <a:rPr lang="en-US" altLang="zh-CN" b="1">
                <a:solidFill>
                  <a:srgbClr val="000000"/>
                </a:solidFill>
                <a:latin typeface="Century Gothic" panose="020B0502020202020204" pitchFamily="34" charset="0"/>
                <a:ea typeface="SimSun" panose="02010600030101010101" pitchFamily="2" charset="-122"/>
              </a:rPr>
              <a:t>, UNTUK </a:t>
            </a:r>
            <a:r>
              <a:rPr lang="id-ID" altLang="en-US" b="1">
                <a:solidFill>
                  <a:srgbClr val="000000"/>
                </a:solidFill>
                <a:latin typeface="Century Gothic" panose="020B0502020202020204" pitchFamily="34" charset="0"/>
              </a:rPr>
              <a:t>mewujudkan </a:t>
            </a:r>
            <a:r>
              <a:rPr lang="en-US" altLang="zh-CN" b="1">
                <a:solidFill>
                  <a:srgbClr val="000000"/>
                </a:solidFill>
                <a:latin typeface="Century Gothic" panose="020B0502020202020204" pitchFamily="34" charset="0"/>
                <a:ea typeface="SimSun" panose="02010600030101010101" pitchFamily="2" charset="-122"/>
              </a:rPr>
              <a:t>MASYARAKAT </a:t>
            </a:r>
            <a:r>
              <a:rPr lang="id-ID" altLang="en-US" b="1">
                <a:solidFill>
                  <a:srgbClr val="000000"/>
                </a:solidFill>
                <a:latin typeface="Century Gothic" panose="020B0502020202020204" pitchFamily="34" charset="0"/>
              </a:rPr>
              <a:t>Kalimantan Timur</a:t>
            </a:r>
            <a:r>
              <a:rPr lang="id-ID" altLang="en-US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Century Gothic" panose="020B0502020202020204" pitchFamily="34" charset="0"/>
                <a:ea typeface="SimSun" panose="02010600030101010101" pitchFamily="2" charset="-122"/>
              </a:rPr>
              <a:t>YANG</a:t>
            </a:r>
            <a:r>
              <a:rPr lang="id-ID" altLang="en-US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id-ID" altLang="en-US" b="1">
                <a:solidFill>
                  <a:srgbClr val="FF0000"/>
                </a:solidFill>
                <a:latin typeface="Century Gothic" panose="020B0502020202020204" pitchFamily="34" charset="0"/>
                <a:ea typeface="Cambria Math" panose="02040503050406030204" pitchFamily="18" charset="0"/>
                <a:cs typeface="Cambria Math" panose="02040503050406030204" pitchFamily="18" charset="0"/>
              </a:rPr>
              <a:t>MANDIRI</a:t>
            </a:r>
            <a:r>
              <a:rPr lang="en-US" altLang="zh-CN" b="1">
                <a:solidFill>
                  <a:srgbClr val="FF0000"/>
                </a:solidFill>
                <a:latin typeface="Century Gothic" panose="020B0502020202020204" pitchFamily="34" charset="0"/>
                <a:ea typeface="SimSun" panose="02010600030101010101" pitchFamily="2" charset="-122"/>
              </a:rPr>
              <a:t>,</a:t>
            </a:r>
            <a:r>
              <a:rPr lang="id-ID" altLang="en-US" b="1">
                <a:solidFill>
                  <a:srgbClr val="FF0000"/>
                </a:solidFill>
                <a:latin typeface="Century Gothic" panose="020B0502020202020204" pitchFamily="34" charset="0"/>
                <a:ea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Century Gothic" panose="020B0502020202020204" pitchFamily="34" charset="0"/>
                <a:ea typeface="SimSun" panose="02010600030101010101" pitchFamily="2" charset="-122"/>
              </a:rPr>
              <a:t> BER</a:t>
            </a:r>
            <a:r>
              <a:rPr lang="id-ID" altLang="en-US" b="1">
                <a:solidFill>
                  <a:srgbClr val="FF0000"/>
                </a:solidFill>
                <a:latin typeface="Century Gothic" panose="020B0502020202020204" pitchFamily="34" charset="0"/>
                <a:ea typeface="Cambria Math" panose="02040503050406030204" pitchFamily="18" charset="0"/>
                <a:cs typeface="Cambria Math" panose="02040503050406030204" pitchFamily="18" charset="0"/>
              </a:rPr>
              <a:t>DAYA SAING</a:t>
            </a:r>
            <a:r>
              <a:rPr lang="en-US" altLang="zh-CN" b="1">
                <a:solidFill>
                  <a:srgbClr val="FF0000"/>
                </a:solidFill>
                <a:latin typeface="Century Gothic" panose="020B0502020202020204" pitchFamily="34" charset="0"/>
                <a:ea typeface="SimSun" panose="02010600030101010101" pitchFamily="2" charset="-122"/>
              </a:rPr>
              <a:t> DAN SEJAHTERA.</a:t>
            </a:r>
            <a:endParaRPr lang="id-ID" altLang="en-US" b="1">
              <a:solidFill>
                <a:srgbClr val="000000"/>
              </a:solidFill>
              <a:latin typeface="Century Gothic" panose="020B0502020202020204" pitchFamily="34" charset="0"/>
              <a:ea typeface="Cambria Math" panose="02040503050406030204" pitchFamily="18" charset="0"/>
              <a:cs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">
            <a:extLst>
              <a:ext uri="{FF2B5EF4-FFF2-40B4-BE49-F238E27FC236}">
                <a16:creationId xmlns:a16="http://schemas.microsoft.com/office/drawing/2014/main" id="{BE02FF5F-C5D8-4447-A946-BDF466914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3" y="1017588"/>
            <a:ext cx="4545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Trebuchet MS" panose="020B070302020209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Trebuchet MS" panose="020B070302020209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Trebuchet MS" panose="020B070302020209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entury Gothic" panose="020B0502020202020204" pitchFamily="34" charset="0"/>
                <a:ea typeface="SimSun" panose="02010600030101010101" pitchFamily="2" charset="-122"/>
              </a:rPr>
              <a:t>MISI PEMBANGUNAN KALTIM 2019-2023</a:t>
            </a:r>
          </a:p>
        </p:txBody>
      </p:sp>
      <p:grpSp>
        <p:nvGrpSpPr>
          <p:cNvPr id="20483" name="Group 123">
            <a:extLst>
              <a:ext uri="{FF2B5EF4-FFF2-40B4-BE49-F238E27FC236}">
                <a16:creationId xmlns:a16="http://schemas.microsoft.com/office/drawing/2014/main" id="{F06AAB83-0BF9-3E43-B29F-BBF5ACC2E1A6}"/>
              </a:ext>
            </a:extLst>
          </p:cNvPr>
          <p:cNvGrpSpPr>
            <a:grpSpLocks/>
          </p:cNvGrpSpPr>
          <p:nvPr/>
        </p:nvGrpSpPr>
        <p:grpSpPr bwMode="auto">
          <a:xfrm>
            <a:off x="641350" y="1916113"/>
            <a:ext cx="7699375" cy="3544887"/>
            <a:chOff x="855483" y="1411613"/>
            <a:chExt cx="10264405" cy="4727713"/>
          </a:xfrm>
        </p:grpSpPr>
        <p:grpSp>
          <p:nvGrpSpPr>
            <p:cNvPr id="20484" name="Group 106">
              <a:extLst>
                <a:ext uri="{FF2B5EF4-FFF2-40B4-BE49-F238E27FC236}">
                  <a16:creationId xmlns:a16="http://schemas.microsoft.com/office/drawing/2014/main" id="{E23DDC01-417D-B34C-8A6B-EE60F8D6B3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5806" y="1411613"/>
              <a:ext cx="10204082" cy="889026"/>
              <a:chOff x="966176" y="1085317"/>
              <a:chExt cx="10204082" cy="889026"/>
            </a:xfrm>
          </p:grpSpPr>
          <p:sp>
            <p:nvSpPr>
              <p:cNvPr id="104" name="Flowchart: Data 103">
                <a:extLst>
                  <a:ext uri="{FF2B5EF4-FFF2-40B4-BE49-F238E27FC236}">
                    <a16:creationId xmlns:a16="http://schemas.microsoft.com/office/drawing/2014/main" id="{8E345CA8-9944-0E49-8F0D-7A40290B131D}"/>
                  </a:ext>
                </a:extLst>
              </p:cNvPr>
              <p:cNvSpPr/>
              <p:nvPr/>
            </p:nvSpPr>
            <p:spPr>
              <a:xfrm>
                <a:off x="967228" y="1085317"/>
                <a:ext cx="4349144" cy="599167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-1" fmla="*/ 0 w 10000"/>
                  <a:gd name="connsiteY0-2" fmla="*/ 10000 h 10000"/>
                  <a:gd name="connsiteX1-3" fmla="*/ 1096 w 10000"/>
                  <a:gd name="connsiteY1-4" fmla="*/ 0 h 10000"/>
                  <a:gd name="connsiteX2-5" fmla="*/ 10000 w 10000"/>
                  <a:gd name="connsiteY2-6" fmla="*/ 0 h 10000"/>
                  <a:gd name="connsiteX3-7" fmla="*/ 8000 w 10000"/>
                  <a:gd name="connsiteY3-8" fmla="*/ 10000 h 10000"/>
                  <a:gd name="connsiteX4-9" fmla="*/ 0 w 10000"/>
                  <a:gd name="connsiteY4-10" fmla="*/ 1000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10000">
                    <a:moveTo>
                      <a:pt x="0" y="10000"/>
                    </a:moveTo>
                    <a:lnTo>
                      <a:pt x="1096" y="0"/>
                    </a:lnTo>
                    <a:lnTo>
                      <a:pt x="10000" y="0"/>
                    </a:lnTo>
                    <a:lnTo>
                      <a:pt x="8000" y="10000"/>
                    </a:lnTo>
                    <a:lnTo>
                      <a:pt x="0" y="100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1350">
                  <a:solidFill>
                    <a:srgbClr val="FFFFFF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105" name="Flowchart: Process 104">
                <a:extLst>
                  <a:ext uri="{FF2B5EF4-FFF2-40B4-BE49-F238E27FC236}">
                    <a16:creationId xmlns:a16="http://schemas.microsoft.com/office/drawing/2014/main" id="{90216731-F35A-9745-9ECC-5973C1376D3F}"/>
                  </a:ext>
                </a:extLst>
              </p:cNvPr>
              <p:cNvSpPr/>
              <p:nvPr/>
            </p:nvSpPr>
            <p:spPr>
              <a:xfrm>
                <a:off x="2156629" y="1248341"/>
                <a:ext cx="9013629" cy="726201"/>
              </a:xfrm>
              <a:prstGeom prst="flowChartProcess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350" b="1" noProof="1">
                    <a:solidFill>
                      <a:schemeClr val="tx1"/>
                    </a:solidFill>
                  </a:rPr>
                  <a:t>BERDAULAT DALAM PEMBANGUNAN SUMBER DAYA MANUSIA YANG BERAKHLAK MULIA DAN BERDAYA SAING, TERUTAMA PEREMPUAN, PEMUDA DAN PENYANDANG DISABILITAS</a:t>
                </a:r>
              </a:p>
            </p:txBody>
          </p:sp>
          <p:sp>
            <p:nvSpPr>
              <p:cNvPr id="20503" name="TextBox 105">
                <a:extLst>
                  <a:ext uri="{FF2B5EF4-FFF2-40B4-BE49-F238E27FC236}">
                    <a16:creationId xmlns:a16="http://schemas.microsoft.com/office/drawing/2014/main" id="{437D2B1E-563F-B347-81C7-36E6404A36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1151" y="1092031"/>
                <a:ext cx="477036" cy="6155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itchFamily="2" charset="2"/>
                  <a:buChar char=""/>
                  <a:defRPr>
                    <a:solidFill>
                      <a:srgbClr val="404040"/>
                    </a:solidFill>
                    <a:latin typeface="Trebuchet MS" panose="020B070302020209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itchFamily="2" charset="2"/>
                  <a:buChar char=""/>
                  <a:defRPr sz="1600">
                    <a:solidFill>
                      <a:srgbClr val="404040"/>
                    </a:solidFill>
                    <a:latin typeface="Trebuchet MS" panose="020B070302020209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itchFamily="2" charset="2"/>
                  <a:buChar char=""/>
                  <a:defRPr sz="1400">
                    <a:solidFill>
                      <a:srgbClr val="404040"/>
                    </a:solidFill>
                    <a:latin typeface="Trebuchet MS" panose="020B070302020209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itchFamily="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70302020209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itchFamily="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70302020209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itchFamily="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70302020209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itchFamily="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70302020209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itchFamily="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70302020209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itchFamily="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70302020209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1"/>
                    </a:solidFill>
                    <a:latin typeface="Century Gothic" panose="020B0502020202020204" pitchFamily="34" charset="0"/>
                    <a:ea typeface="SimSun" panose="02010600030101010101" pitchFamily="2" charset="-122"/>
                  </a:rPr>
                  <a:t>1</a:t>
                </a:r>
              </a:p>
            </p:txBody>
          </p:sp>
        </p:grpSp>
        <p:grpSp>
          <p:nvGrpSpPr>
            <p:cNvPr id="20485" name="Group 107">
              <a:extLst>
                <a:ext uri="{FF2B5EF4-FFF2-40B4-BE49-F238E27FC236}">
                  <a16:creationId xmlns:a16="http://schemas.microsoft.com/office/drawing/2014/main" id="{1EA30788-C4AF-DB4B-9398-9FEB04CD9D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5806" y="2367316"/>
              <a:ext cx="10204082" cy="889026"/>
              <a:chOff x="966176" y="1085555"/>
              <a:chExt cx="10204082" cy="889026"/>
            </a:xfrm>
          </p:grpSpPr>
          <p:sp>
            <p:nvSpPr>
              <p:cNvPr id="109" name="Flowchart: Data 103">
                <a:extLst>
                  <a:ext uri="{FF2B5EF4-FFF2-40B4-BE49-F238E27FC236}">
                    <a16:creationId xmlns:a16="http://schemas.microsoft.com/office/drawing/2014/main" id="{AD4E40CD-AF2A-7349-A535-B53ABF64E6BD}"/>
                  </a:ext>
                </a:extLst>
              </p:cNvPr>
              <p:cNvSpPr/>
              <p:nvPr/>
            </p:nvSpPr>
            <p:spPr>
              <a:xfrm>
                <a:off x="967228" y="1084709"/>
                <a:ext cx="4349144" cy="599169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-1" fmla="*/ 0 w 10000"/>
                  <a:gd name="connsiteY0-2" fmla="*/ 10000 h 10000"/>
                  <a:gd name="connsiteX1-3" fmla="*/ 1096 w 10000"/>
                  <a:gd name="connsiteY1-4" fmla="*/ 0 h 10000"/>
                  <a:gd name="connsiteX2-5" fmla="*/ 10000 w 10000"/>
                  <a:gd name="connsiteY2-6" fmla="*/ 0 h 10000"/>
                  <a:gd name="connsiteX3-7" fmla="*/ 8000 w 10000"/>
                  <a:gd name="connsiteY3-8" fmla="*/ 10000 h 10000"/>
                  <a:gd name="connsiteX4-9" fmla="*/ 0 w 10000"/>
                  <a:gd name="connsiteY4-10" fmla="*/ 1000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10000">
                    <a:moveTo>
                      <a:pt x="0" y="10000"/>
                    </a:moveTo>
                    <a:lnTo>
                      <a:pt x="1096" y="0"/>
                    </a:lnTo>
                    <a:lnTo>
                      <a:pt x="10000" y="0"/>
                    </a:lnTo>
                    <a:lnTo>
                      <a:pt x="8000" y="10000"/>
                    </a:lnTo>
                    <a:lnTo>
                      <a:pt x="0" y="10000"/>
                    </a:lnTo>
                    <a:close/>
                  </a:path>
                </a:pathLst>
              </a:cu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1350">
                  <a:solidFill>
                    <a:srgbClr val="FFFFFF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110" name="Flowchart: Process 109">
                <a:extLst>
                  <a:ext uri="{FF2B5EF4-FFF2-40B4-BE49-F238E27FC236}">
                    <a16:creationId xmlns:a16="http://schemas.microsoft.com/office/drawing/2014/main" id="{5CD73B81-768E-E54B-A5CC-1268F5CAE484}"/>
                  </a:ext>
                </a:extLst>
              </p:cNvPr>
              <p:cNvSpPr/>
              <p:nvPr/>
            </p:nvSpPr>
            <p:spPr>
              <a:xfrm>
                <a:off x="2156629" y="1247735"/>
                <a:ext cx="9013629" cy="726200"/>
              </a:xfrm>
              <a:prstGeom prst="flowChartProcess">
                <a:avLst/>
              </a:prstGeom>
              <a:solidFill>
                <a:schemeClr val="bg1"/>
              </a:solidFill>
              <a:ln w="19050">
                <a:solidFill>
                  <a:schemeClr val="accent5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350" b="1" noProof="1">
                    <a:solidFill>
                      <a:schemeClr val="tx1"/>
                    </a:solidFill>
                  </a:rPr>
                  <a:t>BERDAULAT DALAM PEMBERDAYAAN EKONOMI WILAYAH DAN EKONOMI KERAKYATAN YANG BERKEADILAN</a:t>
                </a:r>
              </a:p>
            </p:txBody>
          </p:sp>
          <p:sp>
            <p:nvSpPr>
              <p:cNvPr id="20500" name="TextBox 110">
                <a:extLst>
                  <a:ext uri="{FF2B5EF4-FFF2-40B4-BE49-F238E27FC236}">
                    <a16:creationId xmlns:a16="http://schemas.microsoft.com/office/drawing/2014/main" id="{7F37517F-14A6-9440-87B0-EDADCD39C7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1151" y="1092031"/>
                <a:ext cx="477036" cy="6155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itchFamily="2" charset="2"/>
                  <a:buChar char=""/>
                  <a:defRPr>
                    <a:solidFill>
                      <a:srgbClr val="404040"/>
                    </a:solidFill>
                    <a:latin typeface="Trebuchet MS" panose="020B070302020209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itchFamily="2" charset="2"/>
                  <a:buChar char=""/>
                  <a:defRPr sz="1600">
                    <a:solidFill>
                      <a:srgbClr val="404040"/>
                    </a:solidFill>
                    <a:latin typeface="Trebuchet MS" panose="020B070302020209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itchFamily="2" charset="2"/>
                  <a:buChar char=""/>
                  <a:defRPr sz="1400">
                    <a:solidFill>
                      <a:srgbClr val="404040"/>
                    </a:solidFill>
                    <a:latin typeface="Trebuchet MS" panose="020B070302020209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itchFamily="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70302020209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itchFamily="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70302020209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itchFamily="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70302020209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itchFamily="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70302020209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itchFamily="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70302020209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itchFamily="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70302020209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1"/>
                    </a:solidFill>
                    <a:latin typeface="Century Gothic" panose="020B0502020202020204" pitchFamily="34" charset="0"/>
                    <a:ea typeface="SimSun" panose="02010600030101010101" pitchFamily="2" charset="-122"/>
                  </a:rPr>
                  <a:t>2</a:t>
                </a:r>
              </a:p>
            </p:txBody>
          </p:sp>
        </p:grpSp>
        <p:grpSp>
          <p:nvGrpSpPr>
            <p:cNvPr id="20486" name="Group 111">
              <a:extLst>
                <a:ext uri="{FF2B5EF4-FFF2-40B4-BE49-F238E27FC236}">
                  <a16:creationId xmlns:a16="http://schemas.microsoft.com/office/drawing/2014/main" id="{812BF8FF-29F2-3548-AF15-F33375B850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5806" y="3323019"/>
              <a:ext cx="10204082" cy="889026"/>
              <a:chOff x="966176" y="1085793"/>
              <a:chExt cx="10204082" cy="889026"/>
            </a:xfrm>
          </p:grpSpPr>
          <p:sp>
            <p:nvSpPr>
              <p:cNvPr id="113" name="Flowchart: Data 103">
                <a:extLst>
                  <a:ext uri="{FF2B5EF4-FFF2-40B4-BE49-F238E27FC236}">
                    <a16:creationId xmlns:a16="http://schemas.microsoft.com/office/drawing/2014/main" id="{4ED82251-5B4F-C840-9465-53AB6A18AC46}"/>
                  </a:ext>
                </a:extLst>
              </p:cNvPr>
              <p:cNvSpPr/>
              <p:nvPr/>
            </p:nvSpPr>
            <p:spPr>
              <a:xfrm>
                <a:off x="967228" y="1086220"/>
                <a:ext cx="4349144" cy="599169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-1" fmla="*/ 0 w 10000"/>
                  <a:gd name="connsiteY0-2" fmla="*/ 10000 h 10000"/>
                  <a:gd name="connsiteX1-3" fmla="*/ 1096 w 10000"/>
                  <a:gd name="connsiteY1-4" fmla="*/ 0 h 10000"/>
                  <a:gd name="connsiteX2-5" fmla="*/ 10000 w 10000"/>
                  <a:gd name="connsiteY2-6" fmla="*/ 0 h 10000"/>
                  <a:gd name="connsiteX3-7" fmla="*/ 8000 w 10000"/>
                  <a:gd name="connsiteY3-8" fmla="*/ 10000 h 10000"/>
                  <a:gd name="connsiteX4-9" fmla="*/ 0 w 10000"/>
                  <a:gd name="connsiteY4-10" fmla="*/ 1000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10000">
                    <a:moveTo>
                      <a:pt x="0" y="10000"/>
                    </a:moveTo>
                    <a:lnTo>
                      <a:pt x="1096" y="0"/>
                    </a:lnTo>
                    <a:lnTo>
                      <a:pt x="10000" y="0"/>
                    </a:lnTo>
                    <a:lnTo>
                      <a:pt x="8000" y="10000"/>
                    </a:lnTo>
                    <a:lnTo>
                      <a:pt x="0" y="10000"/>
                    </a:lnTo>
                    <a:close/>
                  </a:path>
                </a:pathLst>
              </a:cu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1350">
                  <a:solidFill>
                    <a:srgbClr val="FFFFFF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114" name="Flowchart: Process 113">
                <a:extLst>
                  <a:ext uri="{FF2B5EF4-FFF2-40B4-BE49-F238E27FC236}">
                    <a16:creationId xmlns:a16="http://schemas.microsoft.com/office/drawing/2014/main" id="{F8ECDB2E-73F0-B04E-880E-643DA3AA3E11}"/>
                  </a:ext>
                </a:extLst>
              </p:cNvPr>
              <p:cNvSpPr/>
              <p:nvPr/>
            </p:nvSpPr>
            <p:spPr>
              <a:xfrm>
                <a:off x="2156629" y="1249245"/>
                <a:ext cx="9013629" cy="726200"/>
              </a:xfrm>
              <a:prstGeom prst="flowChartProcess">
                <a:avLst/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350" b="1" noProof="1">
                    <a:solidFill>
                      <a:schemeClr val="tx1"/>
                    </a:solidFill>
                  </a:rPr>
                  <a:t>BERDAULAT DALAM MEMENUHI KEBUTUHAN INFRASTRUKTUR KEWILAYAHAN</a:t>
                </a:r>
              </a:p>
            </p:txBody>
          </p:sp>
          <p:sp>
            <p:nvSpPr>
              <p:cNvPr id="20497" name="TextBox 114">
                <a:extLst>
                  <a:ext uri="{FF2B5EF4-FFF2-40B4-BE49-F238E27FC236}">
                    <a16:creationId xmlns:a16="http://schemas.microsoft.com/office/drawing/2014/main" id="{76380F03-DB1F-394C-AECF-562FAA031F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1151" y="1092031"/>
                <a:ext cx="477036" cy="6155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itchFamily="2" charset="2"/>
                  <a:buChar char=""/>
                  <a:defRPr>
                    <a:solidFill>
                      <a:srgbClr val="404040"/>
                    </a:solidFill>
                    <a:latin typeface="Trebuchet MS" panose="020B070302020209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itchFamily="2" charset="2"/>
                  <a:buChar char=""/>
                  <a:defRPr sz="1600">
                    <a:solidFill>
                      <a:srgbClr val="404040"/>
                    </a:solidFill>
                    <a:latin typeface="Trebuchet MS" panose="020B070302020209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itchFamily="2" charset="2"/>
                  <a:buChar char=""/>
                  <a:defRPr sz="1400">
                    <a:solidFill>
                      <a:srgbClr val="404040"/>
                    </a:solidFill>
                    <a:latin typeface="Trebuchet MS" panose="020B070302020209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itchFamily="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70302020209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itchFamily="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70302020209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itchFamily="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70302020209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itchFamily="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70302020209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itchFamily="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70302020209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itchFamily="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70302020209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1"/>
                    </a:solidFill>
                    <a:latin typeface="Century Gothic" panose="020B0502020202020204" pitchFamily="34" charset="0"/>
                    <a:ea typeface="SimSun" panose="02010600030101010101" pitchFamily="2" charset="-122"/>
                  </a:rPr>
                  <a:t>3</a:t>
                </a:r>
              </a:p>
            </p:txBody>
          </p:sp>
        </p:grpSp>
        <p:grpSp>
          <p:nvGrpSpPr>
            <p:cNvPr id="20487" name="Group 115">
              <a:extLst>
                <a:ext uri="{FF2B5EF4-FFF2-40B4-BE49-F238E27FC236}">
                  <a16:creationId xmlns:a16="http://schemas.microsoft.com/office/drawing/2014/main" id="{AF2FFD69-EB8A-3747-BAEF-5EF9394230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5806" y="4286659"/>
              <a:ext cx="10204082" cy="889026"/>
              <a:chOff x="966176" y="1085422"/>
              <a:chExt cx="10204082" cy="889026"/>
            </a:xfrm>
          </p:grpSpPr>
          <p:sp>
            <p:nvSpPr>
              <p:cNvPr id="117" name="Flowchart: Data 103">
                <a:extLst>
                  <a:ext uri="{FF2B5EF4-FFF2-40B4-BE49-F238E27FC236}">
                    <a16:creationId xmlns:a16="http://schemas.microsoft.com/office/drawing/2014/main" id="{7272EEFF-E07A-7A4A-80C9-3CBDC9F76093}"/>
                  </a:ext>
                </a:extLst>
              </p:cNvPr>
              <p:cNvSpPr/>
              <p:nvPr/>
            </p:nvSpPr>
            <p:spPr>
              <a:xfrm>
                <a:off x="967228" y="1085537"/>
                <a:ext cx="4349144" cy="599167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-1" fmla="*/ 0 w 10000"/>
                  <a:gd name="connsiteY0-2" fmla="*/ 10000 h 10000"/>
                  <a:gd name="connsiteX1-3" fmla="*/ 1096 w 10000"/>
                  <a:gd name="connsiteY1-4" fmla="*/ 0 h 10000"/>
                  <a:gd name="connsiteX2-5" fmla="*/ 10000 w 10000"/>
                  <a:gd name="connsiteY2-6" fmla="*/ 0 h 10000"/>
                  <a:gd name="connsiteX3-7" fmla="*/ 8000 w 10000"/>
                  <a:gd name="connsiteY3-8" fmla="*/ 10000 h 10000"/>
                  <a:gd name="connsiteX4-9" fmla="*/ 0 w 10000"/>
                  <a:gd name="connsiteY4-10" fmla="*/ 1000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10000">
                    <a:moveTo>
                      <a:pt x="0" y="10000"/>
                    </a:moveTo>
                    <a:lnTo>
                      <a:pt x="1096" y="0"/>
                    </a:lnTo>
                    <a:lnTo>
                      <a:pt x="10000" y="0"/>
                    </a:lnTo>
                    <a:lnTo>
                      <a:pt x="8000" y="10000"/>
                    </a:lnTo>
                    <a:lnTo>
                      <a:pt x="0" y="10000"/>
                    </a:lnTo>
                    <a:close/>
                  </a:path>
                </a:pathLst>
              </a:cu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1350">
                  <a:solidFill>
                    <a:srgbClr val="FFFFFF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118" name="Flowchart: Process 117">
                <a:extLst>
                  <a:ext uri="{FF2B5EF4-FFF2-40B4-BE49-F238E27FC236}">
                    <a16:creationId xmlns:a16="http://schemas.microsoft.com/office/drawing/2014/main" id="{DAE7806B-04BB-BE4B-BAE1-671B6A2DE597}"/>
                  </a:ext>
                </a:extLst>
              </p:cNvPr>
              <p:cNvSpPr/>
              <p:nvPr/>
            </p:nvSpPr>
            <p:spPr>
              <a:xfrm>
                <a:off x="2156629" y="1248561"/>
                <a:ext cx="9013629" cy="726201"/>
              </a:xfrm>
              <a:prstGeom prst="flowChartProcess">
                <a:avLst/>
              </a:prstGeom>
              <a:solidFill>
                <a:schemeClr val="bg1"/>
              </a:solidFill>
              <a:ln w="19050">
                <a:solidFill>
                  <a:schemeClr val="accent6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350" b="1" noProof="1">
                    <a:solidFill>
                      <a:schemeClr val="tx1"/>
                    </a:solidFill>
                  </a:rPr>
                  <a:t>BERDAULAT DALAM PENGELOLAAN SUMBER DAYA ALAM YANG BERKELANJUTAN</a:t>
                </a:r>
              </a:p>
            </p:txBody>
          </p:sp>
          <p:sp>
            <p:nvSpPr>
              <p:cNvPr id="20494" name="TextBox 118">
                <a:extLst>
                  <a:ext uri="{FF2B5EF4-FFF2-40B4-BE49-F238E27FC236}">
                    <a16:creationId xmlns:a16="http://schemas.microsoft.com/office/drawing/2014/main" id="{17FF6A3B-AA36-B74A-AD71-AA7711C53F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1151" y="1092032"/>
                <a:ext cx="477036" cy="6155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itchFamily="2" charset="2"/>
                  <a:buChar char=""/>
                  <a:defRPr>
                    <a:solidFill>
                      <a:srgbClr val="404040"/>
                    </a:solidFill>
                    <a:latin typeface="Trebuchet MS" panose="020B070302020209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itchFamily="2" charset="2"/>
                  <a:buChar char=""/>
                  <a:defRPr sz="1600">
                    <a:solidFill>
                      <a:srgbClr val="404040"/>
                    </a:solidFill>
                    <a:latin typeface="Trebuchet MS" panose="020B070302020209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itchFamily="2" charset="2"/>
                  <a:buChar char=""/>
                  <a:defRPr sz="1400">
                    <a:solidFill>
                      <a:srgbClr val="404040"/>
                    </a:solidFill>
                    <a:latin typeface="Trebuchet MS" panose="020B070302020209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itchFamily="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70302020209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itchFamily="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70302020209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itchFamily="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70302020209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itchFamily="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70302020209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itchFamily="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70302020209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itchFamily="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70302020209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1"/>
                    </a:solidFill>
                    <a:latin typeface="Century Gothic" panose="020B0502020202020204" pitchFamily="34" charset="0"/>
                    <a:ea typeface="SimSun" panose="02010600030101010101" pitchFamily="2" charset="-122"/>
                  </a:rPr>
                  <a:t>4</a:t>
                </a:r>
              </a:p>
            </p:txBody>
          </p:sp>
        </p:grpSp>
        <p:grpSp>
          <p:nvGrpSpPr>
            <p:cNvPr id="20488" name="Group 119">
              <a:extLst>
                <a:ext uri="{FF2B5EF4-FFF2-40B4-BE49-F238E27FC236}">
                  <a16:creationId xmlns:a16="http://schemas.microsoft.com/office/drawing/2014/main" id="{41921BA0-A20B-2A4C-9B64-09693028AF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5483" y="5250300"/>
              <a:ext cx="10264405" cy="889026"/>
              <a:chOff x="965674" y="1085052"/>
              <a:chExt cx="10264405" cy="889026"/>
            </a:xfrm>
          </p:grpSpPr>
          <p:sp>
            <p:nvSpPr>
              <p:cNvPr id="121" name="Flowchart: Data 103">
                <a:extLst>
                  <a:ext uri="{FF2B5EF4-FFF2-40B4-BE49-F238E27FC236}">
                    <a16:creationId xmlns:a16="http://schemas.microsoft.com/office/drawing/2014/main" id="{4E4F6C85-10F2-1D4B-B3AE-D4BF5C27BCAA}"/>
                  </a:ext>
                </a:extLst>
              </p:cNvPr>
              <p:cNvSpPr/>
              <p:nvPr/>
            </p:nvSpPr>
            <p:spPr>
              <a:xfrm>
                <a:off x="965674" y="1084853"/>
                <a:ext cx="4349145" cy="599169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-1" fmla="*/ 0 w 10000"/>
                  <a:gd name="connsiteY0-2" fmla="*/ 10000 h 10000"/>
                  <a:gd name="connsiteX1-3" fmla="*/ 1096 w 10000"/>
                  <a:gd name="connsiteY1-4" fmla="*/ 0 h 10000"/>
                  <a:gd name="connsiteX2-5" fmla="*/ 10000 w 10000"/>
                  <a:gd name="connsiteY2-6" fmla="*/ 0 h 10000"/>
                  <a:gd name="connsiteX3-7" fmla="*/ 8000 w 10000"/>
                  <a:gd name="connsiteY3-8" fmla="*/ 10000 h 10000"/>
                  <a:gd name="connsiteX4-9" fmla="*/ 0 w 10000"/>
                  <a:gd name="connsiteY4-10" fmla="*/ 1000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10000">
                    <a:moveTo>
                      <a:pt x="0" y="10000"/>
                    </a:moveTo>
                    <a:lnTo>
                      <a:pt x="1096" y="0"/>
                    </a:lnTo>
                    <a:lnTo>
                      <a:pt x="10000" y="0"/>
                    </a:lnTo>
                    <a:lnTo>
                      <a:pt x="8000" y="10000"/>
                    </a:lnTo>
                    <a:lnTo>
                      <a:pt x="0" y="10000"/>
                    </a:lnTo>
                    <a:close/>
                  </a:path>
                </a:pathLst>
              </a:cu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1350">
                  <a:solidFill>
                    <a:srgbClr val="FFFFFF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122" name="Flowchart: Process 121">
                <a:extLst>
                  <a:ext uri="{FF2B5EF4-FFF2-40B4-BE49-F238E27FC236}">
                    <a16:creationId xmlns:a16="http://schemas.microsoft.com/office/drawing/2014/main" id="{9A8845D3-B931-8440-B0D1-1C8D1896A087}"/>
                  </a:ext>
                </a:extLst>
              </p:cNvPr>
              <p:cNvSpPr/>
              <p:nvPr/>
            </p:nvSpPr>
            <p:spPr>
              <a:xfrm>
                <a:off x="2214334" y="1247878"/>
                <a:ext cx="9015745" cy="726200"/>
              </a:xfrm>
              <a:prstGeom prst="flowChartProcess">
                <a:avLst/>
              </a:prstGeom>
              <a:solidFill>
                <a:schemeClr val="bg1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350" b="1" noProof="1">
                    <a:solidFill>
                      <a:schemeClr val="tx1"/>
                    </a:solidFill>
                  </a:rPr>
                  <a:t>BERDAULAT DALAM MEWUJUDKAN BIROKRASI PEMERINTAHAN YANG BERSIH, PROFESIONAL DAN BERORIENTASI PELAYANAN PUBLIK</a:t>
                </a:r>
              </a:p>
            </p:txBody>
          </p:sp>
          <p:sp>
            <p:nvSpPr>
              <p:cNvPr id="20491" name="TextBox 122">
                <a:extLst>
                  <a:ext uri="{FF2B5EF4-FFF2-40B4-BE49-F238E27FC236}">
                    <a16:creationId xmlns:a16="http://schemas.microsoft.com/office/drawing/2014/main" id="{5A458A5D-A562-1149-A78A-1B4A339E27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1151" y="1092031"/>
                <a:ext cx="477036" cy="6155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itchFamily="2" charset="2"/>
                  <a:buChar char=""/>
                  <a:defRPr>
                    <a:solidFill>
                      <a:srgbClr val="404040"/>
                    </a:solidFill>
                    <a:latin typeface="Trebuchet MS" panose="020B070302020209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itchFamily="2" charset="2"/>
                  <a:buChar char=""/>
                  <a:defRPr sz="1600">
                    <a:solidFill>
                      <a:srgbClr val="404040"/>
                    </a:solidFill>
                    <a:latin typeface="Trebuchet MS" panose="020B070302020209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itchFamily="2" charset="2"/>
                  <a:buChar char=""/>
                  <a:defRPr sz="1400">
                    <a:solidFill>
                      <a:srgbClr val="404040"/>
                    </a:solidFill>
                    <a:latin typeface="Trebuchet MS" panose="020B070302020209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itchFamily="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70302020209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itchFamily="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70302020209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itchFamily="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70302020209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itchFamily="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70302020209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itchFamily="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70302020209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itchFamily="2" charset="2"/>
                  <a:buChar char=""/>
                  <a:defRPr sz="1200">
                    <a:solidFill>
                      <a:srgbClr val="404040"/>
                    </a:solidFill>
                    <a:latin typeface="Trebuchet MS" panose="020B070302020209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1"/>
                    </a:solidFill>
                    <a:latin typeface="Century Gothic" panose="020B0502020202020204" pitchFamily="34" charset="0"/>
                    <a:ea typeface="SimSun" panose="02010600030101010101" pitchFamily="2" charset="-122"/>
                  </a:rPr>
                  <a:t>5</a:t>
                </a: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C1604C-2464-7643-9A3D-B73EEA3A7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10" y="620805"/>
            <a:ext cx="8136566" cy="525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30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>
            <a:extLst>
              <a:ext uri="{FF2B5EF4-FFF2-40B4-BE49-F238E27FC236}">
                <a16:creationId xmlns:a16="http://schemas.microsoft.com/office/drawing/2014/main" id="{EB5F3AD3-6365-8740-A633-A73F80224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852488"/>
            <a:ext cx="8532812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4">
            <a:extLst>
              <a:ext uri="{FF2B5EF4-FFF2-40B4-BE49-F238E27FC236}">
                <a16:creationId xmlns:a16="http://schemas.microsoft.com/office/drawing/2014/main" id="{FE5E3BEE-CBF8-584A-9702-E16EE303F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17475"/>
            <a:ext cx="35194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/>
            <a:r>
              <a:rPr lang="en-US" altLang="en-US" sz="2400" b="1"/>
              <a:t>Alur Penyusunan Renstra </a:t>
            </a:r>
          </a:p>
        </p:txBody>
      </p:sp>
    </p:spTree>
    <p:extLst>
      <p:ext uri="{BB962C8B-B14F-4D97-AF65-F5344CB8AC3E}">
        <p14:creationId xmlns:p14="http://schemas.microsoft.com/office/powerpoint/2010/main" val="4072746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">
            <a:extLst>
              <a:ext uri="{FF2B5EF4-FFF2-40B4-BE49-F238E27FC236}">
                <a16:creationId xmlns:a16="http://schemas.microsoft.com/office/drawing/2014/main" id="{7EFCF400-1930-B34F-95FD-062B42DB4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3525"/>
            <a:ext cx="9144000" cy="633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080870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rop">
    <a:dk1>
      <a:sysClr val="windowText" lastClr="000000"/>
    </a:dk1>
    <a:lt1>
      <a:sysClr val="window" lastClr="FFFFFF"/>
    </a:lt1>
    <a:dk2>
      <a:srgbClr val="191B0E"/>
    </a:dk2>
    <a:lt2>
      <a:srgbClr val="EFEDE3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{02CCDEE1-12F5-1640-AEC2-1B3858A896C8}tf10001072</Template>
  <TotalTime>4217</TotalTime>
  <Words>1031</Words>
  <Application>Microsoft Macintosh PowerPoint</Application>
  <PresentationFormat>On-screen Show (4:3)</PresentationFormat>
  <Paragraphs>275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Franklin Gothic Book</vt:lpstr>
      <vt:lpstr>Arial</vt:lpstr>
      <vt:lpstr>Calibri</vt:lpstr>
      <vt:lpstr>Trebuchet MS</vt:lpstr>
      <vt:lpstr>Wingdings 3</vt:lpstr>
      <vt:lpstr>Tahoma</vt:lpstr>
      <vt:lpstr>Cambria</vt:lpstr>
      <vt:lpstr>SimSun</vt:lpstr>
      <vt:lpstr>Century Gothic</vt:lpstr>
      <vt:lpstr>Cambria Math</vt:lpstr>
      <vt:lpstr>Crop</vt:lpstr>
      <vt:lpstr>Facet</vt:lpstr>
      <vt:lpstr>Disampaikan pada acara :  KOORDINASI DAN Sinkronisasi REVIU Renstra sekretariat dprd KALTIM 2019-2023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Disampaikan  WAKIL GUBERNUR JAWA TENGAH PADA ACARA RAKOR PROGRAM PENANGGULANGAN KEMISKINAN   PROVINSI JAWA TENGAH</dc:title>
  <dc:creator>toshiba</dc:creator>
  <cp:lastModifiedBy>Microsoft Office User</cp:lastModifiedBy>
  <cp:revision>89</cp:revision>
  <cp:lastPrinted>2019-08-13T07:41:42Z</cp:lastPrinted>
  <dcterms:created xsi:type="dcterms:W3CDTF">2018-11-21T07:56:48Z</dcterms:created>
  <dcterms:modified xsi:type="dcterms:W3CDTF">2021-10-21T23:33:13Z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1033-10.2.0.7587</vt:lpwstr>
  </property>
</Properties>
</file>