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320" r:id="rId4"/>
    <p:sldId id="2147374321" r:id="rId5"/>
    <p:sldId id="2147374316" r:id="rId6"/>
    <p:sldId id="2147374295" r:id="rId7"/>
    <p:sldId id="306" r:id="rId8"/>
    <p:sldId id="316" r:id="rId9"/>
    <p:sldId id="307" r:id="rId10"/>
    <p:sldId id="312" r:id="rId11"/>
    <p:sldId id="295" r:id="rId12"/>
    <p:sldId id="296" r:id="rId13"/>
    <p:sldId id="309" r:id="rId14"/>
    <p:sldId id="308" r:id="rId15"/>
    <p:sldId id="317" r:id="rId16"/>
    <p:sldId id="310" r:id="rId17"/>
    <p:sldId id="313" r:id="rId18"/>
    <p:sldId id="300" r:id="rId19"/>
    <p:sldId id="315" r:id="rId20"/>
    <p:sldId id="314" r:id="rId21"/>
    <p:sldId id="302" r:id="rId22"/>
    <p:sldId id="320" r:id="rId23"/>
    <p:sldId id="321" r:id="rId24"/>
    <p:sldId id="318" r:id="rId25"/>
    <p:sldId id="303" r:id="rId26"/>
    <p:sldId id="319" r:id="rId27"/>
    <p:sldId id="304" r:id="rId28"/>
    <p:sldId id="305" r:id="rId29"/>
    <p:sldId id="275" r:id="rId3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66"/>
    <a:srgbClr val="009999"/>
    <a:srgbClr val="008080"/>
    <a:srgbClr val="00CC99"/>
    <a:srgbClr val="339966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23E04-F464-4F21-9382-02D9E6940290}" type="datetimeFigureOut">
              <a:rPr lang="en-ID" smtClean="0"/>
              <a:t>07/11/2022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362FD-C04B-4E34-BDB4-5C7A74E454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24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94712-B6CE-482F-B433-7E91628B807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763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C5AA-6795-4311-88FF-EDCFE4CCA2B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FFA0-B55E-47AB-93A1-54FF7CC8B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13" y="106218"/>
            <a:ext cx="652272" cy="8412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878713" y="1054642"/>
            <a:ext cx="442948" cy="211599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79404" y="3157754"/>
            <a:ext cx="474362" cy="221051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865833" y="3178812"/>
            <a:ext cx="7312520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3170633"/>
            <a:ext cx="853766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19" b="13095"/>
          <a:stretch/>
        </p:blipFill>
        <p:spPr>
          <a:xfrm>
            <a:off x="7281935" y="6538619"/>
            <a:ext cx="4863258" cy="250792"/>
          </a:xfrm>
          <a:prstGeom prst="rect">
            <a:avLst/>
          </a:prstGeom>
        </p:spPr>
      </p:pic>
      <p:sp>
        <p:nvSpPr>
          <p:cNvPr id="27" name="object 6"/>
          <p:cNvSpPr txBox="1"/>
          <p:nvPr/>
        </p:nvSpPr>
        <p:spPr>
          <a:xfrm>
            <a:off x="5296037" y="1259198"/>
            <a:ext cx="6691488" cy="1706878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Bahnschrift" panose="020B0502040204020203" pitchFamily="34" charset="0"/>
                <a:ea typeface="Arial Black"/>
                <a:cs typeface="Arial Black"/>
                <a:sym typeface="Arial Black"/>
              </a:rPr>
              <a:t>P</a:t>
            </a:r>
            <a:r>
              <a:rPr lang="id-ID" sz="4000" b="1" dirty="0">
                <a:solidFill>
                  <a:srgbClr val="002060"/>
                </a:solidFill>
                <a:latin typeface="Bahnschrift" panose="020B0502040204020203" pitchFamily="34" charset="0"/>
                <a:ea typeface="Arial Black"/>
                <a:cs typeface="Arial Black"/>
                <a:sym typeface="Arial Black"/>
              </a:rPr>
              <a:t>ENYUSUNAN RPD</a:t>
            </a:r>
          </a:p>
          <a:p>
            <a:pPr algn="ctr"/>
            <a:r>
              <a:rPr lang="id-ID" sz="4000" b="1" dirty="0">
                <a:solidFill>
                  <a:srgbClr val="002060"/>
                </a:solidFill>
                <a:latin typeface="Bahnschrift" panose="020B0502040204020203" pitchFamily="34" charset="0"/>
                <a:ea typeface="Arial Black"/>
                <a:cs typeface="Arial Black"/>
                <a:sym typeface="Arial Black"/>
              </a:rPr>
              <a:t>TAHUN 2024-2026</a:t>
            </a:r>
          </a:p>
          <a:p>
            <a:pPr algn="ctr"/>
            <a:r>
              <a:rPr lang="id-ID" sz="2600" b="1" dirty="0">
                <a:solidFill>
                  <a:srgbClr val="0070C0"/>
                </a:solidFill>
                <a:latin typeface="Bahnschrift" panose="020B0502040204020203" pitchFamily="34" charset="0"/>
                <a:ea typeface="Arial Black"/>
                <a:cs typeface="Arial Black"/>
                <a:sym typeface="Arial Black"/>
              </a:rPr>
              <a:t>(RANCANGAN INMENDAGRI)</a:t>
            </a:r>
            <a:endParaRPr lang="id-ID" sz="26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Parallelogram 30"/>
          <p:cNvSpPr/>
          <p:nvPr/>
        </p:nvSpPr>
        <p:spPr>
          <a:xfrm>
            <a:off x="11741624" y="83517"/>
            <a:ext cx="450376" cy="112126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11291248" y="83517"/>
            <a:ext cx="450376" cy="112126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10840872" y="75980"/>
            <a:ext cx="450376" cy="11212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>
            <a:off x="10363750" y="75980"/>
            <a:ext cx="450376" cy="112126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>
            <a:off x="9886628" y="78323"/>
            <a:ext cx="450376" cy="112126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1883814" y="665744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>
            <a:off x="1433438" y="665744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>
            <a:off x="983062" y="6663560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19588" y="6650681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6114" y="665225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79064" y="418260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err="1">
                <a:solidFill>
                  <a:srgbClr val="006666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Wisnu</a:t>
            </a:r>
            <a:r>
              <a:rPr lang="en-GB" b="1" dirty="0">
                <a:solidFill>
                  <a:srgbClr val="006666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rgbClr val="006666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Hidayat</a:t>
            </a:r>
            <a:r>
              <a:rPr lang="en-GB" b="1" dirty="0">
                <a:solidFill>
                  <a:srgbClr val="006666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SE</a:t>
            </a:r>
            <a:r>
              <a:rPr lang="id-ID" b="1" dirty="0">
                <a:solidFill>
                  <a:srgbClr val="006666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, M.Si</a:t>
            </a:r>
            <a:endParaRPr lang="en-US" b="1" dirty="0">
              <a:solidFill>
                <a:srgbClr val="006666"/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object 7"/>
          <p:cNvSpPr txBox="1"/>
          <p:nvPr/>
        </p:nvSpPr>
        <p:spPr>
          <a:xfrm>
            <a:off x="6003085" y="4525883"/>
            <a:ext cx="3535679" cy="3840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75"/>
              </a:spcBef>
            </a:pPr>
            <a:r>
              <a:rPr lang="id-ID" sz="1600" spc="-5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cs typeface="Arial MT"/>
              </a:rPr>
              <a:t>Ditjend Bina Bangda  - Kemendagri </a:t>
            </a:r>
            <a:endParaRPr lang="id-ID" sz="16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cs typeface="Arial MT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041142" y="4603929"/>
            <a:ext cx="347007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6525" y="5372249"/>
            <a:ext cx="3992225" cy="12879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368794" y="1041378"/>
            <a:ext cx="3965746" cy="13264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179054" y="4041554"/>
            <a:ext cx="981541" cy="1070792"/>
            <a:chOff x="3791969" y="5622200"/>
            <a:chExt cx="981541" cy="1070792"/>
          </a:xfrm>
        </p:grpSpPr>
        <p:sp>
          <p:nvSpPr>
            <p:cNvPr id="102" name="Freeform: Shape 59">
              <a:extLst>
                <a:ext uri="{FF2B5EF4-FFF2-40B4-BE49-F238E27FC236}">
                  <a16:creationId xmlns:a16="http://schemas.microsoft.com/office/drawing/2014/main" id="{15779550-6393-4E30-85CD-F43225E92FF2}"/>
                </a:ext>
              </a:extLst>
            </p:cNvPr>
            <p:cNvSpPr/>
            <p:nvPr/>
          </p:nvSpPr>
          <p:spPr>
            <a:xfrm>
              <a:off x="3908085" y="5789164"/>
              <a:ext cx="431367" cy="497095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: Shape 60">
              <a:extLst>
                <a:ext uri="{FF2B5EF4-FFF2-40B4-BE49-F238E27FC236}">
                  <a16:creationId xmlns:a16="http://schemas.microsoft.com/office/drawing/2014/main" id="{2C6D4CF8-AC95-48E2-B6AD-196D82C69A85}"/>
                </a:ext>
              </a:extLst>
            </p:cNvPr>
            <p:cNvSpPr/>
            <p:nvPr/>
          </p:nvSpPr>
          <p:spPr>
            <a:xfrm>
              <a:off x="3791969" y="5622200"/>
              <a:ext cx="289774" cy="333927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: Shape 65">
              <a:extLst>
                <a:ext uri="{FF2B5EF4-FFF2-40B4-BE49-F238E27FC236}">
                  <a16:creationId xmlns:a16="http://schemas.microsoft.com/office/drawing/2014/main" id="{B70C3DAC-7396-4F6B-B0A4-82015636E836}"/>
                </a:ext>
              </a:extLst>
            </p:cNvPr>
            <p:cNvSpPr/>
            <p:nvPr/>
          </p:nvSpPr>
          <p:spPr>
            <a:xfrm>
              <a:off x="4342143" y="6195897"/>
              <a:ext cx="431367" cy="497095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reeform: Shape 66">
              <a:extLst>
                <a:ext uri="{FF2B5EF4-FFF2-40B4-BE49-F238E27FC236}">
                  <a16:creationId xmlns:a16="http://schemas.microsoft.com/office/drawing/2014/main" id="{DD612EB9-7B5C-4B83-9881-FDB636692768}"/>
                </a:ext>
              </a:extLst>
            </p:cNvPr>
            <p:cNvSpPr/>
            <p:nvPr/>
          </p:nvSpPr>
          <p:spPr>
            <a:xfrm>
              <a:off x="4226027" y="6028933"/>
              <a:ext cx="289774" cy="333927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195583-ACF3-48ED-933F-853C580F04E9}"/>
              </a:ext>
            </a:extLst>
          </p:cNvPr>
          <p:cNvGrpSpPr/>
          <p:nvPr/>
        </p:nvGrpSpPr>
        <p:grpSpPr>
          <a:xfrm>
            <a:off x="972537" y="4037161"/>
            <a:ext cx="870800" cy="1056220"/>
            <a:chOff x="3510483" y="2790415"/>
            <a:chExt cx="622499" cy="755048"/>
          </a:xfrm>
        </p:grpSpPr>
        <p:sp>
          <p:nvSpPr>
            <p:cNvPr id="107" name="Freeform: Shape 27">
              <a:extLst>
                <a:ext uri="{FF2B5EF4-FFF2-40B4-BE49-F238E27FC236}">
                  <a16:creationId xmlns:a16="http://schemas.microsoft.com/office/drawing/2014/main" id="{2BF95F41-9CE2-4A75-A977-7F8A16ED50DB}"/>
                </a:ext>
              </a:extLst>
            </p:cNvPr>
            <p:cNvSpPr/>
            <p:nvPr/>
          </p:nvSpPr>
          <p:spPr>
            <a:xfrm>
              <a:off x="3642509" y="2980256"/>
              <a:ext cx="490473" cy="565207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: Shape 28">
              <a:extLst>
                <a:ext uri="{FF2B5EF4-FFF2-40B4-BE49-F238E27FC236}">
                  <a16:creationId xmlns:a16="http://schemas.microsoft.com/office/drawing/2014/main" id="{40B1640B-B52B-4F76-AF27-3FE0ECBC1B19}"/>
                </a:ext>
              </a:extLst>
            </p:cNvPr>
            <p:cNvSpPr/>
            <p:nvPr/>
          </p:nvSpPr>
          <p:spPr>
            <a:xfrm>
              <a:off x="3510483" y="2790415"/>
              <a:ext cx="329479" cy="379682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15137" y="4106383"/>
            <a:ext cx="598885" cy="676441"/>
            <a:chOff x="3791969" y="5622200"/>
            <a:chExt cx="981541" cy="1070792"/>
          </a:xfrm>
        </p:grpSpPr>
        <p:sp>
          <p:nvSpPr>
            <p:cNvPr id="74" name="Freeform: Shape 59">
              <a:extLst>
                <a:ext uri="{FF2B5EF4-FFF2-40B4-BE49-F238E27FC236}">
                  <a16:creationId xmlns:a16="http://schemas.microsoft.com/office/drawing/2014/main" id="{15779550-6393-4E30-85CD-F43225E92FF2}"/>
                </a:ext>
              </a:extLst>
            </p:cNvPr>
            <p:cNvSpPr/>
            <p:nvPr/>
          </p:nvSpPr>
          <p:spPr>
            <a:xfrm>
              <a:off x="3908085" y="5789164"/>
              <a:ext cx="431367" cy="497095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Freeform: Shape 60">
              <a:extLst>
                <a:ext uri="{FF2B5EF4-FFF2-40B4-BE49-F238E27FC236}">
                  <a16:creationId xmlns:a16="http://schemas.microsoft.com/office/drawing/2014/main" id="{2C6D4CF8-AC95-48E2-B6AD-196D82C69A85}"/>
                </a:ext>
              </a:extLst>
            </p:cNvPr>
            <p:cNvSpPr/>
            <p:nvPr/>
          </p:nvSpPr>
          <p:spPr>
            <a:xfrm>
              <a:off x="3791969" y="5622200"/>
              <a:ext cx="289774" cy="333927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Freeform: Shape 65">
              <a:extLst>
                <a:ext uri="{FF2B5EF4-FFF2-40B4-BE49-F238E27FC236}">
                  <a16:creationId xmlns:a16="http://schemas.microsoft.com/office/drawing/2014/main" id="{B70C3DAC-7396-4F6B-B0A4-82015636E836}"/>
                </a:ext>
              </a:extLst>
            </p:cNvPr>
            <p:cNvSpPr/>
            <p:nvPr/>
          </p:nvSpPr>
          <p:spPr>
            <a:xfrm>
              <a:off x="4342143" y="6195897"/>
              <a:ext cx="431367" cy="497095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Freeform: Shape 66">
              <a:extLst>
                <a:ext uri="{FF2B5EF4-FFF2-40B4-BE49-F238E27FC236}">
                  <a16:creationId xmlns:a16="http://schemas.microsoft.com/office/drawing/2014/main" id="{DD612EB9-7B5C-4B83-9881-FDB636692768}"/>
                </a:ext>
              </a:extLst>
            </p:cNvPr>
            <p:cNvSpPr/>
            <p:nvPr/>
          </p:nvSpPr>
          <p:spPr>
            <a:xfrm>
              <a:off x="4226027" y="6028933"/>
              <a:ext cx="289774" cy="333927"/>
            </a:xfrm>
            <a:custGeom>
              <a:avLst/>
              <a:gdLst>
                <a:gd name="connsiteX0" fmla="*/ 0 w 118776"/>
                <a:gd name="connsiteY0" fmla="*/ 0 h 136874"/>
                <a:gd name="connsiteX1" fmla="*/ 118777 w 118776"/>
                <a:gd name="connsiteY1" fmla="*/ 0 h 136874"/>
                <a:gd name="connsiteX2" fmla="*/ 118777 w 118776"/>
                <a:gd name="connsiteY2" fmla="*/ 136874 h 136874"/>
                <a:gd name="connsiteX3" fmla="*/ 0 w 118776"/>
                <a:gd name="connsiteY3" fmla="*/ 136874 h 1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76" h="136874">
                  <a:moveTo>
                    <a:pt x="0" y="0"/>
                  </a:moveTo>
                  <a:lnTo>
                    <a:pt x="118777" y="0"/>
                  </a:lnTo>
                  <a:lnTo>
                    <a:pt x="118777" y="136874"/>
                  </a:lnTo>
                  <a:lnTo>
                    <a:pt x="0" y="13687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8545" t="27921" r="23809" b="29961"/>
          <a:stretch/>
        </p:blipFill>
        <p:spPr>
          <a:xfrm>
            <a:off x="10285068" y="3911420"/>
            <a:ext cx="1561983" cy="1573265"/>
          </a:xfrm>
          <a:prstGeom prst="ellipse">
            <a:avLst/>
          </a:prstGeom>
          <a:ln>
            <a:solidFill>
              <a:srgbClr val="00B0F0"/>
            </a:solidFill>
          </a:ln>
        </p:spPr>
      </p:pic>
      <p:pic>
        <p:nvPicPr>
          <p:cNvPr id="43" name="Picture 4" descr="Epidemiolog: Pilkada Serentak 2020 Sebaiknya Ditunda! - NusaDaily.com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0" b="30904"/>
          <a:stretch/>
        </p:blipFill>
        <p:spPr bwMode="auto">
          <a:xfrm>
            <a:off x="535225" y="1225000"/>
            <a:ext cx="4649150" cy="3976891"/>
          </a:xfrm>
          <a:prstGeom prst="parallelogram">
            <a:avLst>
              <a:gd name="adj" fmla="val 2143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1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421157" y="2405095"/>
            <a:ext cx="9644903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b="1" dirty="0">
                <a:solidFill>
                  <a:srgbClr val="002060"/>
                </a:solidFill>
                <a:latin typeface="Bahnschrift" panose="020B0502040204020203" pitchFamily="34" charset="0"/>
              </a:rPr>
              <a:t>RANCANGAN INMENDAGRI</a:t>
            </a:r>
            <a:endParaRPr lang="en-US" sz="6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6179" y="3076311"/>
            <a:ext cx="10774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Penyusunan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Pembangunan Daerah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Daerah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Jabatan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Daerah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Berakhir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</a:t>
            </a:r>
            <a:r>
              <a:rPr lang="id-ID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dan </a:t>
            </a:r>
          </a:p>
          <a:p>
            <a:pPr algn="ctr"/>
            <a:r>
              <a:rPr lang="id-ID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Daerah Otonom Baru</a:t>
            </a:r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(DOB)</a:t>
            </a:r>
            <a:endParaRPr lang="en-US" sz="2400" dirty="0">
              <a:solidFill>
                <a:srgbClr val="002060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7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RANCANGAN INMENDAGRI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56072" y="1764169"/>
            <a:ext cx="381000" cy="40389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1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4426101" y="1427506"/>
            <a:ext cx="55289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Agar menyusun Dokumen Perencanaan Pembangunan Menengah Daerah Tahun 2024-2026 yang selanjutnya disebut sebagai 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Rencana  Pembangunan Daerah Provinsi/Kabupaten/Kota Tahun 2024-2026</a:t>
            </a:r>
            <a:endParaRPr lang="en-US" sz="1600" dirty="0">
              <a:solidFill>
                <a:srgbClr val="FF3300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56072" y="2883493"/>
            <a:ext cx="381000" cy="40389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2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4462329" y="2553574"/>
            <a:ext cx="55122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Agar memerintahkan seluruh Kepala Perangkat Daerah (PD) untuk menyusun 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Rencana Strategis Perangkat Daerah (Renstra PD) Provinsi/Kabupaten/Kota Tahun 2024-2026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4"/>
          <a:srcRect t="6999" r="34560"/>
          <a:stretch/>
        </p:blipFill>
        <p:spPr>
          <a:xfrm>
            <a:off x="806392" y="2677943"/>
            <a:ext cx="1792825" cy="1426822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507307" y="4227052"/>
            <a:ext cx="2390993" cy="381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b="1" i="0" dirty="0">
                <a:solidFill>
                  <a:srgbClr val="00206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KEPALA DAERAH YANG JABATANNYA BERAKHIR TAHUN 2023</a:t>
            </a:r>
            <a:endParaRPr lang="id-ID" sz="14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6" name="Left Brace 85"/>
          <p:cNvSpPr/>
          <p:nvPr/>
        </p:nvSpPr>
        <p:spPr>
          <a:xfrm>
            <a:off x="3021907" y="1981926"/>
            <a:ext cx="589335" cy="3251597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156EF42E-6AA3-4E8F-A83A-BB06ABCA41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751947"/>
            <a:ext cx="794702" cy="794702"/>
          </a:xfrm>
          <a:prstGeom prst="rect">
            <a:avLst/>
          </a:prstGeom>
          <a:noFill/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4495800" y="4886764"/>
            <a:ext cx="5459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Rencana Pembangunan Daerah</a:t>
            </a:r>
            <a:r>
              <a:rPr lang="en-US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Tahun</a:t>
            </a:r>
            <a:r>
              <a:rPr lang="en-US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2024-2026 dan Renstra PD  Tahun 2024-2026 ditetapkan dengan 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Perkada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592E98B-DF3B-4620-A06C-2065D56F80C3}"/>
              </a:ext>
            </a:extLst>
          </p:cNvPr>
          <p:cNvSpPr/>
          <p:nvPr/>
        </p:nvSpPr>
        <p:spPr>
          <a:xfrm>
            <a:off x="3989543" y="5002962"/>
            <a:ext cx="381000" cy="403893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4</a:t>
            </a:r>
            <a:endParaRPr lang="en-US" b="1" dirty="0"/>
          </a:p>
        </p:txBody>
      </p:sp>
      <p:pic>
        <p:nvPicPr>
          <p:cNvPr id="93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10535912" y="1390590"/>
            <a:ext cx="778787" cy="8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10555467" y="2552364"/>
            <a:ext cx="778787" cy="8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4462329" y="3688443"/>
            <a:ext cx="54592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Dokumen Perencanaan Pembangunan Menengah Daerah Tahun 2024-2026 akan digunakan Pj. Kepala Daerah sebagai 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pedoman penyelenggaraan pemerintahan dan pembangunan daerah 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92E98B-DF3B-4620-A06C-2065D56F80C3}"/>
              </a:ext>
            </a:extLst>
          </p:cNvPr>
          <p:cNvSpPr/>
          <p:nvPr/>
        </p:nvSpPr>
        <p:spPr>
          <a:xfrm>
            <a:off x="3989543" y="3984618"/>
            <a:ext cx="381000" cy="4038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36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10553497" y="3722683"/>
            <a:ext cx="778787" cy="8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5683004" y="137038"/>
            <a:ext cx="1992804" cy="381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000" b="1" i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DIKTUM 1 &amp; 2</a:t>
            </a:r>
            <a:endParaRPr lang="id-ID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8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5608317" y="150370"/>
            <a:ext cx="2540215" cy="381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000" b="1" i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DIKTUM 3,4,5 &amp; 6</a:t>
            </a:r>
            <a:endParaRPr lang="id-ID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RANCANGAN INMENDAGRI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1239" y="3363541"/>
            <a:ext cx="391429" cy="3872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87540" y="3368839"/>
            <a:ext cx="391429" cy="3819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10623" y="3367609"/>
            <a:ext cx="391429" cy="383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III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32452" y="3363541"/>
            <a:ext cx="391429" cy="3872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IV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22119" y="1240814"/>
            <a:ext cx="224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Penetapan Rencana Pembangunan Daerah Provinsi Tahun 2024-2026 </a:t>
            </a:r>
            <a:endParaRPr lang="en-US" sz="12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93002" y="5241195"/>
            <a:ext cx="1996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Penetapan Rencana Pembangunan Daerah Kabupaten/Kota Tahun 2024-2026 </a:t>
            </a:r>
            <a:endParaRPr lang="en-US" sz="12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24988" y="1954163"/>
            <a:ext cx="1727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Penetapan Renstra PD Provinsi Tahun 2024-2026 </a:t>
            </a:r>
            <a:endParaRPr lang="en-US" sz="12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812932" y="4363765"/>
            <a:ext cx="1768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Penetapan Renstra PD Kabupaten/Kota Tahun 2024-2026 </a:t>
            </a:r>
            <a:endParaRPr lang="en-US" sz="12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8484522" y="3799536"/>
            <a:ext cx="5208" cy="143099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95719" y="3075330"/>
            <a:ext cx="1096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u="sng" dirty="0">
                <a:latin typeface="Bahnschrift" panose="020B0502040204020203" pitchFamily="34" charset="0"/>
                <a:cs typeface="Arial" panose="020B0604020202020204" pitchFamily="34" charset="0"/>
              </a:rPr>
              <a:t>JANUARI</a:t>
            </a:r>
            <a:endParaRPr lang="en-US" sz="1400" b="1" u="sng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23441" y="3528734"/>
            <a:ext cx="2282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u="sng" dirty="0">
                <a:latin typeface="Bahnschrift" panose="020B0502040204020203" pitchFamily="34" charset="0"/>
                <a:cs typeface="Arial" panose="020B0604020202020204" pitchFamily="34" charset="0"/>
              </a:rPr>
              <a:t>FEBRUARI</a:t>
            </a:r>
            <a:endParaRPr lang="en-US" sz="1400" b="1" u="sng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196213" y="3600722"/>
            <a:ext cx="1530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u="sng" dirty="0">
                <a:latin typeface="Bahnschrift" panose="020B0502040204020203" pitchFamily="34" charset="0"/>
                <a:cs typeface="Arial" panose="020B0604020202020204" pitchFamily="34" charset="0"/>
              </a:rPr>
              <a:t>APRIL</a:t>
            </a:r>
            <a:endParaRPr lang="en-US" sz="1400" b="1" u="sng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8070059" y="1899105"/>
            <a:ext cx="5208" cy="1430992"/>
          </a:xfrm>
          <a:prstGeom prst="line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937382" y="2025147"/>
            <a:ext cx="22479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Fasilitasi Rankhir Rencana Pembangunan Daerah Provinsi Tahun 2024-2026 </a:t>
            </a:r>
            <a:endParaRPr lang="en-US" sz="12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80418" y="4141256"/>
            <a:ext cx="2247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Fasilitasi Rankhir Rencana Pembangunan Daerah Kabupaten/Kota Tahun 2024-2026 </a:t>
            </a:r>
            <a:endParaRPr lang="en-US" sz="12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6" name="Left Brace 85"/>
          <p:cNvSpPr/>
          <p:nvPr/>
        </p:nvSpPr>
        <p:spPr>
          <a:xfrm rot="16200000">
            <a:off x="1617955" y="2386520"/>
            <a:ext cx="420685" cy="3320668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6551" y="4421783"/>
            <a:ext cx="3151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Penyusunan Rancangan Rencana Pembangunan Daerah dan Renstra PD Tahun 2024-2026 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269927" y="1909240"/>
            <a:ext cx="5208" cy="14309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708647" y="3762737"/>
            <a:ext cx="5208" cy="14309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97426" y="5202286"/>
            <a:ext cx="1217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latin typeface="Bahnschrift" panose="020B0502040204020203" pitchFamily="34" charset="0"/>
                <a:cs typeface="Arial" panose="020B0604020202020204" pitchFamily="34" charset="0"/>
              </a:rPr>
              <a:t>Forum Konsultasi Publik</a:t>
            </a:r>
            <a:endParaRPr lang="en-US" sz="1200" b="1" dirty="0">
              <a:solidFill>
                <a:srgbClr val="FF0066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74697" y="1280010"/>
            <a:ext cx="1217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latin typeface="Bahnschrift" panose="020B0502040204020203" pitchFamily="34" charset="0"/>
                <a:cs typeface="Arial" panose="020B0604020202020204" pitchFamily="34" charset="0"/>
              </a:rPr>
              <a:t>Forum</a:t>
            </a:r>
          </a:p>
          <a:p>
            <a:pPr algn="ctr"/>
            <a:r>
              <a:rPr lang="id-ID" sz="1200" b="1" dirty="0">
                <a:latin typeface="Bahnschrift" panose="020B0502040204020203" pitchFamily="34" charset="0"/>
                <a:cs typeface="Arial" panose="020B0604020202020204" pitchFamily="34" charset="0"/>
              </a:rPr>
              <a:t>Konsultasi Publik</a:t>
            </a:r>
            <a:endParaRPr lang="en-US" sz="1200" b="1" dirty="0">
              <a:solidFill>
                <a:srgbClr val="FF0066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347441" y="3136493"/>
            <a:ext cx="391429" cy="3872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63742" y="3141791"/>
            <a:ext cx="391429" cy="3819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186825" y="3140561"/>
            <a:ext cx="391429" cy="383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III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08654" y="3136493"/>
            <a:ext cx="391429" cy="3872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IV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034329" y="3381651"/>
            <a:ext cx="391429" cy="3872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450630" y="3386949"/>
            <a:ext cx="391429" cy="3819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873713" y="3385719"/>
            <a:ext cx="391429" cy="383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III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295542" y="3381651"/>
            <a:ext cx="391429" cy="3872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IV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710531" y="3215606"/>
            <a:ext cx="391429" cy="3872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126832" y="3220904"/>
            <a:ext cx="391429" cy="3819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549915" y="3219674"/>
            <a:ext cx="391429" cy="383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III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971744" y="3215606"/>
            <a:ext cx="391429" cy="38720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IV</a:t>
            </a: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321692" y="3106944"/>
            <a:ext cx="22822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u="sng" dirty="0">
                <a:latin typeface="Bahnschrift" panose="020B0502040204020203" pitchFamily="34" charset="0"/>
                <a:cs typeface="Arial" panose="020B0604020202020204" pitchFamily="34" charset="0"/>
              </a:rPr>
              <a:t>MARET</a:t>
            </a:r>
            <a:endParaRPr lang="en-US" sz="1400" b="1" u="sng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42251" y="3963655"/>
            <a:ext cx="1009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b="1" u="sng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2023</a:t>
            </a:r>
            <a:endParaRPr lang="en-US" sz="2000" b="1" u="sng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23634" y="3521522"/>
            <a:ext cx="10093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b="1" u="sng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2022</a:t>
            </a:r>
            <a:endParaRPr lang="en-US" sz="2000" b="1" u="sng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5940403" y="2671478"/>
            <a:ext cx="0" cy="5050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804368" y="3593580"/>
            <a:ext cx="0" cy="5050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05" idx="0"/>
            <a:endCxn id="53" idx="2"/>
          </p:cNvCxnSpPr>
          <p:nvPr/>
        </p:nvCxnSpPr>
        <p:spPr>
          <a:xfrm rot="5400000" flipH="1" flipV="1">
            <a:off x="9440036" y="2066704"/>
            <a:ext cx="615112" cy="16826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6" idx="2"/>
            <a:endCxn id="62" idx="0"/>
          </p:cNvCxnSpPr>
          <p:nvPr/>
        </p:nvCxnSpPr>
        <p:spPr>
          <a:xfrm rot="16200000" flipH="1">
            <a:off x="9629355" y="3296006"/>
            <a:ext cx="760950" cy="1374567"/>
          </a:xfrm>
          <a:prstGeom prst="bentConnector3">
            <a:avLst>
              <a:gd name="adj1" fmla="val 635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0134868" y="767433"/>
            <a:ext cx="1862384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00808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 minggu setelah ditetapkan, RPD disampaikan ke DPRD</a:t>
            </a:r>
            <a:endParaRPr lang="en-US" sz="1200" b="1" dirty="0">
              <a:solidFill>
                <a:srgbClr val="00808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134868" y="5671770"/>
            <a:ext cx="1862384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00808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Satu minggu setelah ditetapkan, RPD disampaikan ke DPRD</a:t>
            </a:r>
            <a:endParaRPr lang="en-US" sz="1200" b="1" dirty="0">
              <a:solidFill>
                <a:srgbClr val="00808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Elbow Connector 16"/>
          <p:cNvCxnSpPr>
            <a:stCxn id="52" idx="3"/>
            <a:endCxn id="115" idx="1"/>
          </p:cNvCxnSpPr>
          <p:nvPr/>
        </p:nvCxnSpPr>
        <p:spPr>
          <a:xfrm>
            <a:off x="9489510" y="5656694"/>
            <a:ext cx="645358" cy="338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1" idx="3"/>
            <a:endCxn id="114" idx="1"/>
          </p:cNvCxnSpPr>
          <p:nvPr/>
        </p:nvCxnSpPr>
        <p:spPr>
          <a:xfrm flipV="1">
            <a:off x="9170019" y="1090599"/>
            <a:ext cx="964849" cy="473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97104" y="5582592"/>
            <a:ext cx="1862384" cy="64633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00808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Disusun berdasarkan Lampiran Rancangan Inmendagri</a:t>
            </a:r>
            <a:endParaRPr lang="en-US" sz="1200" b="1" dirty="0">
              <a:solidFill>
                <a:srgbClr val="00808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/>
          <p:cNvCxnSpPr>
            <a:stCxn id="87" idx="2"/>
            <a:endCxn id="116" idx="0"/>
          </p:cNvCxnSpPr>
          <p:nvPr/>
        </p:nvCxnSpPr>
        <p:spPr>
          <a:xfrm>
            <a:off x="1822515" y="5068114"/>
            <a:ext cx="5781" cy="51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4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5712798" y="134892"/>
            <a:ext cx="1988768" cy="381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000" b="1" i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DIKTUM 7 &amp; 8</a:t>
            </a:r>
            <a:endParaRPr lang="id-ID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RANCANGAN INMENDAGRI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279525" y="1674019"/>
            <a:ext cx="0" cy="4626209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732495" y="1154259"/>
            <a:ext cx="520072" cy="57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160863" y="1092792"/>
            <a:ext cx="2237323" cy="461665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rgbClr val="00808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PEDOMAN PENYUSUNAN RKPD TAHUN 2024</a:t>
            </a:r>
            <a:endParaRPr lang="en-US" sz="1200" b="1" dirty="0">
              <a:solidFill>
                <a:srgbClr val="00808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50254" y="1186299"/>
            <a:ext cx="3988416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PROVINSI</a:t>
            </a:r>
            <a:endParaRPr lang="en-US" sz="2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11221552" y="1154258"/>
            <a:ext cx="520072" cy="57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812932" y="1199326"/>
            <a:ext cx="1557055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KAB./KOTA</a:t>
            </a:r>
            <a:endParaRPr lang="en-US" sz="2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1295300" y="2099858"/>
            <a:ext cx="450376" cy="381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i="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1</a:t>
            </a:r>
            <a:endParaRPr lang="id-ID" sz="28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1295300" y="2984843"/>
            <a:ext cx="450376" cy="381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i="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2</a:t>
            </a:r>
            <a:endParaRPr lang="id-ID" sz="28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1315838" y="3812927"/>
            <a:ext cx="450376" cy="381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i="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3</a:t>
            </a:r>
            <a:endParaRPr lang="id-ID" sz="28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7230652" y="2099858"/>
            <a:ext cx="450376" cy="381707"/>
          </a:xfrm>
          <a:prstGeom prst="rect">
            <a:avLst/>
          </a:prstGeom>
          <a:noFill/>
          <a:ln w="571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i="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1</a:t>
            </a:r>
            <a:endParaRPr lang="id-ID" sz="28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7230652" y="2984843"/>
            <a:ext cx="450376" cy="381707"/>
          </a:xfrm>
          <a:prstGeom prst="rect">
            <a:avLst/>
          </a:prstGeom>
          <a:noFill/>
          <a:ln w="571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i="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2</a:t>
            </a:r>
            <a:endParaRPr lang="id-ID" sz="28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7251190" y="3812927"/>
            <a:ext cx="450376" cy="381707"/>
          </a:xfrm>
          <a:prstGeom prst="rect">
            <a:avLst/>
          </a:prstGeom>
          <a:noFill/>
          <a:ln w="571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i="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3</a:t>
            </a:r>
            <a:endParaRPr lang="id-ID" sz="28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7251190" y="4635429"/>
            <a:ext cx="450376" cy="381707"/>
          </a:xfrm>
          <a:prstGeom prst="rect">
            <a:avLst/>
          </a:prstGeom>
          <a:noFill/>
          <a:ln w="571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i="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4</a:t>
            </a:r>
            <a:endParaRPr lang="id-ID" sz="28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7251190" y="5522046"/>
            <a:ext cx="450376" cy="381707"/>
          </a:xfrm>
          <a:prstGeom prst="rect">
            <a:avLst/>
          </a:prstGeom>
          <a:noFill/>
          <a:ln w="5715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b="1" i="0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5</a:t>
            </a:r>
            <a:endParaRPr lang="id-ID" sz="28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1967267" y="2121434"/>
            <a:ext cx="3361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RPD Provinsi Tahun 2024-2026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1967267" y="3834503"/>
            <a:ext cx="3361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RKP Tahun 2024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1967267" y="3026965"/>
            <a:ext cx="3361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Pedum RKPD Tahun 2024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7945352" y="2138917"/>
            <a:ext cx="3361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RPD Kab./Kota Tahun 2024-2026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7945352" y="3026965"/>
            <a:ext cx="3361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Pedum RKPD Tahun 2024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7945352" y="3834503"/>
            <a:ext cx="3361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RKP Tahun 2024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7945352" y="4627393"/>
            <a:ext cx="3361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RPJMD/RPD Provinsi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D3BDF8-D6FD-4137-8D9B-B1AAFA30C710}"/>
              </a:ext>
            </a:extLst>
          </p:cNvPr>
          <p:cNvSpPr/>
          <p:nvPr/>
        </p:nvSpPr>
        <p:spPr>
          <a:xfrm>
            <a:off x="7946361" y="5554501"/>
            <a:ext cx="3361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RKPD Provinsi Tahun 2024</a:t>
            </a:r>
            <a:endParaRPr lang="en-US" sz="1600" b="1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1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5712798" y="134892"/>
            <a:ext cx="1772679" cy="381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000" b="1" i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DIKTUM 9</a:t>
            </a:r>
            <a:endParaRPr lang="id-ID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RANCANGAN INMENDAGRI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3003" y="1601957"/>
            <a:ext cx="64136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 hal kepala daerah berhalangan tetap atau berhalangan sementara, 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wakil kepala daerah bertugas untuk menetapkan Perkada</a:t>
            </a:r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tentang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Rencana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Pembangunan Daerah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-2026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Renstra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PD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2024-2026;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6EF42E-6AA3-4E8F-A83A-BB06ABCA41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2" y="1743215"/>
            <a:ext cx="794702" cy="794702"/>
          </a:xfrm>
          <a:prstGeom prst="rect">
            <a:avLst/>
          </a:prstGeom>
          <a:noFill/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56EF42E-6AA3-4E8F-A83A-BB06ABCA41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2" y="4048589"/>
            <a:ext cx="794702" cy="79470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473003" y="3758401"/>
            <a:ext cx="70232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kepala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daerah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wakil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kepala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daerah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berhalangan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tetap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sementara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pejabat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ditunjuk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ditetapkan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pejabat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berwenang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selaku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pejabat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pejabat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sementara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pelaksana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kepala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daerah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bertugas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menetapkan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Perkada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Rencana Pembangunan Daerah Tahun 202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-2026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Renstra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PD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2024-2026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1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5742268" y="134892"/>
            <a:ext cx="2307028" cy="381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000" b="1" i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DIKTUM 10</a:t>
            </a:r>
            <a:endParaRPr lang="id-ID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RANCANGAN INMENDAGRI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9012" y="2603172"/>
            <a:ext cx="6764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 err="1">
                <a:solidFill>
                  <a:srgbClr val="FF3300"/>
                </a:solidFill>
                <a:latin typeface="Bahnschrift" panose="020B0502040204020203" pitchFamily="34" charset="0"/>
              </a:rPr>
              <a:t>Penjabat</a:t>
            </a:r>
            <a:r>
              <a:rPr lang="es-ES" sz="1600" b="1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s-ES" sz="1600" b="1" dirty="0" err="1">
                <a:solidFill>
                  <a:srgbClr val="FF3300"/>
                </a:solidFill>
                <a:latin typeface="Bahnschrift" panose="020B0502040204020203" pitchFamily="34" charset="0"/>
              </a:rPr>
              <a:t>Gubernur</a:t>
            </a:r>
            <a:r>
              <a:rPr lang="es-ES" sz="1600" b="1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</a:rPr>
              <a:t>menyusun</a:t>
            </a:r>
            <a:r>
              <a:rPr lang="en-US" sz="1600" b="1" dirty="0">
                <a:latin typeface="Bahnschrift" panose="020B0502040204020203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</a:rPr>
              <a:t>Rencana</a:t>
            </a:r>
            <a:r>
              <a:rPr lang="en-US" sz="1600" b="1" dirty="0">
                <a:latin typeface="Bahnschrift" panose="020B0502040204020203" pitchFamily="34" charset="0"/>
              </a:rPr>
              <a:t> Pembangunan Daerah</a:t>
            </a:r>
            <a:r>
              <a:rPr lang="id-ID" sz="1600" b="1" dirty="0">
                <a:latin typeface="Bahnschrift" panose="020B0502040204020203" pitchFamily="34" charset="0"/>
              </a:rPr>
              <a:t> </a:t>
            </a:r>
            <a:r>
              <a:rPr lang="fi-FI" sz="1600" b="1" dirty="0">
                <a:latin typeface="Bahnschrift" panose="020B0502040204020203" pitchFamily="34" charset="0"/>
              </a:rPr>
              <a:t>Tahun 2024-2026 dan memerintahkan seluruh kepala</a:t>
            </a:r>
            <a:r>
              <a:rPr lang="id-ID" sz="1600" b="1" dirty="0">
                <a:latin typeface="Bahnschrift" panose="020B0502040204020203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</a:rPr>
              <a:t>perangkat</a:t>
            </a:r>
            <a:r>
              <a:rPr lang="en-US" sz="1600" b="1" dirty="0">
                <a:latin typeface="Bahnschrift" panose="020B0502040204020203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</a:rPr>
              <a:t>daerah</a:t>
            </a:r>
            <a:r>
              <a:rPr lang="en-US" sz="1600" b="1" dirty="0">
                <a:latin typeface="Bahnschrift" panose="020B0502040204020203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</a:rPr>
              <a:t>masing-masing</a:t>
            </a:r>
            <a:r>
              <a:rPr lang="en-US" sz="1600" b="1" dirty="0">
                <a:latin typeface="Bahnschrift" panose="020B0502040204020203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</a:rPr>
              <a:t>untuk</a:t>
            </a:r>
            <a:r>
              <a:rPr lang="en-US" sz="1600" b="1" dirty="0">
                <a:latin typeface="Bahnschrift" panose="020B0502040204020203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</a:rPr>
              <a:t>menyusun</a:t>
            </a:r>
            <a:r>
              <a:rPr lang="en-US" sz="1600" b="1" dirty="0">
                <a:latin typeface="Bahnschrift" panose="020B0502040204020203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</a:rPr>
              <a:t>Renstra</a:t>
            </a:r>
            <a:r>
              <a:rPr lang="en-US" sz="1600" b="1" dirty="0">
                <a:latin typeface="Bahnschrift" panose="020B0502040204020203" pitchFamily="34" charset="0"/>
              </a:rPr>
              <a:t> PD</a:t>
            </a:r>
            <a:r>
              <a:rPr lang="id-ID" sz="1600" b="1" dirty="0">
                <a:latin typeface="Bahnschrift" panose="020B0502040204020203" pitchFamily="34" charset="0"/>
              </a:rPr>
              <a:t> </a:t>
            </a:r>
            <a:r>
              <a:rPr lang="it-IT" sz="1600" b="1" dirty="0">
                <a:latin typeface="Bahnschrift" panose="020B0502040204020203" pitchFamily="34" charset="0"/>
              </a:rPr>
              <a:t>Tahun 2024-2026 sesuai Instruksi Menteri ini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270" y="4165167"/>
            <a:ext cx="1692998" cy="163623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077874" y="1581720"/>
            <a:ext cx="3364951" cy="338554"/>
          </a:xfrm>
          <a:prstGeom prst="rect">
            <a:avLst/>
          </a:prstGeom>
          <a:noFill/>
          <a:ln w="57150"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sz="1600" b="1" dirty="0">
                <a:solidFill>
                  <a:srgbClr val="00808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DAERAH OTONOM BARU (DOB)</a:t>
            </a:r>
            <a:endParaRPr lang="en-US" sz="1600" b="1" dirty="0">
              <a:solidFill>
                <a:srgbClr val="00808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6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5742268" y="134892"/>
            <a:ext cx="2307028" cy="3817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000" b="1" i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DIKTUM 11 &amp; 12</a:t>
            </a:r>
            <a:endParaRPr lang="id-ID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RANCANGAN INMENDAGRI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8602" y="1688240"/>
            <a:ext cx="67649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Penyusunan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Perkada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Rencana Pembangunan Daerah Tahun 202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-2026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Renstra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PD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2024-2026 agar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dibiayai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anggaran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belanja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daerah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sumber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pendanaan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bersifat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mengikat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memperhatikan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ketentuan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peraturan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perundang-undangan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1618386" y="1804150"/>
            <a:ext cx="778787" cy="8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6EF42E-6AA3-4E8F-A83A-BB06ABCA41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38" y="4204737"/>
            <a:ext cx="794702" cy="79470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048000" y="5186089"/>
            <a:ext cx="6096000" cy="338554"/>
          </a:xfrm>
          <a:prstGeom prst="rect">
            <a:avLst/>
          </a:prstGeom>
          <a:ln w="57150">
            <a:solidFill>
              <a:srgbClr val="FF3300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Instruksi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Menteri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mulai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berlaku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tanggal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dikeluarkan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9584963" y="1804150"/>
            <a:ext cx="778787" cy="86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2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46345" y="284297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b="1" dirty="0">
                <a:solidFill>
                  <a:srgbClr val="002060"/>
                </a:solidFill>
                <a:latin typeface="Bahnschrift" panose="020B0502040204020203" pitchFamily="34" charset="0"/>
              </a:rPr>
              <a:t>LAMPIRAN</a:t>
            </a:r>
            <a:endParaRPr lang="en-US" sz="6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A. KETENTUAN UMUM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7844" y="888152"/>
            <a:ext cx="398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u="sng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RPD PROVINSI, MEMPERHATIKAN:</a:t>
            </a:r>
            <a:endParaRPr lang="en-US" b="1" u="sng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75412" y="887512"/>
            <a:ext cx="5001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u="sng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RPD KABUPATEN/KOTA, MEMPERHATIKAN:</a:t>
            </a:r>
            <a:endParaRPr lang="en-US" b="1" u="sng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7" name="Hexagon 46"/>
          <p:cNvSpPr/>
          <p:nvPr/>
        </p:nvSpPr>
        <p:spPr>
          <a:xfrm>
            <a:off x="694197" y="1460330"/>
            <a:ext cx="533400" cy="457200"/>
          </a:xfrm>
          <a:prstGeom prst="hexagon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A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8" name="Hexagon 47"/>
          <p:cNvSpPr/>
          <p:nvPr/>
        </p:nvSpPr>
        <p:spPr>
          <a:xfrm>
            <a:off x="695903" y="2332130"/>
            <a:ext cx="533400" cy="457200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B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694197" y="3161559"/>
            <a:ext cx="533400" cy="502920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C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0" name="Hexagon 49"/>
          <p:cNvSpPr/>
          <p:nvPr/>
        </p:nvSpPr>
        <p:spPr>
          <a:xfrm>
            <a:off x="715238" y="3943690"/>
            <a:ext cx="533400" cy="45720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D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1" name="Hexagon 50"/>
          <p:cNvSpPr/>
          <p:nvPr/>
        </p:nvSpPr>
        <p:spPr>
          <a:xfrm>
            <a:off x="728886" y="5270330"/>
            <a:ext cx="533400" cy="457200"/>
          </a:xfrm>
          <a:prstGeom prst="hexagon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F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Hexagon 51"/>
          <p:cNvSpPr/>
          <p:nvPr/>
        </p:nvSpPr>
        <p:spPr>
          <a:xfrm>
            <a:off x="728886" y="4594234"/>
            <a:ext cx="533400" cy="457200"/>
          </a:xfrm>
          <a:prstGeom prst="hexag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3" name="Hexagon 52"/>
          <p:cNvSpPr/>
          <p:nvPr/>
        </p:nvSpPr>
        <p:spPr>
          <a:xfrm>
            <a:off x="7040969" y="1366631"/>
            <a:ext cx="533400" cy="4572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A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62" name="Hexagon 61"/>
          <p:cNvSpPr/>
          <p:nvPr/>
        </p:nvSpPr>
        <p:spPr>
          <a:xfrm>
            <a:off x="7042675" y="2251463"/>
            <a:ext cx="533400" cy="457200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B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63" name="Hexagon 62"/>
          <p:cNvSpPr/>
          <p:nvPr/>
        </p:nvSpPr>
        <p:spPr>
          <a:xfrm>
            <a:off x="7040969" y="3092168"/>
            <a:ext cx="533400" cy="457200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C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67" name="Hexagon 66"/>
          <p:cNvSpPr/>
          <p:nvPr/>
        </p:nvSpPr>
        <p:spPr>
          <a:xfrm>
            <a:off x="7062010" y="3933551"/>
            <a:ext cx="533400" cy="4572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D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68" name="Hexagon 67"/>
          <p:cNvSpPr/>
          <p:nvPr/>
        </p:nvSpPr>
        <p:spPr>
          <a:xfrm>
            <a:off x="7075658" y="5326759"/>
            <a:ext cx="533400" cy="457200"/>
          </a:xfrm>
          <a:prstGeom prst="hexag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F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69" name="Hexagon 68"/>
          <p:cNvSpPr/>
          <p:nvPr/>
        </p:nvSpPr>
        <p:spPr>
          <a:xfrm>
            <a:off x="7075658" y="4711471"/>
            <a:ext cx="533400" cy="457200"/>
          </a:xfrm>
          <a:prstGeom prst="hexagon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70" name="Hexagon 69"/>
          <p:cNvSpPr/>
          <p:nvPr/>
        </p:nvSpPr>
        <p:spPr>
          <a:xfrm>
            <a:off x="7075658" y="5935330"/>
            <a:ext cx="533400" cy="457200"/>
          </a:xfrm>
          <a:prstGeom prst="hexagon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G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15304" y="1320478"/>
            <a:ext cx="4905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Penyelarasan target indikator makro dan program prioritas nasional dalam RPJMN Tahun 2020-2024 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332230" y="2198293"/>
            <a:ext cx="4096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Kesesuaian sasaran pokok dan arah kebijakan RPJPD Provinsi sampai dengan </a:t>
            </a:r>
            <a:r>
              <a:rPr lang="en-US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ahun 2025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32231" y="3101076"/>
            <a:ext cx="3867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 evaluasi capaian indikator kinerja daerah RPJMD Provinsi Tahun 2018-2023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32230" y="4003013"/>
            <a:ext cx="3397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Isu-isu strategis yang berkembang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67093" y="4653557"/>
            <a:ext cx="1919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Kebijakan nasional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67093" y="5306680"/>
            <a:ext cx="2223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Regulasi yang berlaku</a:t>
            </a:r>
            <a:endParaRPr lang="en-US" sz="16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94654" y="4742711"/>
            <a:ext cx="3397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Isu-isu strategis yang berkembang</a:t>
            </a:r>
            <a:endParaRPr lang="en-US" sz="16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29517" y="5357999"/>
            <a:ext cx="1919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Kebijakan nasional</a:t>
            </a:r>
            <a:endParaRPr lang="en-US" sz="16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729517" y="5946898"/>
            <a:ext cx="2223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Regulasi yang berlaku</a:t>
            </a:r>
            <a:endParaRPr lang="en-US" sz="16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79708" y="1238894"/>
            <a:ext cx="4007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Penyelarasan target indikator makro dan program prioritas nasional dalam RPJMN Tahun 2020-2024</a:t>
            </a:r>
            <a:endParaRPr lang="en-US" sz="16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79708" y="2148188"/>
            <a:ext cx="3885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Kesesuaian sasaran pokok dan arah kebijakan RPJPD Kabupaten/Kota sampai dengan </a:t>
            </a:r>
            <a:r>
              <a:rPr lang="en-US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ahun 2025</a:t>
            </a:r>
            <a:endParaRPr lang="en-US" sz="16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679708" y="2993370"/>
            <a:ext cx="3992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 evaluasi capaian indikator kinerja daerah RPJMD Kabupaten/Kota Tahun 2018-2023</a:t>
            </a:r>
            <a:endParaRPr lang="en-US" sz="16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694654" y="3897529"/>
            <a:ext cx="3870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RPJMD Provinsi atau Rencana Pembangunan Daerah Provinsi</a:t>
            </a:r>
            <a:endParaRPr lang="en-US" sz="1600" b="1" dirty="0">
              <a:solidFill>
                <a:srgbClr val="00206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9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03837" y="493117"/>
            <a:ext cx="7497722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PENENTUAN TUJUAN DAN SASARAN</a:t>
            </a: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970781" y="1886399"/>
            <a:ext cx="628936" cy="551120"/>
          </a:xfrm>
          <a:prstGeom prst="hexag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800" dirty="0">
                <a:latin typeface="Bahnschrift" panose="020B0502040204020203" pitchFamily="34" charset="0"/>
              </a:rPr>
              <a:t>A</a:t>
            </a:r>
            <a:endParaRPr lang="en-US" sz="3800" dirty="0">
              <a:latin typeface="Bahnschrif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3179" y="1700294"/>
            <a:ext cx="9374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b="1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Penentuan tujuan dan sasaran pada penyusunan Rencana Pembangunan Daerah  Provinsi/Kabupaten/Kota Tahun 2024-2026 </a:t>
            </a:r>
            <a:r>
              <a:rPr lang="id-ID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didasarkan visi misi RPJPD, analisa sasaran pokok dan arah kebijakan RPJPD Tahap Keempat, dan isu strategis aktual</a:t>
            </a:r>
            <a:endParaRPr lang="en-US" dirty="0">
              <a:solidFill>
                <a:srgbClr val="FF3300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957683" y="4697999"/>
            <a:ext cx="628936" cy="556985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800" dirty="0">
                <a:latin typeface="Bahnschrift" panose="020B0502040204020203" pitchFamily="34" charset="0"/>
              </a:rPr>
              <a:t>B</a:t>
            </a:r>
            <a:endParaRPr lang="en-US" sz="3800" dirty="0">
              <a:latin typeface="Bahnschrif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23179" y="4376328"/>
            <a:ext cx="9374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Penentuan tujuan dan sasaran pada penyusunan Renstra PD Provinsi/Kabupaten/Kota Tahun 2024-2026 </a:t>
            </a:r>
            <a:r>
              <a:rPr lang="id-ID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memperhatikan tujuan dan sasaran Rencana Pembangunan Daerah Provinsi/Kabupaten Tahun 2024-2026 serta norma, standar, prosedur, dan kriteria yang ditetapkan oleh Pemerintah Pusat yang menjadi kewenangan daerah  </a:t>
            </a:r>
            <a:endParaRPr lang="en-US" dirty="0">
              <a:solidFill>
                <a:srgbClr val="FF3300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2950" y="2776407"/>
            <a:ext cx="8053589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sv-SE" sz="1600" dirty="0">
                <a:latin typeface="Bahnschrift" panose="020B0502040204020203" pitchFamily="34" charset="0"/>
              </a:rPr>
              <a:t>Tujuan dan sasaran paling sedikit mengindikasikan peningkatan dan</a:t>
            </a:r>
            <a:r>
              <a:rPr lang="id-ID" sz="1600" dirty="0">
                <a:latin typeface="Bahnschrift" panose="020B0502040204020203" pitchFamily="34" charset="0"/>
              </a:rPr>
              <a:t> </a:t>
            </a:r>
            <a:r>
              <a:rPr lang="fi-FI" sz="1600" dirty="0">
                <a:latin typeface="Bahnschrift" panose="020B0502040204020203" pitchFamily="34" charset="0"/>
              </a:rPr>
              <a:t>pemerataan pendapatan masyarakat, kesempatan kerja, lapangan</a:t>
            </a:r>
            <a:r>
              <a:rPr lang="id-ID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berusaha</a:t>
            </a:r>
            <a:r>
              <a:rPr lang="en-US" sz="1600" dirty="0">
                <a:latin typeface="Bahnschrift" panose="020B0502040204020203" pitchFamily="34" charset="0"/>
              </a:rPr>
              <a:t>, </a:t>
            </a:r>
            <a:r>
              <a:rPr lang="en-US" sz="1600" dirty="0" err="1">
                <a:latin typeface="Bahnschrift" panose="020B0502040204020203" pitchFamily="34" charset="0"/>
              </a:rPr>
              <a:t>meningkatkan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akses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kualitas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pelayanan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publik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daya</a:t>
            </a:r>
            <a:r>
              <a:rPr lang="id-ID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saing</a:t>
            </a:r>
            <a:r>
              <a:rPr lang="en-US" sz="1600" dirty="0">
                <a:latin typeface="Bahnschrift" panose="020B0502040204020203" pitchFamily="34" charset="0"/>
              </a:rPr>
              <a:t> Daerah </a:t>
            </a:r>
            <a:r>
              <a:rPr lang="en-US" sz="1600" dirty="0" err="1">
                <a:latin typeface="Bahnschrift" panose="020B0502040204020203" pitchFamily="34" charset="0"/>
              </a:rPr>
              <a:t>serta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kualitas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lingkungan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hidup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44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46345" y="284297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b="1" dirty="0">
                <a:solidFill>
                  <a:srgbClr val="002060"/>
                </a:solidFill>
                <a:latin typeface="Bahnschrift" panose="020B0502040204020203" pitchFamily="34" charset="0"/>
              </a:rPr>
              <a:t>PENDAHULUAN</a:t>
            </a:r>
            <a:endParaRPr lang="en-US" sz="6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442950" y="444268"/>
            <a:ext cx="7497722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PENYUSUNAN PROGRAM/KEGIATAN/SUBKEGIATAN</a:t>
            </a: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Hexagon 54"/>
          <p:cNvSpPr/>
          <p:nvPr/>
        </p:nvSpPr>
        <p:spPr>
          <a:xfrm>
            <a:off x="3826914" y="1175051"/>
            <a:ext cx="533400" cy="457200"/>
          </a:xfrm>
          <a:prstGeom prst="hexagon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Bahnschrift" panose="020B0502040204020203" pitchFamily="34" charset="0"/>
              </a:rPr>
              <a:t>A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56" name="Hexagon 55"/>
          <p:cNvSpPr/>
          <p:nvPr/>
        </p:nvSpPr>
        <p:spPr>
          <a:xfrm>
            <a:off x="3828620" y="1981200"/>
            <a:ext cx="533400" cy="457200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Bahnschrift" panose="020B0502040204020203" pitchFamily="34" charset="0"/>
              </a:rPr>
              <a:t>B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57" name="Hexagon 56"/>
          <p:cNvSpPr/>
          <p:nvPr/>
        </p:nvSpPr>
        <p:spPr>
          <a:xfrm>
            <a:off x="3826914" y="2895600"/>
            <a:ext cx="533400" cy="502920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Bahnschrift" panose="020B0502040204020203" pitchFamily="34" charset="0"/>
              </a:rPr>
              <a:t>C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58" name="Hexagon 57"/>
          <p:cNvSpPr/>
          <p:nvPr/>
        </p:nvSpPr>
        <p:spPr>
          <a:xfrm>
            <a:off x="3847955" y="3733800"/>
            <a:ext cx="533400" cy="45720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Bahnschrift" panose="020B0502040204020203" pitchFamily="34" charset="0"/>
              </a:rPr>
              <a:t>D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59" name="Hexagon 58"/>
          <p:cNvSpPr/>
          <p:nvPr/>
        </p:nvSpPr>
        <p:spPr>
          <a:xfrm>
            <a:off x="3861603" y="5092852"/>
            <a:ext cx="533400" cy="457200"/>
          </a:xfrm>
          <a:prstGeom prst="hexagon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Bahnschrift" panose="020B0502040204020203" pitchFamily="34" charset="0"/>
              </a:rPr>
              <a:t>F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60" name="Hexagon 59"/>
          <p:cNvSpPr/>
          <p:nvPr/>
        </p:nvSpPr>
        <p:spPr>
          <a:xfrm>
            <a:off x="3861603" y="4416756"/>
            <a:ext cx="533400" cy="457200"/>
          </a:xfrm>
          <a:prstGeom prst="hexag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Bahnschrift" panose="020B0502040204020203" pitchFamily="34" charset="0"/>
              </a:rPr>
              <a:t>E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48020" y="1035199"/>
            <a:ext cx="7230631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Penyelarasan program prioritas nasional dalam RPJMN Tahun </a:t>
            </a:r>
            <a:endParaRPr lang="en-US" sz="16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2020-2024;</a:t>
            </a:r>
            <a:endParaRPr lang="en-ID" sz="14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64947" y="1676400"/>
            <a:ext cx="7159235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 hasil capaian kinerja tujuan, sasaran dan hasil (</a:t>
            </a:r>
            <a:r>
              <a:rPr lang="id-ID" sz="1600" b="1" i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Renstra PD masing-masing melalui evaluasi capaian RKPD atau Renja PD sampai dengan tahun 2022;</a:t>
            </a:r>
            <a:endParaRPr lang="en-ID" sz="14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64947" y="2796018"/>
            <a:ext cx="7213705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 kontribusi keluaran (</a:t>
            </a:r>
            <a:r>
              <a:rPr lang="id-ID" sz="1600" b="1" i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dari seluruh kegiatan/subkegiatan sampai dengan tahun 2022 dalam pencapaian hasil (</a:t>
            </a:r>
            <a:r>
              <a:rPr lang="id-ID" sz="1600" b="1" i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D" sz="14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99810" y="3657600"/>
            <a:ext cx="717884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Isu-isu strategis yang terkait dengan bidang urusan dan tugas pokok dan fungsi (tupoksi) perangkat daerah;</a:t>
            </a:r>
            <a:endParaRPr lang="en-ID" sz="14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99810" y="4468867"/>
            <a:ext cx="1965603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Kebijakan nasional;</a:t>
            </a:r>
            <a:endParaRPr lang="en-ID" sz="14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50460" y="5152706"/>
            <a:ext cx="2324675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Regulasi yang berlaku; </a:t>
            </a:r>
            <a:endParaRPr lang="en-ID" sz="14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14A322E-5AF9-4D7E-87CB-BF5F3DCFA1D2}"/>
              </a:ext>
            </a:extLst>
          </p:cNvPr>
          <p:cNvSpPr txBox="1"/>
          <p:nvPr/>
        </p:nvSpPr>
        <p:spPr>
          <a:xfrm>
            <a:off x="4499810" y="5680818"/>
            <a:ext cx="7178842" cy="65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Saran dan/atau masukan dari pemangku kepentingan (</a:t>
            </a:r>
            <a:r>
              <a:rPr lang="id-ID" sz="1600" b="1" i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stakeholders</a:t>
            </a:r>
            <a:r>
              <a:rPr lang="id-ID" sz="16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pembangunan daerah.</a:t>
            </a:r>
            <a:endParaRPr lang="en-ID" sz="1600" b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Hexagon 89">
            <a:extLst>
              <a:ext uri="{FF2B5EF4-FFF2-40B4-BE49-F238E27FC236}">
                <a16:creationId xmlns:a16="http://schemas.microsoft.com/office/drawing/2014/main" id="{F2089585-CBEF-42AE-8EDF-F044B31FF16B}"/>
              </a:ext>
            </a:extLst>
          </p:cNvPr>
          <p:cNvSpPr/>
          <p:nvPr/>
        </p:nvSpPr>
        <p:spPr>
          <a:xfrm>
            <a:off x="3847421" y="5792372"/>
            <a:ext cx="533400" cy="4572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485FA-C0BC-4AE2-AFF7-8C87C88EA6F9}"/>
              </a:ext>
            </a:extLst>
          </p:cNvPr>
          <p:cNvSpPr txBox="1"/>
          <p:nvPr/>
        </p:nvSpPr>
        <p:spPr>
          <a:xfrm>
            <a:off x="713413" y="1045506"/>
            <a:ext cx="2897746" cy="5632311"/>
          </a:xfrm>
          <a:prstGeom prst="rect">
            <a:avLst/>
          </a:prstGeom>
          <a:solidFill>
            <a:srgbClr val="009999"/>
          </a:solidFill>
        </p:spPr>
        <p:txBody>
          <a:bodyPr wrap="square" rtlCol="0">
            <a:spAutoFit/>
          </a:bodyPr>
          <a:lstStyle/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dirty="0" err="1">
                <a:latin typeface="Bahnschrift" panose="020B0502040204020203" pitchFamily="34" charset="0"/>
              </a:rPr>
              <a:t>Memperhatikan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id-ID" sz="2000" dirty="0">
                <a:latin typeface="Bahnschrift" panose="020B0502040204020203" pitchFamily="34" charset="0"/>
              </a:rPr>
              <a:t>juga</a:t>
            </a:r>
            <a:endParaRPr lang="en-US" sz="2000" dirty="0">
              <a:latin typeface="Bahnschrift" panose="020B0502040204020203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Kepmen</a:t>
            </a:r>
            <a:r>
              <a:rPr lang="id-ID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dagri</a:t>
            </a:r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endParaRPr lang="id-ID" sz="2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id-ID" sz="2000" b="1" dirty="0">
                <a:solidFill>
                  <a:schemeClr val="bg1"/>
                </a:solidFill>
                <a:latin typeface="Bahnschrift" panose="020B0502040204020203" pitchFamily="34" charset="0"/>
              </a:rPr>
              <a:t>tentang Pemutakhiran Program/Kegiatan/Subkegiatan</a:t>
            </a: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id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ID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0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91660" y="65234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B. SISTEMATIKA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12">
            <a:extLst>
              <a:ext uri="{FF2B5EF4-FFF2-40B4-BE49-F238E27FC236}">
                <a16:creationId xmlns:a16="http://schemas.microsoft.com/office/drawing/2014/main" id="{223E12F3-7D5D-4EC5-AD04-C8D9D92F3B8E}"/>
              </a:ext>
            </a:extLst>
          </p:cNvPr>
          <p:cNvSpPr/>
          <p:nvPr/>
        </p:nvSpPr>
        <p:spPr>
          <a:xfrm>
            <a:off x="6760783" y="1186329"/>
            <a:ext cx="5111102" cy="4740213"/>
          </a:xfrm>
          <a:prstGeom prst="roundRect">
            <a:avLst/>
          </a:prstGeom>
          <a:ln>
            <a:solidFill>
              <a:srgbClr val="FF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Rectangle: Rounded Corners 5">
            <a:extLst>
              <a:ext uri="{FF2B5EF4-FFF2-40B4-BE49-F238E27FC236}">
                <a16:creationId xmlns:a16="http://schemas.microsoft.com/office/drawing/2014/main" id="{4CD03EA7-8754-4360-9829-022B5681EB9B}"/>
              </a:ext>
            </a:extLst>
          </p:cNvPr>
          <p:cNvSpPr/>
          <p:nvPr/>
        </p:nvSpPr>
        <p:spPr>
          <a:xfrm>
            <a:off x="240406" y="1186330"/>
            <a:ext cx="6221279" cy="4740213"/>
          </a:xfrm>
          <a:prstGeom prst="roundRect">
            <a:avLst/>
          </a:prstGeom>
          <a:ln>
            <a:solidFill>
              <a:srgbClr val="FF33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ectangle 52"/>
          <p:cNvSpPr/>
          <p:nvPr/>
        </p:nvSpPr>
        <p:spPr>
          <a:xfrm>
            <a:off x="1446121" y="1331554"/>
            <a:ext cx="381209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sz="1600" b="1" u="sng" dirty="0">
                <a:solidFill>
                  <a:srgbClr val="FF33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RPD TAHUN 2024-2026</a:t>
            </a:r>
            <a:endParaRPr lang="en-US" sz="1600" u="sng" dirty="0">
              <a:solidFill>
                <a:srgbClr val="FF33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05705" y="1355777"/>
            <a:ext cx="362125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sz="1600" b="1" u="sng" dirty="0">
                <a:solidFill>
                  <a:srgbClr val="FF33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RENSTRA PD TAHUN 2024-2026</a:t>
            </a:r>
            <a:endParaRPr lang="en-US" sz="1600" u="sng" dirty="0">
              <a:solidFill>
                <a:srgbClr val="FF33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2806" y="1948330"/>
            <a:ext cx="6019800" cy="382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I     Pendahuluan</a:t>
            </a:r>
          </a:p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II    Gambaran Umum</a:t>
            </a:r>
          </a:p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III   Gambaran Keuangan Daerah</a:t>
            </a:r>
          </a:p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IV   Permasalahan dan Isu Strategis</a:t>
            </a:r>
          </a:p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V    Tujuan dan Sasaran</a:t>
            </a:r>
          </a:p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VI   Strategi, Arah Kebijakan dan Program Prioritas</a:t>
            </a:r>
          </a:p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VII  Kerangka Pendanaan Pembangunan dan 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</a:t>
            </a: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 PD</a:t>
            </a:r>
          </a:p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VIII Kinerja Penyelenggaran Pemerintah Daerah </a:t>
            </a:r>
          </a:p>
          <a:p>
            <a:pPr marL="25400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IX   Penutup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41206" y="1863779"/>
            <a:ext cx="5410200" cy="343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81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I    Pendahuluan</a:t>
            </a:r>
          </a:p>
          <a:p>
            <a:pPr marL="25781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II   Gambaran Pelayanan PD</a:t>
            </a:r>
          </a:p>
          <a:p>
            <a:pPr marL="25781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III  Permasalahan dan Isu Strategis PD</a:t>
            </a:r>
          </a:p>
          <a:p>
            <a:pPr marL="25781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IV  Tujuan dan Sasaran</a:t>
            </a:r>
          </a:p>
          <a:p>
            <a:pPr marL="25781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V   Strategi dan Arah Kebijakan </a:t>
            </a:r>
          </a:p>
          <a:p>
            <a:pPr marL="25781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VI  Rencana Program dan Kegiatan serta 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7810"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</a:t>
            </a: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Pendanaan</a:t>
            </a:r>
          </a:p>
          <a:p>
            <a:pPr marL="25781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VII Kinerja Penyelenggaraan Bidang Urusan</a:t>
            </a:r>
          </a:p>
          <a:p>
            <a:pPr marL="257810">
              <a:lnSpc>
                <a:spcPct val="115000"/>
              </a:lnSpc>
              <a:spcAft>
                <a:spcPts val="800"/>
              </a:spcAft>
            </a:pPr>
            <a:r>
              <a:rPr lang="id-ID" sz="16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 VIII Penutup</a:t>
            </a:r>
            <a:endParaRPr lang="id-ID" sz="1600" b="1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7426" y="444268"/>
            <a:ext cx="548600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sz="24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SISTEMATIKA RPD TAHUN 2024-2026</a:t>
            </a:r>
            <a:endParaRPr lang="en-US" sz="2400" dirty="0">
              <a:solidFill>
                <a:srgbClr val="FF330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08858"/>
              </p:ext>
            </p:extLst>
          </p:nvPr>
        </p:nvGraphicFramePr>
        <p:xfrm>
          <a:off x="360608" y="1093149"/>
          <a:ext cx="11381015" cy="526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Pendahuluan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Paling sedikit memuat latar belakang, dasar hukum penyusunan</a:t>
                      </a:r>
                      <a:r>
                        <a:rPr lang="id-ID" sz="1400" b="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, hubungan antar dokumen, maksud dan tujuan, dan sistematika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II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Gambaran Umum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aling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sedikit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memuat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spek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geografi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demografi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spek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kesejahteraan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masyarakat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spek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daya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saing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daerah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, dan a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spek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pelayanan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umum</a:t>
                      </a:r>
                      <a:endParaRPr lang="id-ID" sz="1400" b="0" i="0" u="none" strike="noStrike" kern="1200" baseline="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apat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ditambahkan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beberapa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subbab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dengan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daerah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III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Gambaran Keuangan Daerah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nb-NO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enjelasan tentang realisasi APBD Tahun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Anggaran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2018-2022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proyeksi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keuangan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daerah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Tahun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Anggaran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2024-2026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IV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Permasalahan dan Isu</a:t>
                      </a:r>
                      <a:r>
                        <a:rPr lang="id-ID" sz="1400" b="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Strategis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Permasalahan</a:t>
                      </a: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pembangunan</a:t>
                      </a: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daerah</a:t>
                      </a: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kondisi</a:t>
                      </a: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daerah</a:t>
                      </a: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dan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capaian kinerja daerah pada Bab II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Isu strategis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V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Tujuan dan Sasaran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Penentuan berdasarkan </a:t>
                      </a:r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 misi RPJPD, analisa sasaran pokok dan arah kebijakan RPJPD Tahap Keempat, dan isu strategis aktual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1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Cascading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mulai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tujuan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outcome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VI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Strategi, Arah Kebijakan, dan Program Prioritas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Strategi</a:t>
                      </a:r>
                      <a:r>
                        <a:rPr lang="id-ID" sz="1400" b="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dan arah kebijakan dalam rangka mencapai tujuan dan sasaran RPD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Prgram-program prioritas dalam rangka mencapai tujuan dan sasaran RPD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VII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Kerangka Pendanaan Pembangunan dan Program PD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Kerangka pendanaan seluruh program PD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Daftar prgram PD Tahun 2024-2026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VIII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Kinerja Penyelenggaraan Pemerintah Daerah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IKU dan IKD Tahun 2024-2026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IX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Penutup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146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37050" y="408280"/>
            <a:ext cx="657245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sz="24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SISTEMATIKA RENSTRA PD TAHUN 2024-2026</a:t>
            </a:r>
            <a:endParaRPr lang="en-US" sz="2400" dirty="0">
              <a:solidFill>
                <a:srgbClr val="FF3300"/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53571"/>
              </p:ext>
            </p:extLst>
          </p:nvPr>
        </p:nvGraphicFramePr>
        <p:xfrm>
          <a:off x="360608" y="1093149"/>
          <a:ext cx="11381015" cy="492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Pendahuluan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Paling sedikit memuat latar belakang, dasar hukum penyusunan</a:t>
                      </a:r>
                      <a:r>
                        <a:rPr lang="id-ID" sz="1400" b="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, maksud dan tujuan, dan sistematika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II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Gambaran Pelayanan PD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aling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sedikit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memuat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ugas, fungsi, dan struktur PD; sumber daya PD; kinerja pelayanan PD; kelompok </a:t>
                      </a:r>
                      <a:r>
                        <a:rPr lang="id-ID" sz="1400" b="0" i="0" u="none" strike="noStrike" kern="1200" baseline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sasaran layanan</a:t>
                      </a:r>
                      <a:endParaRPr lang="id-ID" sz="1400" b="0" i="0" u="none" strike="noStrike" kern="1200" baseline="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apat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ditambahkan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beberapa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subbab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dengan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daerah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III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Permasalahan dan Isu</a:t>
                      </a:r>
                      <a:r>
                        <a:rPr lang="id-ID" sz="1400" b="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Strategis PD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Permasalahan</a:t>
                      </a: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pelayanan PD </a:t>
                      </a: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s-E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capaian kinerja 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PD </a:t>
                      </a:r>
                      <a:r>
                        <a:rPr lang="sv-SE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pada Bab II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Isu strategis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IV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Tujuan dan Sasaran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Penentuan </a:t>
                      </a:r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memperhatikan tujuan dan sasaran Rencana Pembangunan Daerah Provinsi/Kabupaten Tahun 2024-2026 serta NSPK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1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Cascading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mulai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tujuan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outcome</a:t>
                      </a:r>
                      <a:r>
                        <a:rPr lang="id-ID" sz="1400" b="0" i="1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id-ID" sz="1400" b="0" i="1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output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V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Strategi</a:t>
                      </a:r>
                      <a:r>
                        <a:rPr lang="id-ID" sz="1400" b="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dan </a:t>
                      </a:r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Arah Kebijakan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Strategi</a:t>
                      </a:r>
                      <a:r>
                        <a:rPr lang="id-ID" sz="1400" b="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dan arah kebijakan dalam rangka mencapai tujuan dan sasaran Renstra 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VI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Rencana Program/Kegiatan/Subkegiatan</a:t>
                      </a:r>
                      <a:r>
                        <a:rPr lang="id-ID" sz="1400" b="0" baseline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 serta Pendanaan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aling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sedikit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menguraikan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program,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kegiatan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subkegiatan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beserta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indikator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, target,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pagunya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nomenklatur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program,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kegiatan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subkegiatan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mengacu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Peraturan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Menteri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Negeri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mengatur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terkait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nomenklatur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program/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kegiatan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subkegiatan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id-ID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pemutakhirannya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).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VII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Kinerja Penyelenggaraan Bidang Urusan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IKU dan IKK Tahun 2024-2026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984"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BAB VIII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Penutup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8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607336" y="899455"/>
            <a:ext cx="10783941" cy="128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C. TAHAPAN DAN TATA CARA PENYUSUNAN RPD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10223" y="1074968"/>
            <a:ext cx="1446921" cy="496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</a:rPr>
              <a:t>PERSIAPAN</a:t>
            </a:r>
            <a:endParaRPr lang="en-US" sz="16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99307" y="1074967"/>
            <a:ext cx="1446921" cy="496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solidFill>
                  <a:srgbClr val="002060"/>
                </a:solidFill>
                <a:latin typeface="Bahnschrift" panose="020B0502040204020203" pitchFamily="34" charset="0"/>
              </a:rPr>
              <a:t>PENYUSUNAN RANCANGAN</a:t>
            </a:r>
            <a:endParaRPr lang="en-US" sz="14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89078" y="1074967"/>
            <a:ext cx="1446921" cy="496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solidFill>
                  <a:srgbClr val="002060"/>
                </a:solidFill>
                <a:latin typeface="Bahnschrift" panose="020B0502040204020203" pitchFamily="34" charset="0"/>
              </a:rPr>
              <a:t>FORUM PD/KP</a:t>
            </a:r>
            <a:endParaRPr lang="en-US" sz="14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278849" y="1074966"/>
            <a:ext cx="1446921" cy="496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solidFill>
                  <a:srgbClr val="002060"/>
                </a:solidFill>
                <a:latin typeface="Bahnschrift" panose="020B0502040204020203" pitchFamily="34" charset="0"/>
              </a:rPr>
              <a:t>PERUMUSAN RANKHIR</a:t>
            </a:r>
            <a:endParaRPr lang="en-US" sz="14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967933" y="1074965"/>
            <a:ext cx="1446921" cy="496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solidFill>
                  <a:srgbClr val="002060"/>
                </a:solidFill>
                <a:latin typeface="Bahnschrift" panose="020B0502040204020203" pitchFamily="34" charset="0"/>
              </a:rPr>
              <a:t>FASILITASI RANKHIR</a:t>
            </a:r>
            <a:endParaRPr lang="en-US" sz="14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657017" y="1074964"/>
            <a:ext cx="1446921" cy="496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</a:rPr>
              <a:t>PENETAPAN</a:t>
            </a:r>
            <a:endParaRPr lang="en-US" sz="16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10851" y="752992"/>
            <a:ext cx="334850" cy="3219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  <a:latin typeface="Bahnschrift" panose="020B0502040204020203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3455342" y="752992"/>
            <a:ext cx="334850" cy="3219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  <a:latin typeface="Bahnschrift" panose="020B05020402040202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099833" y="752992"/>
            <a:ext cx="334850" cy="3219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  <a:latin typeface="Bahnschrift" panose="020B05020402040202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879478" y="752992"/>
            <a:ext cx="334850" cy="3219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  <a:latin typeface="Bahnschrift" panose="020B05020402040202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8568562" y="752992"/>
            <a:ext cx="334850" cy="3219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  <a:latin typeface="Bahnschrift" panose="020B0502040204020203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0213053" y="752992"/>
            <a:ext cx="334850" cy="32197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bg1"/>
                </a:solidFill>
                <a:latin typeface="Bahnschrift" panose="020B0502040204020203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321909" y="2661236"/>
            <a:ext cx="2368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Rancangan RPD </a:t>
            </a:r>
          </a:p>
          <a:p>
            <a:pPr algn="ctr"/>
            <a:r>
              <a:rPr lang="id-ID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Tahun 2024-2026 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406606" y="3367174"/>
            <a:ext cx="0" cy="837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558374" y="3367174"/>
            <a:ext cx="0" cy="837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934754" y="3627013"/>
            <a:ext cx="1546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000" b="1" dirty="0">
                <a:solidFill>
                  <a:srgbClr val="FF33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Penyusunan dilakukan </a:t>
            </a:r>
            <a:r>
              <a:rPr lang="en-US" sz="1000" b="1" dirty="0" err="1">
                <a:solidFill>
                  <a:srgbClr val="FF33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simultan</a:t>
            </a:r>
            <a:endParaRPr lang="en-US" sz="1000" b="1" dirty="0">
              <a:solidFill>
                <a:srgbClr val="FF33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360545" y="4373560"/>
            <a:ext cx="2291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Rancangan Renstra PD Tahun 2024-2026 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4653578" y="3196126"/>
            <a:ext cx="1508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Forum</a:t>
            </a:r>
          </a:p>
          <a:p>
            <a:pPr algn="ctr"/>
            <a:r>
              <a:rPr lang="id-ID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Konsultasi </a:t>
            </a:r>
          </a:p>
          <a:p>
            <a:pPr algn="ctr"/>
            <a:r>
              <a:rPr lang="id-ID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Publik/</a:t>
            </a:r>
          </a:p>
          <a:p>
            <a:pPr algn="ctr"/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Forum PD</a:t>
            </a:r>
            <a:endParaRPr lang="en-US" sz="1200" dirty="0"/>
          </a:p>
        </p:txBody>
      </p:sp>
      <p:sp>
        <p:nvSpPr>
          <p:cNvPr id="99" name="Oval 98"/>
          <p:cNvSpPr/>
          <p:nvPr/>
        </p:nvSpPr>
        <p:spPr>
          <a:xfrm>
            <a:off x="4791797" y="3085875"/>
            <a:ext cx="1160486" cy="1073869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617725" y="2515572"/>
            <a:ext cx="1508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solidFill>
                  <a:srgbClr val="FF33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Melibatkan DPRD</a:t>
            </a:r>
            <a:endParaRPr lang="en-US" sz="1400" dirty="0">
              <a:solidFill>
                <a:srgbClr val="FF33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4346228" y="4050699"/>
            <a:ext cx="446547" cy="2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297747" y="3082001"/>
            <a:ext cx="469883" cy="212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27028" y="1880317"/>
            <a:ext cx="2771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dilaksanakan</a:t>
            </a:r>
            <a:r>
              <a:rPr lang="en-US" sz="1200" dirty="0">
                <a:solidFill>
                  <a:srgbClr val="002060"/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sesuai</a:t>
            </a:r>
            <a:r>
              <a:rPr lang="en-US" sz="1200" dirty="0">
                <a:solidFill>
                  <a:srgbClr val="002060"/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kondisi</a:t>
            </a:r>
            <a:r>
              <a:rPr lang="en-US" sz="1200" dirty="0">
                <a:solidFill>
                  <a:srgbClr val="002060"/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daerah</a:t>
            </a:r>
            <a:r>
              <a:rPr lang="en-US" sz="1200" dirty="0">
                <a:solidFill>
                  <a:srgbClr val="002060"/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dengan</a:t>
            </a:r>
            <a:r>
              <a:rPr lang="en-US" sz="1200" dirty="0">
                <a:solidFill>
                  <a:srgbClr val="002060"/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mempertimbangkan</a:t>
            </a:r>
            <a:r>
              <a:rPr lang="en-US" sz="1200" dirty="0">
                <a:solidFill>
                  <a:srgbClr val="002060"/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prinsip</a:t>
            </a:r>
            <a:endParaRPr lang="en-US" sz="1200" dirty="0">
              <a:solidFill>
                <a:srgbClr val="002060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efektivitas</a:t>
            </a:r>
            <a:r>
              <a:rPr lang="en-US" sz="1200" dirty="0">
                <a:solidFill>
                  <a:srgbClr val="002060"/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dan</a:t>
            </a:r>
            <a:r>
              <a:rPr lang="en-US" sz="1200" dirty="0">
                <a:solidFill>
                  <a:srgbClr val="002060"/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Bahnschrift" panose="020B0502040204020203" pitchFamily="34" charset="0"/>
              </a:rPr>
              <a:t>efisiensi</a:t>
            </a:r>
            <a:endParaRPr lang="en-US" sz="12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5369256" y="4216606"/>
            <a:ext cx="4437" cy="418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371608" y="3446397"/>
            <a:ext cx="1394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Rancangan Akhir RPD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627976" y="4697751"/>
            <a:ext cx="148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Berita Acara Forum KP/PD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17234" y="5857675"/>
            <a:ext cx="1703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Rancangan Akhir Renstra PD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078174" y="2113868"/>
            <a:ext cx="12264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Fasilitasi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Rancangan</a:t>
            </a: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Akhir RPD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8112811" y="3004277"/>
            <a:ext cx="1508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Provinsi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173555" y="4277430"/>
            <a:ext cx="1508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Kab./Kota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340654" y="4502832"/>
            <a:ext cx="107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 Gubernur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299133" y="3262858"/>
            <a:ext cx="1025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 Mendagri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273290" y="2852532"/>
            <a:ext cx="0" cy="1573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273290" y="3158166"/>
            <a:ext cx="205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73290" y="4425888"/>
            <a:ext cx="205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559529" y="2232504"/>
            <a:ext cx="1641895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Penyempurnaan Ranperkada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8927870" y="5501835"/>
            <a:ext cx="2910281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id-ID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Disampaikan kepada DPRD </a:t>
            </a:r>
            <a:r>
              <a:rPr lang="id-ID" sz="1400" b="1" dirty="0">
                <a:solidFill>
                  <a:srgbClr val="FF33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paling lambat satu minggu setelah ditetapkan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9213650" y="2483200"/>
            <a:ext cx="3072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795040" y="3790412"/>
            <a:ext cx="1170874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id-ID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Ditetapkan menjadi Perkada</a:t>
            </a:r>
            <a:endParaRPr lang="en-US" sz="14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10380476" y="2870880"/>
            <a:ext cx="0" cy="837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0380476" y="4635170"/>
            <a:ext cx="0" cy="837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5" idx="0"/>
            <a:endCxn id="111" idx="1"/>
          </p:cNvCxnSpPr>
          <p:nvPr/>
        </p:nvCxnSpPr>
        <p:spPr>
          <a:xfrm rot="5400000" flipH="1" flipV="1">
            <a:off x="7091968" y="2460191"/>
            <a:ext cx="963197" cy="10092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6" idx="3"/>
            <a:endCxn id="105" idx="2"/>
          </p:cNvCxnSpPr>
          <p:nvPr/>
        </p:nvCxnSpPr>
        <p:spPr>
          <a:xfrm flipV="1">
            <a:off x="6110536" y="3969617"/>
            <a:ext cx="958422" cy="9897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06" idx="3"/>
            <a:endCxn id="107" idx="0"/>
          </p:cNvCxnSpPr>
          <p:nvPr/>
        </p:nvCxnSpPr>
        <p:spPr>
          <a:xfrm>
            <a:off x="6110536" y="4959361"/>
            <a:ext cx="958421" cy="8983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4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463850" y="59911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KETENTUAN FASILITASI RPD</a:t>
            </a: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73522" y="1325182"/>
            <a:ext cx="7680278" cy="941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Tujuan </a:t>
            </a:r>
            <a:r>
              <a:rPr lang="en-US" sz="1600" b="1" dirty="0" err="1">
                <a:solidFill>
                  <a:srgbClr val="0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fasilitasi</a:t>
            </a:r>
            <a:r>
              <a:rPr lang="id-ID" sz="1600" b="1" dirty="0">
                <a:solidFill>
                  <a:srgbClr val="0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untuk memastikan: 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Kepentingan umum; 2) Akuntabilitas; 3) Rasionalitas; 4) Efektivitas; 5) Efisiensi; 6) Partisipatif; 7) Kesinambungan; 8) Keselarasan; dan 9) Kesesuaian dengan peraturan perundang-undangan.</a:t>
            </a:r>
            <a:endParaRPr lang="id-ID" sz="1600" b="1" dirty="0">
              <a:solidFill>
                <a:srgbClr val="FF3300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8574" y="2701366"/>
            <a:ext cx="49530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Fasilitasi</a:t>
            </a:r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Rankhir Rencana Pembangunan Daerah Tahun 2024-2026, </a:t>
            </a:r>
            <a:r>
              <a:rPr lang="id-ID" sz="1600" b="1" dirty="0">
                <a:solidFill>
                  <a:srgbClr val="FF00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 oleh</a:t>
            </a:r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Provinsi</a:t>
            </a:r>
          </a:p>
          <a:p>
            <a:pPr algn="just"/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     </a:t>
            </a: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Mendagri melalui Ditjen Bina Bangda</a:t>
            </a:r>
            <a:endParaRPr lang="id-ID" sz="16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Kabupaten/Kota</a:t>
            </a:r>
          </a:p>
          <a:p>
            <a:pPr algn="just"/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     </a:t>
            </a: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Gubernur sebagai wakil Pemerintah</a:t>
            </a: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2743200"/>
            <a:ext cx="49530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Fasilitasi</a:t>
            </a:r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Rankhir Rencana Pembangunan Daerah Tahun 2024-2026, </a:t>
            </a:r>
            <a:r>
              <a:rPr lang="id-ID" sz="1600" b="1" dirty="0">
                <a:solidFill>
                  <a:srgbClr val="FF00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melampirkan</a:t>
            </a:r>
            <a:r>
              <a:rPr lang="id-ID" sz="1600" b="1" dirty="0">
                <a:solidFill>
                  <a:srgbClr val="00206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Surat permohonan </a:t>
            </a:r>
            <a:r>
              <a:rPr lang="en-US" sz="1600" b="1" dirty="0" err="1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fasilitasi</a:t>
            </a:r>
            <a:endParaRPr lang="id-ID" sz="16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Rankhir Rencana Pembangunan Daerah Tahun 2024-2026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Hasil </a:t>
            </a:r>
            <a:r>
              <a:rPr lang="en-US" sz="1600" b="1" dirty="0" err="1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evaluasi</a:t>
            </a: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pelaksanaan RPJMD 2018-2023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Berita Acara Forum Konsultasi Publik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Hasil reviu APIP</a:t>
            </a: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096000" y="2615205"/>
            <a:ext cx="0" cy="22615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" descr="Survey Icon PNG Transparent Background, Free Download #19210 - FreeIcon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151" y="1371600"/>
            <a:ext cx="777922" cy="777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Down Arrow 84"/>
          <p:cNvSpPr/>
          <p:nvPr/>
        </p:nvSpPr>
        <p:spPr>
          <a:xfrm>
            <a:off x="2886176" y="4417507"/>
            <a:ext cx="731861" cy="84287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92067" y="5435616"/>
            <a:ext cx="2502089" cy="658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 </a:t>
            </a:r>
            <a:r>
              <a:rPr lang="en-US" sz="1600" b="1" dirty="0" err="1">
                <a:solidFill>
                  <a:srgbClr val="0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fasilitasi</a:t>
            </a:r>
            <a:r>
              <a:rPr lang="id-ID" sz="1600" b="1" dirty="0">
                <a:solidFill>
                  <a:srgbClr val="0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berupa 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Surat Hasil Fasilitasi</a:t>
            </a:r>
            <a:endParaRPr lang="id-ID" sz="1600" b="1" dirty="0">
              <a:solidFill>
                <a:srgbClr val="FF3300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7" name="Down Arrow 86"/>
          <p:cNvSpPr/>
          <p:nvPr/>
        </p:nvSpPr>
        <p:spPr>
          <a:xfrm rot="16200000">
            <a:off x="4823235" y="5327029"/>
            <a:ext cx="731861" cy="85170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884175" y="5435616"/>
            <a:ext cx="4565174" cy="6586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</a:pPr>
            <a:r>
              <a:rPr lang="id-ID" sz="1600" b="1" dirty="0">
                <a:solidFill>
                  <a:srgbClr val="00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Bahan penyempurnaan 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Rankhir Rencana Pembangunan Daerah Tahun 2024-2026</a:t>
            </a:r>
            <a:endParaRPr lang="id-ID" sz="1600" b="1" dirty="0">
              <a:solidFill>
                <a:srgbClr val="FF3300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8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49225" y="265274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REVIU APIP</a:t>
            </a: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4209" y="869291"/>
            <a:ext cx="398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u="sng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RPD, MENCAKUP:</a:t>
            </a:r>
            <a:endParaRPr lang="en-US" b="1" u="sng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507307" y="1414846"/>
            <a:ext cx="533400" cy="457200"/>
          </a:xfrm>
          <a:prstGeom prst="hexagon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A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500562" y="2209776"/>
            <a:ext cx="533400" cy="457200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B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6" name="Hexagon 35"/>
          <p:cNvSpPr/>
          <p:nvPr/>
        </p:nvSpPr>
        <p:spPr>
          <a:xfrm>
            <a:off x="500562" y="2880335"/>
            <a:ext cx="533400" cy="502920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C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465795" y="3571396"/>
            <a:ext cx="533400" cy="45720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D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8" name="Hexagon 37"/>
          <p:cNvSpPr/>
          <p:nvPr/>
        </p:nvSpPr>
        <p:spPr>
          <a:xfrm>
            <a:off x="460438" y="4836108"/>
            <a:ext cx="533400" cy="457200"/>
          </a:xfrm>
          <a:prstGeom prst="hexagon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F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9" name="Hexagon 38"/>
          <p:cNvSpPr/>
          <p:nvPr/>
        </p:nvSpPr>
        <p:spPr>
          <a:xfrm>
            <a:off x="465795" y="4173793"/>
            <a:ext cx="533400" cy="457200"/>
          </a:xfrm>
          <a:prstGeom prst="hexag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0441" y="1310295"/>
            <a:ext cx="5769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Bahnschrift" panose="020B0502040204020203" pitchFamily="34" charset="0"/>
              </a:rPr>
              <a:t>keterhubungan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kesesuaian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id-ID" sz="1600" dirty="0">
                <a:latin typeface="Bahnschrift" panose="020B0502040204020203" pitchFamily="34" charset="0"/>
              </a:rPr>
              <a:t>p</a:t>
            </a:r>
            <a:r>
              <a:rPr lang="en-US" sz="1600" dirty="0" err="1">
                <a:latin typeface="Bahnschrift" panose="020B0502040204020203" pitchFamily="34" charset="0"/>
              </a:rPr>
              <a:t>rogram</a:t>
            </a:r>
            <a:r>
              <a:rPr lang="en-US" sz="1600" dirty="0">
                <a:latin typeface="Bahnschrift" panose="020B0502040204020203" pitchFamily="34" charset="0"/>
              </a:rPr>
              <a:t>-program </a:t>
            </a:r>
            <a:r>
              <a:rPr lang="en-US" sz="1600" dirty="0" err="1">
                <a:latin typeface="Bahnschrift" panose="020B0502040204020203" pitchFamily="34" charset="0"/>
              </a:rPr>
              <a:t>prioritas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dengan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tujuan</a:t>
            </a:r>
            <a:r>
              <a:rPr lang="id-ID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sasaran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dalam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rancangan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akhir</a:t>
            </a:r>
            <a:r>
              <a:rPr lang="en-US" sz="1600" dirty="0">
                <a:latin typeface="Bahnschrift" panose="020B0502040204020203" pitchFamily="34" charset="0"/>
              </a:rPr>
              <a:t> RPD (IKU)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5969" y="204933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keterhubungan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dan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kesesuaian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id-ID" sz="1600" dirty="0">
                <a:solidFill>
                  <a:srgbClr val="FF3300"/>
                </a:solidFill>
                <a:latin typeface="Bahnschrift" panose="020B0502040204020203" pitchFamily="34" charset="0"/>
              </a:rPr>
              <a:t>p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rogram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-program </a:t>
            </a:r>
            <a:r>
              <a:rPr lang="id-ID" sz="1600" dirty="0">
                <a:solidFill>
                  <a:srgbClr val="FF3300"/>
                </a:solidFill>
                <a:latin typeface="Bahnschrift" panose="020B0502040204020203" pitchFamily="34" charset="0"/>
              </a:rPr>
              <a:t>PD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dengan</a:t>
            </a:r>
            <a:r>
              <a:rPr lang="id-ID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kinerja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penyelenggaraan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pemerintahan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daerah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dalam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id-ID" sz="1600" dirty="0">
                <a:solidFill>
                  <a:srgbClr val="FF3300"/>
                </a:solidFill>
                <a:latin typeface="Bahnschrift" panose="020B0502040204020203" pitchFamily="34" charset="0"/>
              </a:rPr>
              <a:t>rankhi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r RPD</a:t>
            </a:r>
            <a:r>
              <a:rPr lang="id-ID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(IKD)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5969" y="2934797"/>
            <a:ext cx="47916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Bahnschrift" panose="020B0502040204020203" pitchFamily="34" charset="0"/>
              </a:rPr>
              <a:t>konsistensi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antar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bab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dalam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rancangan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akhir</a:t>
            </a:r>
            <a:r>
              <a:rPr lang="en-US" sz="1600" dirty="0">
                <a:latin typeface="Bahnschrift" panose="020B0502040204020203" pitchFamily="34" charset="0"/>
              </a:rPr>
              <a:t> RPD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5969" y="340979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pengintegrasian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hasil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konsultasi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publik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RPD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dalam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rancangan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akhir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RPD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5969" y="409533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Bahnschrift" panose="020B0502040204020203" pitchFamily="34" charset="0"/>
              </a:rPr>
              <a:t>keselarasan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antara</a:t>
            </a:r>
            <a:r>
              <a:rPr lang="en-US" sz="1600" dirty="0">
                <a:latin typeface="Bahnschrift" panose="020B0502040204020203" pitchFamily="34" charset="0"/>
              </a:rPr>
              <a:t> target </a:t>
            </a:r>
            <a:r>
              <a:rPr lang="en-US" sz="1600" dirty="0" err="1">
                <a:latin typeface="Bahnschrift" panose="020B0502040204020203" pitchFamily="34" charset="0"/>
              </a:rPr>
              <a:t>kinerja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rancangan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akhir</a:t>
            </a:r>
            <a:r>
              <a:rPr lang="en-US" sz="1600" dirty="0">
                <a:latin typeface="Bahnschrift" panose="020B0502040204020203" pitchFamily="34" charset="0"/>
              </a:rPr>
              <a:t> RPD </a:t>
            </a:r>
            <a:r>
              <a:rPr lang="en-US" sz="1600" dirty="0" err="1">
                <a:latin typeface="Bahnschrift" panose="020B0502040204020203" pitchFamily="34" charset="0"/>
              </a:rPr>
              <a:t>dengan</a:t>
            </a:r>
            <a:r>
              <a:rPr lang="en-US" sz="1600" dirty="0">
                <a:latin typeface="Bahnschrift" panose="020B0502040204020203" pitchFamily="34" charset="0"/>
              </a:rPr>
              <a:t> RPJMN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5969" y="46801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kesesuaian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antara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target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kinerja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rancangan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akhir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RPD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dengan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pengendalian</a:t>
            </a:r>
            <a:r>
              <a:rPr lang="id-ID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dan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evaluasi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hasil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capaian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kinerja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RPJMD </a:t>
            </a:r>
            <a:r>
              <a:rPr lang="en-US" sz="1600" dirty="0" err="1">
                <a:solidFill>
                  <a:srgbClr val="FF3300"/>
                </a:solidFill>
                <a:latin typeface="Bahnschrift" panose="020B0502040204020203" pitchFamily="34" charset="0"/>
              </a:rPr>
              <a:t>periode</a:t>
            </a:r>
            <a:r>
              <a:rPr lang="en-US" sz="1600" dirty="0">
                <a:solidFill>
                  <a:srgbClr val="FF3300"/>
                </a:solidFill>
                <a:latin typeface="Bahnschrift" panose="020B0502040204020203" pitchFamily="34" charset="0"/>
              </a:rPr>
              <a:t> 2018-2023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5969" y="557982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Bahnschrift" panose="020B0502040204020203" pitchFamily="34" charset="0"/>
              </a:rPr>
              <a:t>keselarasan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antara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rancangan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akhir</a:t>
            </a:r>
            <a:r>
              <a:rPr lang="en-US" sz="1600" dirty="0">
                <a:latin typeface="Bahnschrift" panose="020B0502040204020203" pitchFamily="34" charset="0"/>
              </a:rPr>
              <a:t> RPD </a:t>
            </a:r>
            <a:r>
              <a:rPr lang="en-US" sz="1600" dirty="0" err="1">
                <a:latin typeface="Bahnschrift" panose="020B0502040204020203" pitchFamily="34" charset="0"/>
              </a:rPr>
              <a:t>Kabupaten</a:t>
            </a:r>
            <a:r>
              <a:rPr lang="en-US" sz="1600" dirty="0">
                <a:latin typeface="Bahnschrift" panose="020B0502040204020203" pitchFamily="34" charset="0"/>
              </a:rPr>
              <a:t> Kota </a:t>
            </a:r>
            <a:r>
              <a:rPr lang="en-US" sz="1600" dirty="0" err="1">
                <a:latin typeface="Bahnschrift" panose="020B0502040204020203" pitchFamily="34" charset="0"/>
              </a:rPr>
              <a:t>dengan</a:t>
            </a:r>
            <a:r>
              <a:rPr lang="en-US" sz="1600" dirty="0">
                <a:latin typeface="Bahnschrift" panose="020B0502040204020203" pitchFamily="34" charset="0"/>
              </a:rPr>
              <a:t> RPJMD</a:t>
            </a:r>
            <a:r>
              <a:rPr lang="id-ID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daerah</a:t>
            </a:r>
            <a:r>
              <a:rPr lang="en-US" sz="1600" dirty="0"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latin typeface="Bahnschrift" panose="020B0502040204020203" pitchFamily="34" charset="0"/>
              </a:rPr>
              <a:t>Provinsi</a:t>
            </a:r>
            <a:r>
              <a:rPr lang="en-US" sz="1600" dirty="0">
                <a:latin typeface="Bahnschrift" panose="020B0502040204020203" pitchFamily="34" charset="0"/>
              </a:rPr>
              <a:t>/RPD </a:t>
            </a:r>
            <a:r>
              <a:rPr lang="en-US" sz="1600" dirty="0" err="1">
                <a:latin typeface="Bahnschrift" panose="020B0502040204020203" pitchFamily="34" charset="0"/>
              </a:rPr>
              <a:t>Provinsi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46" name="Hexagon 45"/>
          <p:cNvSpPr/>
          <p:nvPr/>
        </p:nvSpPr>
        <p:spPr>
          <a:xfrm>
            <a:off x="465304" y="5606212"/>
            <a:ext cx="533400" cy="457200"/>
          </a:xfrm>
          <a:prstGeom prst="hexagon">
            <a:avLst/>
          </a:prstGeom>
          <a:solidFill>
            <a:srgbClr val="C0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G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89704" y="895833"/>
            <a:ext cx="398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u="sng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RENSTRA PD, MENCAKUP:</a:t>
            </a:r>
            <a:endParaRPr lang="en-US" b="1" u="sng" dirty="0">
              <a:solidFill>
                <a:srgbClr val="FF33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2" name="Hexagon 51"/>
          <p:cNvSpPr/>
          <p:nvPr/>
        </p:nvSpPr>
        <p:spPr>
          <a:xfrm>
            <a:off x="7501666" y="2072678"/>
            <a:ext cx="533400" cy="457200"/>
          </a:xfrm>
          <a:prstGeom prst="hexagon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A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3" name="Hexagon 52"/>
          <p:cNvSpPr/>
          <p:nvPr/>
        </p:nvSpPr>
        <p:spPr>
          <a:xfrm>
            <a:off x="7501666" y="3826957"/>
            <a:ext cx="533400" cy="457200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B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4" name="Hexagon 53"/>
          <p:cNvSpPr/>
          <p:nvPr/>
        </p:nvSpPr>
        <p:spPr>
          <a:xfrm>
            <a:off x="7501666" y="5120773"/>
            <a:ext cx="533400" cy="502920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Bahnschrift" panose="020B0502040204020203" pitchFamily="34" charset="0"/>
              </a:rPr>
              <a:t>C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4763" y="1272463"/>
            <a:ext cx="373410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keterhubungan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kesesuaian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Program,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Kegiatan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Subkegiatan</a:t>
            </a: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r>
              <a:rPr lang="es-E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dengan</a:t>
            </a:r>
            <a:r>
              <a:rPr lang="es-E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s-E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Tujuan</a:t>
            </a:r>
            <a:r>
              <a:rPr lang="es-E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, dan </a:t>
            </a:r>
            <a:r>
              <a:rPr lang="es-E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Sasaran</a:t>
            </a:r>
            <a:r>
              <a:rPr lang="es-E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id-ID" sz="1600" dirty="0">
                <a:solidFill>
                  <a:srgbClr val="0070C0"/>
                </a:solidFill>
                <a:latin typeface="Bahnschrift" panose="020B0502040204020203" pitchFamily="34" charset="0"/>
              </a:rPr>
              <a:t>PD </a:t>
            </a:r>
            <a:r>
              <a:rPr lang="es-E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dan/</a:t>
            </a:r>
            <a:r>
              <a:rPr lang="es-E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atau</a:t>
            </a:r>
            <a:r>
              <a:rPr lang="es-E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s-E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pertumbuhan</a:t>
            </a:r>
            <a:r>
              <a:rPr lang="id-ID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kinerja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urusan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daerah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yang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menjadi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tanggung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jawab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id-ID" sz="1600" dirty="0">
                <a:solidFill>
                  <a:srgbClr val="0070C0"/>
                </a:solidFill>
                <a:latin typeface="Bahnschrift" panose="020B0502040204020203" pitchFamily="34" charset="0"/>
              </a:rPr>
              <a:t>PD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bersangkutan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dalam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rancangan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akhir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Renstra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PD (IKU PD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IKK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bagi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PD</a:t>
            </a:r>
            <a:r>
              <a:rPr lang="id-ID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pemangku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urusan</a:t>
            </a: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4763" y="3571396"/>
            <a:ext cx="3932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konsistensi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keterhubungan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antara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Dokumen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Renstra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id-ID" sz="1600" dirty="0">
                <a:solidFill>
                  <a:srgbClr val="0070C0"/>
                </a:solidFill>
                <a:latin typeface="Bahnschrift" panose="020B0502040204020203" pitchFamily="34" charset="0"/>
              </a:rPr>
              <a:t>PD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dengan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rancangan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akhir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RPD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44763" y="4828711"/>
            <a:ext cx="4067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kesesuaian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antara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target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kinerja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rancangan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akhir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Renstra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PD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dengan</a:t>
            </a:r>
            <a:r>
              <a:rPr lang="id-ID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pengendalian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evaluasi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hasil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capaian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kinerja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Renstra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PD </a:t>
            </a:r>
            <a:r>
              <a:rPr lang="en-US" sz="1600" dirty="0" err="1">
                <a:solidFill>
                  <a:srgbClr val="0070C0"/>
                </a:solidFill>
                <a:latin typeface="Bahnschrift" panose="020B0502040204020203" pitchFamily="34" charset="0"/>
              </a:rPr>
              <a:t>periode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 2018-2023</a:t>
            </a:r>
          </a:p>
        </p:txBody>
      </p:sp>
    </p:spTree>
    <p:extLst>
      <p:ext uri="{BB962C8B-B14F-4D97-AF65-F5344CB8AC3E}">
        <p14:creationId xmlns:p14="http://schemas.microsoft.com/office/powerpoint/2010/main" val="3292326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D. DALEV DAN PERUBAHAN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B32796DF-8094-46F6-AAFB-B4E6141F4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2321909" y="3131372"/>
            <a:ext cx="614150" cy="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ocument Icon Vector Art, Icons, and Graphics for Free Download">
            <a:extLst>
              <a:ext uri="{FF2B5EF4-FFF2-40B4-BE49-F238E27FC236}">
                <a16:creationId xmlns:a16="http://schemas.microsoft.com/office/drawing/2014/main" id="{68446AF5-D4EE-4208-A6B9-DFD30C18B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2321909" y="4416797"/>
            <a:ext cx="614150" cy="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12A9AF-BFD1-4D55-9A88-594D6DEAC160}"/>
              </a:ext>
            </a:extLst>
          </p:cNvPr>
          <p:cNvSpPr txBox="1"/>
          <p:nvPr/>
        </p:nvSpPr>
        <p:spPr>
          <a:xfrm>
            <a:off x="3171113" y="4291786"/>
            <a:ext cx="7315200" cy="83099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Kepala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Perangkat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Daerah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bertanggung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jawab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atas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pengendalian</a:t>
            </a:r>
            <a:r>
              <a:rPr lang="en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dan </a:t>
            </a:r>
            <a:r>
              <a:rPr lang="en-ID" sz="1600" b="1" dirty="0" err="1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evaluasi</a:t>
            </a:r>
            <a:r>
              <a:rPr lang="en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pelaksanaan</a:t>
            </a:r>
            <a:r>
              <a:rPr lang="en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Renstra</a:t>
            </a:r>
            <a:r>
              <a:rPr lang="en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Perangkat</a:t>
            </a:r>
            <a:r>
              <a:rPr lang="en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Daerah </a:t>
            </a:r>
            <a:r>
              <a:rPr lang="en-ID" sz="1600" b="1" dirty="0" err="1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Tahun</a:t>
            </a:r>
            <a:r>
              <a:rPr lang="en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202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4</a:t>
            </a:r>
            <a:r>
              <a:rPr lang="en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-2026.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85F55-511C-4D92-9382-65D0B792EA4C}"/>
              </a:ext>
            </a:extLst>
          </p:cNvPr>
          <p:cNvSpPr txBox="1"/>
          <p:nvPr/>
        </p:nvSpPr>
        <p:spPr>
          <a:xfrm>
            <a:off x="2321909" y="1807165"/>
            <a:ext cx="8164404" cy="780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Ketentuan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Pengendalian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dan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Evaluasi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Pelaksanaan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Rencana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Pembangunan Daerah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Tahun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202</a:t>
            </a:r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4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-2026 dan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Renstra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Perangkat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Daerah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Tahun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202</a:t>
            </a:r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4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-2026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6B73DC-5662-4FD8-B767-BC72C14AC772}"/>
              </a:ext>
            </a:extLst>
          </p:cNvPr>
          <p:cNvSpPr txBox="1"/>
          <p:nvPr/>
        </p:nvSpPr>
        <p:spPr>
          <a:xfrm>
            <a:off x="3171113" y="3005590"/>
            <a:ext cx="7315200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Kepala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Bappeda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bertanggung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jawab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atas</a:t>
            </a:r>
            <a:r>
              <a:rPr lang="en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pengendalian</a:t>
            </a:r>
            <a:r>
              <a:rPr lang="en-ID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dan </a:t>
            </a:r>
            <a:r>
              <a:rPr lang="en-ID" sz="16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evaluasi</a:t>
            </a:r>
            <a:r>
              <a:rPr lang="en-ID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terhadap</a:t>
            </a:r>
            <a:r>
              <a:rPr lang="en-ID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pelaksanaan</a:t>
            </a:r>
            <a:r>
              <a:rPr lang="en-ID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Rencana</a:t>
            </a:r>
            <a:r>
              <a:rPr lang="en-ID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Pembangunan Daerah </a:t>
            </a:r>
            <a:r>
              <a:rPr lang="en-ID" sz="16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Tahun</a:t>
            </a:r>
            <a:r>
              <a:rPr lang="en-ID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202</a:t>
            </a:r>
            <a:r>
              <a:rPr lang="id-ID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4</a:t>
            </a:r>
            <a:r>
              <a:rPr lang="en-ID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- 2026;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77874" y="1136055"/>
            <a:ext cx="4614673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KETENTUAN DALEV</a:t>
            </a: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60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85637" y="1154400"/>
            <a:ext cx="5181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solidFill>
                  <a:srgbClr val="0066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 dilakukan jika:</a:t>
            </a:r>
            <a:endParaRPr lang="en-US" dirty="0">
              <a:solidFill>
                <a:srgbClr val="006666"/>
              </a:solidFill>
            </a:endParaRPr>
          </a:p>
        </p:txBody>
      </p:sp>
      <p:pic>
        <p:nvPicPr>
          <p:cNvPr id="18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10585" r="3355" b="53595"/>
          <a:stretch/>
        </p:blipFill>
        <p:spPr bwMode="auto">
          <a:xfrm>
            <a:off x="1212377" y="1736239"/>
            <a:ext cx="614150" cy="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1212377" y="2747699"/>
            <a:ext cx="614150" cy="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ocument Icon Vector Art, Icons, and Graphics for Free Download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0" t="52137" r="3355" b="12043"/>
          <a:stretch/>
        </p:blipFill>
        <p:spPr bwMode="auto">
          <a:xfrm>
            <a:off x="1229437" y="3977324"/>
            <a:ext cx="614150" cy="6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974377" y="1785045"/>
            <a:ext cx="9067798" cy="58477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 pengendalian dan evaluasi menunjukkan </a:t>
            </a: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adanya ketidaksesuaian antara asumsi perencanaan dengan kondisi eksisting</a:t>
            </a: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81200" y="2774356"/>
            <a:ext cx="906097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Hasil pengendalian dan evaluasi menunjukkan </a:t>
            </a: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adanya kesenjangan yang signifikan antara target dan pencapaian kinerja sampai dengan tahun berjalan</a:t>
            </a: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13045" y="3797425"/>
            <a:ext cx="9029131" cy="83099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id-ID" sz="1600" b="1" dirty="0"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Perubahan Rencana Pembangunan Daerah Tahun 2024-2026 dapat dilakukan </a:t>
            </a:r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tanpa melalui tahapan pengendalian dan evaluasi pelaksanaan, dalam hal terjadi kebijakan nasional, keadaan darurat, keadaan luar biasa, dan perintah dari peraturan perundang-undangan yang lebih tinggi</a:t>
            </a: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5362" y="649227"/>
            <a:ext cx="4614673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PERUBAHAN RPD</a:t>
            </a: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6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>
            <a:off x="245138" y="-7979"/>
            <a:ext cx="5549025" cy="6858000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728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627796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27796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168677" y="2721679"/>
            <a:ext cx="5745051" cy="1341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0" b="1" dirty="0">
                <a:solidFill>
                  <a:srgbClr val="002060"/>
                </a:solidFill>
                <a:latin typeface="Bahnschrift" panose="020B0502040204020203" pitchFamily="34" charset="0"/>
              </a:rPr>
              <a:t>TERIMA KASIH</a:t>
            </a:r>
            <a:endParaRPr lang="en-US" sz="8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8545" t="27921" r="23809" b="29961"/>
          <a:stretch/>
        </p:blipFill>
        <p:spPr>
          <a:xfrm>
            <a:off x="1816947" y="1898981"/>
            <a:ext cx="2511188" cy="2442950"/>
          </a:xfrm>
          <a:prstGeom prst="ellipse">
            <a:avLst/>
          </a:prstGeom>
          <a:ln>
            <a:solidFill>
              <a:srgbClr val="00B0F0"/>
            </a:solidFill>
          </a:ln>
        </p:spPr>
      </p:pic>
      <p:sp>
        <p:nvSpPr>
          <p:cNvPr id="6" name="Oval 5"/>
          <p:cNvSpPr/>
          <p:nvPr/>
        </p:nvSpPr>
        <p:spPr>
          <a:xfrm>
            <a:off x="1566730" y="1622670"/>
            <a:ext cx="3011619" cy="294791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7043" y="1460297"/>
            <a:ext cx="3370991" cy="3272662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4814532" y="1080028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4364156" y="1080028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3913780" y="1072491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3436658" y="1072491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2959536" y="1074834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>
            <a:off x="2663109" y="4823649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arallelogram 34"/>
          <p:cNvSpPr/>
          <p:nvPr/>
        </p:nvSpPr>
        <p:spPr>
          <a:xfrm>
            <a:off x="2212733" y="4823649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1762357" y="4816112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/>
          <p:cNvSpPr/>
          <p:nvPr/>
        </p:nvSpPr>
        <p:spPr>
          <a:xfrm>
            <a:off x="1285235" y="4816112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>
            <a:off x="808113" y="4818455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332647" y="-14234"/>
            <a:ext cx="720000" cy="3450626"/>
          </a:xfrm>
          <a:prstGeom prst="straightConnector1">
            <a:avLst/>
          </a:prstGeom>
          <a:ln w="38100"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-3575" y="3393725"/>
            <a:ext cx="720000" cy="345004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332647" y="3436392"/>
            <a:ext cx="684570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0" y="3415334"/>
            <a:ext cx="71642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elogram 29"/>
          <p:cNvSpPr/>
          <p:nvPr/>
        </p:nvSpPr>
        <p:spPr>
          <a:xfrm>
            <a:off x="11704628" y="122159"/>
            <a:ext cx="430743" cy="88672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11254252" y="122159"/>
            <a:ext cx="430743" cy="88672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10803876" y="114622"/>
            <a:ext cx="430743" cy="88672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10340402" y="114622"/>
            <a:ext cx="430743" cy="88672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/>
          <p:cNvSpPr/>
          <p:nvPr/>
        </p:nvSpPr>
        <p:spPr>
          <a:xfrm>
            <a:off x="9876928" y="116965"/>
            <a:ext cx="430743" cy="88672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ID" sz="1600" b="0" i="0" u="none" strike="noStrike" kern="1200" cap="none" spc="-5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d-ID" sz="1600" b="0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BF5271-6806-4692-9695-239B286C4B95}"/>
              </a:ext>
            </a:extLst>
          </p:cNvPr>
          <p:cNvSpPr txBox="1"/>
          <p:nvPr/>
        </p:nvSpPr>
        <p:spPr>
          <a:xfrm>
            <a:off x="673291" y="2160542"/>
            <a:ext cx="387141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serta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hasil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Pemilihan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tahun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2017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menjabat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sampai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dengan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tahun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2022. 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DFFF27-ABAC-4D62-89AE-0952E9F5AAA5}"/>
              </a:ext>
            </a:extLst>
          </p:cNvPr>
          <p:cNvSpPr txBox="1"/>
          <p:nvPr/>
        </p:nvSpPr>
        <p:spPr>
          <a:xfrm>
            <a:off x="1714240" y="596789"/>
            <a:ext cx="8801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UU NOMOR 10 TAHUN 2016 TENTANG </a:t>
            </a:r>
            <a:r>
              <a: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PERUBAHAN KEDUA ATAS UNDANG-UNDANG NOMOR 1 TAHUN 2015 TENTANG PENETAPAN PERATURAN PEMERINTAH PENGGANTI UNDANG-UNDANG NOMOR 1 TAHUN 2014 TENTANG PEMILIHAN GUBERNUR, BUPATI, DAN WALIKOTA MENJADI UNDANG-UNDANG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ID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42F831-1F6C-4078-9AA4-F3A202E22598}"/>
              </a:ext>
            </a:extLst>
          </p:cNvPr>
          <p:cNvSpPr txBox="1"/>
          <p:nvPr/>
        </p:nvSpPr>
        <p:spPr>
          <a:xfrm>
            <a:off x="533400" y="3487521"/>
            <a:ext cx="3115970" cy="1169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serta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hasil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Pemilihan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tahun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2018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menjabat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sampai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dengan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tahun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2023. 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0FC75-8096-42EB-98BC-75D587EBC06A}"/>
              </a:ext>
            </a:extLst>
          </p:cNvPr>
          <p:cNvSpPr txBox="1"/>
          <p:nvPr/>
        </p:nvSpPr>
        <p:spPr>
          <a:xfrm>
            <a:off x="711691" y="4903770"/>
            <a:ext cx="394504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Pemungutan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suara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serentak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nasional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dalam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Pemilihan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serta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seluruh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wilayah Negara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Kesatuan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Republik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Indonesia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dilaksanakan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</a:t>
            </a:r>
            <a:r>
              <a:rPr kumimoji="0" lang="en-ID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bulan</a:t>
            </a: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November 2024. </a:t>
            </a:r>
            <a:endParaRPr kumimoji="0" lang="en-ID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2CE6D4-E3DE-45F5-BC09-0387EBC824BF}"/>
              </a:ext>
            </a:extLst>
          </p:cNvPr>
          <p:cNvSpPr txBox="1"/>
          <p:nvPr/>
        </p:nvSpPr>
        <p:spPr>
          <a:xfrm>
            <a:off x="7867092" y="2410711"/>
            <a:ext cx="3933699" cy="3539430"/>
          </a:xfrm>
          <a:prstGeom prst="rect">
            <a:avLst/>
          </a:prstGeom>
          <a:solidFill>
            <a:srgbClr val="CCD1E4"/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Untuk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mengisi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kekosongan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jabatan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serta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berakhir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masa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jabatannya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tahun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2022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sebagaimana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dimaksud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ayat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(3) dan yang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berakhir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masa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jabatannya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tahun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2023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sebagaimana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dimaksud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ayat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(5), </a:t>
            </a:r>
            <a:r>
              <a:rPr kumimoji="0" lang="en-ID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diangkat</a:t>
            </a: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penjabat</a:t>
            </a: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penjabat</a:t>
            </a: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dan </a:t>
            </a:r>
            <a:r>
              <a:rPr kumimoji="0" lang="en-ID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penjabat</a:t>
            </a: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sampai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dengan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terpilihnya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Gubernur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Bupati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serta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Wakil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Walikota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melalui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Pemilihan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serentak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nasional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</a:t>
            </a:r>
            <a:r>
              <a:rPr kumimoji="0" lang="en-ID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tahun</a:t>
            </a:r>
            <a:r>
              <a:rPr kumimoji="0" lang="en-ID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2024. </a:t>
            </a:r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F9652-7137-4BC0-8BC4-8107621AD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28" y="3326551"/>
            <a:ext cx="1491490" cy="1491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D91EE99-E9F0-40B5-911F-A39E5BF08950}"/>
              </a:ext>
            </a:extLst>
          </p:cNvPr>
          <p:cNvCxnSpPr>
            <a:stCxn id="7" idx="0"/>
            <a:endCxn id="25" idx="3"/>
          </p:cNvCxnSpPr>
          <p:nvPr/>
        </p:nvCxnSpPr>
        <p:spPr>
          <a:xfrm rot="16200000" flipV="1">
            <a:off x="4799512" y="2382790"/>
            <a:ext cx="688955" cy="1198568"/>
          </a:xfrm>
          <a:prstGeom prst="bentConnector2">
            <a:avLst/>
          </a:prstGeom>
          <a:ln w="38100">
            <a:solidFill>
              <a:srgbClr val="FE7F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AC9F71E-0D12-4E5E-9227-CCB36BAC6A9B}"/>
              </a:ext>
            </a:extLst>
          </p:cNvPr>
          <p:cNvCxnSpPr>
            <a:cxnSpLocks/>
            <a:stCxn id="7" idx="1"/>
            <a:endCxn id="26" idx="3"/>
          </p:cNvCxnSpPr>
          <p:nvPr/>
        </p:nvCxnSpPr>
        <p:spPr>
          <a:xfrm rot="10800000" flipV="1">
            <a:off x="3649370" y="4072295"/>
            <a:ext cx="134815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E7F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1C41A9B-7E48-4C30-A0D2-34EEE33D120D}"/>
              </a:ext>
            </a:extLst>
          </p:cNvPr>
          <p:cNvCxnSpPr>
            <a:stCxn id="7" idx="2"/>
            <a:endCxn id="27" idx="3"/>
          </p:cNvCxnSpPr>
          <p:nvPr/>
        </p:nvCxnSpPr>
        <p:spPr>
          <a:xfrm rot="5400000">
            <a:off x="4810889" y="4663883"/>
            <a:ext cx="778227" cy="1086542"/>
          </a:xfrm>
          <a:prstGeom prst="bentConnector2">
            <a:avLst/>
          </a:prstGeom>
          <a:ln w="38100">
            <a:solidFill>
              <a:srgbClr val="FE7F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04EFC84-03B1-4FAD-8631-3CFC3F2B2EDB}"/>
              </a:ext>
            </a:extLst>
          </p:cNvPr>
          <p:cNvSpPr/>
          <p:nvPr/>
        </p:nvSpPr>
        <p:spPr>
          <a:xfrm>
            <a:off x="6705601" y="3534459"/>
            <a:ext cx="1066800" cy="107567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5316FF-E3C9-4770-AE5F-E92FFF770ACE}"/>
              </a:ext>
            </a:extLst>
          </p:cNvPr>
          <p:cNvSpPr/>
          <p:nvPr/>
        </p:nvSpPr>
        <p:spPr>
          <a:xfrm>
            <a:off x="1684278" y="577263"/>
            <a:ext cx="8762999" cy="1417711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31B48-09C4-4B2D-8BF5-33EE94E1892C}"/>
              </a:ext>
            </a:extLst>
          </p:cNvPr>
          <p:cNvSpPr txBox="1"/>
          <p:nvPr/>
        </p:nvSpPr>
        <p:spPr>
          <a:xfrm>
            <a:off x="3316087" y="3210521"/>
            <a:ext cx="1348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Pasal</a:t>
            </a:r>
            <a:r>
              <a:rPr kumimoji="0" lang="en-ID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201 Ayat (3)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395E7-7C63-474E-A3AB-75F227AC7D1C}"/>
              </a:ext>
            </a:extLst>
          </p:cNvPr>
          <p:cNvSpPr txBox="1"/>
          <p:nvPr/>
        </p:nvSpPr>
        <p:spPr>
          <a:xfrm>
            <a:off x="2420496" y="4618323"/>
            <a:ext cx="1348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Pasal</a:t>
            </a:r>
            <a:r>
              <a:rPr kumimoji="0" lang="en-ID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201 Ayat (5)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8BB07-273D-4E5D-8209-32657CC01FC1}"/>
              </a:ext>
            </a:extLst>
          </p:cNvPr>
          <p:cNvSpPr txBox="1"/>
          <p:nvPr/>
        </p:nvSpPr>
        <p:spPr>
          <a:xfrm>
            <a:off x="3429000" y="6276201"/>
            <a:ext cx="1348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Pasal</a:t>
            </a:r>
            <a:r>
              <a:rPr kumimoji="0" lang="en-ID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201 Ayat (8)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AB6B7-E6F7-4CB8-A4BE-897395F48358}"/>
              </a:ext>
            </a:extLst>
          </p:cNvPr>
          <p:cNvSpPr txBox="1"/>
          <p:nvPr/>
        </p:nvSpPr>
        <p:spPr>
          <a:xfrm>
            <a:off x="10547323" y="5953764"/>
            <a:ext cx="1348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Pasal</a:t>
            </a:r>
            <a:r>
              <a:rPr kumimoji="0" lang="en-ID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201 Ayat (9)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7F25F29-60A9-4C55-9241-846DE398481E}"/>
              </a:ext>
            </a:extLst>
          </p:cNvPr>
          <p:cNvSpPr/>
          <p:nvPr/>
        </p:nvSpPr>
        <p:spPr>
          <a:xfrm>
            <a:off x="228600" y="1695743"/>
            <a:ext cx="646865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>
          <a:xfrm>
            <a:off x="11624182" y="6483840"/>
            <a:ext cx="347979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lang="en-ID" spc="-5" smtClean="0"/>
              <a:pPr marL="38100">
                <a:lnSpc>
                  <a:spcPct val="100000"/>
                </a:lnSpc>
                <a:spcBef>
                  <a:spcPts val="254"/>
                </a:spcBef>
              </a:pPr>
              <a:t>4</a:t>
            </a:fld>
            <a:endParaRPr lang="id-ID" spc="-5" dirty="0"/>
          </a:p>
        </p:txBody>
      </p:sp>
      <p:pic>
        <p:nvPicPr>
          <p:cNvPr id="16" name="Picture 6" descr="Tugu Pal Putih Pesona Pusat Kota Jogja Maret 2021 - TravelsProm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1" t="122" r="342" b="95415"/>
          <a:stretch/>
        </p:blipFill>
        <p:spPr bwMode="auto">
          <a:xfrm>
            <a:off x="3048000" y="-1"/>
            <a:ext cx="9153097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Tugu Pal Putih Pesona Pusat Kota Jogja Maret 2021 - TravelsProm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122" r="25862" b="95414"/>
          <a:stretch/>
        </p:blipFill>
        <p:spPr bwMode="auto">
          <a:xfrm>
            <a:off x="0" y="6553200"/>
            <a:ext cx="6019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78063" y="1084322"/>
            <a:ext cx="29891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(UU 10 Tahun 2016)</a:t>
            </a:r>
            <a:endParaRPr lang="en-US" sz="1600" b="1" dirty="0">
              <a:solidFill>
                <a:srgbClr val="FF006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FBCED9-498F-425E-9FD5-4EC33332F69C}"/>
              </a:ext>
            </a:extLst>
          </p:cNvPr>
          <p:cNvSpPr/>
          <p:nvPr/>
        </p:nvSpPr>
        <p:spPr>
          <a:xfrm>
            <a:off x="1278062" y="1675702"/>
            <a:ext cx="786593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id-ID" dirty="0">
                <a:solidFill>
                  <a:sysClr val="windowText" lastClr="00000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Sejumlah daerah otonom </a:t>
            </a:r>
            <a:r>
              <a:rPr lang="id-ID" b="1" dirty="0">
                <a:solidFill>
                  <a:sysClr val="windowText" lastClr="00000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tidak memiliki kepala daerah</a:t>
            </a:r>
            <a:r>
              <a:rPr lang="id-ID" dirty="0">
                <a:solidFill>
                  <a:sysClr val="windowText" lastClr="000000"/>
                </a:solidFill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dikarenakan masa jabatan berakhir pada tahun 2022 atau tahun 2023 </a:t>
            </a:r>
          </a:p>
        </p:txBody>
      </p:sp>
      <p:sp>
        <p:nvSpPr>
          <p:cNvPr id="18" name="object 3"/>
          <p:cNvSpPr txBox="1"/>
          <p:nvPr/>
        </p:nvSpPr>
        <p:spPr>
          <a:xfrm>
            <a:off x="8038215" y="418085"/>
            <a:ext cx="37599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LATAR</a:t>
            </a:r>
            <a:r>
              <a:rPr lang="id-ID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BELAKANG PENYUSUNAN INMENDAGRI</a:t>
            </a:r>
            <a:endParaRPr dirty="0">
              <a:solidFill>
                <a:schemeClr val="accent1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278062" y="838200"/>
            <a:ext cx="5106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FF0000"/>
                </a:solidFill>
                <a:latin typeface="Arial Black"/>
                <a:cs typeface="Arial Black"/>
              </a:rPr>
              <a:t>IMPLIKASI </a:t>
            </a:r>
            <a:r>
              <a:rPr sz="1600" dirty="0">
                <a:solidFill>
                  <a:srgbClr val="FF0000"/>
                </a:solidFill>
                <a:latin typeface="Arial Black"/>
                <a:cs typeface="Arial Black"/>
              </a:rPr>
              <a:t>PILKADA SERENTAK TAHUN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636" y="169574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i="1" dirty="0"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75391-E76E-4322-936E-96AFB9F029E4}"/>
              </a:ext>
            </a:extLst>
          </p:cNvPr>
          <p:cNvSpPr/>
          <p:nvPr/>
        </p:nvSpPr>
        <p:spPr>
          <a:xfrm>
            <a:off x="7772400" y="304800"/>
            <a:ext cx="4199761" cy="770930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0D27D-2891-4696-AD27-3CA0A7346A30}"/>
              </a:ext>
            </a:extLst>
          </p:cNvPr>
          <p:cNvSpPr/>
          <p:nvPr/>
        </p:nvSpPr>
        <p:spPr>
          <a:xfrm>
            <a:off x="11582400" y="1066800"/>
            <a:ext cx="76200" cy="5385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438555-66F1-402D-8500-94167FFD867D}"/>
              </a:ext>
            </a:extLst>
          </p:cNvPr>
          <p:cNvSpPr/>
          <p:nvPr/>
        </p:nvSpPr>
        <p:spPr>
          <a:xfrm flipH="1">
            <a:off x="11126143" y="1086961"/>
            <a:ext cx="347978" cy="5385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" name="Picture 2" descr="Image result for gambar kepala daerah">
            <a:extLst>
              <a:ext uri="{FF2B5EF4-FFF2-40B4-BE49-F238E27FC236}">
                <a16:creationId xmlns:a16="http://schemas.microsoft.com/office/drawing/2014/main" id="{AB7C6099-09A6-42DD-81CB-401C77F2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610464"/>
            <a:ext cx="2109564" cy="1871751"/>
          </a:xfrm>
          <a:prstGeom prst="ellipse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el 8">
            <a:extLst>
              <a:ext uri="{FF2B5EF4-FFF2-40B4-BE49-F238E27FC236}">
                <a16:creationId xmlns:a16="http://schemas.microsoft.com/office/drawing/2014/main" id="{4B548ABB-E205-4A28-A6D3-36FDD22EEAC3}"/>
              </a:ext>
            </a:extLst>
          </p:cNvPr>
          <p:cNvGraphicFramePr>
            <a:graphicFrameLocks noGrp="1"/>
          </p:cNvGraphicFramePr>
          <p:nvPr/>
        </p:nvGraphicFramePr>
        <p:xfrm>
          <a:off x="1278059" y="2614421"/>
          <a:ext cx="7865938" cy="30809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4538">
                  <a:extLst>
                    <a:ext uri="{9D8B030D-6E8A-4147-A177-3AD203B41FA5}">
                      <a16:colId xmlns:a16="http://schemas.microsoft.com/office/drawing/2014/main" val="2259264035"/>
                    </a:ext>
                  </a:extLst>
                </a:gridCol>
                <a:gridCol w="1676403">
                  <a:extLst>
                    <a:ext uri="{9D8B030D-6E8A-4147-A177-3AD203B41FA5}">
                      <a16:colId xmlns:a16="http://schemas.microsoft.com/office/drawing/2014/main" val="542945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318195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010636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0221216"/>
                    </a:ext>
                  </a:extLst>
                </a:gridCol>
                <a:gridCol w="914397">
                  <a:extLst>
                    <a:ext uri="{9D8B030D-6E8A-4147-A177-3AD203B41FA5}">
                      <a16:colId xmlns:a16="http://schemas.microsoft.com/office/drawing/2014/main" val="373314793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6535149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8105902"/>
                    </a:ext>
                  </a:extLst>
                </a:gridCol>
              </a:tblGrid>
              <a:tr h="2982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WILAYAH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 2022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 2023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TAHUN 2024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65228"/>
                  </a:ext>
                </a:extLst>
              </a:tr>
              <a:tr h="3459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KAB/</a:t>
                      </a:r>
                      <a:endParaRPr lang="en-US" sz="1600" b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KAB/</a:t>
                      </a:r>
                      <a:endParaRPr lang="en-US" sz="1600" b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KAB/</a:t>
                      </a:r>
                      <a:endParaRPr lang="en-US" sz="1600" b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id-ID" sz="16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KOTA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90819"/>
                  </a:ext>
                </a:extLst>
              </a:tr>
              <a:tr h="17603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Sumatera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446938"/>
                  </a:ext>
                </a:extLst>
              </a:tr>
              <a:tr h="17603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Jawa-Bali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453768"/>
                  </a:ext>
                </a:extLst>
              </a:tr>
              <a:tr h="34592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Kalimantan-Sulawesi 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287620"/>
                  </a:ext>
                </a:extLst>
              </a:tr>
              <a:tr h="68569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Nusa Tenggara-Maluku-Papua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459640"/>
                  </a:ext>
                </a:extLst>
              </a:tr>
              <a:tr h="176038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 Total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83668"/>
                  </a:ext>
                </a:extLst>
              </a:tr>
              <a:tr h="345925">
                <a:tc>
                  <a:txBody>
                    <a:bodyPr/>
                    <a:lstStyle/>
                    <a:p>
                      <a:pPr algn="l" fontAlgn="ctr"/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= 271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9" marR="8829" marT="8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8829" marR="8829" marT="88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0726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B6BAC-724A-4875-A4A5-AFC2052C2D7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3400" y="2280519"/>
            <a:ext cx="0" cy="4272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3EAE9D-75B4-4607-BB9B-A1091B7D73CB}"/>
              </a:ext>
            </a:extLst>
          </p:cNvPr>
          <p:cNvCxnSpPr>
            <a:cxnSpLocks/>
            <a:stCxn id="8" idx="6"/>
            <a:endCxn id="24" idx="1"/>
          </p:cNvCxnSpPr>
          <p:nvPr/>
        </p:nvCxnSpPr>
        <p:spPr>
          <a:xfrm>
            <a:off x="875465" y="1988131"/>
            <a:ext cx="402597" cy="107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A50EC7-DCBD-489F-AC0D-7C3454C98517}"/>
              </a:ext>
            </a:extLst>
          </p:cNvPr>
          <p:cNvSpPr txBox="1"/>
          <p:nvPr/>
        </p:nvSpPr>
        <p:spPr>
          <a:xfrm>
            <a:off x="1210529" y="5767339"/>
            <a:ext cx="400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: </a:t>
            </a:r>
            <a:r>
              <a:rPr lang="en-US" dirty="0" err="1"/>
              <a:t>Ditjen</a:t>
            </a:r>
            <a:r>
              <a:rPr lang="en-US" dirty="0"/>
              <a:t> </a:t>
            </a:r>
            <a:r>
              <a:rPr lang="en-US" dirty="0" err="1"/>
              <a:t>Otonomi</a:t>
            </a:r>
            <a:r>
              <a:rPr lang="en-US" dirty="0"/>
              <a:t> Daerah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8C140-CA7F-42A5-8883-A974B15C3C96}"/>
              </a:ext>
            </a:extLst>
          </p:cNvPr>
          <p:cNvSpPr txBox="1"/>
          <p:nvPr/>
        </p:nvSpPr>
        <p:spPr>
          <a:xfrm>
            <a:off x="6696928" y="5691400"/>
            <a:ext cx="4961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Ket</a:t>
            </a:r>
            <a:r>
              <a:rPr lang="en-US" sz="1400" dirty="0"/>
              <a:t> : Total </a:t>
            </a:r>
            <a:r>
              <a:rPr lang="en-US" sz="1400" dirty="0" err="1"/>
              <a:t>daerah</a:t>
            </a:r>
            <a:r>
              <a:rPr lang="en-US" sz="1400" dirty="0"/>
              <a:t> </a:t>
            </a:r>
            <a:r>
              <a:rPr lang="en-US" sz="1400" dirty="0" err="1"/>
              <a:t>otonom</a:t>
            </a:r>
            <a:r>
              <a:rPr lang="en-US" sz="1400" dirty="0"/>
              <a:t> 542, 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Pilkada</a:t>
            </a:r>
            <a:r>
              <a:rPr lang="en-US" sz="1400" dirty="0"/>
              <a:t> 2020 </a:t>
            </a:r>
            <a:r>
              <a:rPr lang="en-US" sz="1400" dirty="0" err="1"/>
              <a:t>sebanyak</a:t>
            </a:r>
            <a:r>
              <a:rPr lang="en-US" sz="1400" dirty="0"/>
              <a:t> 270 </a:t>
            </a:r>
            <a:r>
              <a:rPr lang="en-US" sz="1400" dirty="0" err="1"/>
              <a:t>daerah</a:t>
            </a:r>
            <a:endParaRPr lang="en-US" sz="1400" dirty="0"/>
          </a:p>
          <a:p>
            <a:r>
              <a:rPr lang="en-US" sz="1400" dirty="0"/>
              <a:t>         </a:t>
            </a:r>
            <a:r>
              <a:rPr lang="en-US" sz="1400" dirty="0" err="1"/>
              <a:t>Sisa</a:t>
            </a:r>
            <a:r>
              <a:rPr lang="en-US" sz="1400" dirty="0"/>
              <a:t> Daerah yang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pilkada</a:t>
            </a:r>
            <a:r>
              <a:rPr lang="en-US" sz="1400" dirty="0"/>
              <a:t> </a:t>
            </a:r>
            <a:r>
              <a:rPr lang="en-US" sz="1400" dirty="0" err="1"/>
              <a:t>sebanyak</a:t>
            </a:r>
            <a:r>
              <a:rPr lang="en-US" sz="1400" dirty="0"/>
              <a:t> 272</a:t>
            </a:r>
          </a:p>
        </p:txBody>
      </p:sp>
    </p:spTree>
    <p:extLst>
      <p:ext uri="{BB962C8B-B14F-4D97-AF65-F5344CB8AC3E}">
        <p14:creationId xmlns:p14="http://schemas.microsoft.com/office/powerpoint/2010/main" val="299352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AFC4FA3D-95AD-41AB-AD1E-59933B83CECA}"/>
              </a:ext>
            </a:extLst>
          </p:cNvPr>
          <p:cNvSpPr/>
          <p:nvPr/>
        </p:nvSpPr>
        <p:spPr>
          <a:xfrm>
            <a:off x="152400" y="987331"/>
            <a:ext cx="646865" cy="58477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>
          <a:xfrm>
            <a:off x="11624182" y="6483840"/>
            <a:ext cx="347979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lang="en-ID" spc="-5" smtClean="0"/>
              <a:pPr marL="38100">
                <a:lnSpc>
                  <a:spcPct val="100000"/>
                </a:lnSpc>
                <a:spcBef>
                  <a:spcPts val="254"/>
                </a:spcBef>
              </a:pPr>
              <a:t>5</a:t>
            </a:fld>
            <a:endParaRPr lang="id-ID" spc="-5" dirty="0"/>
          </a:p>
        </p:txBody>
      </p:sp>
      <p:pic>
        <p:nvPicPr>
          <p:cNvPr id="16" name="Picture 6" descr="Tugu Pal Putih Pesona Pusat Kota Jogja Maret 2021 - TravelsProm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1" t="122" r="342" b="95415"/>
          <a:stretch/>
        </p:blipFill>
        <p:spPr bwMode="auto">
          <a:xfrm>
            <a:off x="3048000" y="-1"/>
            <a:ext cx="9153097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Tugu Pal Putih Pesona Pusat Kota Jogja Maret 2021 - TravelsProm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122" r="25862" b="95414"/>
          <a:stretch/>
        </p:blipFill>
        <p:spPr bwMode="auto">
          <a:xfrm>
            <a:off x="0" y="6553200"/>
            <a:ext cx="6019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3"/>
          <p:cNvSpPr txBox="1"/>
          <p:nvPr/>
        </p:nvSpPr>
        <p:spPr>
          <a:xfrm>
            <a:off x="9064899" y="443299"/>
            <a:ext cx="2828162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LATAR</a:t>
            </a:r>
            <a:r>
              <a:rPr lang="id-ID" sz="14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BELAKANG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PENYUSUNAN INMENDAGRI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(</a:t>
            </a:r>
            <a:r>
              <a:rPr lang="en-US" sz="1400" spc="-10" dirty="0" err="1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Lanjutan</a:t>
            </a:r>
            <a:r>
              <a:rPr lang="en-US" sz="14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)</a:t>
            </a:r>
            <a:endParaRPr sz="1400" dirty="0">
              <a:solidFill>
                <a:schemeClr val="accent1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75391-E76E-4322-936E-96AFB9F029E4}"/>
              </a:ext>
            </a:extLst>
          </p:cNvPr>
          <p:cNvSpPr/>
          <p:nvPr/>
        </p:nvSpPr>
        <p:spPr>
          <a:xfrm>
            <a:off x="8985799" y="304800"/>
            <a:ext cx="2986362" cy="923330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E83B69-AD88-4E28-96BB-430DABD01AD7}"/>
              </a:ext>
            </a:extLst>
          </p:cNvPr>
          <p:cNvSpPr/>
          <p:nvPr/>
        </p:nvSpPr>
        <p:spPr>
          <a:xfrm>
            <a:off x="1219199" y="685800"/>
            <a:ext cx="723899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en-US" b="1" dirty="0" err="1">
                <a:latin typeface="Book Antiqua" panose="02040602050305030304" pitchFamily="18" charset="0"/>
                <a:cs typeface="Arial" panose="020B0604020202020204" pitchFamily="34" charset="0"/>
              </a:rPr>
              <a:t>Pasal</a:t>
            </a:r>
            <a:r>
              <a:rPr lang="en-US" b="1" dirty="0">
                <a:latin typeface="Book Antiqua" panose="02040602050305030304" pitchFamily="18" charset="0"/>
                <a:cs typeface="Arial" panose="020B0604020202020204" pitchFamily="34" charset="0"/>
              </a:rPr>
              <a:t> 201 </a:t>
            </a:r>
            <a:r>
              <a:rPr lang="en-US" b="1" dirty="0" err="1">
                <a:latin typeface="Book Antiqua" panose="02040602050305030304" pitchFamily="18" charset="0"/>
                <a:cs typeface="Arial" panose="020B0604020202020204" pitchFamily="34" charset="0"/>
              </a:rPr>
              <a:t>ayat</a:t>
            </a:r>
            <a:r>
              <a:rPr lang="en-US" b="1" dirty="0">
                <a:latin typeface="Book Antiqua" panose="02040602050305030304" pitchFamily="18" charset="0"/>
                <a:cs typeface="Arial" panose="020B0604020202020204" pitchFamily="34" charset="0"/>
              </a:rPr>
              <a:t> (9) </a:t>
            </a:r>
            <a:r>
              <a:rPr lang="en-US" b="1" dirty="0" err="1">
                <a:latin typeface="Book Antiqua" panose="02040602050305030304" pitchFamily="18" charset="0"/>
                <a:cs typeface="Arial" panose="020B0604020202020204" pitchFamily="34" charset="0"/>
              </a:rPr>
              <a:t>menegaskan</a:t>
            </a:r>
            <a:r>
              <a:rPr lang="en-US" b="1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Book Antiqua" panose="02040602050305030304" pitchFamily="18" charset="0"/>
                <a:cs typeface="Arial" panose="020B0604020202020204" pitchFamily="34" charset="0"/>
              </a:rPr>
              <a:t>bahwa</a:t>
            </a:r>
            <a:r>
              <a:rPr lang="en-US" b="1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Book Antiqua" panose="02040602050305030304" pitchFamily="18" charset="0"/>
                <a:cs typeface="Arial" panose="020B0604020202020204" pitchFamily="34" charset="0"/>
              </a:rPr>
              <a:t>untuk</a:t>
            </a:r>
            <a:r>
              <a:rPr lang="en-US" b="1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Book Antiqua" panose="02040602050305030304" pitchFamily="18" charset="0"/>
                <a:cs typeface="Arial" panose="020B0604020202020204" pitchFamily="34" charset="0"/>
              </a:rPr>
              <a:t>mengisi</a:t>
            </a:r>
            <a:r>
              <a:rPr lang="en-US" b="1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Book Antiqua" panose="02040602050305030304" pitchFamily="18" charset="0"/>
                <a:cs typeface="Arial" panose="020B0604020202020204" pitchFamily="34" charset="0"/>
              </a:rPr>
              <a:t>kekosongan</a:t>
            </a:r>
            <a:r>
              <a:rPr lang="en-US" b="1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Book Antiqua" panose="02040602050305030304" pitchFamily="18" charset="0"/>
                <a:cs typeface="Arial" panose="020B0604020202020204" pitchFamily="34" charset="0"/>
              </a:rPr>
              <a:t>kepala</a:t>
            </a:r>
            <a:r>
              <a:rPr lang="en-US" b="1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Book Antiqua" panose="02040602050305030304" pitchFamily="18" charset="0"/>
                <a:cs typeface="Arial" panose="020B0604020202020204" pitchFamily="34" charset="0"/>
              </a:rPr>
              <a:t>daerah</a:t>
            </a:r>
            <a:r>
              <a:rPr lang="en-US" b="1" dirty="0">
                <a:latin typeface="Book Antiqua" panose="02040602050305030304" pitchFamily="18" charset="0"/>
                <a:cs typeface="Arial" panose="020B0604020202020204" pitchFamily="34" charset="0"/>
              </a:rPr>
              <a:t>, </a:t>
            </a:r>
            <a:r>
              <a:rPr lang="id-ID" b="1" dirty="0">
                <a:latin typeface="Book Antiqua" panose="02040602050305030304" pitchFamily="18" charset="0"/>
                <a:cs typeface="Arial" panose="020B0604020202020204" pitchFamily="34" charset="0"/>
              </a:rPr>
              <a:t>diisi dengan penjabat gubernur/penjabat bupati/penjabat walikota </a:t>
            </a:r>
            <a:r>
              <a:rPr lang="id-ID" dirty="0">
                <a:latin typeface="Book Antiqua" panose="02040602050305030304" pitchFamily="18" charset="0"/>
                <a:cs typeface="Arial" panose="020B0604020202020204" pitchFamily="34" charset="0"/>
              </a:rPr>
              <a:t>sejak tahun 2022 sampai dengan pelantikan kepala daerah hasil Pilkada Serentak Tahun 2024</a:t>
            </a:r>
            <a:r>
              <a:rPr lang="en-US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A1B91-250E-4C42-84A3-C92840D4D4A9}"/>
              </a:ext>
            </a:extLst>
          </p:cNvPr>
          <p:cNvSpPr txBox="1"/>
          <p:nvPr/>
        </p:nvSpPr>
        <p:spPr>
          <a:xfrm>
            <a:off x="260069" y="9679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Algerian" panose="04020705040A02060702" pitchFamily="82" charset="0"/>
              </a:rPr>
              <a:t>2</a:t>
            </a:r>
            <a:endParaRPr lang="id-ID" sz="3200" i="1" dirty="0">
              <a:latin typeface="Algerian" panose="04020705040A02060702" pitchFamily="8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622BAA-3CC1-4BAE-AEFA-0F1809D7956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75833" y="620828"/>
            <a:ext cx="0" cy="3665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ABCA4-D5B1-4355-AD00-0D054982E0CB}"/>
              </a:ext>
            </a:extLst>
          </p:cNvPr>
          <p:cNvCxnSpPr>
            <a:cxnSpLocks/>
            <a:stCxn id="26" idx="6"/>
            <a:endCxn id="15" idx="1"/>
          </p:cNvCxnSpPr>
          <p:nvPr/>
        </p:nvCxnSpPr>
        <p:spPr>
          <a:xfrm>
            <a:off x="799265" y="1279719"/>
            <a:ext cx="419934" cy="624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6996B6-113D-46D3-BE9F-40CFCAF829AE}"/>
              </a:ext>
            </a:extLst>
          </p:cNvPr>
          <p:cNvCxnSpPr>
            <a:cxnSpLocks/>
          </p:cNvCxnSpPr>
          <p:nvPr/>
        </p:nvCxnSpPr>
        <p:spPr>
          <a:xfrm>
            <a:off x="1672133" y="5957501"/>
            <a:ext cx="622193" cy="62299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2C7E6514-4510-4B40-BF80-8E5C0C3A9505}"/>
              </a:ext>
            </a:extLst>
          </p:cNvPr>
          <p:cNvSpPr/>
          <p:nvPr/>
        </p:nvSpPr>
        <p:spPr>
          <a:xfrm>
            <a:off x="8305800" y="3505200"/>
            <a:ext cx="381000" cy="2286000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67891EF-0835-416D-8A54-9D821A2A658F}"/>
              </a:ext>
            </a:extLst>
          </p:cNvPr>
          <p:cNvGraphicFramePr>
            <a:graphicFrameLocks noGrp="1"/>
          </p:cNvGraphicFramePr>
          <p:nvPr/>
        </p:nvGraphicFramePr>
        <p:xfrm>
          <a:off x="950387" y="2398478"/>
          <a:ext cx="8429140" cy="3988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940">
                  <a:extLst>
                    <a:ext uri="{9D8B030D-6E8A-4147-A177-3AD203B41FA5}">
                      <a16:colId xmlns:a16="http://schemas.microsoft.com/office/drawing/2014/main" val="1624516928"/>
                    </a:ext>
                  </a:extLst>
                </a:gridCol>
                <a:gridCol w="2557744">
                  <a:extLst>
                    <a:ext uri="{9D8B030D-6E8A-4147-A177-3AD203B41FA5}">
                      <a16:colId xmlns:a16="http://schemas.microsoft.com/office/drawing/2014/main" val="3172035875"/>
                    </a:ext>
                  </a:extLst>
                </a:gridCol>
                <a:gridCol w="1379979">
                  <a:extLst>
                    <a:ext uri="{9D8B030D-6E8A-4147-A177-3AD203B41FA5}">
                      <a16:colId xmlns:a16="http://schemas.microsoft.com/office/drawing/2014/main" val="3340772587"/>
                    </a:ext>
                  </a:extLst>
                </a:gridCol>
                <a:gridCol w="1347600">
                  <a:extLst>
                    <a:ext uri="{9D8B030D-6E8A-4147-A177-3AD203B41FA5}">
                      <a16:colId xmlns:a16="http://schemas.microsoft.com/office/drawing/2014/main" val="969645280"/>
                    </a:ext>
                  </a:extLst>
                </a:gridCol>
                <a:gridCol w="1565750">
                  <a:extLst>
                    <a:ext uri="{9D8B030D-6E8A-4147-A177-3AD203B41FA5}">
                      <a16:colId xmlns:a16="http://schemas.microsoft.com/office/drawing/2014/main" val="747582232"/>
                    </a:ext>
                  </a:extLst>
                </a:gridCol>
                <a:gridCol w="1226127">
                  <a:extLst>
                    <a:ext uri="{9D8B030D-6E8A-4147-A177-3AD203B41FA5}">
                      <a16:colId xmlns:a16="http://schemas.microsoft.com/office/drawing/2014/main" val="86814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effectLst/>
                        </a:rPr>
                        <a:t>NO</a:t>
                      </a:r>
                      <a:endParaRPr lang="en-ID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effectLst/>
                        </a:rPr>
                        <a:t>DAERAH</a:t>
                      </a:r>
                      <a:endParaRPr lang="en-ID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effectLst/>
                        </a:rPr>
                        <a:t>2022</a:t>
                      </a:r>
                      <a:endParaRPr lang="en-ID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effectLst/>
                        </a:rPr>
                        <a:t>2023</a:t>
                      </a:r>
                      <a:endParaRPr lang="en-ID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D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94631"/>
                  </a:ext>
                </a:extLst>
              </a:tr>
              <a:tr h="184164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1.</a:t>
                      </a:r>
                      <a:r>
                        <a:rPr lang="id-ID" sz="16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d-ID" sz="1600" dirty="0">
                        <a:effectLst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PROVINS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72030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>
                          <a:effectLst/>
                        </a:rPr>
                        <a:t> </a:t>
                      </a:r>
                      <a:endParaRPr lang="id-ID" sz="700" dirty="0">
                        <a:effectLst/>
                      </a:endParaRPr>
                    </a:p>
                  </a:txBody>
                  <a:tcPr marL="37467" marR="3746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Mei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5 Provinsi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Nihil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Januari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Provinsi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22012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Juli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 Provinsi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r>
                        <a:rPr lang="en-US" sz="1600">
                          <a:effectLst/>
                        </a:rPr>
                        <a:t>Nihil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Provinsi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6436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September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r>
                        <a:rPr lang="en-US" sz="1600">
                          <a:effectLst/>
                        </a:rPr>
                        <a:t>Nihil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10 Provinsi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Maret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Provinsi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62300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Oktober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1 Provinsi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2 Provinsi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Provinsi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88506"/>
                  </a:ext>
                </a:extLst>
              </a:tr>
              <a:tr h="184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id-ID" sz="1600" dirty="0">
                        <a:effectLst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Provinsi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60131"/>
                  </a:ext>
                </a:extLst>
              </a:tr>
              <a:tr h="184164">
                <a:tc row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 2</a:t>
                      </a:r>
                      <a:r>
                        <a:rPr lang="id-ID" sz="1600" dirty="0">
                          <a:effectLst/>
                        </a:rPr>
                        <a:t>. 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KABUPATEN/KOTA </a:t>
                      </a:r>
                      <a:endParaRPr lang="en-ID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907550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id-ID" sz="600" dirty="0">
                        <a:effectLst/>
                      </a:endParaRPr>
                    </a:p>
                  </a:txBody>
                  <a:tcPr marL="37467" marR="3746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Mei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43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r>
                        <a:rPr lang="en-US" sz="1600">
                          <a:effectLst/>
                        </a:rPr>
                        <a:t>Nihil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Januari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/Kota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11965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Juli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10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r>
                        <a:rPr lang="en-US" sz="1600">
                          <a:effectLst/>
                        </a:rPr>
                        <a:t>Nihil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/Kota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352545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Agustus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12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Nihil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Maret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Kota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91781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September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3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72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April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Kota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31413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Oktober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10 Kab/Kota 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6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/Kota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84861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November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3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7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Juni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/Kota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43053"/>
                  </a:ext>
                </a:extLst>
              </a:tr>
              <a:tr h="184164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700" dirty="0">
                          <a:effectLst/>
                        </a:rPr>
                        <a:t> </a:t>
                      </a:r>
                      <a:endParaRPr lang="en-ID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dirty="0">
                          <a:effectLst/>
                        </a:rPr>
                        <a:t>Bulan Desember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13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>
                          <a:effectLst/>
                        </a:rPr>
                        <a:t>20 Kab/Kota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Bulan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September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/Kota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14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r>
                        <a:rPr lang="id-ID" sz="1600" dirty="0">
                          <a:effectLst/>
                        </a:rPr>
                        <a:t>.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JUMLAH PROV/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KAB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/KOTA</a:t>
                      </a:r>
                      <a:endParaRPr lang="en-ID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en-ID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dirty="0">
                          <a:solidFill>
                            <a:schemeClr val="bg1"/>
                          </a:solidFill>
                          <a:effectLst/>
                        </a:rPr>
                        <a:t>117</a:t>
                      </a:r>
                      <a:endParaRPr lang="en-ID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ID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67" marR="374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89180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86E63D4-9830-4812-9A92-D54706CAFCCB}"/>
              </a:ext>
            </a:extLst>
          </p:cNvPr>
          <p:cNvSpPr txBox="1"/>
          <p:nvPr/>
        </p:nvSpPr>
        <p:spPr>
          <a:xfrm>
            <a:off x="2159745" y="1959897"/>
            <a:ext cx="6527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id-ID" b="1" dirty="0"/>
              <a:t>A</a:t>
            </a:r>
            <a:r>
              <a:rPr lang="en-US" b="1" dirty="0" err="1"/>
              <a:t>khir</a:t>
            </a:r>
            <a:r>
              <a:rPr lang="en-US" b="1" dirty="0"/>
              <a:t> </a:t>
            </a:r>
            <a:r>
              <a:rPr lang="id-ID" b="1" dirty="0"/>
              <a:t>M</a:t>
            </a:r>
            <a:r>
              <a:rPr lang="en-US" b="1" dirty="0" err="1"/>
              <a:t>asa</a:t>
            </a:r>
            <a:r>
              <a:rPr lang="en-US" b="1" dirty="0"/>
              <a:t> </a:t>
            </a:r>
            <a:r>
              <a:rPr lang="id-ID" b="1" dirty="0"/>
              <a:t>J</a:t>
            </a:r>
            <a:r>
              <a:rPr lang="en-US" b="1" dirty="0" err="1"/>
              <a:t>abatan</a:t>
            </a:r>
            <a:r>
              <a:rPr lang="id-ID" b="1" dirty="0"/>
              <a:t> </a:t>
            </a:r>
            <a:r>
              <a:rPr lang="en-US" b="1" dirty="0"/>
              <a:t>KDH </a:t>
            </a:r>
            <a:r>
              <a:rPr lang="en-US" dirty="0"/>
              <a:t> </a:t>
            </a:r>
            <a:r>
              <a:rPr lang="id-ID" dirty="0"/>
              <a:t>Tahun 2022</a:t>
            </a:r>
            <a:r>
              <a:rPr lang="en-US" dirty="0"/>
              <a:t>, </a:t>
            </a:r>
            <a:r>
              <a:rPr lang="id-ID" dirty="0"/>
              <a:t>2023</a:t>
            </a:r>
            <a:r>
              <a:rPr lang="en-US" dirty="0"/>
              <a:t>, dan 2024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8E253-A4C4-4D5B-8098-2D5721B0447E}"/>
              </a:ext>
            </a:extLst>
          </p:cNvPr>
          <p:cNvSpPr txBox="1"/>
          <p:nvPr/>
        </p:nvSpPr>
        <p:spPr>
          <a:xfrm>
            <a:off x="9552423" y="4814263"/>
            <a:ext cx="1934887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Ket</a:t>
            </a:r>
            <a:r>
              <a:rPr lang="en-US" sz="1400" b="1" dirty="0"/>
              <a:t> :</a:t>
            </a:r>
          </a:p>
          <a:p>
            <a:pPr algn="just"/>
            <a:r>
              <a:rPr lang="en-US" sz="1400" dirty="0" err="1"/>
              <a:t>Variasi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berdampak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proses </a:t>
            </a:r>
            <a:r>
              <a:rPr lang="en-US" sz="1400" dirty="0" err="1"/>
              <a:t>penyusunan</a:t>
            </a:r>
            <a:r>
              <a:rPr lang="en-US" sz="1400" dirty="0"/>
              <a:t> dan </a:t>
            </a:r>
            <a:r>
              <a:rPr lang="en-US" sz="1400" dirty="0" err="1"/>
              <a:t>penetapan</a:t>
            </a:r>
            <a:r>
              <a:rPr lang="en-US" sz="1400" dirty="0"/>
              <a:t>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r>
              <a:rPr lang="en-US" sz="1400" dirty="0" err="1"/>
              <a:t>perencanaan</a:t>
            </a:r>
            <a:r>
              <a:rPr lang="en-US" sz="1400" dirty="0"/>
              <a:t> </a:t>
            </a:r>
            <a:r>
              <a:rPr lang="en-US" sz="1400" dirty="0" err="1"/>
              <a:t>pembangunan</a:t>
            </a:r>
            <a:r>
              <a:rPr lang="en-US" sz="1400" dirty="0"/>
              <a:t> </a:t>
            </a:r>
            <a:r>
              <a:rPr lang="en-US" sz="1400" dirty="0" err="1"/>
              <a:t>daerah</a:t>
            </a:r>
            <a:r>
              <a:rPr lang="en-US" sz="1400" dirty="0"/>
              <a:t>.</a:t>
            </a:r>
            <a:endParaRPr lang="en-ID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8ED2E1-ABF0-4CFD-B6B2-258D223A13A5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475833" y="1572106"/>
            <a:ext cx="0" cy="484259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0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1497D1-3CFD-4BBB-ADBA-B5DE451C7C40}"/>
              </a:ext>
            </a:extLst>
          </p:cNvPr>
          <p:cNvSpPr/>
          <p:nvPr/>
        </p:nvSpPr>
        <p:spPr>
          <a:xfrm>
            <a:off x="5170184" y="4111139"/>
            <a:ext cx="2797742" cy="86393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>
          <a:xfrm>
            <a:off x="11624182" y="6483840"/>
            <a:ext cx="347979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254"/>
              </a:spcBef>
            </a:pPr>
            <a:fld id="{81D60167-4931-47E6-BA6A-407CBD079E47}" type="slidenum">
              <a:rPr lang="en-ID" spc="-5" smtClean="0"/>
              <a:pPr marL="38100">
                <a:spcBef>
                  <a:spcPts val="254"/>
                </a:spcBef>
              </a:pPr>
              <a:t>6</a:t>
            </a:fld>
            <a:endParaRPr lang="id-ID" spc="-5" dirty="0"/>
          </a:p>
        </p:txBody>
      </p:sp>
      <p:pic>
        <p:nvPicPr>
          <p:cNvPr id="16" name="Picture 6" descr="Tugu Pal Putih Pesona Pusat Kota Jogja Maret 2021 - TravelsProm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1" t="122" r="342" b="95415"/>
          <a:stretch/>
        </p:blipFill>
        <p:spPr bwMode="auto">
          <a:xfrm>
            <a:off x="3048000" y="-1"/>
            <a:ext cx="9153097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Tugu Pal Putih Pesona Pusat Kota Jogja Maret 2021 - TravelsProm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122" r="25862" b="95414"/>
          <a:stretch/>
        </p:blipFill>
        <p:spPr bwMode="auto">
          <a:xfrm>
            <a:off x="0" y="6553200"/>
            <a:ext cx="6019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bject 3">
            <a:extLst>
              <a:ext uri="{FF2B5EF4-FFF2-40B4-BE49-F238E27FC236}">
                <a16:creationId xmlns:a16="http://schemas.microsoft.com/office/drawing/2014/main" id="{2600E6ED-6B55-4B6E-A1E1-C6B26F511D41}"/>
              </a:ext>
            </a:extLst>
          </p:cNvPr>
          <p:cNvSpPr txBox="1"/>
          <p:nvPr/>
        </p:nvSpPr>
        <p:spPr>
          <a:xfrm>
            <a:off x="2362199" y="570485"/>
            <a:ext cx="80691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LATAR</a:t>
            </a:r>
            <a:r>
              <a:rPr lang="id-ID" sz="20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BELAKANG PENYUSUNAN INMENDAGRI (</a:t>
            </a:r>
            <a:r>
              <a:rPr lang="en-US" sz="2000" spc="-10" dirty="0" err="1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Lanjutan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Arial Black"/>
                <a:cs typeface="Arial Black"/>
              </a:rPr>
              <a:t>)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1A5DAC9-60D2-4B30-B718-6AE085CF4049}"/>
              </a:ext>
            </a:extLst>
          </p:cNvPr>
          <p:cNvSpPr/>
          <p:nvPr/>
        </p:nvSpPr>
        <p:spPr>
          <a:xfrm>
            <a:off x="2209800" y="457200"/>
            <a:ext cx="8458200" cy="535125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8C7F2C-DF5E-4FCE-B5DF-8A0F620A2EA6}"/>
              </a:ext>
            </a:extLst>
          </p:cNvPr>
          <p:cNvSpPr/>
          <p:nvPr/>
        </p:nvSpPr>
        <p:spPr>
          <a:xfrm>
            <a:off x="729397" y="1940004"/>
            <a:ext cx="646865" cy="5847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52C97-77F5-40BE-A09F-0BC96F583E7E}"/>
              </a:ext>
            </a:extLst>
          </p:cNvPr>
          <p:cNvSpPr/>
          <p:nvPr/>
        </p:nvSpPr>
        <p:spPr>
          <a:xfrm>
            <a:off x="1625251" y="1578186"/>
            <a:ext cx="9879958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id-ID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aerah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sebagaimana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</a:t>
            </a:r>
            <a:r>
              <a:rPr lang="id-ID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imaksud 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pada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poin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 dan 2, </a:t>
            </a:r>
            <a:r>
              <a:rPr lang="id-ID" sz="2400" b="1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tidak memiliki dokumen perencanaan pembangunan daerah menengah </a:t>
            </a:r>
            <a:r>
              <a:rPr lang="id-ID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sebagaimana mestinya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karena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periodesasi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RPJMD berakhir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Disatu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sisi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penyusunan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RKPD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Tahun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2024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membutuhkan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pedoman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berupa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dokumen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perencanaan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pembangunan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menengah</a:t>
            </a: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0486C-1221-4242-9060-B21F8FA4B2C0}"/>
              </a:ext>
            </a:extLst>
          </p:cNvPr>
          <p:cNvSpPr txBox="1"/>
          <p:nvPr/>
        </p:nvSpPr>
        <p:spPr>
          <a:xfrm>
            <a:off x="804801" y="2187786"/>
            <a:ext cx="43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Algerian" panose="04020705040A02060702" pitchFamily="82" charset="0"/>
              </a:rPr>
              <a:t>3</a:t>
            </a:r>
            <a:endParaRPr lang="id-ID" sz="3200" i="1" dirty="0">
              <a:latin typeface="Algerian" panose="04020705040A02060702" pitchFamily="8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A59D1A-0397-4357-94E8-FB74C810732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376262" y="2515178"/>
            <a:ext cx="248989" cy="32504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602F17E-FAAA-4012-8144-EDECB7AF5E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59838" y="1625943"/>
            <a:ext cx="1471882" cy="30658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7A2A7-DE42-493B-ADA9-94367425F7E9}"/>
              </a:ext>
            </a:extLst>
          </p:cNvPr>
          <p:cNvSpPr txBox="1"/>
          <p:nvPr/>
        </p:nvSpPr>
        <p:spPr>
          <a:xfrm>
            <a:off x="2187421" y="3905415"/>
            <a:ext cx="24233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Dokumen</a:t>
            </a:r>
            <a:r>
              <a:rPr lang="en-US" sz="2400" b="1" dirty="0"/>
              <a:t> </a:t>
            </a:r>
            <a:r>
              <a:rPr lang="en-US" sz="2400" b="1" dirty="0" err="1"/>
              <a:t>Rencana</a:t>
            </a:r>
            <a:r>
              <a:rPr lang="en-US" sz="2400" b="1" dirty="0"/>
              <a:t> Pembangunan </a:t>
            </a:r>
            <a:r>
              <a:rPr lang="en-US" sz="2400" b="1" dirty="0" err="1"/>
              <a:t>Menengah</a:t>
            </a:r>
            <a:endParaRPr lang="en-ID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8E66ED-9C1A-4279-B5AF-4B6233D50C6D}"/>
              </a:ext>
            </a:extLst>
          </p:cNvPr>
          <p:cNvSpPr txBox="1"/>
          <p:nvPr/>
        </p:nvSpPr>
        <p:spPr>
          <a:xfrm>
            <a:off x="8331384" y="3901839"/>
            <a:ext cx="2423361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Dokumen</a:t>
            </a:r>
            <a:r>
              <a:rPr lang="en-US" sz="2400" b="1" dirty="0"/>
              <a:t> </a:t>
            </a:r>
            <a:r>
              <a:rPr lang="en-US" sz="2400" b="1" dirty="0" err="1"/>
              <a:t>Rencana</a:t>
            </a:r>
            <a:r>
              <a:rPr lang="en-US" sz="2400" b="1" dirty="0"/>
              <a:t> Pembangunan </a:t>
            </a:r>
            <a:r>
              <a:rPr lang="en-US" sz="2400" b="1" dirty="0" err="1"/>
              <a:t>Tahunan</a:t>
            </a:r>
            <a:endParaRPr lang="en-ID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FA3B1-3636-4B22-BCEE-26463A8841A9}"/>
              </a:ext>
            </a:extLst>
          </p:cNvPr>
          <p:cNvSpPr txBox="1"/>
          <p:nvPr/>
        </p:nvSpPr>
        <p:spPr>
          <a:xfrm>
            <a:off x="5484126" y="487313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pedoman</a:t>
            </a:r>
            <a:endParaRPr lang="en-US" b="1" dirty="0"/>
          </a:p>
          <a:p>
            <a:pPr algn="ctr"/>
            <a:r>
              <a:rPr lang="en-US" b="1" dirty="0" err="1"/>
              <a:t>penyusunan</a:t>
            </a:r>
            <a:endParaRPr lang="en-ID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18909B-FE6E-45F7-81FD-4963925BD8D2}"/>
              </a:ext>
            </a:extLst>
          </p:cNvPr>
          <p:cNvSpPr/>
          <p:nvPr/>
        </p:nvSpPr>
        <p:spPr>
          <a:xfrm>
            <a:off x="2256101" y="3657600"/>
            <a:ext cx="2286000" cy="22053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CE57A-D55C-4FC7-89FA-25FEF980B473}"/>
              </a:ext>
            </a:extLst>
          </p:cNvPr>
          <p:cNvSpPr txBox="1"/>
          <p:nvPr/>
        </p:nvSpPr>
        <p:spPr>
          <a:xfrm>
            <a:off x="4350219" y="5738336"/>
            <a:ext cx="2583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Periodesasi</a:t>
            </a:r>
            <a:r>
              <a:rPr lang="en-US" sz="1400" dirty="0"/>
              <a:t> RPJMD </a:t>
            </a:r>
            <a:r>
              <a:rPr lang="en-US" sz="1400" dirty="0" err="1"/>
              <a:t>berakhir</a:t>
            </a:r>
            <a:r>
              <a:rPr lang="en-US" sz="1400" dirty="0"/>
              <a:t> </a:t>
            </a:r>
            <a:r>
              <a:rPr lang="en-US" sz="1400" dirty="0" err="1"/>
              <a:t>bersamaan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berakhirnya</a:t>
            </a:r>
            <a:r>
              <a:rPr lang="en-US" sz="1400" dirty="0"/>
              <a:t> masa </a:t>
            </a:r>
            <a:r>
              <a:rPr lang="en-US" sz="1400" dirty="0" err="1"/>
              <a:t>jabatan</a:t>
            </a:r>
            <a:r>
              <a:rPr lang="en-US" sz="1400" dirty="0"/>
              <a:t> </a:t>
            </a:r>
            <a:r>
              <a:rPr lang="en-US" sz="1400" dirty="0" err="1"/>
              <a:t>kepala</a:t>
            </a:r>
            <a:r>
              <a:rPr lang="en-US" sz="1400" dirty="0"/>
              <a:t> </a:t>
            </a:r>
            <a:r>
              <a:rPr lang="en-US" sz="1400" dirty="0" err="1"/>
              <a:t>daerah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3713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87844" y="81886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IMPLIKASI PILKADA SERENTAK TAHUN 2024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27669" y="1600705"/>
            <a:ext cx="4411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Sejumlah daerah otonom tidak memiliki kepala daerah </a:t>
            </a:r>
            <a:r>
              <a:rPr lang="id-ID" sz="1600" b="1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dikarenakan masa jabatan berakhir pada tahun 2022 atau tahun 2023 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21668" y="4802593"/>
            <a:ext cx="44112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Sejumlah daerah otonom tidak memiliki dokumen rencana pembangunan daerah menengah </a:t>
            </a:r>
            <a:r>
              <a:rPr lang="id-ID" sz="1600" b="1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yang menjadi salah satu acuan dalam penyusunan RKPD </a:t>
            </a:r>
            <a:endParaRPr lang="en-US" sz="1600" b="1" dirty="0">
              <a:solidFill>
                <a:schemeClr val="bg2">
                  <a:lumMod val="1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Mendagri Tegaskan Pilkada Serentak 2024 Konsisten dengan Undang-Undang –  Niaga.As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9" r="25814"/>
          <a:stretch/>
        </p:blipFill>
        <p:spPr bwMode="auto">
          <a:xfrm>
            <a:off x="4901746" y="1969690"/>
            <a:ext cx="2034771" cy="2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6999" r="34560"/>
          <a:stretch/>
        </p:blipFill>
        <p:spPr>
          <a:xfrm>
            <a:off x="1255175" y="2362200"/>
            <a:ext cx="1792825" cy="14268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614149" y="4039715"/>
            <a:ext cx="3088051" cy="381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b="1" i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 JABATAN KEPALA DAERAH BERAKHIR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 2022/2023</a:t>
            </a:r>
            <a:endParaRPr lang="id-ID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038600" y="1012591"/>
            <a:ext cx="0" cy="462620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36517" y="2955428"/>
            <a:ext cx="518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Sejumlah daerah otonom </a:t>
            </a:r>
            <a:r>
              <a:rPr lang="id-ID" sz="1600" b="1" dirty="0">
                <a:solidFill>
                  <a:srgbClr val="FF33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diisi dengan penjabat (pj.) gubernur/bupati/walikota </a:t>
            </a:r>
            <a:r>
              <a:rPr lang="id-ID" sz="1600" b="1" dirty="0">
                <a:latin typeface="Bahnschrift" panose="020B0502040204020203" pitchFamily="34" charset="0"/>
                <a:cs typeface="Arial" panose="020B0604020202020204" pitchFamily="34" charset="0"/>
              </a:rPr>
              <a:t>sejak mulai tahun 2022 sampai dengan pelantikan kepala daerah hasil Pilkada Serentak Tahun 2024 </a:t>
            </a:r>
          </a:p>
          <a:p>
            <a:pPr algn="ctr"/>
            <a:r>
              <a:rPr lang="id-ID" sz="1600" b="1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(Pasal 201 Ayat (3)UU 10 Tahun 2016)</a:t>
            </a:r>
            <a:endParaRPr lang="en-US" sz="1600" b="1" dirty="0">
              <a:solidFill>
                <a:srgbClr val="0070C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6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8286" y="112223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DAERAH OTONOM BARU (DOB)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260" y="144424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Bahnschrift" panose="020B0502040204020203" pitchFamily="34" charset="0"/>
              </a:rPr>
              <a:t>Undang-Undang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Nomor</a:t>
            </a:r>
            <a:r>
              <a:rPr lang="en-US" b="1" dirty="0">
                <a:latin typeface="Bahnschrift" panose="020B0502040204020203" pitchFamily="34" charset="0"/>
              </a:rPr>
              <a:t> 14 </a:t>
            </a:r>
            <a:r>
              <a:rPr lang="en-US" b="1" dirty="0" err="1">
                <a:latin typeface="Bahnschrift" panose="020B0502040204020203" pitchFamily="34" charset="0"/>
              </a:rPr>
              <a:t>Tahun</a:t>
            </a:r>
            <a:r>
              <a:rPr lang="id-ID" b="1" dirty="0">
                <a:latin typeface="Bahnschrift" panose="020B0502040204020203" pitchFamily="34" charset="0"/>
              </a:rPr>
              <a:t> </a:t>
            </a:r>
            <a:r>
              <a:rPr lang="en-US" b="1" dirty="0">
                <a:latin typeface="Bahnschrift" panose="020B0502040204020203" pitchFamily="34" charset="0"/>
              </a:rPr>
              <a:t>2022 </a:t>
            </a:r>
            <a:r>
              <a:rPr lang="en-US" b="1" dirty="0" err="1">
                <a:latin typeface="Bahnschrift" panose="020B0502040204020203" pitchFamily="34" charset="0"/>
              </a:rPr>
              <a:t>Tentang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Pembentukan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FF3300"/>
                </a:solidFill>
                <a:latin typeface="Bahnschrift" panose="020B0502040204020203" pitchFamily="34" charset="0"/>
              </a:rPr>
              <a:t>Provinsi</a:t>
            </a:r>
            <a:r>
              <a:rPr lang="en-US" b="1" dirty="0">
                <a:solidFill>
                  <a:srgbClr val="FF3300"/>
                </a:solidFill>
                <a:latin typeface="Bahnschrift" panose="020B0502040204020203" pitchFamily="34" charset="0"/>
              </a:rPr>
              <a:t> Papua Selatan</a:t>
            </a:r>
            <a:endParaRPr lang="id-ID" b="1" dirty="0">
              <a:solidFill>
                <a:srgbClr val="FF3300"/>
              </a:solidFill>
              <a:latin typeface="Bahnschrift" panose="020B0502040204020203" pitchFamily="34" charset="0"/>
            </a:endParaRPr>
          </a:p>
          <a:p>
            <a:pPr algn="ctr"/>
            <a:endParaRPr lang="id-ID" b="1" dirty="0">
              <a:latin typeface="Bahnschrift" panose="020B0502040204020203" pitchFamily="34" charset="0"/>
            </a:endParaRPr>
          </a:p>
          <a:p>
            <a:pPr algn="ctr"/>
            <a:r>
              <a:rPr lang="en-US" b="1" dirty="0" err="1">
                <a:latin typeface="Bahnschrift" panose="020B0502040204020203" pitchFamily="34" charset="0"/>
              </a:rPr>
              <a:t>Undang-Undang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Nomor</a:t>
            </a:r>
            <a:r>
              <a:rPr lang="en-US" b="1" dirty="0">
                <a:latin typeface="Bahnschrift" panose="020B0502040204020203" pitchFamily="34" charset="0"/>
              </a:rPr>
              <a:t> 15 </a:t>
            </a:r>
            <a:r>
              <a:rPr lang="en-US" b="1" dirty="0" err="1">
                <a:latin typeface="Bahnschrift" panose="020B0502040204020203" pitchFamily="34" charset="0"/>
              </a:rPr>
              <a:t>Tahun</a:t>
            </a:r>
            <a:r>
              <a:rPr lang="id-ID" b="1" dirty="0">
                <a:latin typeface="Bahnschrift" panose="020B0502040204020203" pitchFamily="34" charset="0"/>
              </a:rPr>
              <a:t> </a:t>
            </a:r>
            <a:r>
              <a:rPr lang="en-US" b="1" dirty="0">
                <a:latin typeface="Bahnschrift" panose="020B0502040204020203" pitchFamily="34" charset="0"/>
              </a:rPr>
              <a:t>2022 </a:t>
            </a:r>
            <a:r>
              <a:rPr lang="en-US" b="1" dirty="0" err="1">
                <a:latin typeface="Bahnschrift" panose="020B0502040204020203" pitchFamily="34" charset="0"/>
              </a:rPr>
              <a:t>Tentang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Pembentukan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FF3300"/>
                </a:solidFill>
                <a:latin typeface="Bahnschrift" panose="020B0502040204020203" pitchFamily="34" charset="0"/>
              </a:rPr>
              <a:t>Provinsi</a:t>
            </a:r>
            <a:r>
              <a:rPr lang="en-US" b="1" dirty="0">
                <a:solidFill>
                  <a:srgbClr val="FF3300"/>
                </a:solidFill>
                <a:latin typeface="Bahnschrift" panose="020B0502040204020203" pitchFamily="34" charset="0"/>
              </a:rPr>
              <a:t> Papua Tengah</a:t>
            </a:r>
            <a:endParaRPr lang="id-ID" b="1" dirty="0">
              <a:solidFill>
                <a:srgbClr val="FF3300"/>
              </a:solidFill>
              <a:latin typeface="Bahnschrift" panose="020B0502040204020203" pitchFamily="34" charset="0"/>
            </a:endParaRPr>
          </a:p>
          <a:p>
            <a:pPr algn="ctr"/>
            <a:endParaRPr lang="id-ID" b="1" dirty="0">
              <a:latin typeface="Bahnschrift" panose="020B0502040204020203" pitchFamily="34" charset="0"/>
            </a:endParaRPr>
          </a:p>
          <a:p>
            <a:pPr algn="ctr"/>
            <a:r>
              <a:rPr lang="en-US" b="1" dirty="0" err="1">
                <a:latin typeface="Bahnschrift" panose="020B0502040204020203" pitchFamily="34" charset="0"/>
              </a:rPr>
              <a:t>Undang-Undang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Nomor</a:t>
            </a:r>
            <a:r>
              <a:rPr lang="en-US" b="1" dirty="0">
                <a:latin typeface="Bahnschrift" panose="020B0502040204020203" pitchFamily="34" charset="0"/>
              </a:rPr>
              <a:t> 16</a:t>
            </a:r>
            <a:r>
              <a:rPr lang="id-ID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Tahun</a:t>
            </a:r>
            <a:r>
              <a:rPr lang="en-US" b="1" dirty="0">
                <a:latin typeface="Bahnschrift" panose="020B0502040204020203" pitchFamily="34" charset="0"/>
              </a:rPr>
              <a:t> 2022 </a:t>
            </a:r>
            <a:r>
              <a:rPr lang="en-US" b="1" dirty="0" err="1">
                <a:latin typeface="Bahnschrift" panose="020B0502040204020203" pitchFamily="34" charset="0"/>
              </a:rPr>
              <a:t>Tentang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Pembentukan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FF3300"/>
                </a:solidFill>
                <a:latin typeface="Bahnschrift" panose="020B0502040204020203" pitchFamily="34" charset="0"/>
              </a:rPr>
              <a:t>Provinsi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Bahnschrift" panose="020B0502040204020203" pitchFamily="34" charset="0"/>
              </a:rPr>
              <a:t>Papua </a:t>
            </a:r>
            <a:r>
              <a:rPr lang="en-US" b="1" dirty="0" err="1">
                <a:solidFill>
                  <a:srgbClr val="FF3300"/>
                </a:solidFill>
                <a:latin typeface="Bahnschrift" panose="020B0502040204020203" pitchFamily="34" charset="0"/>
              </a:rPr>
              <a:t>Pegunungan</a:t>
            </a:r>
            <a:endParaRPr lang="id-ID" b="1" dirty="0">
              <a:solidFill>
                <a:srgbClr val="FF3300"/>
              </a:solidFill>
              <a:latin typeface="Bahnschrift" panose="020B0502040204020203" pitchFamily="34" charset="0"/>
            </a:endParaRPr>
          </a:p>
          <a:p>
            <a:pPr algn="ctr"/>
            <a:endParaRPr lang="id-ID" b="1" dirty="0">
              <a:latin typeface="Bahnschrif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88" y="1121468"/>
            <a:ext cx="4434760" cy="4286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4149" y="5003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Daerah</a:t>
            </a:r>
            <a:r>
              <a:rPr lang="id-ID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Bahnschrift" panose="020B0502040204020203" pitchFamily="34" charset="0"/>
              </a:rPr>
              <a:t>Otonom</a:t>
            </a:r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Bahnschrift" panose="020B0502040204020203" pitchFamily="34" charset="0"/>
              </a:rPr>
              <a:t>Baru</a:t>
            </a:r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 (DOB) </a:t>
            </a:r>
            <a:r>
              <a:rPr lang="id-ID" b="1" dirty="0">
                <a:solidFill>
                  <a:srgbClr val="0070C0"/>
                </a:solidFill>
                <a:latin typeface="Bahnschrift" panose="020B0502040204020203" pitchFamily="34" charset="0"/>
              </a:rPr>
              <a:t>ber</a:t>
            </a:r>
            <a:r>
              <a:rPr lang="en-US" b="1" dirty="0" err="1">
                <a:solidFill>
                  <a:srgbClr val="0070C0"/>
                </a:solidFill>
                <a:latin typeface="Bahnschrift" panose="020B0502040204020203" pitchFamily="34" charset="0"/>
              </a:rPr>
              <a:t>kewajiban</a:t>
            </a:r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Bahnschrift" panose="020B0502040204020203" pitchFamily="34" charset="0"/>
              </a:rPr>
              <a:t>untuk</a:t>
            </a:r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Bahnschrift" panose="020B0502040204020203" pitchFamily="34" charset="0"/>
              </a:rPr>
              <a:t>memastikan</a:t>
            </a:r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Bahnschrift" panose="020B0502040204020203" pitchFamily="34" charset="0"/>
              </a:rPr>
              <a:t>kualitas</a:t>
            </a:r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Bahnschrift" panose="020B0502040204020203" pitchFamily="34" charset="0"/>
              </a:rPr>
              <a:t>pelayanan</a:t>
            </a:r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Bahnschrift" panose="020B0502040204020203" pitchFamily="34" charset="0"/>
              </a:rPr>
              <a:t>kepada</a:t>
            </a:r>
            <a:r>
              <a:rPr lang="en-US" b="1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Bahnschrift" panose="020B0502040204020203" pitchFamily="34" charset="0"/>
              </a:rPr>
              <a:t>masyarakat</a:t>
            </a:r>
            <a:endParaRPr lang="en-US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794715" y="4172755"/>
            <a:ext cx="1283159" cy="702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1" y="81886"/>
            <a:ext cx="519778" cy="6550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8286" y="112223"/>
            <a:ext cx="9125088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PERAN KEMENDAGRI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11741624" y="165405"/>
            <a:ext cx="450376" cy="278863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>
            <a:off x="11291248" y="165405"/>
            <a:ext cx="450376" cy="278863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0840872" y="157868"/>
            <a:ext cx="450376" cy="278863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>
            <a:off x="10363750" y="157868"/>
            <a:ext cx="450376" cy="2788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/>
          <p:cNvSpPr/>
          <p:nvPr/>
        </p:nvSpPr>
        <p:spPr>
          <a:xfrm>
            <a:off x="9886628" y="160211"/>
            <a:ext cx="450376" cy="2788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E1BA172-DD2D-4B25-AFD6-FCA1338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69" y="6539352"/>
            <a:ext cx="6681036" cy="353507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2442950" y="6671418"/>
            <a:ext cx="3269848" cy="0"/>
          </a:xfrm>
          <a:prstGeom prst="line">
            <a:avLst/>
          </a:prstGeom>
          <a:ln w="38100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442950" y="6743401"/>
            <a:ext cx="3272120" cy="15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1871533" y="6651659"/>
            <a:ext cx="450376" cy="112126"/>
          </a:xfrm>
          <a:prstGeom prst="parallelogram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1421157" y="6651659"/>
            <a:ext cx="450376" cy="112126"/>
          </a:xfrm>
          <a:prstGeom prst="parallelogram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>
            <a:off x="970781" y="6644122"/>
            <a:ext cx="450376" cy="112126"/>
          </a:xfrm>
          <a:prstGeom prst="parallelogram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/>
          <p:cNvSpPr/>
          <p:nvPr/>
        </p:nvSpPr>
        <p:spPr>
          <a:xfrm>
            <a:off x="507307" y="6644122"/>
            <a:ext cx="450376" cy="112126"/>
          </a:xfrm>
          <a:prstGeom prst="parallelogram">
            <a:avLst/>
          </a:prstGeom>
          <a:solidFill>
            <a:srgbClr val="00808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43833" y="6646465"/>
            <a:ext cx="450376" cy="112126"/>
          </a:xfrm>
          <a:prstGeom prst="parallelogram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4"/>
          <a:srcRect t="6999" r="34560"/>
          <a:stretch/>
        </p:blipFill>
        <p:spPr>
          <a:xfrm>
            <a:off x="1005769" y="1039146"/>
            <a:ext cx="1792825" cy="1426822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706684" y="2588255"/>
            <a:ext cx="2390993" cy="381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b="1" i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KEPALA DAERAH YANG JABATANNYA BERAKHIR TAHUN 2022</a:t>
            </a:r>
            <a:endParaRPr lang="id-ID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7137" y="1906191"/>
            <a:ext cx="763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Penyusunan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Pembangunan Daerah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Daerah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Jabatan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Daerah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Berakhir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76864" y="1456225"/>
            <a:ext cx="6772454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000" b="1" dirty="0">
                <a:solidFill>
                  <a:srgbClr val="002060"/>
                </a:solidFill>
                <a:latin typeface="Bahnschrift" panose="020B0502040204020203" pitchFamily="34" charset="0"/>
              </a:rPr>
              <a:t>INMENDAGRI NOMOR 70 TAHUN 2021</a:t>
            </a:r>
            <a:endParaRPr lang="en-US" sz="3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t="6999" r="34560"/>
          <a:stretch/>
        </p:blipFill>
        <p:spPr>
          <a:xfrm>
            <a:off x="1005769" y="3721108"/>
            <a:ext cx="1792825" cy="142682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DDA4C8-31E8-4B06-99A7-1BC73A5A5F4B}"/>
              </a:ext>
            </a:extLst>
          </p:cNvPr>
          <p:cNvSpPr/>
          <p:nvPr/>
        </p:nvSpPr>
        <p:spPr>
          <a:xfrm>
            <a:off x="710616" y="5549555"/>
            <a:ext cx="2390993" cy="381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KEPALA DAERAH YANG JABATANNYA BERAKHIR TAHUN 2023 DAN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400" b="1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PJ. KEPALA DAERAH DOB</a:t>
            </a:r>
            <a:endParaRPr lang="id-ID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0800000">
            <a:off x="3348507" y="1738648"/>
            <a:ext cx="528034" cy="631065"/>
          </a:xfrm>
          <a:prstGeom prst="rightArrow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3348506" y="4790822"/>
            <a:ext cx="528034" cy="631065"/>
          </a:xfrm>
          <a:prstGeom prst="rightArrow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47137" y="5036739"/>
            <a:ext cx="7631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Penyusunan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Pembangunan Daerah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Daerah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Jabatan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Daerah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Berakhir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</a:t>
            </a:r>
            <a:r>
              <a:rPr lang="id-ID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dan Daerah Otonom Baru (DOB)</a:t>
            </a:r>
            <a:r>
              <a:rPr lang="en-US" dirty="0">
                <a:solidFill>
                  <a:srgbClr val="006666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76864" y="4586773"/>
            <a:ext cx="6772454" cy="48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000" b="1" dirty="0">
                <a:solidFill>
                  <a:srgbClr val="FF0000"/>
                </a:solidFill>
                <a:latin typeface="Bahnschrift" panose="020B0502040204020203" pitchFamily="34" charset="0"/>
              </a:rPr>
              <a:t>RANCANGAN INMENDAGRI</a:t>
            </a:r>
            <a:endParaRPr lang="en-US" sz="30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2757</Words>
  <Application>Microsoft Office PowerPoint</Application>
  <PresentationFormat>Widescreen</PresentationFormat>
  <Paragraphs>515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Algerian</vt:lpstr>
      <vt:lpstr>Arial</vt:lpstr>
      <vt:lpstr>Arial Black</vt:lpstr>
      <vt:lpstr>Bahnschrift</vt:lpstr>
      <vt:lpstr>Book Antiqua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217</cp:revision>
  <dcterms:created xsi:type="dcterms:W3CDTF">2022-01-15T14:34:21Z</dcterms:created>
  <dcterms:modified xsi:type="dcterms:W3CDTF">2022-11-07T13:58:03Z</dcterms:modified>
</cp:coreProperties>
</file>