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56" r:id="rId5"/>
    <p:sldId id="306" r:id="rId6"/>
    <p:sldId id="299" r:id="rId7"/>
    <p:sldId id="302" r:id="rId8"/>
    <p:sldId id="303" r:id="rId9"/>
    <p:sldId id="258" r:id="rId10"/>
    <p:sldId id="259" r:id="rId11"/>
    <p:sldId id="261" r:id="rId12"/>
    <p:sldId id="276" r:id="rId13"/>
    <p:sldId id="277" r:id="rId14"/>
    <p:sldId id="273" r:id="rId15"/>
    <p:sldId id="290" r:id="rId16"/>
    <p:sldId id="278" r:id="rId17"/>
    <p:sldId id="281" r:id="rId18"/>
    <p:sldId id="2147375105" r:id="rId19"/>
    <p:sldId id="2147375106" r:id="rId20"/>
    <p:sldId id="282" r:id="rId21"/>
    <p:sldId id="291" r:id="rId22"/>
    <p:sldId id="292" r:id="rId23"/>
    <p:sldId id="279" r:id="rId24"/>
    <p:sldId id="293" r:id="rId25"/>
    <p:sldId id="283" r:id="rId26"/>
    <p:sldId id="295" r:id="rId27"/>
    <p:sldId id="284" r:id="rId28"/>
    <p:sldId id="305" r:id="rId29"/>
    <p:sldId id="285" r:id="rId30"/>
    <p:sldId id="307" r:id="rId31"/>
    <p:sldId id="287" r:id="rId32"/>
    <p:sldId id="2147375101" r:id="rId33"/>
    <p:sldId id="2147375102" r:id="rId34"/>
    <p:sldId id="27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>
        <p:scale>
          <a:sx n="86" d="100"/>
          <a:sy n="86" d="100"/>
        </p:scale>
        <p:origin x="-212" y="-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484B0E-A58A-7647-BC86-B356E3A0E80D}" type="doc">
      <dgm:prSet loTypeId="urn:microsoft.com/office/officeart/2005/8/layout/vList3" loCatId="list" qsTypeId="urn:microsoft.com/office/officeart/2005/8/quickstyle/3d1" qsCatId="3D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40949FD-D332-9046-8153-CE8B7B11A995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RPJMD periode I,II,III,IV</a:t>
          </a:r>
          <a:endParaRPr lang="en-ID" b="1">
            <a:solidFill>
              <a:schemeClr val="tx1"/>
            </a:solidFill>
          </a:endParaRPr>
        </a:p>
      </dgm:t>
    </dgm:pt>
    <dgm:pt modelId="{1ADABC04-EEA2-E546-8069-BA91912585DE}" type="parTrans" cxnId="{6738E908-5CA3-E34A-A719-61537809757B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7E7402A1-32DC-FC4E-808F-85418B75F7F5}" type="sibTrans" cxnId="{6738E908-5CA3-E34A-A719-61537809757B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86C172A-3B5B-3847-9376-B62573739BC2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Evaluasi RPJMD periode I,II,III,</a:t>
          </a:r>
          <a:endParaRPr lang="en-ID" b="1">
            <a:solidFill>
              <a:schemeClr val="tx1"/>
            </a:solidFill>
          </a:endParaRPr>
        </a:p>
      </dgm:t>
    </dgm:pt>
    <dgm:pt modelId="{A2C14D62-E08D-B146-849E-29F95DF28150}" type="parTrans" cxnId="{63BB9DFF-CDE1-234E-BC4F-14FE59FA2D94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732577D0-AE53-C346-B850-99E3A9C0966F}" type="sibTrans" cxnId="{63BB9DFF-CDE1-234E-BC4F-14FE59FA2D94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CE9E593-5B68-504F-A6AF-C4953037C7B9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LKPJ 2005-2021</a:t>
          </a:r>
          <a:endParaRPr lang="en-ID" b="1">
            <a:solidFill>
              <a:schemeClr val="tx1"/>
            </a:solidFill>
          </a:endParaRPr>
        </a:p>
      </dgm:t>
    </dgm:pt>
    <dgm:pt modelId="{DBD02BBB-9690-4047-9F75-392AC8439F8C}" type="parTrans" cxnId="{15ABFD45-7A6A-A248-90C8-827D13A4ECE6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6F9C61B-FEAC-EF43-9BD4-E98B50831EC8}" type="sibTrans" cxnId="{15ABFD45-7A6A-A248-90C8-827D13A4ECE6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28627FEB-6ECE-614A-A4D6-2168AB1C312C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RPJPD Provinsi</a:t>
          </a:r>
          <a:endParaRPr lang="en-ID" b="1">
            <a:solidFill>
              <a:schemeClr val="tx1"/>
            </a:solidFill>
          </a:endParaRPr>
        </a:p>
      </dgm:t>
    </dgm:pt>
    <dgm:pt modelId="{3DA009A8-F34B-AE4E-85B0-BBCB7E59D319}" type="parTrans" cxnId="{A4394369-EF65-234F-A4B4-1D6170D26806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82A7CA18-C652-8F4E-8A36-61FDA0638215}" type="sibTrans" cxnId="{A4394369-EF65-234F-A4B4-1D6170D26806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E66F8CF-A02B-0041-B667-75ECDB54D5A9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RPJPD Provinsi sekitar</a:t>
          </a:r>
          <a:endParaRPr lang="en-ID" b="1">
            <a:solidFill>
              <a:schemeClr val="tx1"/>
            </a:solidFill>
          </a:endParaRPr>
        </a:p>
      </dgm:t>
    </dgm:pt>
    <dgm:pt modelId="{3F04484B-148C-8D44-8571-48A1E9846D50}" type="parTrans" cxnId="{DEDDB8AA-E4A7-034D-A60A-7E391964E95B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6834E67-A1B1-0840-B42D-87161B9F32AA}" type="sibTrans" cxnId="{DEDDB8AA-E4A7-034D-A60A-7E391964E95B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526A0C3-9011-EA48-B554-7420261E60ED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Capaian IKU, IKD daerah 2005-2021 (disetiap RPJMD)</a:t>
          </a:r>
          <a:endParaRPr lang="en-ID" b="1">
            <a:solidFill>
              <a:schemeClr val="tx1"/>
            </a:solidFill>
          </a:endParaRPr>
        </a:p>
      </dgm:t>
    </dgm:pt>
    <dgm:pt modelId="{0C698675-E5F5-3146-A63E-46C0D5407E1C}" type="parTrans" cxnId="{6DCCFA5A-9B7A-6B46-ADF0-694890058DDD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E795902-5EC6-AF4F-8EF2-AD873699B759}" type="sibTrans" cxnId="{6DCCFA5A-9B7A-6B46-ADF0-694890058DDD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3E34EAC-6DEE-AB43-A416-FC6215930B5F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Capaian IKU dan indikator program tiap OPD 2005-2021 (disetiap RPJMD)</a:t>
          </a:r>
          <a:endParaRPr lang="en-ID" b="1">
            <a:solidFill>
              <a:schemeClr val="tx1"/>
            </a:solidFill>
          </a:endParaRPr>
        </a:p>
      </dgm:t>
    </dgm:pt>
    <dgm:pt modelId="{BF6C1413-3653-584D-83E0-0C60441A221F}" type="parTrans" cxnId="{ABEF52DF-4F3F-3E42-B2CF-D01E2891E3F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3E5DCDD-F491-B14B-82E2-33CC3CC7BBB6}" type="sibTrans" cxnId="{ABEF52DF-4F3F-3E42-B2CF-D01E2891E3F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2DA463E-3056-724C-8314-AB10283F5825}" type="pres">
      <dgm:prSet presAssocID="{9D484B0E-A58A-7647-BC86-B356E3A0E80D}" presName="linearFlow" presStyleCnt="0">
        <dgm:presLayoutVars>
          <dgm:dir/>
          <dgm:resizeHandles val="exact"/>
        </dgm:presLayoutVars>
      </dgm:prSet>
      <dgm:spPr/>
    </dgm:pt>
    <dgm:pt modelId="{F2DD1AC1-86AC-DA4D-9709-58F19AC03DD9}" type="pres">
      <dgm:prSet presAssocID="{640949FD-D332-9046-8153-CE8B7B11A995}" presName="composite" presStyleCnt="0"/>
      <dgm:spPr/>
    </dgm:pt>
    <dgm:pt modelId="{A79E79A1-4C79-AA45-8FC3-1270B2D1A0FF}" type="pres">
      <dgm:prSet presAssocID="{640949FD-D332-9046-8153-CE8B7B11A995}" presName="imgShp" presStyleLbl="fgImgPlace1" presStyleIdx="0" presStyleCnt="7"/>
      <dgm:spPr/>
    </dgm:pt>
    <dgm:pt modelId="{D830FB74-EF11-4046-BB88-2073A257DE04}" type="pres">
      <dgm:prSet presAssocID="{640949FD-D332-9046-8153-CE8B7B11A995}" presName="txShp" presStyleLbl="node1" presStyleIdx="0" presStyleCnt="7">
        <dgm:presLayoutVars>
          <dgm:bulletEnabled val="1"/>
        </dgm:presLayoutVars>
      </dgm:prSet>
      <dgm:spPr/>
    </dgm:pt>
    <dgm:pt modelId="{DFCEB1DD-7606-6E44-9782-F2BF14D80044}" type="pres">
      <dgm:prSet presAssocID="{7E7402A1-32DC-FC4E-808F-85418B75F7F5}" presName="spacing" presStyleCnt="0"/>
      <dgm:spPr/>
    </dgm:pt>
    <dgm:pt modelId="{B4132AD1-8ACD-BC4F-A140-FB4C63B344EB}" type="pres">
      <dgm:prSet presAssocID="{086C172A-3B5B-3847-9376-B62573739BC2}" presName="composite" presStyleCnt="0"/>
      <dgm:spPr/>
    </dgm:pt>
    <dgm:pt modelId="{0BFE5019-19CE-5940-85FB-68E0F97DFB3D}" type="pres">
      <dgm:prSet presAssocID="{086C172A-3B5B-3847-9376-B62573739BC2}" presName="imgShp" presStyleLbl="fgImgPlace1" presStyleIdx="1" presStyleCnt="7"/>
      <dgm:spPr/>
    </dgm:pt>
    <dgm:pt modelId="{43D5A984-9C35-444F-A8B3-5058902FABAA}" type="pres">
      <dgm:prSet presAssocID="{086C172A-3B5B-3847-9376-B62573739BC2}" presName="txShp" presStyleLbl="node1" presStyleIdx="1" presStyleCnt="7">
        <dgm:presLayoutVars>
          <dgm:bulletEnabled val="1"/>
        </dgm:presLayoutVars>
      </dgm:prSet>
      <dgm:spPr/>
    </dgm:pt>
    <dgm:pt modelId="{F488CA9C-AD07-D34C-AEA4-E4B056542757}" type="pres">
      <dgm:prSet presAssocID="{732577D0-AE53-C346-B850-99E3A9C0966F}" presName="spacing" presStyleCnt="0"/>
      <dgm:spPr/>
    </dgm:pt>
    <dgm:pt modelId="{B540A9FB-10AF-AB40-A781-3ECE6E2F87B3}" type="pres">
      <dgm:prSet presAssocID="{1CE9E593-5B68-504F-A6AF-C4953037C7B9}" presName="composite" presStyleCnt="0"/>
      <dgm:spPr/>
    </dgm:pt>
    <dgm:pt modelId="{AB1C02C0-EB76-414A-86AF-7C5F83986A3A}" type="pres">
      <dgm:prSet presAssocID="{1CE9E593-5B68-504F-A6AF-C4953037C7B9}" presName="imgShp" presStyleLbl="fgImgPlace1" presStyleIdx="2" presStyleCnt="7"/>
      <dgm:spPr/>
    </dgm:pt>
    <dgm:pt modelId="{50E5651D-49F8-104B-9BDA-BCAF137DE9A6}" type="pres">
      <dgm:prSet presAssocID="{1CE9E593-5B68-504F-A6AF-C4953037C7B9}" presName="txShp" presStyleLbl="node1" presStyleIdx="2" presStyleCnt="7">
        <dgm:presLayoutVars>
          <dgm:bulletEnabled val="1"/>
        </dgm:presLayoutVars>
      </dgm:prSet>
      <dgm:spPr/>
    </dgm:pt>
    <dgm:pt modelId="{62E69E9A-318C-7740-9A6D-6EF74C2BAF9A}" type="pres">
      <dgm:prSet presAssocID="{46F9C61B-FEAC-EF43-9BD4-E98B50831EC8}" presName="spacing" presStyleCnt="0"/>
      <dgm:spPr/>
    </dgm:pt>
    <dgm:pt modelId="{A723CA92-8A4C-1D4B-A545-71FBB6314BB2}" type="pres">
      <dgm:prSet presAssocID="{28627FEB-6ECE-614A-A4D6-2168AB1C312C}" presName="composite" presStyleCnt="0"/>
      <dgm:spPr/>
    </dgm:pt>
    <dgm:pt modelId="{C3A2876C-443E-2C4F-AACA-A1F99CFB8EFB}" type="pres">
      <dgm:prSet presAssocID="{28627FEB-6ECE-614A-A4D6-2168AB1C312C}" presName="imgShp" presStyleLbl="fgImgPlace1" presStyleIdx="3" presStyleCnt="7"/>
      <dgm:spPr/>
    </dgm:pt>
    <dgm:pt modelId="{C816ECC6-AD01-F84A-9C98-B30DBF482EBE}" type="pres">
      <dgm:prSet presAssocID="{28627FEB-6ECE-614A-A4D6-2168AB1C312C}" presName="txShp" presStyleLbl="node1" presStyleIdx="3" presStyleCnt="7">
        <dgm:presLayoutVars>
          <dgm:bulletEnabled val="1"/>
        </dgm:presLayoutVars>
      </dgm:prSet>
      <dgm:spPr/>
    </dgm:pt>
    <dgm:pt modelId="{21A8CC58-9C8E-A545-BD45-C48B0CE19219}" type="pres">
      <dgm:prSet presAssocID="{82A7CA18-C652-8F4E-8A36-61FDA0638215}" presName="spacing" presStyleCnt="0"/>
      <dgm:spPr/>
    </dgm:pt>
    <dgm:pt modelId="{A7C97EBB-AD53-1248-AA65-9569A556879C}" type="pres">
      <dgm:prSet presAssocID="{CE66F8CF-A02B-0041-B667-75ECDB54D5A9}" presName="composite" presStyleCnt="0"/>
      <dgm:spPr/>
    </dgm:pt>
    <dgm:pt modelId="{B3072648-C5BF-8744-B9BC-F4C7041AB9C8}" type="pres">
      <dgm:prSet presAssocID="{CE66F8CF-A02B-0041-B667-75ECDB54D5A9}" presName="imgShp" presStyleLbl="fgImgPlace1" presStyleIdx="4" presStyleCnt="7"/>
      <dgm:spPr/>
    </dgm:pt>
    <dgm:pt modelId="{AF42AFCF-AD01-C442-A6E0-241FCB10196C}" type="pres">
      <dgm:prSet presAssocID="{CE66F8CF-A02B-0041-B667-75ECDB54D5A9}" presName="txShp" presStyleLbl="node1" presStyleIdx="4" presStyleCnt="7">
        <dgm:presLayoutVars>
          <dgm:bulletEnabled val="1"/>
        </dgm:presLayoutVars>
      </dgm:prSet>
      <dgm:spPr/>
    </dgm:pt>
    <dgm:pt modelId="{32F2663F-FEBD-B349-98D9-B45DAD362F9E}" type="pres">
      <dgm:prSet presAssocID="{A6834E67-A1B1-0840-B42D-87161B9F32AA}" presName="spacing" presStyleCnt="0"/>
      <dgm:spPr/>
    </dgm:pt>
    <dgm:pt modelId="{CDEE6F7F-97BA-BD4B-9D1B-1C71CD30D4A0}" type="pres">
      <dgm:prSet presAssocID="{4526A0C3-9011-EA48-B554-7420261E60ED}" presName="composite" presStyleCnt="0"/>
      <dgm:spPr/>
    </dgm:pt>
    <dgm:pt modelId="{97FA15E9-3536-BA4B-9B7D-891EDBEAD2E3}" type="pres">
      <dgm:prSet presAssocID="{4526A0C3-9011-EA48-B554-7420261E60ED}" presName="imgShp" presStyleLbl="fgImgPlace1" presStyleIdx="5" presStyleCnt="7"/>
      <dgm:spPr/>
    </dgm:pt>
    <dgm:pt modelId="{8912D737-772B-CD40-865E-6CB988D18FA6}" type="pres">
      <dgm:prSet presAssocID="{4526A0C3-9011-EA48-B554-7420261E60ED}" presName="txShp" presStyleLbl="node1" presStyleIdx="5" presStyleCnt="7">
        <dgm:presLayoutVars>
          <dgm:bulletEnabled val="1"/>
        </dgm:presLayoutVars>
      </dgm:prSet>
      <dgm:spPr/>
    </dgm:pt>
    <dgm:pt modelId="{8FE7B31C-2098-B94B-9824-7B31C94FFD72}" type="pres">
      <dgm:prSet presAssocID="{BE795902-5EC6-AF4F-8EF2-AD873699B759}" presName="spacing" presStyleCnt="0"/>
      <dgm:spPr/>
    </dgm:pt>
    <dgm:pt modelId="{EA38C0E3-AF7A-D343-A637-498F357ACACC}" type="pres">
      <dgm:prSet presAssocID="{13E34EAC-6DEE-AB43-A416-FC6215930B5F}" presName="composite" presStyleCnt="0"/>
      <dgm:spPr/>
    </dgm:pt>
    <dgm:pt modelId="{01064676-C750-6D41-B641-6CBED2108467}" type="pres">
      <dgm:prSet presAssocID="{13E34EAC-6DEE-AB43-A416-FC6215930B5F}" presName="imgShp" presStyleLbl="fgImgPlace1" presStyleIdx="6" presStyleCnt="7"/>
      <dgm:spPr/>
    </dgm:pt>
    <dgm:pt modelId="{6FCD503D-EB9E-1F40-8CCB-74A22F7661A6}" type="pres">
      <dgm:prSet presAssocID="{13E34EAC-6DEE-AB43-A416-FC6215930B5F}" presName="txShp" presStyleLbl="node1" presStyleIdx="6" presStyleCnt="7">
        <dgm:presLayoutVars>
          <dgm:bulletEnabled val="1"/>
        </dgm:presLayoutVars>
      </dgm:prSet>
      <dgm:spPr/>
    </dgm:pt>
  </dgm:ptLst>
  <dgm:cxnLst>
    <dgm:cxn modelId="{0DBA3406-27F5-9043-92BD-64482634FC16}" type="presOf" srcId="{13E34EAC-6DEE-AB43-A416-FC6215930B5F}" destId="{6FCD503D-EB9E-1F40-8CCB-74A22F7661A6}" srcOrd="0" destOrd="0" presId="urn:microsoft.com/office/officeart/2005/8/layout/vList3"/>
    <dgm:cxn modelId="{6738E908-5CA3-E34A-A719-61537809757B}" srcId="{9D484B0E-A58A-7647-BC86-B356E3A0E80D}" destId="{640949FD-D332-9046-8153-CE8B7B11A995}" srcOrd="0" destOrd="0" parTransId="{1ADABC04-EEA2-E546-8069-BA91912585DE}" sibTransId="{7E7402A1-32DC-FC4E-808F-85418B75F7F5}"/>
    <dgm:cxn modelId="{4519CF10-1005-7042-B460-CC132ACCC697}" type="presOf" srcId="{4526A0C3-9011-EA48-B554-7420261E60ED}" destId="{8912D737-772B-CD40-865E-6CB988D18FA6}" srcOrd="0" destOrd="0" presId="urn:microsoft.com/office/officeart/2005/8/layout/vList3"/>
    <dgm:cxn modelId="{15ABFD45-7A6A-A248-90C8-827D13A4ECE6}" srcId="{9D484B0E-A58A-7647-BC86-B356E3A0E80D}" destId="{1CE9E593-5B68-504F-A6AF-C4953037C7B9}" srcOrd="2" destOrd="0" parTransId="{DBD02BBB-9690-4047-9F75-392AC8439F8C}" sibTransId="{46F9C61B-FEAC-EF43-9BD4-E98B50831EC8}"/>
    <dgm:cxn modelId="{A4394369-EF65-234F-A4B4-1D6170D26806}" srcId="{9D484B0E-A58A-7647-BC86-B356E3A0E80D}" destId="{28627FEB-6ECE-614A-A4D6-2168AB1C312C}" srcOrd="3" destOrd="0" parTransId="{3DA009A8-F34B-AE4E-85B0-BBCB7E59D319}" sibTransId="{82A7CA18-C652-8F4E-8A36-61FDA0638215}"/>
    <dgm:cxn modelId="{09045F75-9A2E-BF46-8864-DFDB91AE62F2}" type="presOf" srcId="{28627FEB-6ECE-614A-A4D6-2168AB1C312C}" destId="{C816ECC6-AD01-F84A-9C98-B30DBF482EBE}" srcOrd="0" destOrd="0" presId="urn:microsoft.com/office/officeart/2005/8/layout/vList3"/>
    <dgm:cxn modelId="{6DCCFA5A-9B7A-6B46-ADF0-694890058DDD}" srcId="{9D484B0E-A58A-7647-BC86-B356E3A0E80D}" destId="{4526A0C3-9011-EA48-B554-7420261E60ED}" srcOrd="5" destOrd="0" parTransId="{0C698675-E5F5-3146-A63E-46C0D5407E1C}" sibTransId="{BE795902-5EC6-AF4F-8EF2-AD873699B759}"/>
    <dgm:cxn modelId="{BB3C647D-E531-884B-B817-1D43CCA9F6C4}" type="presOf" srcId="{1CE9E593-5B68-504F-A6AF-C4953037C7B9}" destId="{50E5651D-49F8-104B-9BDA-BCAF137DE9A6}" srcOrd="0" destOrd="0" presId="urn:microsoft.com/office/officeart/2005/8/layout/vList3"/>
    <dgm:cxn modelId="{3C567D87-2EAA-8C4D-BA47-DFEE17B2A63C}" type="presOf" srcId="{9D484B0E-A58A-7647-BC86-B356E3A0E80D}" destId="{A2DA463E-3056-724C-8314-AB10283F5825}" srcOrd="0" destOrd="0" presId="urn:microsoft.com/office/officeart/2005/8/layout/vList3"/>
    <dgm:cxn modelId="{F13F328A-5185-AE46-B266-E32A40D8234A}" type="presOf" srcId="{CE66F8CF-A02B-0041-B667-75ECDB54D5A9}" destId="{AF42AFCF-AD01-C442-A6E0-241FCB10196C}" srcOrd="0" destOrd="0" presId="urn:microsoft.com/office/officeart/2005/8/layout/vList3"/>
    <dgm:cxn modelId="{DEDDB8AA-E4A7-034D-A60A-7E391964E95B}" srcId="{9D484B0E-A58A-7647-BC86-B356E3A0E80D}" destId="{CE66F8CF-A02B-0041-B667-75ECDB54D5A9}" srcOrd="4" destOrd="0" parTransId="{3F04484B-148C-8D44-8571-48A1E9846D50}" sibTransId="{A6834E67-A1B1-0840-B42D-87161B9F32AA}"/>
    <dgm:cxn modelId="{ABEF52DF-4F3F-3E42-B2CF-D01E2891E3F9}" srcId="{9D484B0E-A58A-7647-BC86-B356E3A0E80D}" destId="{13E34EAC-6DEE-AB43-A416-FC6215930B5F}" srcOrd="6" destOrd="0" parTransId="{BF6C1413-3653-584D-83E0-0C60441A221F}" sibTransId="{A3E5DCDD-F491-B14B-82E2-33CC3CC7BBB6}"/>
    <dgm:cxn modelId="{05CBFCF8-0D23-6646-8076-C719BE0B4381}" type="presOf" srcId="{086C172A-3B5B-3847-9376-B62573739BC2}" destId="{43D5A984-9C35-444F-A8B3-5058902FABAA}" srcOrd="0" destOrd="0" presId="urn:microsoft.com/office/officeart/2005/8/layout/vList3"/>
    <dgm:cxn modelId="{07228FFB-8905-4044-A4BB-FE4568C3339D}" type="presOf" srcId="{640949FD-D332-9046-8153-CE8B7B11A995}" destId="{D830FB74-EF11-4046-BB88-2073A257DE04}" srcOrd="0" destOrd="0" presId="urn:microsoft.com/office/officeart/2005/8/layout/vList3"/>
    <dgm:cxn modelId="{63BB9DFF-CDE1-234E-BC4F-14FE59FA2D94}" srcId="{9D484B0E-A58A-7647-BC86-B356E3A0E80D}" destId="{086C172A-3B5B-3847-9376-B62573739BC2}" srcOrd="1" destOrd="0" parTransId="{A2C14D62-E08D-B146-849E-29F95DF28150}" sibTransId="{732577D0-AE53-C346-B850-99E3A9C0966F}"/>
    <dgm:cxn modelId="{6B42B09A-D60D-3940-ACBD-0824B1286A9B}" type="presParOf" srcId="{A2DA463E-3056-724C-8314-AB10283F5825}" destId="{F2DD1AC1-86AC-DA4D-9709-58F19AC03DD9}" srcOrd="0" destOrd="0" presId="urn:microsoft.com/office/officeart/2005/8/layout/vList3"/>
    <dgm:cxn modelId="{2682DFB5-7931-EB4B-94C4-BE4294F7D7F3}" type="presParOf" srcId="{F2DD1AC1-86AC-DA4D-9709-58F19AC03DD9}" destId="{A79E79A1-4C79-AA45-8FC3-1270B2D1A0FF}" srcOrd="0" destOrd="0" presId="urn:microsoft.com/office/officeart/2005/8/layout/vList3"/>
    <dgm:cxn modelId="{400EEE4C-BCFB-FE44-B69A-6F17FE004214}" type="presParOf" srcId="{F2DD1AC1-86AC-DA4D-9709-58F19AC03DD9}" destId="{D830FB74-EF11-4046-BB88-2073A257DE04}" srcOrd="1" destOrd="0" presId="urn:microsoft.com/office/officeart/2005/8/layout/vList3"/>
    <dgm:cxn modelId="{8B907EA4-7ABE-2547-B29A-98C663BD2CA3}" type="presParOf" srcId="{A2DA463E-3056-724C-8314-AB10283F5825}" destId="{DFCEB1DD-7606-6E44-9782-F2BF14D80044}" srcOrd="1" destOrd="0" presId="urn:microsoft.com/office/officeart/2005/8/layout/vList3"/>
    <dgm:cxn modelId="{9CB7FED1-12F0-5E47-859B-922E7A2E3D5D}" type="presParOf" srcId="{A2DA463E-3056-724C-8314-AB10283F5825}" destId="{B4132AD1-8ACD-BC4F-A140-FB4C63B344EB}" srcOrd="2" destOrd="0" presId="urn:microsoft.com/office/officeart/2005/8/layout/vList3"/>
    <dgm:cxn modelId="{507FA374-4F61-F34B-A68A-097A618D33B6}" type="presParOf" srcId="{B4132AD1-8ACD-BC4F-A140-FB4C63B344EB}" destId="{0BFE5019-19CE-5940-85FB-68E0F97DFB3D}" srcOrd="0" destOrd="0" presId="urn:microsoft.com/office/officeart/2005/8/layout/vList3"/>
    <dgm:cxn modelId="{37166802-DF62-9F4A-8ECF-30FD604E4DE7}" type="presParOf" srcId="{B4132AD1-8ACD-BC4F-A140-FB4C63B344EB}" destId="{43D5A984-9C35-444F-A8B3-5058902FABAA}" srcOrd="1" destOrd="0" presId="urn:microsoft.com/office/officeart/2005/8/layout/vList3"/>
    <dgm:cxn modelId="{104C4A47-CA17-4345-9367-3033E77129B6}" type="presParOf" srcId="{A2DA463E-3056-724C-8314-AB10283F5825}" destId="{F488CA9C-AD07-D34C-AEA4-E4B056542757}" srcOrd="3" destOrd="0" presId="urn:microsoft.com/office/officeart/2005/8/layout/vList3"/>
    <dgm:cxn modelId="{90B41018-E2F7-3640-903D-BA3F45071DEB}" type="presParOf" srcId="{A2DA463E-3056-724C-8314-AB10283F5825}" destId="{B540A9FB-10AF-AB40-A781-3ECE6E2F87B3}" srcOrd="4" destOrd="0" presId="urn:microsoft.com/office/officeart/2005/8/layout/vList3"/>
    <dgm:cxn modelId="{CF713393-E568-D948-93FC-DB43B641EFA3}" type="presParOf" srcId="{B540A9FB-10AF-AB40-A781-3ECE6E2F87B3}" destId="{AB1C02C0-EB76-414A-86AF-7C5F83986A3A}" srcOrd="0" destOrd="0" presId="urn:microsoft.com/office/officeart/2005/8/layout/vList3"/>
    <dgm:cxn modelId="{5AF7D318-A184-EA46-BE53-9B50CFA15E40}" type="presParOf" srcId="{B540A9FB-10AF-AB40-A781-3ECE6E2F87B3}" destId="{50E5651D-49F8-104B-9BDA-BCAF137DE9A6}" srcOrd="1" destOrd="0" presId="urn:microsoft.com/office/officeart/2005/8/layout/vList3"/>
    <dgm:cxn modelId="{972648F3-C0FF-724D-A8DF-9829CB5BBF9D}" type="presParOf" srcId="{A2DA463E-3056-724C-8314-AB10283F5825}" destId="{62E69E9A-318C-7740-9A6D-6EF74C2BAF9A}" srcOrd="5" destOrd="0" presId="urn:microsoft.com/office/officeart/2005/8/layout/vList3"/>
    <dgm:cxn modelId="{7A52D97F-9B80-5549-A28B-6BFFB42AB352}" type="presParOf" srcId="{A2DA463E-3056-724C-8314-AB10283F5825}" destId="{A723CA92-8A4C-1D4B-A545-71FBB6314BB2}" srcOrd="6" destOrd="0" presId="urn:microsoft.com/office/officeart/2005/8/layout/vList3"/>
    <dgm:cxn modelId="{C4755F14-1074-E147-8FAA-75ADB8A5F092}" type="presParOf" srcId="{A723CA92-8A4C-1D4B-A545-71FBB6314BB2}" destId="{C3A2876C-443E-2C4F-AACA-A1F99CFB8EFB}" srcOrd="0" destOrd="0" presId="urn:microsoft.com/office/officeart/2005/8/layout/vList3"/>
    <dgm:cxn modelId="{E62B86D5-227F-3B43-8E50-C091325FE123}" type="presParOf" srcId="{A723CA92-8A4C-1D4B-A545-71FBB6314BB2}" destId="{C816ECC6-AD01-F84A-9C98-B30DBF482EBE}" srcOrd="1" destOrd="0" presId="urn:microsoft.com/office/officeart/2005/8/layout/vList3"/>
    <dgm:cxn modelId="{0A08A458-502E-F641-ADC1-B12E3016810B}" type="presParOf" srcId="{A2DA463E-3056-724C-8314-AB10283F5825}" destId="{21A8CC58-9C8E-A545-BD45-C48B0CE19219}" srcOrd="7" destOrd="0" presId="urn:microsoft.com/office/officeart/2005/8/layout/vList3"/>
    <dgm:cxn modelId="{F7C97CF9-BFAA-1442-9F37-D3FBEC2D1645}" type="presParOf" srcId="{A2DA463E-3056-724C-8314-AB10283F5825}" destId="{A7C97EBB-AD53-1248-AA65-9569A556879C}" srcOrd="8" destOrd="0" presId="urn:microsoft.com/office/officeart/2005/8/layout/vList3"/>
    <dgm:cxn modelId="{26FB70B4-A016-554E-8BCE-2C63387A6D98}" type="presParOf" srcId="{A7C97EBB-AD53-1248-AA65-9569A556879C}" destId="{B3072648-C5BF-8744-B9BC-F4C7041AB9C8}" srcOrd="0" destOrd="0" presId="urn:microsoft.com/office/officeart/2005/8/layout/vList3"/>
    <dgm:cxn modelId="{AF274C11-948F-3E47-9DB6-C520F3438968}" type="presParOf" srcId="{A7C97EBB-AD53-1248-AA65-9569A556879C}" destId="{AF42AFCF-AD01-C442-A6E0-241FCB10196C}" srcOrd="1" destOrd="0" presId="urn:microsoft.com/office/officeart/2005/8/layout/vList3"/>
    <dgm:cxn modelId="{DA9233F1-CA67-FD4F-B4BF-AE882F80CEF7}" type="presParOf" srcId="{A2DA463E-3056-724C-8314-AB10283F5825}" destId="{32F2663F-FEBD-B349-98D9-B45DAD362F9E}" srcOrd="9" destOrd="0" presId="urn:microsoft.com/office/officeart/2005/8/layout/vList3"/>
    <dgm:cxn modelId="{FCF747A0-C795-3548-8CD7-2BC7DA192472}" type="presParOf" srcId="{A2DA463E-3056-724C-8314-AB10283F5825}" destId="{CDEE6F7F-97BA-BD4B-9D1B-1C71CD30D4A0}" srcOrd="10" destOrd="0" presId="urn:microsoft.com/office/officeart/2005/8/layout/vList3"/>
    <dgm:cxn modelId="{54E592EB-260C-6942-9DF2-4881AA556747}" type="presParOf" srcId="{CDEE6F7F-97BA-BD4B-9D1B-1C71CD30D4A0}" destId="{97FA15E9-3536-BA4B-9B7D-891EDBEAD2E3}" srcOrd="0" destOrd="0" presId="urn:microsoft.com/office/officeart/2005/8/layout/vList3"/>
    <dgm:cxn modelId="{E46111D5-A700-4941-9C1B-3917339DDEEB}" type="presParOf" srcId="{CDEE6F7F-97BA-BD4B-9D1B-1C71CD30D4A0}" destId="{8912D737-772B-CD40-865E-6CB988D18FA6}" srcOrd="1" destOrd="0" presId="urn:microsoft.com/office/officeart/2005/8/layout/vList3"/>
    <dgm:cxn modelId="{03C75147-8FB8-AE4A-B62D-B436C92D62B3}" type="presParOf" srcId="{A2DA463E-3056-724C-8314-AB10283F5825}" destId="{8FE7B31C-2098-B94B-9824-7B31C94FFD72}" srcOrd="11" destOrd="0" presId="urn:microsoft.com/office/officeart/2005/8/layout/vList3"/>
    <dgm:cxn modelId="{CC378565-136B-D44C-97F3-81862DD4F230}" type="presParOf" srcId="{A2DA463E-3056-724C-8314-AB10283F5825}" destId="{EA38C0E3-AF7A-D343-A637-498F357ACACC}" srcOrd="12" destOrd="0" presId="urn:microsoft.com/office/officeart/2005/8/layout/vList3"/>
    <dgm:cxn modelId="{3B2698BE-3FBC-9E42-A77A-837376923424}" type="presParOf" srcId="{EA38C0E3-AF7A-D343-A637-498F357ACACC}" destId="{01064676-C750-6D41-B641-6CBED2108467}" srcOrd="0" destOrd="0" presId="urn:microsoft.com/office/officeart/2005/8/layout/vList3"/>
    <dgm:cxn modelId="{3FDDC95B-B731-FE4E-ADC1-AFE78C39BF7F}" type="presParOf" srcId="{EA38C0E3-AF7A-D343-A637-498F357ACACC}" destId="{6FCD503D-EB9E-1F40-8CCB-74A22F7661A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0FB74-EF11-4046-BB88-2073A257DE04}">
      <dsp:nvSpPr>
        <dsp:cNvPr id="0" name=""/>
        <dsp:cNvSpPr/>
      </dsp:nvSpPr>
      <dsp:spPr>
        <a:xfrm rot="10800000">
          <a:off x="1776638" y="719"/>
          <a:ext cx="6398939" cy="659500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0821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tx1"/>
              </a:solidFill>
            </a:rPr>
            <a:t>RPJMD periode I,II,III,IV</a:t>
          </a:r>
          <a:endParaRPr lang="en-ID" sz="1800" b="1" kern="1200">
            <a:solidFill>
              <a:schemeClr val="tx1"/>
            </a:solidFill>
          </a:endParaRPr>
        </a:p>
      </dsp:txBody>
      <dsp:txXfrm rot="10800000">
        <a:off x="1941513" y="719"/>
        <a:ext cx="6234064" cy="659500"/>
      </dsp:txXfrm>
    </dsp:sp>
    <dsp:sp modelId="{A79E79A1-4C79-AA45-8FC3-1270B2D1A0FF}">
      <dsp:nvSpPr>
        <dsp:cNvPr id="0" name=""/>
        <dsp:cNvSpPr/>
      </dsp:nvSpPr>
      <dsp:spPr>
        <a:xfrm>
          <a:off x="1446887" y="719"/>
          <a:ext cx="659500" cy="659500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3D5A984-9C35-444F-A8B3-5058902FABAA}">
      <dsp:nvSpPr>
        <dsp:cNvPr id="0" name=""/>
        <dsp:cNvSpPr/>
      </dsp:nvSpPr>
      <dsp:spPr>
        <a:xfrm rot="10800000">
          <a:off x="1776638" y="857086"/>
          <a:ext cx="6398939" cy="659500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0821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tx1"/>
              </a:solidFill>
            </a:rPr>
            <a:t>Evaluasi RPJMD periode I,II,III,</a:t>
          </a:r>
          <a:endParaRPr lang="en-ID" sz="1800" b="1" kern="1200">
            <a:solidFill>
              <a:schemeClr val="tx1"/>
            </a:solidFill>
          </a:endParaRPr>
        </a:p>
      </dsp:txBody>
      <dsp:txXfrm rot="10800000">
        <a:off x="1941513" y="857086"/>
        <a:ext cx="6234064" cy="659500"/>
      </dsp:txXfrm>
    </dsp:sp>
    <dsp:sp modelId="{0BFE5019-19CE-5940-85FB-68E0F97DFB3D}">
      <dsp:nvSpPr>
        <dsp:cNvPr id="0" name=""/>
        <dsp:cNvSpPr/>
      </dsp:nvSpPr>
      <dsp:spPr>
        <a:xfrm>
          <a:off x="1446887" y="857086"/>
          <a:ext cx="659500" cy="659500"/>
        </a:xfrm>
        <a:prstGeom prst="ellipse">
          <a:avLst/>
        </a:prstGeom>
        <a:gradFill rotWithShape="0">
          <a:gsLst>
            <a:gs pos="0">
              <a:schemeClr val="accent3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0E5651D-49F8-104B-9BDA-BCAF137DE9A6}">
      <dsp:nvSpPr>
        <dsp:cNvPr id="0" name=""/>
        <dsp:cNvSpPr/>
      </dsp:nvSpPr>
      <dsp:spPr>
        <a:xfrm rot="10800000">
          <a:off x="1776638" y="1713453"/>
          <a:ext cx="6398939" cy="659500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0821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tx1"/>
              </a:solidFill>
            </a:rPr>
            <a:t>LKPJ 2005-2021</a:t>
          </a:r>
          <a:endParaRPr lang="en-ID" sz="1800" b="1" kern="1200">
            <a:solidFill>
              <a:schemeClr val="tx1"/>
            </a:solidFill>
          </a:endParaRPr>
        </a:p>
      </dsp:txBody>
      <dsp:txXfrm rot="10800000">
        <a:off x="1941513" y="1713453"/>
        <a:ext cx="6234064" cy="659500"/>
      </dsp:txXfrm>
    </dsp:sp>
    <dsp:sp modelId="{AB1C02C0-EB76-414A-86AF-7C5F83986A3A}">
      <dsp:nvSpPr>
        <dsp:cNvPr id="0" name=""/>
        <dsp:cNvSpPr/>
      </dsp:nvSpPr>
      <dsp:spPr>
        <a:xfrm>
          <a:off x="1446887" y="1713453"/>
          <a:ext cx="659500" cy="659500"/>
        </a:xfrm>
        <a:prstGeom prst="ellipse">
          <a:avLst/>
        </a:prstGeom>
        <a:gradFill rotWithShape="0">
          <a:gsLst>
            <a:gs pos="0">
              <a:schemeClr val="accent4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816ECC6-AD01-F84A-9C98-B30DBF482EBE}">
      <dsp:nvSpPr>
        <dsp:cNvPr id="0" name=""/>
        <dsp:cNvSpPr/>
      </dsp:nvSpPr>
      <dsp:spPr>
        <a:xfrm rot="10800000">
          <a:off x="1776638" y="2569819"/>
          <a:ext cx="6398939" cy="659500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0821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tx1"/>
              </a:solidFill>
            </a:rPr>
            <a:t>RPJPD Provinsi</a:t>
          </a:r>
          <a:endParaRPr lang="en-ID" sz="1800" b="1" kern="1200">
            <a:solidFill>
              <a:schemeClr val="tx1"/>
            </a:solidFill>
          </a:endParaRPr>
        </a:p>
      </dsp:txBody>
      <dsp:txXfrm rot="10800000">
        <a:off x="1941513" y="2569819"/>
        <a:ext cx="6234064" cy="659500"/>
      </dsp:txXfrm>
    </dsp:sp>
    <dsp:sp modelId="{C3A2876C-443E-2C4F-AACA-A1F99CFB8EFB}">
      <dsp:nvSpPr>
        <dsp:cNvPr id="0" name=""/>
        <dsp:cNvSpPr/>
      </dsp:nvSpPr>
      <dsp:spPr>
        <a:xfrm>
          <a:off x="1446887" y="2569819"/>
          <a:ext cx="659500" cy="659500"/>
        </a:xfrm>
        <a:prstGeom prst="ellipse">
          <a:avLst/>
        </a:prstGeom>
        <a:gradFill rotWithShape="0">
          <a:gsLst>
            <a:gs pos="0">
              <a:schemeClr val="accent5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AF42AFCF-AD01-C442-A6E0-241FCB10196C}">
      <dsp:nvSpPr>
        <dsp:cNvPr id="0" name=""/>
        <dsp:cNvSpPr/>
      </dsp:nvSpPr>
      <dsp:spPr>
        <a:xfrm rot="10800000">
          <a:off x="1776638" y="3426186"/>
          <a:ext cx="6398939" cy="659500"/>
        </a:xfrm>
        <a:prstGeom prst="homePlat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0821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tx1"/>
              </a:solidFill>
            </a:rPr>
            <a:t>RPJPD Provinsi sekitar</a:t>
          </a:r>
          <a:endParaRPr lang="en-ID" sz="1800" b="1" kern="1200">
            <a:solidFill>
              <a:schemeClr val="tx1"/>
            </a:solidFill>
          </a:endParaRPr>
        </a:p>
      </dsp:txBody>
      <dsp:txXfrm rot="10800000">
        <a:off x="1941513" y="3426186"/>
        <a:ext cx="6234064" cy="659500"/>
      </dsp:txXfrm>
    </dsp:sp>
    <dsp:sp modelId="{B3072648-C5BF-8744-B9BC-F4C7041AB9C8}">
      <dsp:nvSpPr>
        <dsp:cNvPr id="0" name=""/>
        <dsp:cNvSpPr/>
      </dsp:nvSpPr>
      <dsp:spPr>
        <a:xfrm>
          <a:off x="1446887" y="3426186"/>
          <a:ext cx="659500" cy="659500"/>
        </a:xfrm>
        <a:prstGeom prst="ellipse">
          <a:avLst/>
        </a:prstGeom>
        <a:gradFill rotWithShape="0">
          <a:gsLst>
            <a:gs pos="0">
              <a:schemeClr val="accent6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912D737-772B-CD40-865E-6CB988D18FA6}">
      <dsp:nvSpPr>
        <dsp:cNvPr id="0" name=""/>
        <dsp:cNvSpPr/>
      </dsp:nvSpPr>
      <dsp:spPr>
        <a:xfrm rot="10800000">
          <a:off x="1776638" y="4282552"/>
          <a:ext cx="6398939" cy="659500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0821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tx1"/>
              </a:solidFill>
            </a:rPr>
            <a:t>Capaian IKU, IKD daerah 2005-2021 (disetiap RPJMD)</a:t>
          </a:r>
          <a:endParaRPr lang="en-ID" sz="1800" b="1" kern="1200">
            <a:solidFill>
              <a:schemeClr val="tx1"/>
            </a:solidFill>
          </a:endParaRPr>
        </a:p>
      </dsp:txBody>
      <dsp:txXfrm rot="10800000">
        <a:off x="1941513" y="4282552"/>
        <a:ext cx="6234064" cy="659500"/>
      </dsp:txXfrm>
    </dsp:sp>
    <dsp:sp modelId="{97FA15E9-3536-BA4B-9B7D-891EDBEAD2E3}">
      <dsp:nvSpPr>
        <dsp:cNvPr id="0" name=""/>
        <dsp:cNvSpPr/>
      </dsp:nvSpPr>
      <dsp:spPr>
        <a:xfrm>
          <a:off x="1446887" y="4282552"/>
          <a:ext cx="659500" cy="659500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FCD503D-EB9E-1F40-8CCB-74A22F7661A6}">
      <dsp:nvSpPr>
        <dsp:cNvPr id="0" name=""/>
        <dsp:cNvSpPr/>
      </dsp:nvSpPr>
      <dsp:spPr>
        <a:xfrm rot="10800000">
          <a:off x="1776638" y="5138919"/>
          <a:ext cx="6398939" cy="659500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0821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tx1"/>
              </a:solidFill>
            </a:rPr>
            <a:t>Capaian IKU dan indikator program tiap OPD 2005-2021 (disetiap RPJMD)</a:t>
          </a:r>
          <a:endParaRPr lang="en-ID" sz="1800" b="1" kern="1200">
            <a:solidFill>
              <a:schemeClr val="tx1"/>
            </a:solidFill>
          </a:endParaRPr>
        </a:p>
      </dsp:txBody>
      <dsp:txXfrm rot="10800000">
        <a:off x="1941513" y="5138919"/>
        <a:ext cx="6234064" cy="659500"/>
      </dsp:txXfrm>
    </dsp:sp>
    <dsp:sp modelId="{01064676-C750-6D41-B641-6CBED2108467}">
      <dsp:nvSpPr>
        <dsp:cNvPr id="0" name=""/>
        <dsp:cNvSpPr/>
      </dsp:nvSpPr>
      <dsp:spPr>
        <a:xfrm>
          <a:off x="1446887" y="5138919"/>
          <a:ext cx="659500" cy="659500"/>
        </a:xfrm>
        <a:prstGeom prst="ellipse">
          <a:avLst/>
        </a:prstGeom>
        <a:gradFill rotWithShape="0">
          <a:gsLst>
            <a:gs pos="0">
              <a:schemeClr val="accent3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2F267B-6D98-1ED2-2AD2-952BAE4310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B27E5-004A-AE24-ED00-AAD13E118D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C205E-A26F-4FDF-87AF-107E5071CD83}" type="datetimeFigureOut">
              <a:rPr lang="en-ID" smtClean="0"/>
              <a:t>22/11/2022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E6959-6712-48EA-B9A8-031868D1CC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0BD79D-F848-E628-2140-175BDA47F4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942B7-6CF6-4DEA-ADC9-126E24B94B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7311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6D77E35-7136-E817-1089-9F50984269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4554179-1618-406D-222A-9FB6EF1DF48C}"/>
              </a:ext>
            </a:extLst>
          </p:cNvPr>
          <p:cNvSpPr txBox="1"/>
          <p:nvPr userDrawn="1"/>
        </p:nvSpPr>
        <p:spPr>
          <a:xfrm>
            <a:off x="1118509" y="-46944"/>
            <a:ext cx="32453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Direktorat</a:t>
            </a:r>
            <a:r>
              <a:rPr lang="en-US" sz="1100" b="1" dirty="0"/>
              <a:t> </a:t>
            </a:r>
            <a:r>
              <a:rPr lang="en-US" sz="1100" b="1" dirty="0" err="1"/>
              <a:t>Jenderal</a:t>
            </a:r>
            <a:r>
              <a:rPr lang="en-US" sz="1100" b="1" dirty="0"/>
              <a:t> Bina Pembangunan</a:t>
            </a:r>
          </a:p>
          <a:p>
            <a:r>
              <a:rPr lang="en-US" sz="1100" b="1" dirty="0"/>
              <a:t>Kementerian </a:t>
            </a:r>
            <a:r>
              <a:rPr lang="en-US" sz="1100" b="1" dirty="0" err="1"/>
              <a:t>Dalam</a:t>
            </a:r>
            <a:r>
              <a:rPr lang="en-US" sz="1100" b="1" dirty="0"/>
              <a:t> Negeri</a:t>
            </a:r>
            <a:endParaRPr lang="en-ID" sz="1100" b="1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341EB43-506C-9A95-7910-F4E2F56D6B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3DF64F-F77C-4AF2-D243-76D5EA026AD3}"/>
              </a:ext>
            </a:extLst>
          </p:cNvPr>
          <p:cNvSpPr txBox="1"/>
          <p:nvPr userDrawn="1"/>
        </p:nvSpPr>
        <p:spPr>
          <a:xfrm>
            <a:off x="933857" y="-12700"/>
            <a:ext cx="32453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solidFill>
                  <a:schemeClr val="bg1"/>
                </a:solidFill>
              </a:rPr>
              <a:t>Direktorat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Jenderal</a:t>
            </a:r>
            <a:r>
              <a:rPr lang="en-US" sz="1100" b="1" dirty="0">
                <a:solidFill>
                  <a:schemeClr val="bg1"/>
                </a:solidFill>
              </a:rPr>
              <a:t> Bina Pembangunan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Kementerian </a:t>
            </a:r>
            <a:r>
              <a:rPr lang="en-US" sz="1100" b="1" dirty="0" err="1">
                <a:solidFill>
                  <a:schemeClr val="bg1"/>
                </a:solidFill>
              </a:rPr>
              <a:t>Dalam</a:t>
            </a:r>
            <a:r>
              <a:rPr lang="en-US" sz="1100" b="1" dirty="0">
                <a:solidFill>
                  <a:schemeClr val="bg1"/>
                </a:solidFill>
              </a:rPr>
              <a:t> Negeri</a:t>
            </a:r>
            <a:endParaRPr lang="en-ID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3F1F68B3-7A0F-26B1-922F-4A23C7F646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AB0860D-54F2-70F2-D8ED-E27147382FD4}"/>
              </a:ext>
            </a:extLst>
          </p:cNvPr>
          <p:cNvSpPr txBox="1"/>
          <p:nvPr userDrawn="1"/>
        </p:nvSpPr>
        <p:spPr>
          <a:xfrm>
            <a:off x="933857" y="-12700"/>
            <a:ext cx="32453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Direktorat</a:t>
            </a:r>
            <a:r>
              <a:rPr lang="en-US" sz="1100" b="1" dirty="0"/>
              <a:t> </a:t>
            </a:r>
            <a:r>
              <a:rPr lang="en-US" sz="1100" b="1" dirty="0" err="1"/>
              <a:t>Jenderal</a:t>
            </a:r>
            <a:r>
              <a:rPr lang="en-US" sz="1100" b="1" dirty="0"/>
              <a:t> Bina Pembangunan</a:t>
            </a:r>
          </a:p>
          <a:p>
            <a:r>
              <a:rPr lang="en-US" sz="1100" b="1" dirty="0"/>
              <a:t>Kementerian </a:t>
            </a:r>
            <a:r>
              <a:rPr lang="en-US" sz="1100" b="1" dirty="0" err="1"/>
              <a:t>Dalam</a:t>
            </a:r>
            <a:r>
              <a:rPr lang="en-US" sz="1100" b="1" dirty="0"/>
              <a:t> Negeri</a:t>
            </a:r>
            <a:endParaRPr lang="en-ID" sz="1100" b="1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CA57B1D1-1536-DA14-DF12-22D86D7327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0E844B1-555E-AD9D-6AD1-FDDDE608264E}"/>
              </a:ext>
            </a:extLst>
          </p:cNvPr>
          <p:cNvSpPr txBox="1"/>
          <p:nvPr userDrawn="1"/>
        </p:nvSpPr>
        <p:spPr>
          <a:xfrm>
            <a:off x="933857" y="-12700"/>
            <a:ext cx="32453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Direktorat</a:t>
            </a:r>
            <a:r>
              <a:rPr lang="en-US" sz="1100" b="1" dirty="0"/>
              <a:t> </a:t>
            </a:r>
            <a:r>
              <a:rPr lang="en-US" sz="1100" b="1" dirty="0" err="1"/>
              <a:t>Jenderal</a:t>
            </a:r>
            <a:r>
              <a:rPr lang="en-US" sz="1100" b="1" dirty="0"/>
              <a:t> Bina Pembangunan</a:t>
            </a:r>
          </a:p>
          <a:p>
            <a:r>
              <a:rPr lang="en-US" sz="1100" b="1" dirty="0"/>
              <a:t>Kementerian </a:t>
            </a:r>
            <a:r>
              <a:rPr lang="en-US" sz="1100" b="1" dirty="0" err="1"/>
              <a:t>Dalam</a:t>
            </a:r>
            <a:r>
              <a:rPr lang="en-US" sz="1100" b="1" dirty="0"/>
              <a:t> Negeri</a:t>
            </a:r>
            <a:endParaRPr lang="en-ID" sz="1100" b="1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2A5BA85-0C37-FA1D-4C98-ADE4AC9927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97C1A1-060E-78BA-E58D-6649861C1991}"/>
              </a:ext>
            </a:extLst>
          </p:cNvPr>
          <p:cNvSpPr txBox="1"/>
          <p:nvPr userDrawn="1"/>
        </p:nvSpPr>
        <p:spPr>
          <a:xfrm>
            <a:off x="850899" y="0"/>
            <a:ext cx="32453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solidFill>
                  <a:schemeClr val="bg1"/>
                </a:solidFill>
              </a:rPr>
              <a:t>Dire</a:t>
            </a:r>
            <a:r>
              <a:rPr lang="en-US" sz="1100" b="1" dirty="0" err="1"/>
              <a:t>ktorat</a:t>
            </a:r>
            <a:r>
              <a:rPr lang="en-US" sz="1100" b="1" dirty="0"/>
              <a:t> </a:t>
            </a:r>
            <a:r>
              <a:rPr lang="en-US" sz="1100" b="1" dirty="0" err="1"/>
              <a:t>Jenderal</a:t>
            </a:r>
            <a:r>
              <a:rPr lang="en-US" sz="1100" b="1" dirty="0"/>
              <a:t> Bina Pembangunan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Ke</a:t>
            </a:r>
            <a:r>
              <a:rPr lang="en-US" sz="1100" b="1" dirty="0"/>
              <a:t>menterian </a:t>
            </a:r>
            <a:r>
              <a:rPr lang="en-US" sz="1100" b="1" dirty="0" err="1"/>
              <a:t>Dalam</a:t>
            </a:r>
            <a:r>
              <a:rPr lang="en-US" sz="1100" b="1" dirty="0"/>
              <a:t> Negeri</a:t>
            </a:r>
            <a:endParaRPr lang="en-ID" sz="1100" b="1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C95EACA-81BE-2F6A-70F6-A2F93449FF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CF0094-C4B3-DDD3-49DC-283FC23E3E3C}"/>
              </a:ext>
            </a:extLst>
          </p:cNvPr>
          <p:cNvSpPr txBox="1"/>
          <p:nvPr userDrawn="1"/>
        </p:nvSpPr>
        <p:spPr>
          <a:xfrm>
            <a:off x="933857" y="-12700"/>
            <a:ext cx="32453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Direktorat</a:t>
            </a:r>
            <a:r>
              <a:rPr lang="en-US" sz="1100" b="1" dirty="0"/>
              <a:t> </a:t>
            </a:r>
            <a:r>
              <a:rPr lang="en-US" sz="1100" b="1" dirty="0" err="1"/>
              <a:t>Jenderal</a:t>
            </a:r>
            <a:r>
              <a:rPr lang="en-US" sz="1100" b="1" dirty="0"/>
              <a:t> Bina Pembangunan</a:t>
            </a:r>
          </a:p>
          <a:p>
            <a:r>
              <a:rPr lang="en-US" sz="1100" b="1" dirty="0"/>
              <a:t>Kementerian </a:t>
            </a:r>
            <a:r>
              <a:rPr lang="en-US" sz="1100" b="1" dirty="0" err="1"/>
              <a:t>Dalam</a:t>
            </a:r>
            <a:r>
              <a:rPr lang="en-US" sz="1100" b="1" dirty="0"/>
              <a:t> Negeri</a:t>
            </a:r>
            <a:endParaRPr lang="en-ID" sz="1100" b="1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1706563"/>
            <a:ext cx="12208822" cy="51514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90709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049E0D2-7DE3-87DA-C627-F543CA9E3E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F5BF75-3FEA-A4A1-18EB-057DB2304FF5}"/>
              </a:ext>
            </a:extLst>
          </p:cNvPr>
          <p:cNvSpPr txBox="1"/>
          <p:nvPr userDrawn="1"/>
        </p:nvSpPr>
        <p:spPr>
          <a:xfrm>
            <a:off x="933857" y="-12700"/>
            <a:ext cx="32453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Direktorat</a:t>
            </a:r>
            <a:r>
              <a:rPr lang="en-US" sz="1100" b="1" dirty="0"/>
              <a:t> </a:t>
            </a:r>
            <a:r>
              <a:rPr lang="en-US" sz="1100" b="1" dirty="0" err="1"/>
              <a:t>Jenderal</a:t>
            </a:r>
            <a:r>
              <a:rPr lang="en-US" sz="1100" b="1" dirty="0"/>
              <a:t> Bina Pembangunan</a:t>
            </a:r>
          </a:p>
          <a:p>
            <a:r>
              <a:rPr lang="en-US" sz="1100" b="1" dirty="0"/>
              <a:t>Kementerian </a:t>
            </a:r>
            <a:r>
              <a:rPr lang="en-US" sz="1100" b="1" dirty="0" err="1"/>
              <a:t>Dalam</a:t>
            </a:r>
            <a:r>
              <a:rPr lang="en-US" sz="1100" b="1" dirty="0"/>
              <a:t> Negeri</a:t>
            </a:r>
            <a:endParaRPr lang="en-ID" sz="1100" b="1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0A9FD20-1543-DFBE-62D9-85A7F01778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C6E5FF-0A8B-A594-2BE2-34EB6BB57083}"/>
              </a:ext>
            </a:extLst>
          </p:cNvPr>
          <p:cNvSpPr txBox="1"/>
          <p:nvPr userDrawn="1"/>
        </p:nvSpPr>
        <p:spPr>
          <a:xfrm>
            <a:off x="933857" y="-12700"/>
            <a:ext cx="32453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solidFill>
                  <a:schemeClr val="bg1"/>
                </a:solidFill>
              </a:rPr>
              <a:t>Direktorat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Jenderal</a:t>
            </a:r>
            <a:r>
              <a:rPr lang="en-US" sz="1100" b="1" dirty="0">
                <a:solidFill>
                  <a:schemeClr val="bg1"/>
                </a:solidFill>
              </a:rPr>
              <a:t> Bina Pembangunan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Kementerian </a:t>
            </a:r>
            <a:r>
              <a:rPr lang="en-US" sz="1100" b="1" dirty="0" err="1">
                <a:solidFill>
                  <a:schemeClr val="bg1"/>
                </a:solidFill>
              </a:rPr>
              <a:t>Dalam</a:t>
            </a:r>
            <a:r>
              <a:rPr lang="en-US" sz="1100" b="1" dirty="0">
                <a:solidFill>
                  <a:schemeClr val="bg1"/>
                </a:solidFill>
              </a:rPr>
              <a:t> Negeri</a:t>
            </a:r>
            <a:endParaRPr lang="en-ID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3FF4B67-FA4D-5144-052C-7B6B0B30BB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9C5C9A-BFA9-C91E-A6BC-3C40AFB88FB9}"/>
              </a:ext>
            </a:extLst>
          </p:cNvPr>
          <p:cNvSpPr txBox="1"/>
          <p:nvPr userDrawn="1"/>
        </p:nvSpPr>
        <p:spPr>
          <a:xfrm>
            <a:off x="933857" y="-12700"/>
            <a:ext cx="32453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Direktorat</a:t>
            </a:r>
            <a:r>
              <a:rPr lang="en-US" sz="1100" b="1" dirty="0"/>
              <a:t> </a:t>
            </a:r>
            <a:r>
              <a:rPr lang="en-US" sz="1100" b="1" dirty="0" err="1"/>
              <a:t>Jenderal</a:t>
            </a:r>
            <a:r>
              <a:rPr lang="en-US" sz="1100" b="1" dirty="0"/>
              <a:t> Bina Pembangunan</a:t>
            </a:r>
          </a:p>
          <a:p>
            <a:r>
              <a:rPr lang="en-US" sz="1100" b="1" dirty="0"/>
              <a:t>Kementerian </a:t>
            </a:r>
            <a:r>
              <a:rPr lang="en-US" sz="1100" b="1" dirty="0" err="1"/>
              <a:t>Dalam</a:t>
            </a:r>
            <a:r>
              <a:rPr lang="en-US" sz="1100" b="1" dirty="0"/>
              <a:t> Negeri</a:t>
            </a:r>
            <a:endParaRPr lang="en-ID" sz="1100" b="1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9176CC5-3809-7F6C-7439-C40D41B8F2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E2F267-5A09-82F9-567D-A3949A1CED02}"/>
              </a:ext>
            </a:extLst>
          </p:cNvPr>
          <p:cNvSpPr txBox="1"/>
          <p:nvPr userDrawn="1"/>
        </p:nvSpPr>
        <p:spPr>
          <a:xfrm>
            <a:off x="933857" y="-12700"/>
            <a:ext cx="32453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Direktorat</a:t>
            </a:r>
            <a:r>
              <a:rPr lang="en-US" sz="1100" b="1" dirty="0"/>
              <a:t> </a:t>
            </a:r>
            <a:r>
              <a:rPr lang="en-US" sz="1100" b="1" dirty="0" err="1"/>
              <a:t>Jenderal</a:t>
            </a:r>
            <a:r>
              <a:rPr lang="en-US" sz="1100" b="1" dirty="0"/>
              <a:t> Bina Pembangunan</a:t>
            </a:r>
          </a:p>
          <a:p>
            <a:r>
              <a:rPr lang="en-US" sz="1100" b="1" dirty="0"/>
              <a:t>Kementerian </a:t>
            </a:r>
            <a:r>
              <a:rPr lang="en-US" sz="1100" b="1" dirty="0" err="1"/>
              <a:t>Dalam</a:t>
            </a:r>
            <a:r>
              <a:rPr lang="en-US" sz="1100" b="1" dirty="0"/>
              <a:t> Negeri</a:t>
            </a:r>
            <a:endParaRPr lang="en-ID" sz="1100" b="1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CB8F4D3-8726-62C5-0DC7-F8A7394F36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FD8C08-455F-3262-8B88-D923EEDC3C4A}"/>
              </a:ext>
            </a:extLst>
          </p:cNvPr>
          <p:cNvSpPr txBox="1"/>
          <p:nvPr userDrawn="1"/>
        </p:nvSpPr>
        <p:spPr>
          <a:xfrm>
            <a:off x="933857" y="-12700"/>
            <a:ext cx="32453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solidFill>
                  <a:schemeClr val="bg1"/>
                </a:solidFill>
              </a:rPr>
              <a:t>Direktorat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Jenderal</a:t>
            </a:r>
            <a:r>
              <a:rPr lang="en-US" sz="1100" b="1" dirty="0">
                <a:solidFill>
                  <a:schemeClr val="bg1"/>
                </a:solidFill>
              </a:rPr>
              <a:t> Bina Pembangunan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Kementerian </a:t>
            </a:r>
            <a:r>
              <a:rPr lang="en-US" sz="1100" b="1" dirty="0" err="1">
                <a:solidFill>
                  <a:schemeClr val="bg1"/>
                </a:solidFill>
              </a:rPr>
              <a:t>Dalam</a:t>
            </a:r>
            <a:r>
              <a:rPr lang="en-US" sz="1100" b="1" dirty="0">
                <a:solidFill>
                  <a:schemeClr val="bg1"/>
                </a:solidFill>
              </a:rPr>
              <a:t> Negeri</a:t>
            </a:r>
            <a:endParaRPr lang="en-ID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D62B0FB-5EFB-31F6-5479-ECFCBA7838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C9EC782-042E-DA5F-C8C6-1CCAE11B8437}"/>
              </a:ext>
            </a:extLst>
          </p:cNvPr>
          <p:cNvSpPr txBox="1"/>
          <p:nvPr userDrawn="1"/>
        </p:nvSpPr>
        <p:spPr>
          <a:xfrm>
            <a:off x="933857" y="-12700"/>
            <a:ext cx="32453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Direktorat</a:t>
            </a:r>
            <a:r>
              <a:rPr lang="en-US" sz="1100" b="1" dirty="0"/>
              <a:t> </a:t>
            </a:r>
            <a:r>
              <a:rPr lang="en-US" sz="1100" b="1" dirty="0" err="1"/>
              <a:t>Jenderal</a:t>
            </a:r>
            <a:r>
              <a:rPr lang="en-US" sz="1100" b="1" dirty="0"/>
              <a:t> Bina Pembangunan</a:t>
            </a:r>
          </a:p>
          <a:p>
            <a:r>
              <a:rPr lang="en-US" sz="1100" b="1" dirty="0"/>
              <a:t>Kementerian </a:t>
            </a:r>
            <a:r>
              <a:rPr lang="en-US" sz="1100" b="1" dirty="0" err="1"/>
              <a:t>Dalam</a:t>
            </a:r>
            <a:r>
              <a:rPr lang="en-US" sz="1100" b="1" dirty="0"/>
              <a:t> Negeri</a:t>
            </a:r>
            <a:endParaRPr lang="en-ID" sz="1100" b="1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EF0D704-AB19-E054-E218-EFE6411A99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004F10-41E0-2077-DD22-22442A9CA322}"/>
              </a:ext>
            </a:extLst>
          </p:cNvPr>
          <p:cNvSpPr txBox="1"/>
          <p:nvPr userDrawn="1"/>
        </p:nvSpPr>
        <p:spPr>
          <a:xfrm>
            <a:off x="933857" y="-12700"/>
            <a:ext cx="32453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Direktorat</a:t>
            </a:r>
            <a:r>
              <a:rPr lang="en-US" sz="1100" b="1" dirty="0"/>
              <a:t> </a:t>
            </a:r>
            <a:r>
              <a:rPr lang="en-US" sz="1100" b="1" dirty="0" err="1"/>
              <a:t>Jenderal</a:t>
            </a:r>
            <a:r>
              <a:rPr lang="en-US" sz="1100" b="1" dirty="0"/>
              <a:t> Bina Pembangunan</a:t>
            </a:r>
          </a:p>
          <a:p>
            <a:r>
              <a:rPr lang="en-US" sz="1100" b="1" dirty="0"/>
              <a:t>Kementerian </a:t>
            </a:r>
            <a:r>
              <a:rPr lang="en-US" sz="1100" b="1" dirty="0" err="1"/>
              <a:t>Dalam</a:t>
            </a:r>
            <a:r>
              <a:rPr lang="en-US" sz="1100" b="1" dirty="0"/>
              <a:t> Negeri</a:t>
            </a:r>
            <a:endParaRPr lang="en-ID" sz="1100" b="1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131" y="752903"/>
            <a:ext cx="7116417" cy="2387600"/>
          </a:xfrm>
        </p:spPr>
        <p:txBody>
          <a:bodyPr/>
          <a:lstStyle/>
          <a:p>
            <a:r>
              <a:rPr lang="en-US" sz="5000" dirty="0" err="1"/>
              <a:t>Penyusunan</a:t>
            </a:r>
            <a:r>
              <a:rPr lang="en-US" sz="5000" dirty="0"/>
              <a:t> </a:t>
            </a:r>
            <a:r>
              <a:rPr lang="en-US" sz="5000" dirty="0" err="1"/>
              <a:t>Evaluasi</a:t>
            </a:r>
            <a:r>
              <a:rPr lang="en-US" sz="5000" dirty="0"/>
              <a:t>  </a:t>
            </a:r>
            <a:r>
              <a:rPr lang="en-US" sz="5000" dirty="0" err="1"/>
              <a:t>Dokumen</a:t>
            </a:r>
            <a:r>
              <a:rPr lang="en-US" sz="5000" dirty="0"/>
              <a:t> RPJPD </a:t>
            </a:r>
            <a:r>
              <a:rPr lang="en-US" sz="5000" dirty="0" err="1"/>
              <a:t>Tahun</a:t>
            </a:r>
            <a:r>
              <a:rPr lang="en-US" sz="5000" dirty="0"/>
              <a:t> 2005-2025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924DC9A-E47F-CFC9-DF53-BF833048A6EC}"/>
              </a:ext>
            </a:extLst>
          </p:cNvPr>
          <p:cNvSpPr txBox="1">
            <a:spLocks/>
          </p:cNvSpPr>
          <p:nvPr/>
        </p:nvSpPr>
        <p:spPr>
          <a:xfrm>
            <a:off x="4645086" y="4589692"/>
            <a:ext cx="6993355" cy="1048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i="1" dirty="0">
              <a:latin typeface="Amasis MT Pro Light" panose="020403040500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B7D5A62-86DE-ED88-D8B2-5705DBEBFD83}"/>
              </a:ext>
            </a:extLst>
          </p:cNvPr>
          <p:cNvSpPr txBox="1">
            <a:spLocks/>
          </p:cNvSpPr>
          <p:nvPr/>
        </p:nvSpPr>
        <p:spPr>
          <a:xfrm>
            <a:off x="1887522" y="4911297"/>
            <a:ext cx="9270052" cy="10489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nb-NO" sz="2400" dirty="0">
                <a:solidFill>
                  <a:schemeClr val="tx1"/>
                </a:solidFill>
                <a:sym typeface="Arial"/>
              </a:rPr>
              <a:t>ANANG INDIAWAN LASTIKA PUTRA, SE.,Msi</a:t>
            </a:r>
          </a:p>
          <a:p>
            <a:pPr>
              <a:defRPr/>
            </a:pPr>
            <a:r>
              <a:rPr lang="nb-NO" sz="1900" dirty="0">
                <a:solidFill>
                  <a:schemeClr val="tx1"/>
                </a:solidFill>
                <a:sym typeface="Arial"/>
              </a:rPr>
              <a:t>DIREKTORAT PERENCANAAN, EVALUASI DAN INFORMASI PEMBANGUNAN DAERAH</a:t>
            </a:r>
          </a:p>
          <a:p>
            <a:r>
              <a:rPr lang="en-US" dirty="0" err="1">
                <a:solidFill>
                  <a:schemeClr val="tx1"/>
                </a:solidFill>
              </a:rPr>
              <a:t>Direktorat</a:t>
            </a:r>
            <a:r>
              <a:rPr lang="en-US" dirty="0">
                <a:solidFill>
                  <a:schemeClr val="tx1"/>
                </a:solidFill>
              </a:rPr>
              <a:t> JENDERAL BINA PEMBANGUNAN DAERAH</a:t>
            </a:r>
          </a:p>
          <a:p>
            <a:r>
              <a:rPr lang="en-US" dirty="0">
                <a:solidFill>
                  <a:schemeClr val="tx1"/>
                </a:solidFill>
              </a:rPr>
              <a:t>KEMENTERIAN DALAM NEGERI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balikpapan</a:t>
            </a:r>
            <a:r>
              <a:rPr lang="en-US" sz="1400" dirty="0">
                <a:solidFill>
                  <a:schemeClr val="tx1"/>
                </a:solidFill>
              </a:rPr>
              <a:t>,  24  November 2022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54" y="136525"/>
            <a:ext cx="9779183" cy="1325563"/>
          </a:xfrm>
        </p:spPr>
        <p:txBody>
          <a:bodyPr/>
          <a:lstStyle/>
          <a:p>
            <a:r>
              <a:rPr lang="en-US" sz="3200" dirty="0"/>
              <a:t>Hal yang </a:t>
            </a:r>
            <a:r>
              <a:rPr lang="en-US" sz="3200" dirty="0" err="1"/>
              <a:t>perlu</a:t>
            </a:r>
            <a:r>
              <a:rPr lang="en-US" sz="3200" dirty="0"/>
              <a:t> </a:t>
            </a:r>
            <a:r>
              <a:rPr lang="en-US" sz="3200" dirty="0" err="1"/>
              <a:t>diperhatikan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 err="1"/>
              <a:t>Penyusunan</a:t>
            </a:r>
            <a:r>
              <a:rPr lang="en-US" sz="3200" dirty="0"/>
              <a:t> </a:t>
            </a:r>
            <a:r>
              <a:rPr lang="en-US" sz="3200" dirty="0" err="1"/>
              <a:t>Ranwal</a:t>
            </a:r>
            <a:r>
              <a:rPr lang="en-US" sz="3200" dirty="0"/>
              <a:t> </a:t>
            </a:r>
            <a:r>
              <a:rPr lang="en-US" sz="3200" dirty="0" err="1"/>
              <a:t>RPJPD</a:t>
            </a:r>
            <a:r>
              <a:rPr lang="en-US" sz="3200" dirty="0"/>
              <a:t> 2025-2045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Direktorat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, </a:t>
            </a:r>
            <a:r>
              <a:rPr lang="en-US" dirty="0" err="1"/>
              <a:t>Evaluasi</a:t>
            </a:r>
            <a:r>
              <a:rPr lang="en-US" dirty="0"/>
              <a:t>, dan </a:t>
            </a:r>
            <a:r>
              <a:rPr lang="en-US" dirty="0" err="1"/>
              <a:t>Informasi</a:t>
            </a:r>
            <a:r>
              <a:rPr lang="en-US" dirty="0"/>
              <a:t> Pembangunan Daerah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DA12FB-DD94-5BEB-35A2-DAFEA70F8619}"/>
              </a:ext>
            </a:extLst>
          </p:cNvPr>
          <p:cNvSpPr txBox="1"/>
          <p:nvPr/>
        </p:nvSpPr>
        <p:spPr>
          <a:xfrm>
            <a:off x="219075" y="1462088"/>
            <a:ext cx="2647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POIN ke-7 </a:t>
            </a:r>
            <a:r>
              <a:rPr lang="en-US" sz="2000" b="1" dirty="0" err="1"/>
              <a:t>s.d.</a:t>
            </a:r>
            <a:r>
              <a:rPr lang="en-US" sz="2000" b="1" dirty="0"/>
              <a:t> 11</a:t>
            </a:r>
            <a:endParaRPr lang="en-ID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44D44C-3170-45AE-DF39-D4BEE11F22B2}"/>
              </a:ext>
            </a:extLst>
          </p:cNvPr>
          <p:cNvSpPr txBox="1"/>
          <p:nvPr/>
        </p:nvSpPr>
        <p:spPr>
          <a:xfrm>
            <a:off x="885713" y="2009404"/>
            <a:ext cx="10740230" cy="3799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7"/>
            </a:pPr>
            <a:r>
              <a:rPr lang="id-ID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Hasil evaluasi terhadap RPJPD 2005-2025 disampaikan kepada Gubernur/Bupati/Walikota dan kepada DPRD Provinsi/Kab/kota.</a:t>
            </a:r>
            <a:endParaRPr lang="en-ID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7"/>
            </a:pPr>
            <a:r>
              <a:rPr lang="id-ID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Seluruh Pemerintah Daerah menyusun Rancangan Awal RPJPD Tahun 2025-2045 dimulai Tahun 2023 dengan berpedoman pada peraturan perundang-undangan yang berlaku.</a:t>
            </a:r>
            <a:endParaRPr lang="en-ID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7"/>
            </a:pPr>
            <a:r>
              <a:rPr lang="id-ID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Rancangan Awal RPJPD Tahun 2025-2045 ditetapkan oleh kepala daerah dan disampaikan kepada seluruh </a:t>
            </a:r>
            <a:r>
              <a:rPr lang="id-ID" sz="16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stakeholders</a:t>
            </a:r>
            <a:r>
              <a:rPr lang="id-ID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khususnya bagi calon kepala daerah sebelum tahapan pendaftaran pasangan calon kepala daerah dimulai.</a:t>
            </a:r>
            <a:endParaRPr lang="en-ID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7"/>
            </a:pPr>
            <a:r>
              <a:rPr lang="id-ID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Bakal calon kepala daerah mempedomani arah kebijakan dan sasaran pokok tahap pertama (Tahun 2025-2030) dalam ranwal RPJPD Tahun 2025-20</a:t>
            </a:r>
            <a:r>
              <a:rPr lang="en-ID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45</a:t>
            </a:r>
            <a:r>
              <a:rPr lang="id-ID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dalam merumuskan Visi, Misi dan Program Calon kepala daerah.</a:t>
            </a:r>
            <a:endParaRPr lang="en-ID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7"/>
            </a:pPr>
            <a:r>
              <a:rPr lang="id-ID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Pemerintah daerah melaporkan kemajuan penyusunan RPJPD Tahun 2025-2045 ke Menteri Dalam Negeri melalui tautan sebagai berikut: </a:t>
            </a:r>
            <a:r>
              <a:rPr lang="id-ID" sz="16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bit.ly/LAPROGRESSRPJPD2545</a:t>
            </a:r>
            <a:endParaRPr lang="en-ID" sz="1600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529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58" y="1763579"/>
            <a:ext cx="9340015" cy="2810460"/>
          </a:xfrm>
        </p:spPr>
        <p:txBody>
          <a:bodyPr>
            <a:normAutofit/>
          </a:bodyPr>
          <a:lstStyle/>
          <a:p>
            <a:r>
              <a:rPr lang="en-US" sz="4400" dirty="0"/>
              <a:t>Lampiran SE </a:t>
            </a:r>
            <a:r>
              <a:rPr lang="en-US" sz="4400" dirty="0" err="1"/>
              <a:t>Mendagri</a:t>
            </a:r>
            <a:r>
              <a:rPr lang="en-US" sz="4400" dirty="0"/>
              <a:t> </a:t>
            </a:r>
            <a:r>
              <a:rPr lang="en-US" sz="4400" dirty="0" err="1"/>
              <a:t>tentang</a:t>
            </a:r>
            <a:r>
              <a:rPr lang="en-US" sz="4400" dirty="0"/>
              <a:t> </a:t>
            </a:r>
            <a:r>
              <a:rPr lang="en-US" sz="4400" dirty="0" err="1"/>
              <a:t>Evaluasi</a:t>
            </a:r>
            <a:r>
              <a:rPr lang="en-US" sz="4400" dirty="0"/>
              <a:t> </a:t>
            </a:r>
            <a:r>
              <a:rPr lang="en-US" sz="4400" dirty="0" err="1"/>
              <a:t>RPJPD</a:t>
            </a:r>
            <a:r>
              <a:rPr lang="en-US" sz="4400" dirty="0"/>
              <a:t> </a:t>
            </a:r>
            <a:r>
              <a:rPr lang="en-US" sz="4400" dirty="0" err="1"/>
              <a:t>Tahun</a:t>
            </a:r>
            <a:r>
              <a:rPr lang="en-US" sz="4400" dirty="0"/>
              <a:t> 2005-2025 dan </a:t>
            </a:r>
            <a:r>
              <a:rPr lang="en-US" sz="4400" dirty="0" err="1"/>
              <a:t>Ranwal</a:t>
            </a:r>
            <a:r>
              <a:rPr lang="en-US" sz="4400" dirty="0"/>
              <a:t> </a:t>
            </a:r>
            <a:r>
              <a:rPr lang="en-US" sz="4400" dirty="0" err="1"/>
              <a:t>RPJPD</a:t>
            </a:r>
            <a:r>
              <a:rPr lang="en-US" sz="4400" dirty="0"/>
              <a:t> </a:t>
            </a:r>
            <a:r>
              <a:rPr lang="en-US" sz="4400" dirty="0" err="1"/>
              <a:t>Tahun</a:t>
            </a:r>
            <a:r>
              <a:rPr lang="en-US" sz="4400" dirty="0"/>
              <a:t> 2025-2045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7812" y="136525"/>
            <a:ext cx="1364297" cy="1094521"/>
          </a:xfrm>
        </p:spPr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1F17760-D90A-AB46-A4E0-31B2684E3F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20876" y="3426615"/>
            <a:ext cx="1364297" cy="1094521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Direktorat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, </a:t>
            </a:r>
            <a:r>
              <a:rPr lang="en-US" dirty="0" err="1"/>
              <a:t>Evaluasi</a:t>
            </a:r>
            <a:r>
              <a:rPr lang="en-US" dirty="0"/>
              <a:t>, dan </a:t>
            </a:r>
            <a:r>
              <a:rPr lang="en-US" dirty="0" err="1"/>
              <a:t>Informasi</a:t>
            </a:r>
            <a:r>
              <a:rPr lang="en-US" dirty="0"/>
              <a:t> Pembangunan Daerah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92955" y="1146553"/>
            <a:ext cx="3173278" cy="522514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Persiapan</a:t>
            </a: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762" y="1669067"/>
            <a:ext cx="3648075" cy="282861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ID" sz="1600" dirty="0" err="1">
                <a:effectLst/>
                <a:latin typeface="+mj-lt"/>
                <a:ea typeface="Bookman Old Style" panose="02050604050505020204" pitchFamily="18" charset="0"/>
              </a:rPr>
              <a:t>Bappeda</a:t>
            </a:r>
            <a:r>
              <a:rPr lang="en-ID" sz="1600" dirty="0">
                <a:effectLst/>
                <a:latin typeface="+mj-lt"/>
                <a:ea typeface="Bookman Old Style" panose="02050604050505020204" pitchFamily="18" charset="0"/>
              </a:rPr>
              <a:t> </a:t>
            </a:r>
            <a:r>
              <a:rPr lang="en-ID" sz="1600" dirty="0" err="1">
                <a:effectLst/>
                <a:latin typeface="+mj-lt"/>
                <a:ea typeface="Bookman Old Style" panose="02050604050505020204" pitchFamily="18" charset="0"/>
              </a:rPr>
              <a:t>menghimpun</a:t>
            </a:r>
            <a:r>
              <a:rPr lang="en-ID" sz="1600" dirty="0">
                <a:effectLst/>
                <a:latin typeface="+mj-lt"/>
                <a:ea typeface="Bookman Old Style" panose="02050604050505020204" pitchFamily="18" charset="0"/>
              </a:rPr>
              <a:t> </a:t>
            </a:r>
            <a:r>
              <a:rPr lang="en-ID" sz="1600" dirty="0" err="1">
                <a:effectLst/>
                <a:latin typeface="+mj-lt"/>
                <a:ea typeface="Bookman Old Style" panose="02050604050505020204" pitchFamily="18" charset="0"/>
              </a:rPr>
              <a:t>dokumen</a:t>
            </a:r>
            <a:r>
              <a:rPr lang="en-ID" sz="1600" dirty="0">
                <a:effectLst/>
                <a:latin typeface="+mj-lt"/>
                <a:ea typeface="Bookman Old Style" panose="02050604050505020204" pitchFamily="18" charset="0"/>
              </a:rPr>
              <a:t> </a:t>
            </a:r>
            <a:r>
              <a:rPr lang="en-ID" sz="1600" dirty="0" err="1">
                <a:effectLst/>
                <a:latin typeface="+mj-lt"/>
                <a:ea typeface="Bookman Old Style" panose="02050604050505020204" pitchFamily="18" charset="0"/>
              </a:rPr>
              <a:t>terkait</a:t>
            </a:r>
            <a:r>
              <a:rPr lang="en-ID" sz="1600" dirty="0">
                <a:effectLst/>
                <a:latin typeface="+mj-lt"/>
                <a:ea typeface="Bookman Old Style" panose="02050604050505020204" pitchFamily="18" charset="0"/>
              </a:rPr>
              <a:t>, </a:t>
            </a:r>
            <a:r>
              <a:rPr lang="en-ID" sz="1600" dirty="0" err="1">
                <a:effectLst/>
                <a:latin typeface="+mj-lt"/>
                <a:ea typeface="Bookman Old Style" panose="02050604050505020204" pitchFamily="18" charset="0"/>
              </a:rPr>
              <a:t>sekurang-kurangnya</a:t>
            </a:r>
            <a:r>
              <a:rPr lang="en-ID" sz="1600" dirty="0">
                <a:effectLst/>
                <a:latin typeface="+mj-lt"/>
                <a:ea typeface="Bookman Old Style" panose="02050604050505020204" pitchFamily="18" charset="0"/>
              </a:rPr>
              <a:t> </a:t>
            </a:r>
            <a:r>
              <a:rPr lang="en-ID" sz="1600" dirty="0" err="1">
                <a:effectLst/>
                <a:latin typeface="+mj-lt"/>
                <a:ea typeface="Bookman Old Style" panose="02050604050505020204" pitchFamily="18" charset="0"/>
              </a:rPr>
              <a:t>meliputi</a:t>
            </a:r>
            <a:r>
              <a:rPr lang="en-ID" sz="1600" dirty="0">
                <a:effectLst/>
                <a:latin typeface="+mj-lt"/>
                <a:ea typeface="Bookman Old Style" panose="02050604050505020204" pitchFamily="18" charset="0"/>
              </a:rPr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600" dirty="0" err="1">
                <a:latin typeface="+mj-lt"/>
              </a:rPr>
              <a:t>Perda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tentang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RPJPD</a:t>
            </a:r>
            <a:r>
              <a:rPr lang="en-ID" sz="1600" dirty="0">
                <a:latin typeface="+mj-lt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600" dirty="0" err="1">
                <a:latin typeface="+mj-lt"/>
              </a:rPr>
              <a:t>Perda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tentang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RPJMD</a:t>
            </a:r>
            <a:r>
              <a:rPr lang="en-ID" sz="1600" dirty="0">
                <a:latin typeface="+mj-lt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600" dirty="0">
                <a:latin typeface="+mj-lt"/>
              </a:rPr>
              <a:t>Hasil </a:t>
            </a:r>
            <a:r>
              <a:rPr lang="en-ID" sz="1600" dirty="0" err="1">
                <a:latin typeface="+mj-lt"/>
              </a:rPr>
              <a:t>evaluasi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Bappeda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terhadap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hasil</a:t>
            </a:r>
            <a:r>
              <a:rPr lang="en-ID" sz="1600" dirty="0">
                <a:latin typeface="+mj-lt"/>
              </a:rPr>
              <a:t> RPJMD </a:t>
            </a:r>
            <a:r>
              <a:rPr lang="en-ID" sz="1600" dirty="0" err="1">
                <a:latin typeface="+mj-lt"/>
              </a:rPr>
              <a:t>Tahun</a:t>
            </a:r>
            <a:r>
              <a:rPr lang="en-ID" sz="1600" dirty="0">
                <a:latin typeface="+mj-lt"/>
              </a:rPr>
              <a:t> ke-5. </a:t>
            </a:r>
            <a:endParaRPr lang="en-US" sz="16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85697B7-EBBB-0E4B-AA02-0D3F94821C6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09361" y="1146553"/>
            <a:ext cx="3173278" cy="522514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Pelaksanaan</a:t>
            </a:r>
            <a:r>
              <a:rPr lang="en-US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864173" y="1669067"/>
            <a:ext cx="4348493" cy="346490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ID" sz="1600" dirty="0" err="1">
                <a:effectLst/>
                <a:latin typeface="+mj-lt"/>
                <a:ea typeface="Bookman Old Style" panose="02050604050505020204" pitchFamily="18" charset="0"/>
              </a:rPr>
              <a:t>Bappeda</a:t>
            </a:r>
            <a:r>
              <a:rPr lang="en-ID" sz="1600" dirty="0">
                <a:effectLst/>
                <a:latin typeface="+mj-lt"/>
                <a:ea typeface="Bookman Old Style" panose="02050604050505020204" pitchFamily="18" charset="0"/>
              </a:rPr>
              <a:t> </a:t>
            </a:r>
            <a:r>
              <a:rPr lang="en-ID" sz="1600" dirty="0" err="1">
                <a:effectLst/>
                <a:latin typeface="+mj-lt"/>
                <a:ea typeface="Bookman Old Style" panose="02050604050505020204" pitchFamily="18" charset="0"/>
              </a:rPr>
              <a:t>melakukan</a:t>
            </a:r>
            <a:r>
              <a:rPr lang="en-ID" sz="1600" dirty="0">
                <a:effectLst/>
                <a:latin typeface="+mj-lt"/>
                <a:ea typeface="Bookman Old Style" panose="02050604050505020204" pitchFamily="18" charset="0"/>
              </a:rPr>
              <a:t> </a:t>
            </a:r>
            <a:r>
              <a:rPr lang="en-ID" sz="1600" dirty="0" err="1">
                <a:effectLst/>
                <a:latin typeface="+mj-lt"/>
                <a:ea typeface="Bookman Old Style" panose="02050604050505020204" pitchFamily="18" charset="0"/>
              </a:rPr>
              <a:t>evaluasi</a:t>
            </a:r>
            <a:r>
              <a:rPr lang="en-ID" sz="1600" dirty="0">
                <a:effectLst/>
                <a:latin typeface="+mj-lt"/>
                <a:ea typeface="Bookman Old Style" panose="02050604050505020204" pitchFamily="18" charset="0"/>
              </a:rPr>
              <a:t> </a:t>
            </a:r>
            <a:r>
              <a:rPr lang="en-ID" sz="1600" dirty="0" err="1">
                <a:effectLst/>
                <a:latin typeface="+mj-lt"/>
                <a:ea typeface="Bookman Old Style" panose="02050604050505020204" pitchFamily="18" charset="0"/>
              </a:rPr>
              <a:t>hasil</a:t>
            </a:r>
            <a:r>
              <a:rPr lang="en-ID" sz="1600" dirty="0">
                <a:effectLst/>
                <a:latin typeface="+mj-lt"/>
                <a:ea typeface="Bookman Old Style" panose="02050604050505020204" pitchFamily="18" charset="0"/>
              </a:rPr>
              <a:t> RPJPD </a:t>
            </a:r>
            <a:r>
              <a:rPr lang="en-ID" sz="1600" dirty="0" err="1">
                <a:effectLst/>
                <a:latin typeface="+mj-lt"/>
                <a:ea typeface="Bookman Old Style" panose="02050604050505020204" pitchFamily="18" charset="0"/>
              </a:rPr>
              <a:t>melalui</a:t>
            </a:r>
            <a:r>
              <a:rPr lang="en-ID" sz="1600" dirty="0">
                <a:effectLst/>
                <a:latin typeface="+mj-lt"/>
                <a:ea typeface="Bookman Old Style" panose="02050604050505020204" pitchFamily="18" charset="0"/>
              </a:rPr>
              <a:t> </a:t>
            </a:r>
            <a:r>
              <a:rPr lang="en-ID" sz="1600" dirty="0" err="1">
                <a:effectLst/>
                <a:latin typeface="+mj-lt"/>
                <a:ea typeface="Bookman Old Style" panose="02050604050505020204" pitchFamily="18" charset="0"/>
              </a:rPr>
              <a:t>pemeriksaan</a:t>
            </a:r>
            <a:r>
              <a:rPr lang="en-ID" sz="1600" dirty="0">
                <a:effectLst/>
                <a:latin typeface="+mj-lt"/>
                <a:ea typeface="Bookman Old Style" panose="02050604050505020204" pitchFamily="18" charset="0"/>
              </a:rPr>
              <a:t>/</a:t>
            </a:r>
            <a:r>
              <a:rPr lang="en-ID" sz="1600" dirty="0" err="1">
                <a:effectLst/>
                <a:latin typeface="+mj-lt"/>
                <a:ea typeface="Bookman Old Style" panose="02050604050505020204" pitchFamily="18" charset="0"/>
              </a:rPr>
              <a:t>penelitian</a:t>
            </a:r>
            <a:r>
              <a:rPr lang="en-ID" sz="1600" dirty="0">
                <a:effectLst/>
                <a:latin typeface="+mj-lt"/>
                <a:ea typeface="Bookman Old Style" panose="02050604050505020204" pitchFamily="18" charset="0"/>
              </a:rPr>
              <a:t> </a:t>
            </a:r>
            <a:r>
              <a:rPr lang="en-ID" sz="1600" dirty="0" err="1">
                <a:effectLst/>
                <a:latin typeface="+mj-lt"/>
                <a:ea typeface="Bookman Old Style" panose="02050604050505020204" pitchFamily="18" charset="0"/>
              </a:rPr>
              <a:t>dokumen</a:t>
            </a:r>
            <a:r>
              <a:rPr lang="en-ID" sz="1600" dirty="0">
                <a:effectLst/>
                <a:latin typeface="+mj-lt"/>
                <a:ea typeface="Bookman Old Style" panose="02050604050505020204" pitchFamily="18" charset="0"/>
              </a:rPr>
              <a:t>, </a:t>
            </a:r>
            <a:r>
              <a:rPr lang="en-ID" sz="1600" dirty="0" err="1">
                <a:effectLst/>
                <a:latin typeface="+mj-lt"/>
                <a:ea typeface="Bookman Old Style" panose="02050604050505020204" pitchFamily="18" charset="0"/>
              </a:rPr>
              <a:t>analisis</a:t>
            </a:r>
            <a:r>
              <a:rPr lang="en-ID" sz="1600" dirty="0">
                <a:effectLst/>
                <a:latin typeface="+mj-lt"/>
                <a:ea typeface="Bookman Old Style" panose="02050604050505020204" pitchFamily="18" charset="0"/>
              </a:rPr>
              <a:t> </a:t>
            </a:r>
            <a:r>
              <a:rPr lang="en-ID" sz="1600" dirty="0" err="1">
                <a:effectLst/>
                <a:latin typeface="+mj-lt"/>
                <a:ea typeface="Bookman Old Style" panose="02050604050505020204" pitchFamily="18" charset="0"/>
              </a:rPr>
              <a:t>dokumen</a:t>
            </a:r>
            <a:r>
              <a:rPr lang="en-ID" sz="1600" dirty="0">
                <a:effectLst/>
                <a:latin typeface="+mj-lt"/>
                <a:ea typeface="Bookman Old Style" panose="02050604050505020204" pitchFamily="18" charset="0"/>
              </a:rPr>
              <a:t>, </a:t>
            </a:r>
            <a:r>
              <a:rPr lang="en-ID" sz="1600" dirty="0" err="1">
                <a:effectLst/>
                <a:latin typeface="+mj-lt"/>
                <a:ea typeface="Bookman Old Style" panose="02050604050505020204" pitchFamily="18" charset="0"/>
              </a:rPr>
              <a:t>menelaah</a:t>
            </a:r>
            <a:r>
              <a:rPr lang="en-ID" sz="1600" dirty="0">
                <a:effectLst/>
                <a:latin typeface="+mj-lt"/>
                <a:ea typeface="Bookman Old Style" panose="02050604050505020204" pitchFamily="18" charset="0"/>
              </a:rPr>
              <a:t> </a:t>
            </a:r>
            <a:r>
              <a:rPr lang="en-ID" sz="1600" dirty="0" err="1">
                <a:effectLst/>
                <a:latin typeface="+mj-lt"/>
                <a:ea typeface="Bookman Old Style" panose="02050604050505020204" pitchFamily="18" charset="0"/>
              </a:rPr>
              <a:t>keterkaitan</a:t>
            </a:r>
            <a:r>
              <a:rPr lang="en-ID" sz="1600" dirty="0">
                <a:effectLst/>
                <a:latin typeface="+mj-lt"/>
                <a:ea typeface="Bookman Old Style" panose="02050604050505020204" pitchFamily="18" charset="0"/>
              </a:rPr>
              <a:t> </a:t>
            </a:r>
            <a:r>
              <a:rPr lang="en-ID" sz="1600" dirty="0" err="1">
                <a:effectLst/>
                <a:latin typeface="+mj-lt"/>
                <a:ea typeface="Bookman Old Style" panose="02050604050505020204" pitchFamily="18" charset="0"/>
              </a:rPr>
              <a:t>antar</a:t>
            </a:r>
            <a:r>
              <a:rPr lang="en-ID" sz="1600" dirty="0">
                <a:effectLst/>
                <a:latin typeface="+mj-lt"/>
                <a:ea typeface="Bookman Old Style" panose="02050604050505020204" pitchFamily="18" charset="0"/>
              </a:rPr>
              <a:t> </a:t>
            </a:r>
            <a:r>
              <a:rPr lang="en-ID" sz="1600" dirty="0" err="1">
                <a:effectLst/>
                <a:latin typeface="+mj-lt"/>
                <a:ea typeface="Bookman Old Style" panose="02050604050505020204" pitchFamily="18" charset="0"/>
              </a:rPr>
              <a:t>dokumen</a:t>
            </a:r>
            <a:r>
              <a:rPr lang="en-ID" sz="1600" dirty="0">
                <a:effectLst/>
                <a:latin typeface="+mj-lt"/>
                <a:ea typeface="Bookman Old Style" panose="02050604050505020204" pitchFamily="18" charset="0"/>
              </a:rPr>
              <a:t>, </a:t>
            </a:r>
            <a:r>
              <a:rPr lang="en-ID" sz="1600" dirty="0" err="1">
                <a:effectLst/>
                <a:latin typeface="+mj-lt"/>
                <a:ea typeface="Bookman Old Style" panose="02050604050505020204" pitchFamily="18" charset="0"/>
              </a:rPr>
              <a:t>membandingkan</a:t>
            </a:r>
            <a:r>
              <a:rPr lang="en-ID" sz="1600" dirty="0">
                <a:effectLst/>
                <a:latin typeface="+mj-lt"/>
                <a:ea typeface="Bookman Old Style" panose="02050604050505020204" pitchFamily="18" charset="0"/>
              </a:rPr>
              <a:t> </a:t>
            </a:r>
            <a:r>
              <a:rPr lang="en-ID" sz="1600" dirty="0" err="1">
                <a:effectLst/>
                <a:latin typeface="+mj-lt"/>
                <a:ea typeface="Bookman Old Style" panose="02050604050505020204" pitchFamily="18" charset="0"/>
              </a:rPr>
              <a:t>materi</a:t>
            </a:r>
            <a:r>
              <a:rPr lang="en-ID" sz="1600" dirty="0">
                <a:effectLst/>
                <a:latin typeface="+mj-lt"/>
                <a:ea typeface="Bookman Old Style" panose="02050604050505020204" pitchFamily="18" charset="0"/>
              </a:rPr>
              <a:t> </a:t>
            </a:r>
            <a:r>
              <a:rPr lang="en-ID" sz="1600" dirty="0" err="1">
                <a:effectLst/>
                <a:latin typeface="+mj-lt"/>
                <a:ea typeface="Bookman Old Style" panose="02050604050505020204" pitchFamily="18" charset="0"/>
              </a:rPr>
              <a:t>antar</a:t>
            </a:r>
            <a:r>
              <a:rPr lang="en-ID" sz="1600" dirty="0">
                <a:effectLst/>
                <a:latin typeface="+mj-lt"/>
                <a:ea typeface="Bookman Old Style" panose="02050604050505020204" pitchFamily="18" charset="0"/>
              </a:rPr>
              <a:t> </a:t>
            </a:r>
            <a:r>
              <a:rPr lang="en-ID" sz="1600" dirty="0" err="1">
                <a:effectLst/>
                <a:latin typeface="+mj-lt"/>
                <a:ea typeface="Bookman Old Style" panose="02050604050505020204" pitchFamily="18" charset="0"/>
              </a:rPr>
              <a:t>dokumen</a:t>
            </a:r>
            <a:r>
              <a:rPr lang="en-ID" sz="1600" dirty="0">
                <a:effectLst/>
                <a:latin typeface="+mj-lt"/>
                <a:ea typeface="Bookman Old Style" panose="02050604050505020204" pitchFamily="18" charset="0"/>
              </a:rPr>
              <a:t> dan lain-lain, </a:t>
            </a:r>
            <a:r>
              <a:rPr lang="en-ID" sz="1600" dirty="0" err="1">
                <a:effectLst/>
                <a:latin typeface="+mj-lt"/>
                <a:ea typeface="Bookman Old Style" panose="02050604050505020204" pitchFamily="18" charset="0"/>
              </a:rPr>
              <a:t>sebagai</a:t>
            </a:r>
            <a:r>
              <a:rPr lang="en-ID" sz="1600" dirty="0">
                <a:effectLst/>
                <a:latin typeface="+mj-lt"/>
                <a:ea typeface="Bookman Old Style" panose="02050604050505020204" pitchFamily="18" charset="0"/>
              </a:rPr>
              <a:t> </a:t>
            </a:r>
            <a:r>
              <a:rPr lang="en-ID" sz="1600" dirty="0" err="1">
                <a:effectLst/>
                <a:latin typeface="+mj-lt"/>
                <a:ea typeface="Bookman Old Style" panose="02050604050505020204" pitchFamily="18" charset="0"/>
              </a:rPr>
              <a:t>berikut</a:t>
            </a:r>
            <a:r>
              <a:rPr lang="en-ID" sz="1600" dirty="0">
                <a:effectLst/>
                <a:latin typeface="+mj-lt"/>
                <a:ea typeface="Bookman Old Style" panose="02050604050505020204" pitchFamily="18" charset="0"/>
              </a:rPr>
              <a:t>:</a:t>
            </a:r>
          </a:p>
          <a:p>
            <a:pPr marL="342900" indent="-342900" algn="just">
              <a:buFont typeface="+mj-lt"/>
              <a:buAutoNum type="alphaLcPeriod"/>
            </a:pPr>
            <a:r>
              <a:rPr lang="en-US" sz="1600" dirty="0" err="1">
                <a:latin typeface="+mj-lt"/>
              </a:rPr>
              <a:t>Mengisi</a:t>
            </a:r>
            <a:r>
              <a:rPr lang="en-US" sz="1600" dirty="0">
                <a:latin typeface="+mj-lt"/>
              </a:rPr>
              <a:t>  </a:t>
            </a:r>
            <a:r>
              <a:rPr lang="en-US" sz="1600" dirty="0" err="1">
                <a:latin typeface="+mj-lt"/>
              </a:rPr>
              <a:t>formulir</a:t>
            </a:r>
            <a:r>
              <a:rPr lang="en-US" sz="1600" dirty="0">
                <a:latin typeface="+mj-lt"/>
              </a:rPr>
              <a:t>  </a:t>
            </a:r>
            <a:r>
              <a:rPr lang="en-US" sz="1600" dirty="0" err="1">
                <a:latin typeface="+mj-lt"/>
              </a:rPr>
              <a:t>evaluasi</a:t>
            </a:r>
            <a:r>
              <a:rPr lang="en-US" sz="1600" dirty="0">
                <a:latin typeface="+mj-lt"/>
              </a:rPr>
              <a:t>  </a:t>
            </a:r>
            <a:r>
              <a:rPr lang="en-US" sz="1600" dirty="0" err="1">
                <a:latin typeface="+mj-lt"/>
              </a:rPr>
              <a:t>terhadap</a:t>
            </a:r>
            <a:r>
              <a:rPr lang="en-US" sz="1600" dirty="0">
                <a:latin typeface="+mj-lt"/>
              </a:rPr>
              <a:t>  </a:t>
            </a:r>
            <a:r>
              <a:rPr lang="en-US" sz="1600" dirty="0" err="1">
                <a:latin typeface="+mj-lt"/>
              </a:rPr>
              <a:t>hasil</a:t>
            </a:r>
            <a:r>
              <a:rPr lang="en-US" sz="1600" dirty="0">
                <a:latin typeface="+mj-lt"/>
              </a:rPr>
              <a:t>  RPJPD </a:t>
            </a:r>
            <a:r>
              <a:rPr lang="en-US" sz="1600" dirty="0" err="1">
                <a:latin typeface="+mj-lt"/>
              </a:rPr>
              <a:t>sesuai</a:t>
            </a:r>
            <a:r>
              <a:rPr lang="en-US" sz="1600" dirty="0">
                <a:latin typeface="+mj-lt"/>
              </a:rPr>
              <a:t>  </a:t>
            </a:r>
            <a:r>
              <a:rPr lang="en-US" sz="1600" dirty="0" err="1">
                <a:latin typeface="+mj-lt"/>
              </a:rPr>
              <a:t>dengan</a:t>
            </a:r>
            <a:r>
              <a:rPr lang="en-US" sz="1600" dirty="0">
                <a:latin typeface="+mj-lt"/>
              </a:rPr>
              <a:t>  </a:t>
            </a:r>
            <a:r>
              <a:rPr lang="en-US" sz="1600" dirty="0" err="1">
                <a:latin typeface="+mj-lt"/>
              </a:rPr>
              <a:t>petunjuk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pengisiannya</a:t>
            </a:r>
            <a:r>
              <a:rPr lang="en-US" sz="1600" dirty="0">
                <a:latin typeface="+mj-lt"/>
              </a:rPr>
              <a:t>. Data yang </a:t>
            </a:r>
            <a:r>
              <a:rPr lang="en-US" sz="1600" dirty="0" err="1">
                <a:latin typeface="+mj-lt"/>
              </a:rPr>
              <a:t>digunakan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untuk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mengisi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formulir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adalah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hasil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evaluasi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terhadap</a:t>
            </a:r>
            <a:r>
              <a:rPr lang="en-US" sz="1600" dirty="0">
                <a:latin typeface="+mj-lt"/>
              </a:rPr>
              <a:t> Hasil </a:t>
            </a:r>
            <a:r>
              <a:rPr lang="en-US" sz="1600" dirty="0" err="1">
                <a:latin typeface="+mj-lt"/>
              </a:rPr>
              <a:t>RPJMD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Tahun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ke</a:t>
            </a:r>
            <a:r>
              <a:rPr lang="en-US" sz="1600" dirty="0">
                <a:latin typeface="+mj-lt"/>
              </a:rPr>
              <a:t>-5 </a:t>
            </a:r>
            <a:r>
              <a:rPr lang="en-US" sz="1600" dirty="0" err="1">
                <a:latin typeface="+mj-lt"/>
              </a:rPr>
              <a:t>Untuk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menilai</a:t>
            </a:r>
            <a:r>
              <a:rPr lang="en-US" sz="1600" dirty="0">
                <a:latin typeface="+mj-lt"/>
              </a:rPr>
              <a:t> rata-rata </a:t>
            </a:r>
            <a:r>
              <a:rPr lang="en-US" sz="1600" dirty="0" err="1">
                <a:latin typeface="+mj-lt"/>
              </a:rPr>
              <a:t>capaian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kinerja</a:t>
            </a:r>
            <a:r>
              <a:rPr lang="en-US" sz="1600" dirty="0">
                <a:latin typeface="+mj-lt"/>
              </a:rPr>
              <a:t> dan </a:t>
            </a:r>
            <a:r>
              <a:rPr lang="en-US" sz="1600" dirty="0" err="1">
                <a:latin typeface="+mj-lt"/>
              </a:rPr>
              <a:t>predikat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kinerja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digunakan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kriteria</a:t>
            </a:r>
            <a:r>
              <a:rPr lang="en-US" sz="1600" dirty="0">
                <a:latin typeface="+mj-lt"/>
              </a:rPr>
              <a:t> yang </a:t>
            </a:r>
            <a:r>
              <a:rPr lang="en-US" sz="1600" dirty="0" err="1">
                <a:latin typeface="+mj-lt"/>
              </a:rPr>
              <a:t>tercantum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dalam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tabel</a:t>
            </a:r>
            <a:r>
              <a:rPr lang="en-US" sz="1600" dirty="0">
                <a:latin typeface="+mj-lt"/>
              </a:rPr>
              <a:t> 1.</a:t>
            </a:r>
          </a:p>
          <a:p>
            <a:pPr marL="342900" indent="-342900" algn="just">
              <a:buFont typeface="+mj-lt"/>
              <a:buAutoNum type="alphaLcPeriod"/>
            </a:pPr>
            <a:r>
              <a:rPr lang="en-US" sz="1600" dirty="0" err="1">
                <a:latin typeface="+mj-lt"/>
              </a:rPr>
              <a:t>Dalam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hal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ditemukan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adanya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ketidaksesuaian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antara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hasil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dengan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rencana</a:t>
            </a:r>
            <a:r>
              <a:rPr lang="en-US" sz="1600" dirty="0">
                <a:latin typeface="+mj-lt"/>
              </a:rPr>
              <a:t> yang </a:t>
            </a:r>
            <a:r>
              <a:rPr lang="en-US" sz="1600" dirty="0" err="1">
                <a:latin typeface="+mj-lt"/>
              </a:rPr>
              <a:t>telah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dituangkan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dalam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Peraturan</a:t>
            </a:r>
            <a:r>
              <a:rPr lang="en-US" sz="1600" dirty="0">
                <a:latin typeface="+mj-lt"/>
              </a:rPr>
              <a:t> Daerah </a:t>
            </a:r>
            <a:r>
              <a:rPr lang="en-US" sz="1600" dirty="0" err="1">
                <a:latin typeface="+mj-lt"/>
              </a:rPr>
              <a:t>tentang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RPJPD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dicatat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dalam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kertas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kerja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evaluasi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terhadap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hasil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RPJPD</a:t>
            </a:r>
            <a:r>
              <a:rPr lang="en-US" sz="1600" dirty="0">
                <a:latin typeface="+mj-lt"/>
              </a:rPr>
              <a:t>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B1FFBC5-1733-5E4A-BF11-2C157D9917C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379487" y="1146553"/>
            <a:ext cx="3173278" cy="522514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Pelaporan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8A12450-9474-8A49-BAEB-20C6F51540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01484" y="1669066"/>
            <a:ext cx="3890516" cy="2828613"/>
          </a:xfrm>
        </p:spPr>
        <p:txBody>
          <a:bodyPr/>
          <a:lstStyle/>
          <a:p>
            <a:r>
              <a:rPr lang="en-US" sz="1350" dirty="0">
                <a:highlight>
                  <a:srgbClr val="FFFF00"/>
                </a:highlight>
              </a:rPr>
              <a:t>Provinsi:</a:t>
            </a:r>
          </a:p>
          <a:p>
            <a:pPr marL="342900" indent="-342900">
              <a:buAutoNum type="alphaLcPeriod"/>
            </a:pPr>
            <a:r>
              <a:rPr lang="en-US" sz="1350" dirty="0" err="1"/>
              <a:t>Kepala</a:t>
            </a:r>
            <a:r>
              <a:rPr lang="en-US" sz="1350" dirty="0"/>
              <a:t> </a:t>
            </a:r>
            <a:r>
              <a:rPr lang="en-US" sz="1350" dirty="0" err="1"/>
              <a:t>Bappeda</a:t>
            </a:r>
            <a:r>
              <a:rPr lang="en-US" sz="1350" dirty="0"/>
              <a:t> </a:t>
            </a:r>
            <a:r>
              <a:rPr lang="en-US" sz="1350" dirty="0" err="1"/>
              <a:t>provinsi</a:t>
            </a:r>
            <a:r>
              <a:rPr lang="en-US" sz="1350" dirty="0"/>
              <a:t> </a:t>
            </a:r>
            <a:r>
              <a:rPr lang="en-US" sz="1350" dirty="0" err="1"/>
              <a:t>menyampaikan</a:t>
            </a:r>
            <a:r>
              <a:rPr lang="en-US" sz="1350" dirty="0"/>
              <a:t> </a:t>
            </a:r>
            <a:r>
              <a:rPr lang="en-US" sz="1350" dirty="0" err="1"/>
              <a:t>laporan</a:t>
            </a:r>
            <a:r>
              <a:rPr lang="en-US" sz="1350" dirty="0"/>
              <a:t> </a:t>
            </a:r>
            <a:r>
              <a:rPr lang="en-US" sz="1350" dirty="0" err="1"/>
              <a:t>evaluasi</a:t>
            </a:r>
            <a:r>
              <a:rPr lang="en-US" sz="1350" dirty="0"/>
              <a:t> </a:t>
            </a:r>
            <a:r>
              <a:rPr lang="en-US" sz="1350" dirty="0" err="1"/>
              <a:t>terhadap</a:t>
            </a:r>
            <a:r>
              <a:rPr lang="en-US" sz="1350" dirty="0"/>
              <a:t> </a:t>
            </a:r>
            <a:r>
              <a:rPr lang="en-US" sz="1350" dirty="0" err="1"/>
              <a:t>hasil</a:t>
            </a:r>
            <a:r>
              <a:rPr lang="en-US" sz="1350" dirty="0"/>
              <a:t> </a:t>
            </a:r>
            <a:r>
              <a:rPr lang="en-US" sz="1350" dirty="0" err="1"/>
              <a:t>RPJPD</a:t>
            </a:r>
            <a:r>
              <a:rPr lang="en-US" sz="1350" dirty="0"/>
              <a:t> </a:t>
            </a:r>
            <a:r>
              <a:rPr lang="en-US" sz="1350" dirty="0" err="1"/>
              <a:t>kepada</a:t>
            </a:r>
            <a:r>
              <a:rPr lang="en-US" sz="1350" dirty="0"/>
              <a:t> </a:t>
            </a:r>
            <a:r>
              <a:rPr lang="en-US" sz="1350" dirty="0" err="1"/>
              <a:t>Gubernur</a:t>
            </a:r>
            <a:r>
              <a:rPr lang="en-US" sz="1350" dirty="0"/>
              <a:t>.</a:t>
            </a:r>
          </a:p>
          <a:p>
            <a:pPr marL="342900" indent="-342900">
              <a:buAutoNum type="alphaLcPeriod"/>
            </a:pPr>
            <a:r>
              <a:rPr lang="en-US" sz="1350" dirty="0" err="1"/>
              <a:t>Gubernur</a:t>
            </a:r>
            <a:r>
              <a:rPr lang="en-US" sz="1350" dirty="0"/>
              <a:t> </a:t>
            </a:r>
            <a:r>
              <a:rPr lang="en-US" sz="1350" dirty="0" err="1"/>
              <a:t>menyampaikan</a:t>
            </a:r>
            <a:r>
              <a:rPr lang="en-US" sz="1350" dirty="0"/>
              <a:t> </a:t>
            </a:r>
            <a:r>
              <a:rPr lang="en-US" sz="1350" dirty="0" err="1"/>
              <a:t>laporan</a:t>
            </a:r>
            <a:r>
              <a:rPr lang="en-US" sz="1350" dirty="0"/>
              <a:t> </a:t>
            </a:r>
            <a:r>
              <a:rPr lang="en-US" sz="1350" dirty="0" err="1"/>
              <a:t>evaluasi</a:t>
            </a:r>
            <a:r>
              <a:rPr lang="en-US" sz="1350" dirty="0"/>
              <a:t> </a:t>
            </a:r>
            <a:r>
              <a:rPr lang="en-US" sz="1350" dirty="0" err="1"/>
              <a:t>hasil</a:t>
            </a:r>
            <a:r>
              <a:rPr lang="en-US" sz="1350" dirty="0"/>
              <a:t> </a:t>
            </a:r>
            <a:r>
              <a:rPr lang="en-US" sz="1350" dirty="0" err="1"/>
              <a:t>RPJPD</a:t>
            </a:r>
            <a:r>
              <a:rPr lang="en-US" sz="1350" dirty="0"/>
              <a:t> </a:t>
            </a:r>
            <a:r>
              <a:rPr lang="en-US" sz="1350" dirty="0" err="1"/>
              <a:t>provinsi</a:t>
            </a:r>
            <a:r>
              <a:rPr lang="en-US" sz="1350" dirty="0"/>
              <a:t> </a:t>
            </a:r>
            <a:r>
              <a:rPr lang="en-US" sz="1350" dirty="0" err="1"/>
              <a:t>kepada</a:t>
            </a:r>
            <a:r>
              <a:rPr lang="en-US" sz="1350" dirty="0"/>
              <a:t> Menteri </a:t>
            </a:r>
            <a:r>
              <a:rPr lang="en-US" sz="1350" dirty="0" err="1"/>
              <a:t>Dalam</a:t>
            </a:r>
            <a:r>
              <a:rPr lang="en-US" sz="1350" dirty="0"/>
              <a:t> Negeri. </a:t>
            </a:r>
          </a:p>
          <a:p>
            <a:r>
              <a:rPr lang="en-US" sz="1350" dirty="0" err="1">
                <a:highlight>
                  <a:srgbClr val="FFFF00"/>
                </a:highlight>
              </a:rPr>
              <a:t>Kabupaten</a:t>
            </a:r>
            <a:r>
              <a:rPr lang="en-US" sz="1350" dirty="0">
                <a:highlight>
                  <a:srgbClr val="FFFF00"/>
                </a:highlight>
              </a:rPr>
              <a:t>/Kota: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350" dirty="0" err="1"/>
              <a:t>Kepala</a:t>
            </a:r>
            <a:r>
              <a:rPr lang="en-US" sz="1350" dirty="0"/>
              <a:t> </a:t>
            </a:r>
            <a:r>
              <a:rPr lang="en-US" sz="1350" dirty="0" err="1"/>
              <a:t>Bappeda</a:t>
            </a:r>
            <a:r>
              <a:rPr lang="en-US" sz="1350" dirty="0"/>
              <a:t> </a:t>
            </a:r>
            <a:r>
              <a:rPr lang="en-US" sz="1350" dirty="0" err="1"/>
              <a:t>kabupaten</a:t>
            </a:r>
            <a:r>
              <a:rPr lang="en-US" sz="1350" dirty="0"/>
              <a:t>/</a:t>
            </a:r>
            <a:r>
              <a:rPr lang="en-US" sz="1350" dirty="0" err="1"/>
              <a:t>kota</a:t>
            </a:r>
            <a:r>
              <a:rPr lang="en-US" sz="1350" dirty="0"/>
              <a:t> </a:t>
            </a:r>
            <a:r>
              <a:rPr lang="en-US" sz="1350" dirty="0" err="1"/>
              <a:t>menyampaikan</a:t>
            </a:r>
            <a:r>
              <a:rPr lang="en-US" sz="1350" dirty="0"/>
              <a:t> </a:t>
            </a:r>
            <a:r>
              <a:rPr lang="en-US" sz="1350" dirty="0" err="1"/>
              <a:t>laporan</a:t>
            </a:r>
            <a:r>
              <a:rPr lang="en-US" sz="1350" dirty="0"/>
              <a:t> </a:t>
            </a:r>
            <a:r>
              <a:rPr lang="en-US" sz="1350" dirty="0" err="1"/>
              <a:t>evaluasi</a:t>
            </a:r>
            <a:r>
              <a:rPr lang="en-US" sz="1350" dirty="0"/>
              <a:t> </a:t>
            </a:r>
            <a:r>
              <a:rPr lang="en-US" sz="1350" dirty="0" err="1"/>
              <a:t>terhadap</a:t>
            </a:r>
            <a:r>
              <a:rPr lang="en-US" sz="1350" dirty="0"/>
              <a:t> </a:t>
            </a:r>
            <a:r>
              <a:rPr lang="en-US" sz="1350" dirty="0" err="1"/>
              <a:t>hasil</a:t>
            </a:r>
            <a:r>
              <a:rPr lang="en-US" sz="1350" dirty="0"/>
              <a:t> </a:t>
            </a:r>
            <a:r>
              <a:rPr lang="en-US" sz="1350" dirty="0" err="1"/>
              <a:t>RPJPD</a:t>
            </a:r>
            <a:r>
              <a:rPr lang="en-US" sz="1350" dirty="0"/>
              <a:t> </a:t>
            </a:r>
            <a:r>
              <a:rPr lang="en-US" sz="1350" dirty="0" err="1"/>
              <a:t>kepada</a:t>
            </a:r>
            <a:r>
              <a:rPr lang="en-US" sz="1350" dirty="0"/>
              <a:t> </a:t>
            </a:r>
            <a:r>
              <a:rPr lang="en-US" sz="1350" dirty="0" err="1"/>
              <a:t>Bupati</a:t>
            </a:r>
            <a:r>
              <a:rPr lang="en-US" sz="1350" dirty="0"/>
              <a:t>/</a:t>
            </a:r>
            <a:r>
              <a:rPr lang="en-US" sz="1350" dirty="0" err="1"/>
              <a:t>Walikota</a:t>
            </a:r>
            <a:r>
              <a:rPr lang="en-US" sz="1350" dirty="0"/>
              <a:t>.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350" dirty="0" err="1"/>
              <a:t>Bupati</a:t>
            </a:r>
            <a:r>
              <a:rPr lang="en-US" sz="1350" dirty="0"/>
              <a:t>/</a:t>
            </a:r>
            <a:r>
              <a:rPr lang="en-US" sz="1350" dirty="0" err="1"/>
              <a:t>Walikota</a:t>
            </a:r>
            <a:r>
              <a:rPr lang="en-US" sz="1350" dirty="0"/>
              <a:t> </a:t>
            </a:r>
            <a:r>
              <a:rPr lang="en-US" sz="1350" dirty="0" err="1"/>
              <a:t>menyampaikan</a:t>
            </a:r>
            <a:r>
              <a:rPr lang="en-US" sz="1350" dirty="0"/>
              <a:t> </a:t>
            </a:r>
            <a:r>
              <a:rPr lang="en-US" sz="1350" dirty="0" err="1"/>
              <a:t>laporan</a:t>
            </a:r>
            <a:r>
              <a:rPr lang="en-US" sz="1350" dirty="0"/>
              <a:t> </a:t>
            </a:r>
            <a:r>
              <a:rPr lang="en-US" sz="1350" dirty="0" err="1"/>
              <a:t>evaluasi</a:t>
            </a:r>
            <a:r>
              <a:rPr lang="en-US" sz="1350" dirty="0"/>
              <a:t> </a:t>
            </a:r>
            <a:r>
              <a:rPr lang="en-US" sz="1350" dirty="0" err="1"/>
              <a:t>hasil</a:t>
            </a:r>
            <a:r>
              <a:rPr lang="en-US" sz="1350" dirty="0"/>
              <a:t> </a:t>
            </a:r>
            <a:r>
              <a:rPr lang="en-US" sz="1350" dirty="0" err="1"/>
              <a:t>RPJPD</a:t>
            </a:r>
            <a:r>
              <a:rPr lang="en-US" sz="1350" dirty="0"/>
              <a:t> </a:t>
            </a:r>
            <a:r>
              <a:rPr lang="en-US" sz="1350" dirty="0" err="1"/>
              <a:t>kabupaten</a:t>
            </a:r>
            <a:r>
              <a:rPr lang="en-US" sz="1350" dirty="0"/>
              <a:t>/</a:t>
            </a:r>
            <a:r>
              <a:rPr lang="en-US" sz="1350" dirty="0" err="1"/>
              <a:t>kota</a:t>
            </a:r>
            <a:r>
              <a:rPr lang="en-US" sz="1350" dirty="0"/>
              <a:t> </a:t>
            </a:r>
            <a:r>
              <a:rPr lang="en-US" sz="1350" dirty="0" err="1"/>
              <a:t>kepada</a:t>
            </a:r>
            <a:r>
              <a:rPr lang="en-US" sz="1350" dirty="0"/>
              <a:t> </a:t>
            </a:r>
            <a:r>
              <a:rPr lang="en-US" sz="1350" dirty="0" err="1"/>
              <a:t>Gubernur</a:t>
            </a:r>
            <a:r>
              <a:rPr lang="en-US" sz="1350" dirty="0"/>
              <a:t> </a:t>
            </a:r>
            <a:r>
              <a:rPr lang="en-US" sz="1350" dirty="0" err="1"/>
              <a:t>bersamaan</a:t>
            </a:r>
            <a:r>
              <a:rPr lang="en-US" sz="1350" dirty="0"/>
              <a:t> </a:t>
            </a:r>
            <a:r>
              <a:rPr lang="en-US" sz="1350" dirty="0" err="1"/>
              <a:t>dengan</a:t>
            </a:r>
            <a:r>
              <a:rPr lang="en-US" sz="1350" dirty="0"/>
              <a:t> </a:t>
            </a:r>
            <a:r>
              <a:rPr lang="en-US" sz="1350" dirty="0" err="1"/>
              <a:t>permohonan</a:t>
            </a:r>
            <a:r>
              <a:rPr lang="en-US" sz="1350" dirty="0"/>
              <a:t> </a:t>
            </a:r>
            <a:r>
              <a:rPr lang="en-US" sz="1350" dirty="0" err="1"/>
              <a:t>konsultasi</a:t>
            </a:r>
            <a:r>
              <a:rPr lang="en-US" sz="1350" dirty="0"/>
              <a:t> </a:t>
            </a:r>
            <a:r>
              <a:rPr lang="en-US" sz="1350" dirty="0" err="1"/>
              <a:t>rancangan</a:t>
            </a:r>
            <a:r>
              <a:rPr lang="en-US" sz="1350" dirty="0"/>
              <a:t> </a:t>
            </a:r>
            <a:r>
              <a:rPr lang="en-US" sz="1350" dirty="0" err="1"/>
              <a:t>akhir</a:t>
            </a:r>
            <a:r>
              <a:rPr lang="en-US" sz="1350" dirty="0"/>
              <a:t> </a:t>
            </a:r>
            <a:r>
              <a:rPr lang="en-US" sz="1350" dirty="0" err="1"/>
              <a:t>RPJMD</a:t>
            </a:r>
            <a:r>
              <a:rPr lang="en-US" sz="1350" dirty="0"/>
              <a:t>.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350" dirty="0" err="1"/>
              <a:t>Bupati</a:t>
            </a:r>
            <a:r>
              <a:rPr lang="en-US" sz="1350" dirty="0"/>
              <a:t>/</a:t>
            </a:r>
            <a:r>
              <a:rPr lang="en-US" sz="1350" dirty="0" err="1"/>
              <a:t>Walikota</a:t>
            </a:r>
            <a:r>
              <a:rPr lang="en-US" sz="1350" dirty="0"/>
              <a:t> </a:t>
            </a:r>
            <a:r>
              <a:rPr lang="en-US" sz="1350" dirty="0" err="1"/>
              <a:t>melaporkan</a:t>
            </a:r>
            <a:r>
              <a:rPr lang="en-US" sz="1350" dirty="0"/>
              <a:t> </a:t>
            </a:r>
            <a:r>
              <a:rPr lang="en-US" sz="1350" dirty="0" err="1"/>
              <a:t>evaluasi</a:t>
            </a:r>
            <a:r>
              <a:rPr lang="en-US" sz="1350" dirty="0"/>
              <a:t> </a:t>
            </a:r>
            <a:r>
              <a:rPr lang="en-US" sz="1350" dirty="0" err="1"/>
              <a:t>terhadap</a:t>
            </a:r>
            <a:r>
              <a:rPr lang="en-US" sz="1350" dirty="0"/>
              <a:t> </a:t>
            </a:r>
            <a:r>
              <a:rPr lang="en-US" sz="1350" dirty="0" err="1"/>
              <a:t>hasil</a:t>
            </a:r>
            <a:r>
              <a:rPr lang="en-US" sz="1350" dirty="0"/>
              <a:t> </a:t>
            </a:r>
            <a:r>
              <a:rPr lang="en-US" sz="1350" dirty="0" err="1"/>
              <a:t>RPJPD</a:t>
            </a:r>
            <a:r>
              <a:rPr lang="en-US" sz="1350" dirty="0"/>
              <a:t> </a:t>
            </a:r>
            <a:r>
              <a:rPr lang="en-US" sz="1350" dirty="0" err="1"/>
              <a:t>kabupaten</a:t>
            </a:r>
            <a:r>
              <a:rPr lang="en-US" sz="1350" dirty="0"/>
              <a:t>/</a:t>
            </a:r>
            <a:r>
              <a:rPr lang="en-US" sz="1350" dirty="0" err="1"/>
              <a:t>kota</a:t>
            </a:r>
            <a:r>
              <a:rPr lang="en-US" sz="1350" dirty="0"/>
              <a:t> </a:t>
            </a:r>
            <a:r>
              <a:rPr lang="en-US" sz="1350" dirty="0" err="1"/>
              <a:t>kepada</a:t>
            </a:r>
            <a:r>
              <a:rPr lang="en-US" sz="1350" dirty="0"/>
              <a:t> </a:t>
            </a:r>
            <a:r>
              <a:rPr lang="en-US" sz="1350" dirty="0" err="1"/>
              <a:t>Gubernur</a:t>
            </a:r>
            <a:r>
              <a:rPr lang="en-US" sz="1350" dirty="0"/>
              <a:t> </a:t>
            </a:r>
            <a:r>
              <a:rPr lang="en-US" sz="1350" dirty="0" err="1"/>
              <a:t>sekurang</a:t>
            </a:r>
            <a:r>
              <a:rPr lang="en-US" sz="1350" dirty="0"/>
              <a:t>- </a:t>
            </a:r>
            <a:r>
              <a:rPr lang="en-US" sz="1350" dirty="0" err="1"/>
              <a:t>kurangnya</a:t>
            </a:r>
            <a:r>
              <a:rPr lang="en-US" sz="1350" dirty="0"/>
              <a:t> 1 (</a:t>
            </a:r>
            <a:r>
              <a:rPr lang="en-US" sz="1350" dirty="0" err="1"/>
              <a:t>satu</a:t>
            </a:r>
            <a:r>
              <a:rPr lang="en-US" sz="1350" dirty="0"/>
              <a:t>) kali </a:t>
            </a:r>
            <a:r>
              <a:rPr lang="en-US" sz="1350" dirty="0" err="1"/>
              <a:t>dalam</a:t>
            </a:r>
            <a:r>
              <a:rPr lang="en-US" sz="1350" dirty="0"/>
              <a:t> 5 (lima) </a:t>
            </a:r>
            <a:r>
              <a:rPr lang="en-US" sz="1350" dirty="0" err="1"/>
              <a:t>tahun</a:t>
            </a:r>
            <a:r>
              <a:rPr lang="en-US" sz="1350" dirty="0"/>
              <a:t>.</a:t>
            </a:r>
          </a:p>
          <a:p>
            <a:endParaRPr lang="en-US" sz="14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Direktorat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, </a:t>
            </a:r>
            <a:r>
              <a:rPr lang="en-US" dirty="0" err="1"/>
              <a:t>Evaluasi</a:t>
            </a:r>
            <a:r>
              <a:rPr lang="en-US" dirty="0"/>
              <a:t>, dan </a:t>
            </a:r>
            <a:r>
              <a:rPr lang="en-US" dirty="0" err="1"/>
              <a:t>Informasi</a:t>
            </a:r>
            <a:r>
              <a:rPr lang="en-US" dirty="0"/>
              <a:t> Pembangunan Daerah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C3244-7445-7733-6FA9-D73A81646600}"/>
              </a:ext>
            </a:extLst>
          </p:cNvPr>
          <p:cNvSpPr txBox="1">
            <a:spLocks/>
          </p:cNvSpPr>
          <p:nvPr/>
        </p:nvSpPr>
        <p:spPr>
          <a:xfrm>
            <a:off x="1941470" y="-647504"/>
            <a:ext cx="751308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15000"/>
              </a:lnSpc>
            </a:pPr>
            <a:r>
              <a:rPr lang="en-ID" sz="1800" dirty="0">
                <a:latin typeface="+mn-lt"/>
                <a:ea typeface="Times New Roman" panose="02020603050405020304" pitchFamily="18" charset="0"/>
              </a:rPr>
              <a:t>A dan B Tata Cara </a:t>
            </a:r>
            <a:r>
              <a:rPr lang="en-ID" sz="1800" dirty="0" err="1">
                <a:latin typeface="+mn-lt"/>
                <a:ea typeface="Times New Roman" panose="02020603050405020304" pitchFamily="18" charset="0"/>
              </a:rPr>
              <a:t>Penyusunan</a:t>
            </a:r>
            <a:r>
              <a:rPr lang="en-ID" sz="1800" dirty="0">
                <a:latin typeface="+mn-lt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latin typeface="+mn-lt"/>
                <a:ea typeface="Times New Roman" panose="02020603050405020304" pitchFamily="18" charset="0"/>
              </a:rPr>
              <a:t>Evaluasi</a:t>
            </a:r>
            <a:r>
              <a:rPr lang="en-ID" sz="1800" dirty="0">
                <a:latin typeface="+mn-lt"/>
                <a:ea typeface="Times New Roman" panose="02020603050405020304" pitchFamily="18" charset="0"/>
              </a:rPr>
              <a:t> RPJPD </a:t>
            </a:r>
            <a:r>
              <a:rPr lang="en-ID" sz="1800" dirty="0" err="1">
                <a:latin typeface="+mn-lt"/>
                <a:ea typeface="Times New Roman" panose="02020603050405020304" pitchFamily="18" charset="0"/>
              </a:rPr>
              <a:t>Tahun</a:t>
            </a:r>
            <a:r>
              <a:rPr lang="en-ID" sz="1800" dirty="0">
                <a:latin typeface="+mn-lt"/>
                <a:ea typeface="Times New Roman" panose="02020603050405020304" pitchFamily="18" charset="0"/>
              </a:rPr>
              <a:t> 2005-2025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3283B8-8D77-4048-6699-B7F59069AF98}"/>
              </a:ext>
            </a:extLst>
          </p:cNvPr>
          <p:cNvSpPr txBox="1">
            <a:spLocks/>
          </p:cNvSpPr>
          <p:nvPr/>
        </p:nvSpPr>
        <p:spPr>
          <a:xfrm>
            <a:off x="548817" y="-292790"/>
            <a:ext cx="185848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15000"/>
              </a:lnSpc>
            </a:pPr>
            <a:endParaRPr lang="en-ID" sz="1800" dirty="0">
              <a:latin typeface="+mn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367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54" y="-283927"/>
            <a:ext cx="9779183" cy="1325563"/>
          </a:xfrm>
        </p:spPr>
        <p:txBody>
          <a:bodyPr/>
          <a:lstStyle/>
          <a:p>
            <a:pPr algn="ctr"/>
            <a:r>
              <a:rPr lang="en-US" sz="2000" dirty="0" err="1"/>
              <a:t>Formulir</a:t>
            </a:r>
            <a:r>
              <a:rPr lang="en-US" sz="2000" dirty="0"/>
              <a:t> 1</a:t>
            </a:r>
            <a:br>
              <a:rPr lang="en-US" sz="2000" dirty="0"/>
            </a:br>
            <a:r>
              <a:rPr lang="en-ID" sz="1400" dirty="0" err="1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Evaluasi</a:t>
            </a:r>
            <a:r>
              <a:rPr lang="en-ID" sz="1400" dirty="0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terhadap</a:t>
            </a:r>
            <a:r>
              <a:rPr lang="en-ID" sz="1400" dirty="0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 Hasil </a:t>
            </a:r>
            <a:r>
              <a:rPr lang="en-ID" sz="1400" dirty="0" err="1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RPJPD</a:t>
            </a:r>
            <a:r>
              <a:rPr lang="en-ID" sz="1400" dirty="0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 Provinsi ...................................</a:t>
            </a:r>
            <a:br>
              <a:rPr lang="en-ID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400" dirty="0" err="1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Tahun</a:t>
            </a:r>
            <a:r>
              <a:rPr lang="en-ID" sz="1400" dirty="0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 2005 -  2025</a:t>
            </a:r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Direktorat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, </a:t>
            </a:r>
            <a:r>
              <a:rPr lang="en-US" dirty="0" err="1"/>
              <a:t>Evaluasi</a:t>
            </a:r>
            <a:r>
              <a:rPr lang="en-US" dirty="0"/>
              <a:t>, dan </a:t>
            </a:r>
            <a:r>
              <a:rPr lang="en-US" dirty="0" err="1"/>
              <a:t>Informasi</a:t>
            </a:r>
            <a:r>
              <a:rPr lang="en-US" dirty="0"/>
              <a:t> Pembangunan Daerah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BF4E46B-A717-0CE6-8959-B8275A36D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978589"/>
              </p:ext>
            </p:extLst>
          </p:nvPr>
        </p:nvGraphicFramePr>
        <p:xfrm>
          <a:off x="381000" y="1289748"/>
          <a:ext cx="11020427" cy="345657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16899">
                  <a:extLst>
                    <a:ext uri="{9D8B030D-6E8A-4147-A177-3AD203B41FA5}">
                      <a16:colId xmlns:a16="http://schemas.microsoft.com/office/drawing/2014/main" val="2995633708"/>
                    </a:ext>
                  </a:extLst>
                </a:gridCol>
                <a:gridCol w="908083">
                  <a:extLst>
                    <a:ext uri="{9D8B030D-6E8A-4147-A177-3AD203B41FA5}">
                      <a16:colId xmlns:a16="http://schemas.microsoft.com/office/drawing/2014/main" val="1571325364"/>
                    </a:ext>
                  </a:extLst>
                </a:gridCol>
                <a:gridCol w="914696">
                  <a:extLst>
                    <a:ext uri="{9D8B030D-6E8A-4147-A177-3AD203B41FA5}">
                      <a16:colId xmlns:a16="http://schemas.microsoft.com/office/drawing/2014/main" val="2973883967"/>
                    </a:ext>
                  </a:extLst>
                </a:gridCol>
                <a:gridCol w="914696">
                  <a:extLst>
                    <a:ext uri="{9D8B030D-6E8A-4147-A177-3AD203B41FA5}">
                      <a16:colId xmlns:a16="http://schemas.microsoft.com/office/drawing/2014/main" val="3257554154"/>
                    </a:ext>
                  </a:extLst>
                </a:gridCol>
                <a:gridCol w="914696">
                  <a:extLst>
                    <a:ext uri="{9D8B030D-6E8A-4147-A177-3AD203B41FA5}">
                      <a16:colId xmlns:a16="http://schemas.microsoft.com/office/drawing/2014/main" val="4256364354"/>
                    </a:ext>
                  </a:extLst>
                </a:gridCol>
                <a:gridCol w="368082">
                  <a:extLst>
                    <a:ext uri="{9D8B030D-6E8A-4147-A177-3AD203B41FA5}">
                      <a16:colId xmlns:a16="http://schemas.microsoft.com/office/drawing/2014/main" val="595041852"/>
                    </a:ext>
                  </a:extLst>
                </a:gridCol>
                <a:gridCol w="368082">
                  <a:extLst>
                    <a:ext uri="{9D8B030D-6E8A-4147-A177-3AD203B41FA5}">
                      <a16:colId xmlns:a16="http://schemas.microsoft.com/office/drawing/2014/main" val="2987339857"/>
                    </a:ext>
                  </a:extLst>
                </a:gridCol>
                <a:gridCol w="381307">
                  <a:extLst>
                    <a:ext uri="{9D8B030D-6E8A-4147-A177-3AD203B41FA5}">
                      <a16:colId xmlns:a16="http://schemas.microsoft.com/office/drawing/2014/main" val="1989717613"/>
                    </a:ext>
                  </a:extLst>
                </a:gridCol>
                <a:gridCol w="381307">
                  <a:extLst>
                    <a:ext uri="{9D8B030D-6E8A-4147-A177-3AD203B41FA5}">
                      <a16:colId xmlns:a16="http://schemas.microsoft.com/office/drawing/2014/main" val="486072762"/>
                    </a:ext>
                  </a:extLst>
                </a:gridCol>
                <a:gridCol w="368082">
                  <a:extLst>
                    <a:ext uri="{9D8B030D-6E8A-4147-A177-3AD203B41FA5}">
                      <a16:colId xmlns:a16="http://schemas.microsoft.com/office/drawing/2014/main" val="743694829"/>
                    </a:ext>
                  </a:extLst>
                </a:gridCol>
                <a:gridCol w="368082">
                  <a:extLst>
                    <a:ext uri="{9D8B030D-6E8A-4147-A177-3AD203B41FA5}">
                      <a16:colId xmlns:a16="http://schemas.microsoft.com/office/drawing/2014/main" val="2532786154"/>
                    </a:ext>
                  </a:extLst>
                </a:gridCol>
                <a:gridCol w="368082">
                  <a:extLst>
                    <a:ext uri="{9D8B030D-6E8A-4147-A177-3AD203B41FA5}">
                      <a16:colId xmlns:a16="http://schemas.microsoft.com/office/drawing/2014/main" val="161158161"/>
                    </a:ext>
                  </a:extLst>
                </a:gridCol>
                <a:gridCol w="412164">
                  <a:extLst>
                    <a:ext uri="{9D8B030D-6E8A-4147-A177-3AD203B41FA5}">
                      <a16:colId xmlns:a16="http://schemas.microsoft.com/office/drawing/2014/main" val="67660655"/>
                    </a:ext>
                  </a:extLst>
                </a:gridCol>
                <a:gridCol w="412164">
                  <a:extLst>
                    <a:ext uri="{9D8B030D-6E8A-4147-A177-3AD203B41FA5}">
                      <a16:colId xmlns:a16="http://schemas.microsoft.com/office/drawing/2014/main" val="2857623916"/>
                    </a:ext>
                  </a:extLst>
                </a:gridCol>
                <a:gridCol w="412164">
                  <a:extLst>
                    <a:ext uri="{9D8B030D-6E8A-4147-A177-3AD203B41FA5}">
                      <a16:colId xmlns:a16="http://schemas.microsoft.com/office/drawing/2014/main" val="706618376"/>
                    </a:ext>
                  </a:extLst>
                </a:gridCol>
                <a:gridCol w="414368">
                  <a:extLst>
                    <a:ext uri="{9D8B030D-6E8A-4147-A177-3AD203B41FA5}">
                      <a16:colId xmlns:a16="http://schemas.microsoft.com/office/drawing/2014/main" val="1304630754"/>
                    </a:ext>
                  </a:extLst>
                </a:gridCol>
                <a:gridCol w="386273">
                  <a:extLst>
                    <a:ext uri="{9D8B030D-6E8A-4147-A177-3AD203B41FA5}">
                      <a16:colId xmlns:a16="http://schemas.microsoft.com/office/drawing/2014/main" val="1202251722"/>
                    </a:ext>
                  </a:extLst>
                </a:gridCol>
                <a:gridCol w="715769">
                  <a:extLst>
                    <a:ext uri="{9D8B030D-6E8A-4147-A177-3AD203B41FA5}">
                      <a16:colId xmlns:a16="http://schemas.microsoft.com/office/drawing/2014/main" val="2360190090"/>
                    </a:ext>
                  </a:extLst>
                </a:gridCol>
                <a:gridCol w="548818">
                  <a:extLst>
                    <a:ext uri="{9D8B030D-6E8A-4147-A177-3AD203B41FA5}">
                      <a16:colId xmlns:a16="http://schemas.microsoft.com/office/drawing/2014/main" val="4002205228"/>
                    </a:ext>
                  </a:extLst>
                </a:gridCol>
                <a:gridCol w="546613">
                  <a:extLst>
                    <a:ext uri="{9D8B030D-6E8A-4147-A177-3AD203B41FA5}">
                      <a16:colId xmlns:a16="http://schemas.microsoft.com/office/drawing/2014/main" val="1587541358"/>
                    </a:ext>
                  </a:extLst>
                </a:gridCol>
              </a:tblGrid>
              <a:tr h="717307">
                <a:tc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Misi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Daerah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Sasaran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Pokok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Indikator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Data Capaian pada Awal Tahun Perencanaan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Target Capaian pada Akhir Tahun Perencanaan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Target Sasaran Pokok RPJPD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Provinsi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Capaian Kinerja RPJMD provinsi terhadap Sasaran Pokok RPJPD Provinsi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Tingkat Capaian Kinerja RPJMD Provinsi terhadap Sasaran Pokok RPJPD Provinsi(%)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Faktor-faktor yang mempengaruhi Capaian Kinerja Sasaran Pokok RPJPD Provinsi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Usulan Tindak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Lanjut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779546"/>
                  </a:ext>
                </a:extLst>
              </a:tr>
              <a:tr h="176170">
                <a:tc rowSpan="2"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(1)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(2)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(3)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(4)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(6)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(7)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(8)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(9)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(10)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(11)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402942"/>
                  </a:ext>
                </a:extLst>
              </a:tr>
              <a:tr h="35133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(5)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2005-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2009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2010-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2014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2015-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2019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2020-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2024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2005-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2009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2010-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2014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2015-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2019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2020-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2024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2005-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2009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2010-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2014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2015-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2019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2020-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2024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Faktor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Penghambat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Faktor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Pendorong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167346"/>
                  </a:ext>
                </a:extLst>
              </a:tr>
              <a:tr h="265758"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Misi1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.........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Sasaran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Pokok 1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497336"/>
                  </a:ext>
                </a:extLst>
              </a:tr>
              <a:tr h="176170"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Dst .....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667992"/>
                  </a:ext>
                </a:extLst>
              </a:tr>
              <a:tr h="176170"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395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Misi 2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.........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Sasaran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.....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326740"/>
                  </a:ext>
                </a:extLst>
              </a:tr>
              <a:tr h="176170"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Dst .....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676590"/>
                  </a:ext>
                </a:extLst>
              </a:tr>
              <a:tr h="265758"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Dst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.........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714543"/>
                  </a:ext>
                </a:extLst>
              </a:tr>
              <a:tr h="176170">
                <a:tc gridSpan="13">
                  <a:txBody>
                    <a:bodyPr/>
                    <a:lstStyle/>
                    <a:p>
                      <a:pPr algn="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Rata-rata capaian kinerja (%)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539866"/>
                  </a:ext>
                </a:extLst>
              </a:tr>
              <a:tr h="176170">
                <a:tc gridSpan="13">
                  <a:txBody>
                    <a:bodyPr/>
                    <a:lstStyle/>
                    <a:p>
                      <a:pPr algn="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Predikat Kinerja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092503"/>
                  </a:ext>
                </a:extLst>
              </a:tr>
              <a:tr h="277783">
                <a:tc gridSpan="20"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Sasaran Pokok Pembangunan Jangka Panjang Nasional: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720824"/>
                  </a:ext>
                </a:extLst>
              </a:tr>
              <a:tr h="277783">
                <a:tc gridSpan="20">
                  <a:txBody>
                    <a:bodyPr/>
                    <a:lstStyle/>
                    <a:p>
                      <a:r>
                        <a:rPr lang="en-ID" sz="8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Usulan</a:t>
                      </a:r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 </a:t>
                      </a:r>
                      <a:r>
                        <a:rPr lang="en-ID" sz="8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Tindak</a:t>
                      </a:r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 </a:t>
                      </a:r>
                      <a:r>
                        <a:rPr lang="en-ID" sz="8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Lanjut</a:t>
                      </a:r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 </a:t>
                      </a:r>
                      <a:r>
                        <a:rPr lang="en-ID" sz="8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Dalam</a:t>
                      </a:r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 </a:t>
                      </a:r>
                      <a:r>
                        <a:rPr lang="en-ID" sz="8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RPJPD</a:t>
                      </a:r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 Provinsi </a:t>
                      </a:r>
                      <a:r>
                        <a:rPr lang="en-ID" sz="8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Periode</a:t>
                      </a:r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 </a:t>
                      </a:r>
                      <a:r>
                        <a:rPr lang="en-ID" sz="8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Berikutnya</a:t>
                      </a:r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: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815916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B19EBB71-D220-C0F5-CA6C-8D0B8C87E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881" y="4782675"/>
            <a:ext cx="10295118" cy="16025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300A293-70E0-2E52-33D6-AF15C6C0C1DE}"/>
              </a:ext>
            </a:extLst>
          </p:cNvPr>
          <p:cNvSpPr txBox="1"/>
          <p:nvPr/>
        </p:nvSpPr>
        <p:spPr>
          <a:xfrm>
            <a:off x="381000" y="973602"/>
            <a:ext cx="5715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Visi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…….</a:t>
            </a:r>
            <a:endParaRPr lang="en-ID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138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-457200"/>
            <a:ext cx="9779183" cy="1325563"/>
          </a:xfrm>
        </p:spPr>
        <p:txBody>
          <a:bodyPr/>
          <a:lstStyle/>
          <a:p>
            <a:pPr algn="ctr"/>
            <a:r>
              <a:rPr lang="en-US" sz="2000" dirty="0" err="1"/>
              <a:t>Formulir</a:t>
            </a:r>
            <a:r>
              <a:rPr lang="en-US" sz="2000" dirty="0"/>
              <a:t> 2</a:t>
            </a:r>
            <a:br>
              <a:rPr lang="en-US" sz="2000" dirty="0"/>
            </a:br>
            <a:r>
              <a:rPr lang="en-ID" sz="1400" dirty="0" err="1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Evaluasi</a:t>
            </a:r>
            <a:r>
              <a:rPr lang="en-ID" sz="1400" dirty="0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terhadap</a:t>
            </a:r>
            <a:r>
              <a:rPr lang="en-ID" sz="1400" dirty="0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 Hasil </a:t>
            </a:r>
            <a:r>
              <a:rPr lang="en-ID" sz="1400" dirty="0" err="1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RPJPD</a:t>
            </a:r>
            <a:r>
              <a:rPr lang="en-ID" sz="1400" dirty="0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Kabupaten’Kota</a:t>
            </a:r>
            <a:r>
              <a:rPr lang="en-ID" sz="1400" dirty="0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 ...................................</a:t>
            </a:r>
            <a:br>
              <a:rPr lang="en-ID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400" dirty="0" err="1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Tahun</a:t>
            </a:r>
            <a:r>
              <a:rPr lang="en-ID" sz="1400" dirty="0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 2005 -  2025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A0C2EE-8499-394A-A22C-DABDB4752AEE}" type="datetime1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Direktorat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, </a:t>
            </a:r>
            <a:r>
              <a:rPr lang="en-US" dirty="0" err="1"/>
              <a:t>Evaluasi</a:t>
            </a:r>
            <a:r>
              <a:rPr lang="en-US" dirty="0"/>
              <a:t>, dan </a:t>
            </a:r>
            <a:r>
              <a:rPr lang="en-US" dirty="0" err="1"/>
              <a:t>Informasi</a:t>
            </a:r>
            <a:r>
              <a:rPr lang="en-US" dirty="0"/>
              <a:t> Pembangunan Daerah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51F2EC2-2C79-20FF-8F07-BA6C5A2B5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938519"/>
              </p:ext>
            </p:extLst>
          </p:nvPr>
        </p:nvGraphicFramePr>
        <p:xfrm>
          <a:off x="552450" y="1159182"/>
          <a:ext cx="10793222" cy="3596107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897996">
                  <a:extLst>
                    <a:ext uri="{9D8B030D-6E8A-4147-A177-3AD203B41FA5}">
                      <a16:colId xmlns:a16="http://schemas.microsoft.com/office/drawing/2014/main" val="1163377317"/>
                    </a:ext>
                  </a:extLst>
                </a:gridCol>
                <a:gridCol w="889362">
                  <a:extLst>
                    <a:ext uri="{9D8B030D-6E8A-4147-A177-3AD203B41FA5}">
                      <a16:colId xmlns:a16="http://schemas.microsoft.com/office/drawing/2014/main" val="2155818246"/>
                    </a:ext>
                  </a:extLst>
                </a:gridCol>
                <a:gridCol w="636800">
                  <a:extLst>
                    <a:ext uri="{9D8B030D-6E8A-4147-A177-3AD203B41FA5}">
                      <a16:colId xmlns:a16="http://schemas.microsoft.com/office/drawing/2014/main" val="1949803892"/>
                    </a:ext>
                  </a:extLst>
                </a:gridCol>
                <a:gridCol w="807333">
                  <a:extLst>
                    <a:ext uri="{9D8B030D-6E8A-4147-A177-3AD203B41FA5}">
                      <a16:colId xmlns:a16="http://schemas.microsoft.com/office/drawing/2014/main" val="729090908"/>
                    </a:ext>
                  </a:extLst>
                </a:gridCol>
                <a:gridCol w="897996">
                  <a:extLst>
                    <a:ext uri="{9D8B030D-6E8A-4147-A177-3AD203B41FA5}">
                      <a16:colId xmlns:a16="http://schemas.microsoft.com/office/drawing/2014/main" val="2694163199"/>
                    </a:ext>
                  </a:extLst>
                </a:gridCol>
                <a:gridCol w="382080">
                  <a:extLst>
                    <a:ext uri="{9D8B030D-6E8A-4147-A177-3AD203B41FA5}">
                      <a16:colId xmlns:a16="http://schemas.microsoft.com/office/drawing/2014/main" val="305760478"/>
                    </a:ext>
                  </a:extLst>
                </a:gridCol>
                <a:gridCol w="382080">
                  <a:extLst>
                    <a:ext uri="{9D8B030D-6E8A-4147-A177-3AD203B41FA5}">
                      <a16:colId xmlns:a16="http://schemas.microsoft.com/office/drawing/2014/main" val="3259555395"/>
                    </a:ext>
                  </a:extLst>
                </a:gridCol>
                <a:gridCol w="382080">
                  <a:extLst>
                    <a:ext uri="{9D8B030D-6E8A-4147-A177-3AD203B41FA5}">
                      <a16:colId xmlns:a16="http://schemas.microsoft.com/office/drawing/2014/main" val="1024316969"/>
                    </a:ext>
                  </a:extLst>
                </a:gridCol>
                <a:gridCol w="382080">
                  <a:extLst>
                    <a:ext uri="{9D8B030D-6E8A-4147-A177-3AD203B41FA5}">
                      <a16:colId xmlns:a16="http://schemas.microsoft.com/office/drawing/2014/main" val="3989274675"/>
                    </a:ext>
                  </a:extLst>
                </a:gridCol>
                <a:gridCol w="382080">
                  <a:extLst>
                    <a:ext uri="{9D8B030D-6E8A-4147-A177-3AD203B41FA5}">
                      <a16:colId xmlns:a16="http://schemas.microsoft.com/office/drawing/2014/main" val="1940168032"/>
                    </a:ext>
                  </a:extLst>
                </a:gridCol>
                <a:gridCol w="382080">
                  <a:extLst>
                    <a:ext uri="{9D8B030D-6E8A-4147-A177-3AD203B41FA5}">
                      <a16:colId xmlns:a16="http://schemas.microsoft.com/office/drawing/2014/main" val="611701502"/>
                    </a:ext>
                  </a:extLst>
                </a:gridCol>
                <a:gridCol w="382080">
                  <a:extLst>
                    <a:ext uri="{9D8B030D-6E8A-4147-A177-3AD203B41FA5}">
                      <a16:colId xmlns:a16="http://schemas.microsoft.com/office/drawing/2014/main" val="1534745916"/>
                    </a:ext>
                  </a:extLst>
                </a:gridCol>
                <a:gridCol w="382080">
                  <a:extLst>
                    <a:ext uri="{9D8B030D-6E8A-4147-A177-3AD203B41FA5}">
                      <a16:colId xmlns:a16="http://schemas.microsoft.com/office/drawing/2014/main" val="1737032894"/>
                    </a:ext>
                  </a:extLst>
                </a:gridCol>
                <a:gridCol w="382080">
                  <a:extLst>
                    <a:ext uri="{9D8B030D-6E8A-4147-A177-3AD203B41FA5}">
                      <a16:colId xmlns:a16="http://schemas.microsoft.com/office/drawing/2014/main" val="3581000412"/>
                    </a:ext>
                  </a:extLst>
                </a:gridCol>
                <a:gridCol w="382080">
                  <a:extLst>
                    <a:ext uri="{9D8B030D-6E8A-4147-A177-3AD203B41FA5}">
                      <a16:colId xmlns:a16="http://schemas.microsoft.com/office/drawing/2014/main" val="4188508414"/>
                    </a:ext>
                  </a:extLst>
                </a:gridCol>
                <a:gridCol w="382080">
                  <a:extLst>
                    <a:ext uri="{9D8B030D-6E8A-4147-A177-3AD203B41FA5}">
                      <a16:colId xmlns:a16="http://schemas.microsoft.com/office/drawing/2014/main" val="2660539218"/>
                    </a:ext>
                  </a:extLst>
                </a:gridCol>
                <a:gridCol w="511431">
                  <a:extLst>
                    <a:ext uri="{9D8B030D-6E8A-4147-A177-3AD203B41FA5}">
                      <a16:colId xmlns:a16="http://schemas.microsoft.com/office/drawing/2014/main" val="810109895"/>
                    </a:ext>
                  </a:extLst>
                </a:gridCol>
                <a:gridCol w="654269">
                  <a:extLst>
                    <a:ext uri="{9D8B030D-6E8A-4147-A177-3AD203B41FA5}">
                      <a16:colId xmlns:a16="http://schemas.microsoft.com/office/drawing/2014/main" val="2965567495"/>
                    </a:ext>
                  </a:extLst>
                </a:gridCol>
                <a:gridCol w="854791">
                  <a:extLst>
                    <a:ext uri="{9D8B030D-6E8A-4147-A177-3AD203B41FA5}">
                      <a16:colId xmlns:a16="http://schemas.microsoft.com/office/drawing/2014/main" val="2485391695"/>
                    </a:ext>
                  </a:extLst>
                </a:gridCol>
                <a:gridCol w="440364">
                  <a:extLst>
                    <a:ext uri="{9D8B030D-6E8A-4147-A177-3AD203B41FA5}">
                      <a16:colId xmlns:a16="http://schemas.microsoft.com/office/drawing/2014/main" val="1631809938"/>
                    </a:ext>
                  </a:extLst>
                </a:gridCol>
              </a:tblGrid>
              <a:tr h="623653">
                <a:tc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Misi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Daerah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Sasaran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Pokok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Indikator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Data Capaian pada Awal Tahun Perencanaan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Target Capaian pada Akhir Tahun Perencanaan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Target Sasaran Pokok RPJPD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Kab/Kota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D" sz="8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Capaian</a:t>
                      </a:r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 Kinerja RPJMD </a:t>
                      </a:r>
                      <a:r>
                        <a:rPr lang="en-ID" sz="8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Kab</a:t>
                      </a:r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/Kota </a:t>
                      </a:r>
                      <a:r>
                        <a:rPr lang="en-ID" sz="8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terhadap</a:t>
                      </a:r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 </a:t>
                      </a:r>
                      <a:r>
                        <a:rPr lang="en-ID" sz="8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Sasaran</a:t>
                      </a:r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 </a:t>
                      </a:r>
                      <a:r>
                        <a:rPr lang="en-ID" sz="8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Pokok</a:t>
                      </a:r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 RPJPD </a:t>
                      </a:r>
                      <a:r>
                        <a:rPr lang="en-ID" sz="8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Kab</a:t>
                      </a:r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/Kota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Tingkat </a:t>
                      </a:r>
                      <a:r>
                        <a:rPr lang="en-ID" sz="8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Capaian</a:t>
                      </a:r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 Kinerja RPJMD </a:t>
                      </a:r>
                      <a:r>
                        <a:rPr lang="en-ID" sz="8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Kab</a:t>
                      </a:r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/Kota </a:t>
                      </a:r>
                      <a:r>
                        <a:rPr lang="en-ID" sz="8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terhadap</a:t>
                      </a:r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 </a:t>
                      </a:r>
                      <a:r>
                        <a:rPr lang="en-ID" sz="8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Sasaran</a:t>
                      </a:r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 </a:t>
                      </a:r>
                      <a:r>
                        <a:rPr lang="en-ID" sz="8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Pokok</a:t>
                      </a:r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 RPJPD </a:t>
                      </a:r>
                      <a:r>
                        <a:rPr lang="en-ID" sz="8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Kab</a:t>
                      </a:r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/Kota (%)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Faktor-faktor yang mempengaruhi Capaian Kinerja Sasaran Pokok RPJPD 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Usulan Tindak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Lanjut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379644"/>
                  </a:ext>
                </a:extLst>
              </a:tr>
              <a:tr h="156850">
                <a:tc rowSpan="2"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(1)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(2)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(3)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(4)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(6)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(7)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(8)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(9)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(10)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(11)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893823"/>
                  </a:ext>
                </a:extLst>
              </a:tr>
              <a:tr h="236614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(5)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2005-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2009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2010-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2014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2015-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2019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2020-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2024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2005-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2009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2010-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2014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2015-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2019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2020-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2024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2005-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2009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2010-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2014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2015-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2019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2020-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D" sz="8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2024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Faktor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Penghambat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Faktor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Pendorong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624199"/>
                  </a:ext>
                </a:extLst>
              </a:tr>
              <a:tr h="291489"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Misi1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.........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Sasaran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Pokok 1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308572"/>
                  </a:ext>
                </a:extLst>
              </a:tr>
              <a:tr h="156850"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Dst .....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511131"/>
                  </a:ext>
                </a:extLst>
              </a:tr>
              <a:tr h="156850"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902032"/>
                  </a:ext>
                </a:extLst>
              </a:tr>
              <a:tr h="291489"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Misi 2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.........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Sasaran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.....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080641"/>
                  </a:ext>
                </a:extLst>
              </a:tr>
              <a:tr h="156850"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Dst .....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117034"/>
                  </a:ext>
                </a:extLst>
              </a:tr>
              <a:tr h="291489"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Dst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.........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271388"/>
                  </a:ext>
                </a:extLst>
              </a:tr>
              <a:tr h="197534">
                <a:tc gridSpan="13">
                  <a:txBody>
                    <a:bodyPr/>
                    <a:lstStyle/>
                    <a:p>
                      <a:pPr algn="r"/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Rata-rata capaian kinerja (%)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270884"/>
                  </a:ext>
                </a:extLst>
              </a:tr>
              <a:tr h="223230">
                <a:tc gridSpan="13">
                  <a:txBody>
                    <a:bodyPr/>
                    <a:lstStyle/>
                    <a:p>
                      <a:pPr algn="r"/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Predikat Kinerja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04417"/>
                  </a:ext>
                </a:extLst>
              </a:tr>
              <a:tr h="309418">
                <a:tc gridSpan="20">
                  <a:txBody>
                    <a:bodyPr/>
                    <a:lstStyle/>
                    <a:p>
                      <a:pPr algn="just"/>
                      <a:r>
                        <a:rPr lang="en-ID" sz="10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Sasaran pokok pembangunan jangka panjang nasional/Provinsi: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835519"/>
                  </a:ext>
                </a:extLst>
              </a:tr>
              <a:tr h="456632">
                <a:tc gridSpan="20">
                  <a:txBody>
                    <a:bodyPr/>
                    <a:lstStyle/>
                    <a:p>
                      <a:r>
                        <a:rPr lang="en-ID" sz="10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Usulan</a:t>
                      </a:r>
                      <a:r>
                        <a:rPr lang="en-ID" sz="10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Tindak</a:t>
                      </a:r>
                      <a:r>
                        <a:rPr lang="en-ID" sz="10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Lanjut</a:t>
                      </a:r>
                      <a:r>
                        <a:rPr lang="en-ID" sz="10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Dalam</a:t>
                      </a:r>
                      <a:r>
                        <a:rPr lang="en-ID" sz="10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RPJPD</a:t>
                      </a:r>
                      <a:r>
                        <a:rPr lang="en-ID" sz="10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  </a:t>
                      </a:r>
                      <a:r>
                        <a:rPr lang="en-ID" sz="10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Kabupaten</a:t>
                      </a:r>
                      <a:r>
                        <a:rPr lang="en-ID" sz="10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/Kota </a:t>
                      </a:r>
                      <a:r>
                        <a:rPr lang="en-ID" sz="10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periode</a:t>
                      </a:r>
                      <a:r>
                        <a:rPr lang="en-ID" sz="10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berikutnya</a:t>
                      </a:r>
                      <a:r>
                        <a:rPr lang="en-ID" sz="10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: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623840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AB2FA042-1DD2-BD06-C4EC-23B9633E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4" y="4836167"/>
            <a:ext cx="5548239" cy="14393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4C6D0C-11A3-3E70-0EE1-6A4284C7B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725" y="4836167"/>
            <a:ext cx="4705350" cy="128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15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F18B-1FA7-44ED-0723-DA7418466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39" y="569844"/>
            <a:ext cx="9779183" cy="1000539"/>
          </a:xfrm>
        </p:spPr>
        <p:txBody>
          <a:bodyPr/>
          <a:lstStyle/>
          <a:p>
            <a:pPr algn="ctr"/>
            <a:r>
              <a:rPr lang="en-ID" sz="2800" dirty="0" err="1"/>
              <a:t>Sasaran</a:t>
            </a:r>
            <a:r>
              <a:rPr lang="en-ID" sz="2800" dirty="0"/>
              <a:t> </a:t>
            </a:r>
            <a:r>
              <a:rPr lang="en-ID" sz="2800" dirty="0" err="1"/>
              <a:t>Pokok</a:t>
            </a:r>
            <a:r>
              <a:rPr lang="en-ID" sz="2800" dirty="0"/>
              <a:t>, </a:t>
            </a:r>
            <a:r>
              <a:rPr lang="en-ID" sz="2800" dirty="0" err="1"/>
              <a:t>Indikator</a:t>
            </a:r>
            <a:r>
              <a:rPr lang="en-ID" sz="2800" dirty="0"/>
              <a:t> Kinerja </a:t>
            </a:r>
            <a:r>
              <a:rPr lang="en-ID" sz="2800" dirty="0" err="1"/>
              <a:t>Sasaran</a:t>
            </a:r>
            <a:r>
              <a:rPr lang="en-ID" sz="2800" dirty="0"/>
              <a:t> </a:t>
            </a:r>
            <a:r>
              <a:rPr lang="en-ID" sz="2800" dirty="0" err="1"/>
              <a:t>Pokok</a:t>
            </a:r>
            <a:r>
              <a:rPr lang="en-ID" sz="2800" dirty="0"/>
              <a:t> dan Target Kinerja </a:t>
            </a:r>
            <a:r>
              <a:rPr lang="en-ID" sz="2800" dirty="0" err="1"/>
              <a:t>Sasaran</a:t>
            </a:r>
            <a:r>
              <a:rPr lang="en-ID" sz="2800" dirty="0"/>
              <a:t> </a:t>
            </a:r>
            <a:r>
              <a:rPr lang="en-ID" sz="2800" dirty="0" err="1"/>
              <a:t>Pokok</a:t>
            </a:r>
            <a:r>
              <a:rPr lang="en-ID" sz="2800" dirty="0"/>
              <a:t> 2025 </a:t>
            </a:r>
            <a:r>
              <a:rPr lang="en-ID" sz="2800" dirty="0" err="1"/>
              <a:t>Provinsi</a:t>
            </a:r>
            <a:r>
              <a:rPr lang="en-ID" sz="2800" dirty="0"/>
              <a:t> Sulawesi Selatan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0DF42-1C2A-8672-4818-3C71D50A8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B6734C5-7AC0-66B6-FC2C-415BC85AB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36165" y="6323219"/>
            <a:ext cx="4114800" cy="365125"/>
          </a:xfrm>
        </p:spPr>
        <p:txBody>
          <a:bodyPr/>
          <a:lstStyle/>
          <a:p>
            <a:r>
              <a:rPr lang="en-US" dirty="0" err="1"/>
              <a:t>Direktorat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, </a:t>
            </a:r>
            <a:r>
              <a:rPr lang="en-US" dirty="0" err="1"/>
              <a:t>Evaluasi</a:t>
            </a:r>
            <a:r>
              <a:rPr lang="en-US" dirty="0"/>
              <a:t>, dan </a:t>
            </a:r>
            <a:r>
              <a:rPr lang="en-US" dirty="0" err="1"/>
              <a:t>Informasi</a:t>
            </a:r>
            <a:r>
              <a:rPr lang="en-US" dirty="0"/>
              <a:t> Pembangunan Daerah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3709D41-F48C-47B0-1240-03602B141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724" t="22397" r="30636" b="8275"/>
          <a:stretch/>
        </p:blipFill>
        <p:spPr>
          <a:xfrm>
            <a:off x="1222513" y="1689652"/>
            <a:ext cx="9634710" cy="4452731"/>
          </a:xfrm>
        </p:spPr>
      </p:pic>
    </p:spTree>
    <p:extLst>
      <p:ext uri="{BB962C8B-B14F-4D97-AF65-F5344CB8AC3E}">
        <p14:creationId xmlns:p14="http://schemas.microsoft.com/office/powerpoint/2010/main" val="2301086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F18B-1FA7-44ED-0723-DA7418466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39" y="569844"/>
            <a:ext cx="9779183" cy="1000539"/>
          </a:xfrm>
        </p:spPr>
        <p:txBody>
          <a:bodyPr/>
          <a:lstStyle/>
          <a:p>
            <a:pPr algn="ctr"/>
            <a:r>
              <a:rPr lang="en-ID" sz="3200" dirty="0" err="1"/>
              <a:t>Sasaran</a:t>
            </a:r>
            <a:r>
              <a:rPr lang="en-ID" sz="3200" dirty="0"/>
              <a:t> </a:t>
            </a:r>
            <a:r>
              <a:rPr lang="en-ID" sz="3200" dirty="0" err="1"/>
              <a:t>Pokok</a:t>
            </a:r>
            <a:r>
              <a:rPr lang="en-ID" sz="3200" dirty="0"/>
              <a:t> </a:t>
            </a:r>
            <a:r>
              <a:rPr lang="en-ID" sz="3200" dirty="0" err="1"/>
              <a:t>Setiap</a:t>
            </a:r>
            <a:r>
              <a:rPr lang="en-ID" sz="3200" dirty="0"/>
              <a:t> </a:t>
            </a:r>
            <a:r>
              <a:rPr lang="en-ID" sz="3200" dirty="0" err="1"/>
              <a:t>Tahapan</a:t>
            </a:r>
            <a:r>
              <a:rPr lang="en-ID" sz="3200" dirty="0"/>
              <a:t> Pembangunan </a:t>
            </a:r>
            <a:br>
              <a:rPr lang="en-ID" sz="3200" dirty="0"/>
            </a:br>
            <a:r>
              <a:rPr lang="en-ID" sz="3200" dirty="0"/>
              <a:t>Lima </a:t>
            </a:r>
            <a:r>
              <a:rPr lang="en-ID" sz="3200" dirty="0" err="1"/>
              <a:t>Tahun</a:t>
            </a:r>
            <a:r>
              <a:rPr lang="en-ID" sz="3200" dirty="0"/>
              <a:t> RPJPD Sulawesi Selatan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654E15-3242-B147-3BB9-5E2893576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4" t="24491" r="11381" b="10863"/>
          <a:stretch/>
        </p:blipFill>
        <p:spPr>
          <a:xfrm>
            <a:off x="487017" y="1706564"/>
            <a:ext cx="10933044" cy="442588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0DF42-1C2A-8672-4818-3C71D50A8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B6734C5-7AC0-66B6-FC2C-415BC85AB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36165" y="6323219"/>
            <a:ext cx="4114800" cy="365125"/>
          </a:xfrm>
        </p:spPr>
        <p:txBody>
          <a:bodyPr/>
          <a:lstStyle/>
          <a:p>
            <a:r>
              <a:rPr lang="en-US" dirty="0" err="1"/>
              <a:t>Direktorat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, </a:t>
            </a:r>
            <a:r>
              <a:rPr lang="en-US" dirty="0" err="1"/>
              <a:t>Evaluasi</a:t>
            </a:r>
            <a:r>
              <a:rPr lang="en-US" dirty="0"/>
              <a:t>, dan </a:t>
            </a:r>
            <a:r>
              <a:rPr lang="en-US" dirty="0" err="1"/>
              <a:t>Informasi</a:t>
            </a:r>
            <a:r>
              <a:rPr lang="en-US" dirty="0"/>
              <a:t> Pembangunan Daerah</a:t>
            </a:r>
          </a:p>
        </p:txBody>
      </p:sp>
    </p:spTree>
    <p:extLst>
      <p:ext uri="{BB962C8B-B14F-4D97-AF65-F5344CB8AC3E}">
        <p14:creationId xmlns:p14="http://schemas.microsoft.com/office/powerpoint/2010/main" val="702348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3495B-0C56-2D95-2605-4CF8D5974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Tabel</a:t>
            </a:r>
            <a:r>
              <a:rPr lang="en-US" dirty="0"/>
              <a:t> 1. </a:t>
            </a:r>
            <a:br>
              <a:rPr lang="en-US" dirty="0"/>
            </a:br>
            <a:r>
              <a:rPr lang="en-US" dirty="0"/>
              <a:t>Skala </a:t>
            </a:r>
            <a:r>
              <a:rPr lang="en-US" dirty="0" err="1"/>
              <a:t>Penilaian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314AE-5991-C6A1-B11D-3C8EE67E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Direktur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, </a:t>
            </a:r>
            <a:r>
              <a:rPr lang="en-US" dirty="0" err="1"/>
              <a:t>Evaluasi</a:t>
            </a:r>
            <a:r>
              <a:rPr lang="en-US" dirty="0"/>
              <a:t>, dan </a:t>
            </a:r>
            <a:r>
              <a:rPr lang="en-US" dirty="0" err="1"/>
              <a:t>Informasi</a:t>
            </a:r>
            <a:r>
              <a:rPr lang="en-US" dirty="0"/>
              <a:t> Pembangunan Daerah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46014-2021-E0A6-0F5B-436BC756A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1DE873A-F133-F5E1-F1D7-0E5232FB89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287215"/>
              </p:ext>
            </p:extLst>
          </p:nvPr>
        </p:nvGraphicFramePr>
        <p:xfrm>
          <a:off x="1056134" y="2219325"/>
          <a:ext cx="9740707" cy="2713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43558" imgH="1600886" progId="Word.Document.12">
                  <p:embed/>
                </p:oleObj>
              </mc:Choice>
              <mc:Fallback>
                <p:oleObj name="Document" r:id="rId2" imgW="5743558" imgH="1600886" progId="Word.Documen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B1DE873A-F133-F5E1-F1D7-0E5232FB89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6134" y="2219325"/>
                        <a:ext cx="9740707" cy="2713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4023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80634-31C0-DD87-A6F1-DBDEEA43BA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B103E64-1627-9140-8127-1849FED275E1}" type="datetime1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E601A-2883-1632-FDD1-AA839EC6C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Direktorat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, </a:t>
            </a:r>
            <a:r>
              <a:rPr lang="en-US" dirty="0" err="1"/>
              <a:t>Evaluasi</a:t>
            </a:r>
            <a:r>
              <a:rPr lang="en-US" dirty="0"/>
              <a:t>, dan </a:t>
            </a:r>
            <a:r>
              <a:rPr lang="en-US" dirty="0" err="1"/>
              <a:t>Informasi</a:t>
            </a:r>
            <a:r>
              <a:rPr lang="en-US" dirty="0"/>
              <a:t> Pembangunan Daerah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0A48D06-5F93-C422-23D1-EEF01F2EA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B2F214A-E0C6-A013-46FC-712686CE4DFE}"/>
              </a:ext>
            </a:extLst>
          </p:cNvPr>
          <p:cNvSpPr txBox="1">
            <a:spLocks/>
          </p:cNvSpPr>
          <p:nvPr/>
        </p:nvSpPr>
        <p:spPr>
          <a:xfrm>
            <a:off x="788479" y="-174688"/>
            <a:ext cx="1119673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2402840">
              <a:spcBef>
                <a:spcPts val="345"/>
              </a:spcBef>
              <a:spcAft>
                <a:spcPts val="0"/>
              </a:spcAft>
              <a:tabLst>
                <a:tab pos="2679700" algn="l"/>
              </a:tabLst>
            </a:pPr>
            <a:r>
              <a:rPr lang="en-ID" sz="1600" b="1" dirty="0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C. </a:t>
            </a:r>
            <a:r>
              <a:rPr lang="en-ID" sz="1600" b="1" dirty="0" err="1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Evaluasi</a:t>
            </a:r>
            <a:r>
              <a:rPr lang="en-ID" sz="1600" b="1" dirty="0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 </a:t>
            </a:r>
            <a:r>
              <a:rPr lang="en-ID" sz="1600" b="1" dirty="0" err="1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Terhadap</a:t>
            </a:r>
            <a:r>
              <a:rPr lang="en-ID" sz="1600" b="1" dirty="0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 Hasil RPJPD </a:t>
            </a:r>
            <a:r>
              <a:rPr lang="en-ID" sz="1600" b="1" dirty="0" err="1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Tahun</a:t>
            </a:r>
            <a:r>
              <a:rPr lang="en-ID" sz="1600" b="1" dirty="0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 2005-2025 </a:t>
            </a:r>
            <a:r>
              <a:rPr lang="en-ID" sz="1600" b="1" dirty="0" err="1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Kabupaten</a:t>
            </a:r>
            <a:r>
              <a:rPr lang="en-ID" sz="1600" b="1" dirty="0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/Kota </a:t>
            </a:r>
            <a:r>
              <a:rPr lang="en-ID" sz="1600" b="1" dirty="0" err="1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Lingkup</a:t>
            </a:r>
            <a:r>
              <a:rPr lang="en-ID" sz="1600" b="1" dirty="0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 Provinsi</a:t>
            </a:r>
            <a:endParaRPr lang="en-ID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</a:pPr>
            <a:endParaRPr lang="en-ID" sz="1400" dirty="0"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C6E6DB44-06F4-CD54-6620-31F5775A9B57}"/>
              </a:ext>
            </a:extLst>
          </p:cNvPr>
          <p:cNvSpPr txBox="1">
            <a:spLocks/>
          </p:cNvSpPr>
          <p:nvPr/>
        </p:nvSpPr>
        <p:spPr>
          <a:xfrm>
            <a:off x="865322" y="957928"/>
            <a:ext cx="3173278" cy="522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1. </a:t>
            </a:r>
            <a:r>
              <a:rPr lang="en-US" dirty="0" err="1"/>
              <a:t>Persiapan</a:t>
            </a:r>
            <a:r>
              <a:rPr lang="en-US" dirty="0"/>
              <a:t> 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A085922-24CE-7E66-7B72-3D1C5026D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6" y="1547769"/>
            <a:ext cx="10672697" cy="28286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742950" marR="34290" lvl="1" indent="-285750" algn="just">
              <a:spcAft>
                <a:spcPts val="600"/>
              </a:spcAft>
              <a:buFont typeface="+mj-lt"/>
              <a:buAutoNum type="alphaLcPeriod"/>
            </a:pPr>
            <a:r>
              <a:rPr lang="x-none" sz="1600" spc="-5" dirty="0">
                <a:effectLst/>
                <a:ea typeface="Bookman Old Style" panose="02050604050505020204" pitchFamily="18" charset="0"/>
              </a:rPr>
              <a:t>B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p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p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e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d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spc="28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P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r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o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v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i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n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si</a:t>
            </a:r>
            <a:r>
              <a:rPr lang="x-none" sz="1600" spc="285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m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en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e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r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ima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/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meng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h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i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m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p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u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n</a:t>
            </a:r>
            <a:r>
              <a:rPr lang="x-none" sz="1600" spc="21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d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ok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u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men</a:t>
            </a:r>
            <a:r>
              <a:rPr lang="x-none" sz="1600" spc="28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d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r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i</a:t>
            </a:r>
            <a:r>
              <a:rPr lang="x-none" sz="1600" spc="31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k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bu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p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t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en</a:t>
            </a:r>
            <a:r>
              <a:rPr lang="x-none" sz="1600" spc="15" dirty="0">
                <a:effectLst/>
                <a:ea typeface="Bookman Old Style" panose="02050604050505020204" pitchFamily="18" charset="0"/>
              </a:rPr>
              <a:t>/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ko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t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spc="25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t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e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r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k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ai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t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,</a:t>
            </a:r>
            <a:r>
              <a:rPr lang="x-none" sz="1600" spc="285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s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e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k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u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r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an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g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- 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ku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r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angn</a:t>
            </a:r>
            <a:r>
              <a:rPr lang="x-none" sz="1600" spc="15" dirty="0">
                <a:effectLst/>
                <a:ea typeface="Bookman Old Style" panose="02050604050505020204" pitchFamily="18" charset="0"/>
              </a:rPr>
              <a:t>y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spc="-55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mel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i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pu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t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i:</a:t>
            </a:r>
            <a:endParaRPr lang="en-ID" sz="1600" dirty="0">
              <a:effectLst/>
              <a:ea typeface="Times New Roman" panose="02020603050405020304" pitchFamily="18" charset="0"/>
            </a:endParaRPr>
          </a:p>
          <a:p>
            <a:pPr marL="1143000" lvl="2" indent="-228600">
              <a:spcAft>
                <a:spcPts val="600"/>
              </a:spcAft>
              <a:buFont typeface="+mj-lt"/>
              <a:buAutoNum type="arabicParenR"/>
            </a:pPr>
            <a:r>
              <a:rPr lang="x-none" spc="-5" dirty="0">
                <a:effectLst/>
                <a:ea typeface="Bookman Old Style" panose="02050604050505020204" pitchFamily="18" charset="0"/>
              </a:rPr>
              <a:t>P</a:t>
            </a:r>
            <a:r>
              <a:rPr lang="x-none" dirty="0">
                <a:effectLst/>
                <a:ea typeface="Bookman Old Style" panose="02050604050505020204" pitchFamily="18" charset="0"/>
              </a:rPr>
              <a:t>e</a:t>
            </a:r>
            <a:r>
              <a:rPr lang="x-none" spc="5" dirty="0">
                <a:effectLst/>
                <a:ea typeface="Bookman Old Style" panose="02050604050505020204" pitchFamily="18" charset="0"/>
              </a:rPr>
              <a:t>r</a:t>
            </a:r>
            <a:r>
              <a:rPr lang="x-none" dirty="0">
                <a:effectLst/>
                <a:ea typeface="Bookman Old Style" panose="02050604050505020204" pitchFamily="18" charset="0"/>
              </a:rPr>
              <a:t>a</a:t>
            </a:r>
            <a:r>
              <a:rPr lang="x-none" spc="5" dirty="0">
                <a:effectLst/>
                <a:ea typeface="Bookman Old Style" panose="02050604050505020204" pitchFamily="18" charset="0"/>
              </a:rPr>
              <a:t>t</a:t>
            </a:r>
            <a:r>
              <a:rPr lang="x-none" spc="-5" dirty="0">
                <a:effectLst/>
                <a:ea typeface="Bookman Old Style" panose="02050604050505020204" pitchFamily="18" charset="0"/>
              </a:rPr>
              <a:t>u</a:t>
            </a:r>
            <a:r>
              <a:rPr lang="x-none" spc="5" dirty="0">
                <a:effectLst/>
                <a:ea typeface="Bookman Old Style" panose="02050604050505020204" pitchFamily="18" charset="0"/>
              </a:rPr>
              <a:t>r</a:t>
            </a:r>
            <a:r>
              <a:rPr lang="x-none" dirty="0">
                <a:effectLst/>
                <a:ea typeface="Bookman Old Style" panose="02050604050505020204" pitchFamily="18" charset="0"/>
              </a:rPr>
              <a:t>an</a:t>
            </a:r>
            <a:r>
              <a:rPr lang="x-none" spc="-35" dirty="0">
                <a:effectLst/>
                <a:ea typeface="Bookman Old Style" panose="02050604050505020204" pitchFamily="18" charset="0"/>
              </a:rPr>
              <a:t> </a:t>
            </a:r>
            <a:r>
              <a:rPr lang="x-none" spc="-5" dirty="0">
                <a:effectLst/>
                <a:ea typeface="Bookman Old Style" panose="02050604050505020204" pitchFamily="18" charset="0"/>
              </a:rPr>
              <a:t>D</a:t>
            </a:r>
            <a:r>
              <a:rPr lang="x-none" dirty="0">
                <a:effectLst/>
                <a:ea typeface="Bookman Old Style" panose="02050604050505020204" pitchFamily="18" charset="0"/>
              </a:rPr>
              <a:t>a</a:t>
            </a:r>
            <a:r>
              <a:rPr lang="x-none" spc="-5" dirty="0">
                <a:effectLst/>
                <a:ea typeface="Bookman Old Style" panose="02050604050505020204" pitchFamily="18" charset="0"/>
              </a:rPr>
              <a:t>e</a:t>
            </a:r>
            <a:r>
              <a:rPr lang="x-none" spc="5" dirty="0">
                <a:effectLst/>
                <a:ea typeface="Bookman Old Style" panose="02050604050505020204" pitchFamily="18" charset="0"/>
              </a:rPr>
              <a:t>r</a:t>
            </a:r>
            <a:r>
              <a:rPr lang="x-none" dirty="0">
                <a:effectLst/>
                <a:ea typeface="Bookman Old Style" panose="02050604050505020204" pitchFamily="18" charset="0"/>
              </a:rPr>
              <a:t>ah</a:t>
            </a:r>
            <a:r>
              <a:rPr lang="x-none" spc="-3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pc="5" dirty="0">
                <a:effectLst/>
                <a:ea typeface="Bookman Old Style" panose="02050604050505020204" pitchFamily="18" charset="0"/>
              </a:rPr>
              <a:t>t</a:t>
            </a:r>
            <a:r>
              <a:rPr lang="x-none" dirty="0">
                <a:effectLst/>
                <a:ea typeface="Bookman Old Style" panose="02050604050505020204" pitchFamily="18" charset="0"/>
              </a:rPr>
              <a:t>en</a:t>
            </a:r>
            <a:r>
              <a:rPr lang="x-none" spc="5" dirty="0">
                <a:effectLst/>
                <a:ea typeface="Bookman Old Style" panose="02050604050505020204" pitchFamily="18" charset="0"/>
              </a:rPr>
              <a:t>t</a:t>
            </a:r>
            <a:r>
              <a:rPr lang="x-none" spc="10" dirty="0">
                <a:effectLst/>
                <a:ea typeface="Bookman Old Style" panose="02050604050505020204" pitchFamily="18" charset="0"/>
              </a:rPr>
              <a:t>a</a:t>
            </a:r>
            <a:r>
              <a:rPr lang="x-none" dirty="0">
                <a:effectLst/>
                <a:ea typeface="Bookman Old Style" panose="02050604050505020204" pitchFamily="18" charset="0"/>
              </a:rPr>
              <a:t>ng</a:t>
            </a:r>
            <a:r>
              <a:rPr lang="x-none" spc="-30" dirty="0">
                <a:effectLst/>
                <a:ea typeface="Bookman Old Style" panose="02050604050505020204" pitchFamily="18" charset="0"/>
              </a:rPr>
              <a:t> </a:t>
            </a:r>
            <a:r>
              <a:rPr lang="x-none" dirty="0">
                <a:effectLst/>
                <a:ea typeface="Bookman Old Style" panose="02050604050505020204" pitchFamily="18" charset="0"/>
              </a:rPr>
              <a:t>RPJ</a:t>
            </a:r>
            <a:r>
              <a:rPr lang="x-none" spc="5" dirty="0">
                <a:effectLst/>
                <a:ea typeface="Bookman Old Style" panose="02050604050505020204" pitchFamily="18" charset="0"/>
              </a:rPr>
              <a:t>P</a:t>
            </a:r>
            <a:r>
              <a:rPr lang="x-none" spc="15" dirty="0">
                <a:effectLst/>
                <a:ea typeface="Bookman Old Style" panose="02050604050505020204" pitchFamily="18" charset="0"/>
              </a:rPr>
              <a:t>D </a:t>
            </a:r>
            <a:r>
              <a:rPr lang="x-none" dirty="0">
                <a:effectLst/>
                <a:ea typeface="Bookman Old Style" panose="02050604050505020204" pitchFamily="18" charset="0"/>
              </a:rPr>
              <a:t>K</a:t>
            </a:r>
            <a:r>
              <a:rPr lang="x-none" spc="1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pc="-5" dirty="0">
                <a:effectLst/>
                <a:ea typeface="Bookman Old Style" panose="02050604050505020204" pitchFamily="18" charset="0"/>
              </a:rPr>
              <a:t>b</a:t>
            </a:r>
            <a:r>
              <a:rPr lang="x-none" spc="5" dirty="0">
                <a:effectLst/>
                <a:ea typeface="Bookman Old Style" panose="02050604050505020204" pitchFamily="18" charset="0"/>
              </a:rPr>
              <a:t>u</a:t>
            </a:r>
            <a:r>
              <a:rPr lang="x-none" spc="-5" dirty="0">
                <a:effectLst/>
                <a:ea typeface="Bookman Old Style" panose="02050604050505020204" pitchFamily="18" charset="0"/>
              </a:rPr>
              <a:t>p</a:t>
            </a:r>
            <a:r>
              <a:rPr lang="x-none" dirty="0">
                <a:effectLst/>
                <a:ea typeface="Bookman Old Style" panose="02050604050505020204" pitchFamily="18" charset="0"/>
              </a:rPr>
              <a:t>a</a:t>
            </a:r>
            <a:r>
              <a:rPr lang="x-none" spc="5" dirty="0">
                <a:effectLst/>
                <a:ea typeface="Bookman Old Style" panose="02050604050505020204" pitchFamily="18" charset="0"/>
              </a:rPr>
              <a:t>t</a:t>
            </a:r>
            <a:r>
              <a:rPr lang="x-none" spc="10" dirty="0">
                <a:effectLst/>
                <a:ea typeface="Bookman Old Style" panose="02050604050505020204" pitchFamily="18" charset="0"/>
              </a:rPr>
              <a:t>e</a:t>
            </a:r>
            <a:r>
              <a:rPr lang="x-none" dirty="0">
                <a:effectLst/>
                <a:ea typeface="Bookman Old Style" panose="02050604050505020204" pitchFamily="18" charset="0"/>
              </a:rPr>
              <a:t>n</a:t>
            </a:r>
            <a:r>
              <a:rPr lang="x-none" spc="5" dirty="0">
                <a:effectLst/>
                <a:ea typeface="Bookman Old Style" panose="02050604050505020204" pitchFamily="18" charset="0"/>
              </a:rPr>
              <a:t>/kota</a:t>
            </a:r>
            <a:r>
              <a:rPr lang="x-none" dirty="0">
                <a:effectLst/>
                <a:ea typeface="Bookman Old Style" panose="02050604050505020204" pitchFamily="18" charset="0"/>
              </a:rPr>
              <a:t>;</a:t>
            </a:r>
            <a:endParaRPr lang="en-ID" dirty="0">
              <a:effectLst/>
              <a:ea typeface="Times New Roman" panose="02020603050405020304" pitchFamily="18" charset="0"/>
            </a:endParaRPr>
          </a:p>
          <a:p>
            <a:pPr marL="1143000" marR="33020" lvl="2" indent="-228600" algn="just">
              <a:spcAft>
                <a:spcPts val="600"/>
              </a:spcAft>
              <a:buFont typeface="+mj-lt"/>
              <a:buAutoNum type="arabicParenR"/>
            </a:pPr>
            <a:r>
              <a:rPr lang="x-none" spc="-5" dirty="0">
                <a:effectLst/>
                <a:ea typeface="Bookman Old Style" panose="02050604050505020204" pitchFamily="18" charset="0"/>
              </a:rPr>
              <a:t>H</a:t>
            </a:r>
            <a:r>
              <a:rPr lang="x-none" dirty="0">
                <a:effectLst/>
                <a:ea typeface="Bookman Old Style" panose="02050604050505020204" pitchFamily="18" charset="0"/>
              </a:rPr>
              <a:t>a</a:t>
            </a:r>
            <a:r>
              <a:rPr lang="x-none" spc="-5" dirty="0">
                <a:effectLst/>
                <a:ea typeface="Bookman Old Style" panose="02050604050505020204" pitchFamily="18" charset="0"/>
              </a:rPr>
              <a:t>s</a:t>
            </a:r>
            <a:r>
              <a:rPr lang="x-none" dirty="0">
                <a:effectLst/>
                <a:ea typeface="Bookman Old Style" panose="02050604050505020204" pitchFamily="18" charset="0"/>
              </a:rPr>
              <a:t>il</a:t>
            </a:r>
            <a:r>
              <a:rPr lang="x-none" spc="255" dirty="0">
                <a:effectLst/>
                <a:ea typeface="Bookman Old Style" panose="02050604050505020204" pitchFamily="18" charset="0"/>
              </a:rPr>
              <a:t> </a:t>
            </a:r>
            <a:r>
              <a:rPr lang="x-none" dirty="0">
                <a:effectLst/>
                <a:ea typeface="Bookman Old Style" panose="02050604050505020204" pitchFamily="18" charset="0"/>
              </a:rPr>
              <a:t>e</a:t>
            </a:r>
            <a:r>
              <a:rPr lang="x-none" spc="5" dirty="0">
                <a:effectLst/>
                <a:ea typeface="Bookman Old Style" panose="02050604050505020204" pitchFamily="18" charset="0"/>
              </a:rPr>
              <a:t>v</a:t>
            </a:r>
            <a:r>
              <a:rPr lang="x-none" dirty="0">
                <a:effectLst/>
                <a:ea typeface="Bookman Old Style" panose="02050604050505020204" pitchFamily="18" charset="0"/>
              </a:rPr>
              <a:t>a</a:t>
            </a:r>
            <a:r>
              <a:rPr lang="x-none" spc="10" dirty="0">
                <a:effectLst/>
                <a:ea typeface="Bookman Old Style" panose="02050604050505020204" pitchFamily="18" charset="0"/>
              </a:rPr>
              <a:t>l</a:t>
            </a:r>
            <a:r>
              <a:rPr lang="x-none" spc="-5" dirty="0">
                <a:effectLst/>
                <a:ea typeface="Bookman Old Style" panose="02050604050505020204" pitchFamily="18" charset="0"/>
              </a:rPr>
              <a:t>u</a:t>
            </a:r>
            <a:r>
              <a:rPr lang="x-none" dirty="0">
                <a:effectLst/>
                <a:ea typeface="Bookman Old Style" panose="02050604050505020204" pitchFamily="18" charset="0"/>
              </a:rPr>
              <a:t>a</a:t>
            </a:r>
            <a:r>
              <a:rPr lang="x-none" spc="-5" dirty="0">
                <a:effectLst/>
                <a:ea typeface="Bookman Old Style" panose="02050604050505020204" pitchFamily="18" charset="0"/>
              </a:rPr>
              <a:t>s</a:t>
            </a:r>
            <a:r>
              <a:rPr lang="x-none" dirty="0">
                <a:effectLst/>
                <a:ea typeface="Bookman Old Style" panose="02050604050505020204" pitchFamily="18" charset="0"/>
              </a:rPr>
              <a:t>i</a:t>
            </a:r>
            <a:r>
              <a:rPr lang="x-none" spc="24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pc="15" dirty="0">
                <a:effectLst/>
                <a:ea typeface="Bookman Old Style" panose="02050604050505020204" pitchFamily="18" charset="0"/>
              </a:rPr>
              <a:t>R</a:t>
            </a:r>
            <a:r>
              <a:rPr lang="x-none" spc="-5" dirty="0">
                <a:effectLst/>
                <a:ea typeface="Bookman Old Style" panose="02050604050505020204" pitchFamily="18" charset="0"/>
              </a:rPr>
              <a:t>P</a:t>
            </a:r>
            <a:r>
              <a:rPr lang="x-none" dirty="0">
                <a:effectLst/>
                <a:ea typeface="Bookman Old Style" panose="02050604050505020204" pitchFamily="18" charset="0"/>
              </a:rPr>
              <a:t>J</a:t>
            </a:r>
            <a:r>
              <a:rPr lang="x-none" spc="10" dirty="0">
                <a:effectLst/>
                <a:ea typeface="Bookman Old Style" panose="02050604050505020204" pitchFamily="18" charset="0"/>
              </a:rPr>
              <a:t>P</a:t>
            </a:r>
            <a:r>
              <a:rPr lang="x-none" dirty="0">
                <a:effectLst/>
                <a:ea typeface="Bookman Old Style" panose="02050604050505020204" pitchFamily="18" charset="0"/>
              </a:rPr>
              <a:t>D</a:t>
            </a:r>
            <a:r>
              <a:rPr lang="x-none" spc="260" dirty="0">
                <a:effectLst/>
                <a:ea typeface="Bookman Old Style" panose="02050604050505020204" pitchFamily="18" charset="0"/>
              </a:rPr>
              <a:t> </a:t>
            </a:r>
            <a:r>
              <a:rPr lang="x-none" dirty="0">
                <a:effectLst/>
                <a:ea typeface="Bookman Old Style" panose="02050604050505020204" pitchFamily="18" charset="0"/>
              </a:rPr>
              <a:t>Ka</a:t>
            </a:r>
            <a:r>
              <a:rPr lang="x-none" spc="5" dirty="0">
                <a:effectLst/>
                <a:ea typeface="Bookman Old Style" panose="02050604050505020204" pitchFamily="18" charset="0"/>
              </a:rPr>
              <a:t>b</a:t>
            </a:r>
            <a:r>
              <a:rPr lang="x-none" spc="-5" dirty="0">
                <a:effectLst/>
                <a:ea typeface="Bookman Old Style" panose="02050604050505020204" pitchFamily="18" charset="0"/>
              </a:rPr>
              <a:t>u</a:t>
            </a:r>
            <a:r>
              <a:rPr lang="x-none" spc="5" dirty="0">
                <a:effectLst/>
                <a:ea typeface="Bookman Old Style" panose="02050604050505020204" pitchFamily="18" charset="0"/>
              </a:rPr>
              <a:t>p</a:t>
            </a:r>
            <a:r>
              <a:rPr lang="x-none" dirty="0">
                <a:effectLst/>
                <a:ea typeface="Bookman Old Style" panose="02050604050505020204" pitchFamily="18" charset="0"/>
              </a:rPr>
              <a:t>a</a:t>
            </a:r>
            <a:r>
              <a:rPr lang="x-none" spc="5" dirty="0">
                <a:effectLst/>
                <a:ea typeface="Bookman Old Style" panose="02050604050505020204" pitchFamily="18" charset="0"/>
              </a:rPr>
              <a:t>t</a:t>
            </a:r>
            <a:r>
              <a:rPr lang="x-none" dirty="0">
                <a:effectLst/>
                <a:ea typeface="Bookman Old Style" panose="02050604050505020204" pitchFamily="18" charset="0"/>
              </a:rPr>
              <a:t>en/</a:t>
            </a:r>
            <a:r>
              <a:rPr lang="x-none" spc="5" dirty="0">
                <a:effectLst/>
                <a:ea typeface="Bookman Old Style" panose="02050604050505020204" pitchFamily="18" charset="0"/>
              </a:rPr>
              <a:t>k</a:t>
            </a:r>
            <a:r>
              <a:rPr lang="x-none" spc="-5" dirty="0">
                <a:effectLst/>
                <a:ea typeface="Bookman Old Style" panose="02050604050505020204" pitchFamily="18" charset="0"/>
              </a:rPr>
              <a:t>o</a:t>
            </a:r>
            <a:r>
              <a:rPr lang="x-none" spc="5" dirty="0">
                <a:effectLst/>
                <a:ea typeface="Bookman Old Style" panose="02050604050505020204" pitchFamily="18" charset="0"/>
              </a:rPr>
              <a:t>t</a:t>
            </a:r>
            <a:r>
              <a:rPr lang="x-none" dirty="0">
                <a:effectLst/>
                <a:ea typeface="Bookman Old Style" panose="02050604050505020204" pitchFamily="18" charset="0"/>
              </a:rPr>
              <a:t>a</a:t>
            </a:r>
            <a:r>
              <a:rPr lang="x-none" spc="205" dirty="0">
                <a:effectLst/>
                <a:ea typeface="Bookman Old Style" panose="02050604050505020204" pitchFamily="18" charset="0"/>
              </a:rPr>
              <a:t> </a:t>
            </a:r>
            <a:r>
              <a:rPr lang="x-none" dirty="0">
                <a:effectLst/>
                <a:ea typeface="Bookman Old Style" panose="02050604050505020204" pitchFamily="18" charset="0"/>
              </a:rPr>
              <a:t>yang</a:t>
            </a:r>
            <a:r>
              <a:rPr lang="x-none" spc="27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pc="5" dirty="0">
                <a:effectLst/>
                <a:ea typeface="Bookman Old Style" panose="02050604050505020204" pitchFamily="18" charset="0"/>
              </a:rPr>
              <a:t>d</a:t>
            </a:r>
            <a:r>
              <a:rPr lang="x-none" dirty="0">
                <a:effectLst/>
                <a:ea typeface="Bookman Old Style" panose="02050604050505020204" pitchFamily="18" charset="0"/>
              </a:rPr>
              <a:t>isa</a:t>
            </a:r>
            <a:r>
              <a:rPr lang="x-none" spc="10" dirty="0">
                <a:effectLst/>
                <a:ea typeface="Bookman Old Style" panose="02050604050505020204" pitchFamily="18" charset="0"/>
              </a:rPr>
              <a:t>m</a:t>
            </a:r>
            <a:r>
              <a:rPr lang="x-none" spc="-5" dirty="0">
                <a:effectLst/>
                <a:ea typeface="Bookman Old Style" panose="02050604050505020204" pitchFamily="18" charset="0"/>
              </a:rPr>
              <a:t>p</a:t>
            </a:r>
            <a:r>
              <a:rPr lang="x-none" dirty="0">
                <a:effectLst/>
                <a:ea typeface="Bookman Old Style" panose="02050604050505020204" pitchFamily="18" charset="0"/>
              </a:rPr>
              <a:t>a</a:t>
            </a:r>
            <a:r>
              <a:rPr lang="x-none" spc="10" dirty="0">
                <a:effectLst/>
                <a:ea typeface="Bookman Old Style" panose="02050604050505020204" pitchFamily="18" charset="0"/>
              </a:rPr>
              <a:t>i</a:t>
            </a:r>
            <a:r>
              <a:rPr lang="x-none" spc="-5" dirty="0">
                <a:effectLst/>
                <a:ea typeface="Bookman Old Style" panose="02050604050505020204" pitchFamily="18" charset="0"/>
              </a:rPr>
              <a:t>k</a:t>
            </a:r>
            <a:r>
              <a:rPr lang="x-none" dirty="0">
                <a:effectLst/>
                <a:ea typeface="Bookman Old Style" panose="02050604050505020204" pitchFamily="18" charset="0"/>
              </a:rPr>
              <a:t>an</a:t>
            </a:r>
            <a:r>
              <a:rPr lang="x-none" spc="22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pc="5" dirty="0">
                <a:effectLst/>
                <a:ea typeface="Bookman Old Style" panose="02050604050505020204" pitchFamily="18" charset="0"/>
              </a:rPr>
              <a:t>B</a:t>
            </a:r>
            <a:r>
              <a:rPr lang="x-none" dirty="0">
                <a:effectLst/>
                <a:ea typeface="Bookman Old Style" panose="02050604050505020204" pitchFamily="18" charset="0"/>
              </a:rPr>
              <a:t>a</a:t>
            </a:r>
            <a:r>
              <a:rPr lang="x-none" spc="5" dirty="0">
                <a:effectLst/>
                <a:ea typeface="Bookman Old Style" panose="02050604050505020204" pitchFamily="18" charset="0"/>
              </a:rPr>
              <a:t>p</a:t>
            </a:r>
            <a:r>
              <a:rPr lang="x-none" spc="-5" dirty="0">
                <a:effectLst/>
                <a:ea typeface="Bookman Old Style" panose="02050604050505020204" pitchFamily="18" charset="0"/>
              </a:rPr>
              <a:t>p</a:t>
            </a:r>
            <a:r>
              <a:rPr lang="x-none" spc="10" dirty="0">
                <a:effectLst/>
                <a:ea typeface="Bookman Old Style" panose="02050604050505020204" pitchFamily="18" charset="0"/>
              </a:rPr>
              <a:t>e</a:t>
            </a:r>
            <a:r>
              <a:rPr lang="x-none" spc="-5" dirty="0">
                <a:effectLst/>
                <a:ea typeface="Bookman Old Style" panose="02050604050505020204" pitchFamily="18" charset="0"/>
              </a:rPr>
              <a:t>d</a:t>
            </a:r>
            <a:r>
              <a:rPr lang="x-none" dirty="0">
                <a:effectLst/>
                <a:ea typeface="Bookman Old Style" panose="02050604050505020204" pitchFamily="18" charset="0"/>
              </a:rPr>
              <a:t>a</a:t>
            </a:r>
            <a:r>
              <a:rPr lang="x-none" spc="24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pc="15" dirty="0">
                <a:effectLst/>
                <a:ea typeface="Bookman Old Style" panose="02050604050505020204" pitchFamily="18" charset="0"/>
              </a:rPr>
              <a:t>K</a:t>
            </a:r>
            <a:r>
              <a:rPr lang="x-none" dirty="0">
                <a:effectLst/>
                <a:ea typeface="Bookman Old Style" panose="02050604050505020204" pitchFamily="18" charset="0"/>
              </a:rPr>
              <a:t>a</a:t>
            </a:r>
            <a:r>
              <a:rPr lang="x-none" spc="5" dirty="0">
                <a:effectLst/>
                <a:ea typeface="Bookman Old Style" panose="02050604050505020204" pitchFamily="18" charset="0"/>
              </a:rPr>
              <a:t>b</a:t>
            </a:r>
            <a:r>
              <a:rPr lang="x-none" spc="-5" dirty="0">
                <a:effectLst/>
                <a:ea typeface="Bookman Old Style" panose="02050604050505020204" pitchFamily="18" charset="0"/>
              </a:rPr>
              <a:t>u</a:t>
            </a:r>
            <a:r>
              <a:rPr lang="x-none" spc="5" dirty="0">
                <a:effectLst/>
                <a:ea typeface="Bookman Old Style" panose="02050604050505020204" pitchFamily="18" charset="0"/>
              </a:rPr>
              <a:t>p</a:t>
            </a:r>
            <a:r>
              <a:rPr lang="x-none" dirty="0">
                <a:effectLst/>
                <a:ea typeface="Bookman Old Style" panose="02050604050505020204" pitchFamily="18" charset="0"/>
              </a:rPr>
              <a:t>a</a:t>
            </a:r>
            <a:r>
              <a:rPr lang="x-none" spc="5" dirty="0">
                <a:effectLst/>
                <a:ea typeface="Bookman Old Style" panose="02050604050505020204" pitchFamily="18" charset="0"/>
              </a:rPr>
              <a:t>t</a:t>
            </a:r>
            <a:r>
              <a:rPr lang="x-none" dirty="0">
                <a:effectLst/>
                <a:ea typeface="Bookman Old Style" panose="02050604050505020204" pitchFamily="18" charset="0"/>
              </a:rPr>
              <a:t>en/</a:t>
            </a:r>
            <a:r>
              <a:rPr lang="x-none" spc="5" dirty="0">
                <a:effectLst/>
                <a:ea typeface="Bookman Old Style" panose="02050604050505020204" pitchFamily="18" charset="0"/>
              </a:rPr>
              <a:t>k</a:t>
            </a:r>
            <a:r>
              <a:rPr lang="x-none" spc="-5" dirty="0">
                <a:effectLst/>
                <a:ea typeface="Bookman Old Style" panose="02050604050505020204" pitchFamily="18" charset="0"/>
              </a:rPr>
              <a:t>o</a:t>
            </a:r>
            <a:r>
              <a:rPr lang="x-none" spc="5" dirty="0">
                <a:effectLst/>
                <a:ea typeface="Bookman Old Style" panose="02050604050505020204" pitchFamily="18" charset="0"/>
              </a:rPr>
              <a:t>t</a:t>
            </a:r>
            <a:r>
              <a:rPr lang="x-none" dirty="0">
                <a:effectLst/>
                <a:ea typeface="Bookman Old Style" panose="02050604050505020204" pitchFamily="18" charset="0"/>
              </a:rPr>
              <a:t>a</a:t>
            </a:r>
            <a:r>
              <a:rPr lang="x-none" spc="205" dirty="0">
                <a:effectLst/>
                <a:ea typeface="Bookman Old Style" panose="02050604050505020204" pitchFamily="18" charset="0"/>
              </a:rPr>
              <a:t> </a:t>
            </a:r>
            <a:r>
              <a:rPr lang="x-none" spc="5" dirty="0">
                <a:effectLst/>
                <a:ea typeface="Bookman Old Style" panose="02050604050505020204" pitchFamily="18" charset="0"/>
              </a:rPr>
              <a:t>d</a:t>
            </a:r>
            <a:r>
              <a:rPr lang="x-none" dirty="0">
                <a:effectLst/>
                <a:ea typeface="Bookman Old Style" panose="02050604050505020204" pitchFamily="18" charset="0"/>
              </a:rPr>
              <a:t>an </a:t>
            </a:r>
            <a:r>
              <a:rPr lang="x-none" spc="-5" dirty="0">
                <a:effectLst/>
                <a:ea typeface="Bookman Old Style" panose="02050604050505020204" pitchFamily="18" charset="0"/>
              </a:rPr>
              <a:t>d</a:t>
            </a:r>
            <a:r>
              <a:rPr lang="x-none" dirty="0">
                <a:effectLst/>
                <a:ea typeface="Bookman Old Style" panose="02050604050505020204" pitchFamily="18" charset="0"/>
              </a:rPr>
              <a:t>il</a:t>
            </a:r>
            <a:r>
              <a:rPr lang="x-none" spc="1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pc="-5" dirty="0">
                <a:effectLst/>
                <a:ea typeface="Bookman Old Style" panose="02050604050505020204" pitchFamily="18" charset="0"/>
              </a:rPr>
              <a:t>po</a:t>
            </a:r>
            <a:r>
              <a:rPr lang="x-none" spc="15" dirty="0">
                <a:effectLst/>
                <a:ea typeface="Bookman Old Style" panose="02050604050505020204" pitchFamily="18" charset="0"/>
              </a:rPr>
              <a:t>r</a:t>
            </a:r>
            <a:r>
              <a:rPr lang="x-none" spc="-5" dirty="0">
                <a:effectLst/>
                <a:ea typeface="Bookman Old Style" panose="02050604050505020204" pitchFamily="18" charset="0"/>
              </a:rPr>
              <a:t>k</a:t>
            </a:r>
            <a:r>
              <a:rPr lang="x-none" dirty="0">
                <a:effectLst/>
                <a:ea typeface="Bookman Old Style" panose="02050604050505020204" pitchFamily="18" charset="0"/>
              </a:rPr>
              <a:t>an</a:t>
            </a:r>
            <a:r>
              <a:rPr lang="x-none" spc="1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pc="-5" dirty="0">
                <a:effectLst/>
                <a:ea typeface="Bookman Old Style" panose="02050604050505020204" pitchFamily="18" charset="0"/>
              </a:rPr>
              <a:t>k</a:t>
            </a:r>
            <a:r>
              <a:rPr lang="x-none" spc="10" dirty="0">
                <a:effectLst/>
                <a:ea typeface="Bookman Old Style" panose="02050604050505020204" pitchFamily="18" charset="0"/>
              </a:rPr>
              <a:t>e</a:t>
            </a:r>
            <a:r>
              <a:rPr lang="x-none" spc="-5" dirty="0">
                <a:effectLst/>
                <a:ea typeface="Bookman Old Style" panose="02050604050505020204" pitchFamily="18" charset="0"/>
              </a:rPr>
              <a:t>p</a:t>
            </a:r>
            <a:r>
              <a:rPr lang="x-none" spc="1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pc="-5" dirty="0">
                <a:effectLst/>
                <a:ea typeface="Bookman Old Style" panose="02050604050505020204" pitchFamily="18" charset="0"/>
              </a:rPr>
              <a:t>d</a:t>
            </a:r>
            <a:r>
              <a:rPr lang="x-none" dirty="0">
                <a:effectLst/>
                <a:ea typeface="Bookman Old Style" panose="02050604050505020204" pitchFamily="18" charset="0"/>
              </a:rPr>
              <a:t>a</a:t>
            </a:r>
            <a:r>
              <a:rPr lang="x-none" spc="15" dirty="0">
                <a:effectLst/>
                <a:ea typeface="Bookman Old Style" panose="02050604050505020204" pitchFamily="18" charset="0"/>
              </a:rPr>
              <a:t> </a:t>
            </a:r>
            <a:r>
              <a:rPr lang="x-none" spc="5" dirty="0">
                <a:effectLst/>
                <a:ea typeface="Bookman Old Style" panose="02050604050505020204" pitchFamily="18" charset="0"/>
              </a:rPr>
              <a:t>Gu</a:t>
            </a:r>
            <a:r>
              <a:rPr lang="x-none" spc="-5" dirty="0">
                <a:effectLst/>
                <a:ea typeface="Bookman Old Style" panose="02050604050505020204" pitchFamily="18" charset="0"/>
              </a:rPr>
              <a:t>b</a:t>
            </a:r>
            <a:r>
              <a:rPr lang="x-none" spc="10" dirty="0">
                <a:effectLst/>
                <a:ea typeface="Bookman Old Style" panose="02050604050505020204" pitchFamily="18" charset="0"/>
              </a:rPr>
              <a:t>e</a:t>
            </a:r>
            <a:r>
              <a:rPr lang="x-none" spc="5" dirty="0">
                <a:effectLst/>
                <a:ea typeface="Bookman Old Style" panose="02050604050505020204" pitchFamily="18" charset="0"/>
              </a:rPr>
              <a:t>r</a:t>
            </a:r>
            <a:r>
              <a:rPr lang="x-none" dirty="0">
                <a:effectLst/>
                <a:ea typeface="Bookman Old Style" panose="02050604050505020204" pitchFamily="18" charset="0"/>
              </a:rPr>
              <a:t>nur 1</a:t>
            </a:r>
            <a:r>
              <a:rPr lang="x-none" spc="35" dirty="0">
                <a:effectLst/>
                <a:ea typeface="Bookman Old Style" panose="02050604050505020204" pitchFamily="18" charset="0"/>
              </a:rPr>
              <a:t> </a:t>
            </a:r>
            <a:r>
              <a:rPr lang="x-none" dirty="0">
                <a:effectLst/>
                <a:ea typeface="Bookman Old Style" panose="02050604050505020204" pitchFamily="18" charset="0"/>
              </a:rPr>
              <a:t>(sat</a:t>
            </a:r>
            <a:r>
              <a:rPr lang="x-none" spc="-5" dirty="0">
                <a:effectLst/>
                <a:ea typeface="Bookman Old Style" panose="02050604050505020204" pitchFamily="18" charset="0"/>
              </a:rPr>
              <a:t>u</a:t>
            </a:r>
            <a:r>
              <a:rPr lang="x-none" dirty="0">
                <a:effectLst/>
                <a:ea typeface="Bookman Old Style" panose="02050604050505020204" pitchFamily="18" charset="0"/>
              </a:rPr>
              <a:t>)</a:t>
            </a:r>
            <a:r>
              <a:rPr lang="x-none" spc="35" dirty="0">
                <a:effectLst/>
                <a:ea typeface="Bookman Old Style" panose="02050604050505020204" pitchFamily="18" charset="0"/>
              </a:rPr>
              <a:t> </a:t>
            </a:r>
            <a:r>
              <a:rPr lang="x-none" spc="-5" dirty="0">
                <a:effectLst/>
                <a:ea typeface="Bookman Old Style" panose="02050604050505020204" pitchFamily="18" charset="0"/>
              </a:rPr>
              <a:t>k</a:t>
            </a:r>
            <a:r>
              <a:rPr lang="x-none" dirty="0">
                <a:effectLst/>
                <a:ea typeface="Bookman Old Style" panose="02050604050505020204" pitchFamily="18" charset="0"/>
              </a:rPr>
              <a:t>ali</a:t>
            </a:r>
            <a:r>
              <a:rPr lang="x-none" spc="45" dirty="0">
                <a:effectLst/>
                <a:ea typeface="Bookman Old Style" panose="02050604050505020204" pitchFamily="18" charset="0"/>
              </a:rPr>
              <a:t> </a:t>
            </a:r>
            <a:r>
              <a:rPr lang="x-none" spc="-5" dirty="0">
                <a:effectLst/>
                <a:ea typeface="Bookman Old Style" panose="02050604050505020204" pitchFamily="18" charset="0"/>
              </a:rPr>
              <a:t>d</a:t>
            </a:r>
            <a:r>
              <a:rPr lang="x-none" spc="25" dirty="0">
                <a:effectLst/>
                <a:ea typeface="Bookman Old Style" panose="02050604050505020204" pitchFamily="18" charset="0"/>
              </a:rPr>
              <a:t>a</a:t>
            </a:r>
            <a:r>
              <a:rPr lang="x-none" dirty="0">
                <a:effectLst/>
                <a:ea typeface="Bookman Old Style" panose="02050604050505020204" pitchFamily="18" charset="0"/>
              </a:rPr>
              <a:t>l</a:t>
            </a:r>
            <a:r>
              <a:rPr lang="x-none" spc="10" dirty="0">
                <a:effectLst/>
                <a:ea typeface="Bookman Old Style" panose="02050604050505020204" pitchFamily="18" charset="0"/>
              </a:rPr>
              <a:t>a</a:t>
            </a:r>
            <a:r>
              <a:rPr lang="x-none" dirty="0">
                <a:effectLst/>
                <a:ea typeface="Bookman Old Style" panose="02050604050505020204" pitchFamily="18" charset="0"/>
              </a:rPr>
              <a:t>m</a:t>
            </a:r>
            <a:r>
              <a:rPr lang="x-none" spc="35" dirty="0">
                <a:effectLst/>
                <a:ea typeface="Bookman Old Style" panose="02050604050505020204" pitchFamily="18" charset="0"/>
              </a:rPr>
              <a:t> </a:t>
            </a:r>
            <a:r>
              <a:rPr lang="x-none" dirty="0">
                <a:effectLst/>
                <a:ea typeface="Bookman Old Style" panose="02050604050505020204" pitchFamily="18" charset="0"/>
              </a:rPr>
              <a:t>5</a:t>
            </a:r>
            <a:r>
              <a:rPr lang="x-none" spc="35" dirty="0">
                <a:effectLst/>
                <a:ea typeface="Bookman Old Style" panose="02050604050505020204" pitchFamily="18" charset="0"/>
              </a:rPr>
              <a:t> </a:t>
            </a:r>
            <a:r>
              <a:rPr lang="x-none" dirty="0">
                <a:effectLst/>
                <a:ea typeface="Bookman Old Style" panose="02050604050505020204" pitchFamily="18" charset="0"/>
              </a:rPr>
              <a:t>(l</a:t>
            </a:r>
            <a:r>
              <a:rPr lang="x-none" spc="5" dirty="0">
                <a:effectLst/>
                <a:ea typeface="Bookman Old Style" panose="02050604050505020204" pitchFamily="18" charset="0"/>
              </a:rPr>
              <a:t>i</a:t>
            </a:r>
            <a:r>
              <a:rPr lang="x-none" dirty="0">
                <a:effectLst/>
                <a:ea typeface="Bookman Old Style" panose="02050604050505020204" pitchFamily="18" charset="0"/>
              </a:rPr>
              <a:t>ma)</a:t>
            </a:r>
            <a:r>
              <a:rPr lang="x-none" spc="35" dirty="0">
                <a:effectLst/>
                <a:ea typeface="Bookman Old Style" panose="02050604050505020204" pitchFamily="18" charset="0"/>
              </a:rPr>
              <a:t> </a:t>
            </a:r>
            <a:r>
              <a:rPr lang="x-none" spc="-5" dirty="0">
                <a:effectLst/>
                <a:ea typeface="Bookman Old Style" panose="02050604050505020204" pitchFamily="18" charset="0"/>
              </a:rPr>
              <a:t>T</a:t>
            </a:r>
            <a:r>
              <a:rPr lang="x-none" dirty="0">
                <a:effectLst/>
                <a:ea typeface="Bookman Old Style" panose="02050604050505020204" pitchFamily="18" charset="0"/>
              </a:rPr>
              <a:t>a</a:t>
            </a:r>
            <a:r>
              <a:rPr lang="x-none" spc="10" dirty="0">
                <a:effectLst/>
                <a:ea typeface="Bookman Old Style" panose="02050604050505020204" pitchFamily="18" charset="0"/>
              </a:rPr>
              <a:t>h</a:t>
            </a:r>
            <a:r>
              <a:rPr lang="x-none" spc="-5" dirty="0">
                <a:effectLst/>
                <a:ea typeface="Bookman Old Style" panose="02050604050505020204" pitchFamily="18" charset="0"/>
              </a:rPr>
              <a:t>u</a:t>
            </a:r>
            <a:r>
              <a:rPr lang="x-none" dirty="0">
                <a:effectLst/>
                <a:ea typeface="Bookman Old Style" panose="02050604050505020204" pitchFamily="18" charset="0"/>
              </a:rPr>
              <a:t>n</a:t>
            </a:r>
            <a:r>
              <a:rPr lang="x-none" spc="2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pc="-5" dirty="0">
                <a:effectLst/>
                <a:ea typeface="Bookman Old Style" panose="02050604050505020204" pitchFamily="18" charset="0"/>
              </a:rPr>
              <a:t>d</a:t>
            </a:r>
            <a:r>
              <a:rPr lang="x-none" dirty="0">
                <a:effectLst/>
                <a:ea typeface="Bookman Old Style" panose="02050604050505020204" pitchFamily="18" charset="0"/>
              </a:rPr>
              <a:t>an</a:t>
            </a:r>
            <a:r>
              <a:rPr lang="x-none" spc="30" dirty="0">
                <a:effectLst/>
                <a:ea typeface="Bookman Old Style" panose="02050604050505020204" pitchFamily="18" charset="0"/>
              </a:rPr>
              <a:t> </a:t>
            </a:r>
            <a:r>
              <a:rPr lang="x-none" dirty="0">
                <a:effectLst/>
                <a:ea typeface="Bookman Old Style" panose="02050604050505020204" pitchFamily="18" charset="0"/>
              </a:rPr>
              <a:t>h</a:t>
            </a:r>
            <a:r>
              <a:rPr lang="x-none" spc="10" dirty="0">
                <a:effectLst/>
                <a:ea typeface="Bookman Old Style" panose="02050604050505020204" pitchFamily="18" charset="0"/>
              </a:rPr>
              <a:t>a</a:t>
            </a:r>
            <a:r>
              <a:rPr lang="x-none" dirty="0">
                <a:effectLst/>
                <a:ea typeface="Bookman Old Style" panose="02050604050505020204" pitchFamily="18" charset="0"/>
              </a:rPr>
              <a:t>sil e</a:t>
            </a:r>
            <a:r>
              <a:rPr lang="x-none" spc="5" dirty="0">
                <a:effectLst/>
                <a:ea typeface="Bookman Old Style" panose="02050604050505020204" pitchFamily="18" charset="0"/>
              </a:rPr>
              <a:t>v</a:t>
            </a:r>
            <a:r>
              <a:rPr lang="x-none" dirty="0">
                <a:effectLst/>
                <a:ea typeface="Bookman Old Style" panose="02050604050505020204" pitchFamily="18" charset="0"/>
              </a:rPr>
              <a:t>al</a:t>
            </a:r>
            <a:r>
              <a:rPr lang="x-none" spc="-5" dirty="0">
                <a:effectLst/>
                <a:ea typeface="Bookman Old Style" panose="02050604050505020204" pitchFamily="18" charset="0"/>
              </a:rPr>
              <a:t>u</a:t>
            </a:r>
            <a:r>
              <a:rPr lang="x-none" dirty="0">
                <a:effectLst/>
                <a:ea typeface="Bookman Old Style" panose="02050604050505020204" pitchFamily="18" charset="0"/>
              </a:rPr>
              <a:t>a</a:t>
            </a:r>
            <a:r>
              <a:rPr lang="x-none" spc="-5" dirty="0">
                <a:effectLst/>
                <a:ea typeface="Bookman Old Style" panose="02050604050505020204" pitchFamily="18" charset="0"/>
              </a:rPr>
              <a:t>s</a:t>
            </a:r>
            <a:r>
              <a:rPr lang="x-none" dirty="0">
                <a:effectLst/>
                <a:ea typeface="Bookman Old Style" panose="02050604050505020204" pitchFamily="18" charset="0"/>
              </a:rPr>
              <a:t>i</a:t>
            </a:r>
            <a:r>
              <a:rPr lang="x-none" spc="-35" dirty="0">
                <a:effectLst/>
                <a:ea typeface="Bookman Old Style" panose="02050604050505020204" pitchFamily="18" charset="0"/>
              </a:rPr>
              <a:t> </a:t>
            </a:r>
            <a:r>
              <a:rPr lang="x-none" spc="5" dirty="0">
                <a:effectLst/>
                <a:ea typeface="Bookman Old Style" panose="02050604050505020204" pitchFamily="18" charset="0"/>
              </a:rPr>
              <a:t>t</a:t>
            </a:r>
            <a:r>
              <a:rPr lang="x-none" dirty="0">
                <a:effectLst/>
                <a:ea typeface="Bookman Old Style" panose="02050604050505020204" pitchFamily="18" charset="0"/>
              </a:rPr>
              <a:t>e</a:t>
            </a:r>
            <a:r>
              <a:rPr lang="x-none" spc="5" dirty="0">
                <a:effectLst/>
                <a:ea typeface="Bookman Old Style" panose="02050604050505020204" pitchFamily="18" charset="0"/>
              </a:rPr>
              <a:t>r</a:t>
            </a:r>
            <a:r>
              <a:rPr lang="x-none" dirty="0">
                <a:effectLst/>
                <a:ea typeface="Bookman Old Style" panose="02050604050505020204" pitchFamily="18" charset="0"/>
              </a:rPr>
              <a:t>h</a:t>
            </a:r>
            <a:r>
              <a:rPr lang="x-none" spc="1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pc="-5" dirty="0">
                <a:effectLst/>
                <a:ea typeface="Bookman Old Style" panose="02050604050505020204" pitchFamily="18" charset="0"/>
              </a:rPr>
              <a:t>d</a:t>
            </a:r>
            <a:r>
              <a:rPr lang="x-none" spc="10" dirty="0">
                <a:effectLst/>
                <a:ea typeface="Bookman Old Style" panose="02050604050505020204" pitchFamily="18" charset="0"/>
              </a:rPr>
              <a:t>a</a:t>
            </a:r>
            <a:r>
              <a:rPr lang="x-none" dirty="0">
                <a:effectLst/>
                <a:ea typeface="Bookman Old Style" panose="02050604050505020204" pitchFamily="18" charset="0"/>
              </a:rPr>
              <a:t>p</a:t>
            </a:r>
            <a:r>
              <a:rPr lang="x-none" spc="-50" dirty="0">
                <a:effectLst/>
                <a:ea typeface="Bookman Old Style" panose="02050604050505020204" pitchFamily="18" charset="0"/>
              </a:rPr>
              <a:t> </a:t>
            </a:r>
            <a:r>
              <a:rPr lang="x-none" dirty="0">
                <a:effectLst/>
                <a:ea typeface="Bookman Old Style" panose="02050604050505020204" pitchFamily="18" charset="0"/>
              </a:rPr>
              <a:t>hasil</a:t>
            </a:r>
            <a:r>
              <a:rPr lang="x-none" spc="-10" dirty="0">
                <a:effectLst/>
                <a:ea typeface="Bookman Old Style" panose="02050604050505020204" pitchFamily="18" charset="0"/>
              </a:rPr>
              <a:t> </a:t>
            </a:r>
            <a:r>
              <a:rPr lang="x-none" dirty="0">
                <a:effectLst/>
                <a:ea typeface="Bookman Old Style" panose="02050604050505020204" pitchFamily="18" charset="0"/>
              </a:rPr>
              <a:t>RPJ</a:t>
            </a:r>
            <a:r>
              <a:rPr lang="x-none" spc="5" dirty="0">
                <a:effectLst/>
                <a:ea typeface="Bookman Old Style" panose="02050604050505020204" pitchFamily="18" charset="0"/>
              </a:rPr>
              <a:t>M</a:t>
            </a:r>
            <a:r>
              <a:rPr lang="x-none" dirty="0">
                <a:effectLst/>
                <a:ea typeface="Bookman Old Style" panose="02050604050505020204" pitchFamily="18" charset="0"/>
              </a:rPr>
              <a:t>D</a:t>
            </a:r>
            <a:r>
              <a:rPr lang="x-none" spc="-35" dirty="0">
                <a:effectLst/>
                <a:ea typeface="Bookman Old Style" panose="02050604050505020204" pitchFamily="18" charset="0"/>
              </a:rPr>
              <a:t> </a:t>
            </a:r>
            <a:r>
              <a:rPr lang="x-none" spc="5" dirty="0">
                <a:effectLst/>
                <a:ea typeface="Bookman Old Style" panose="02050604050505020204" pitchFamily="18" charset="0"/>
              </a:rPr>
              <a:t>T</a:t>
            </a:r>
            <a:r>
              <a:rPr lang="x-none" dirty="0">
                <a:effectLst/>
                <a:ea typeface="Bookman Old Style" panose="02050604050505020204" pitchFamily="18" charset="0"/>
              </a:rPr>
              <a:t>ah</a:t>
            </a:r>
            <a:r>
              <a:rPr lang="x-none" spc="-5" dirty="0">
                <a:effectLst/>
                <a:ea typeface="Bookman Old Style" panose="02050604050505020204" pitchFamily="18" charset="0"/>
              </a:rPr>
              <a:t>u</a:t>
            </a:r>
            <a:r>
              <a:rPr lang="x-none" dirty="0">
                <a:effectLst/>
                <a:ea typeface="Bookman Old Style" panose="02050604050505020204" pitchFamily="18" charset="0"/>
              </a:rPr>
              <a:t>n</a:t>
            </a:r>
            <a:r>
              <a:rPr lang="x-none" spc="-15" dirty="0">
                <a:effectLst/>
                <a:ea typeface="Bookman Old Style" panose="02050604050505020204" pitchFamily="18" charset="0"/>
              </a:rPr>
              <a:t> </a:t>
            </a:r>
            <a:r>
              <a:rPr lang="x-none" spc="-5" dirty="0">
                <a:effectLst/>
                <a:ea typeface="Bookman Old Style" panose="02050604050505020204" pitchFamily="18" charset="0"/>
              </a:rPr>
              <a:t>k</a:t>
            </a:r>
            <a:r>
              <a:rPr lang="x-none" spc="15" dirty="0">
                <a:effectLst/>
                <a:ea typeface="Bookman Old Style" panose="02050604050505020204" pitchFamily="18" charset="0"/>
              </a:rPr>
              <a:t>e</a:t>
            </a:r>
            <a:r>
              <a:rPr lang="x-none" spc="10" dirty="0">
                <a:effectLst/>
                <a:ea typeface="Bookman Old Style" panose="02050604050505020204" pitchFamily="18" charset="0"/>
              </a:rPr>
              <a:t>-</a:t>
            </a:r>
            <a:r>
              <a:rPr lang="x-none" dirty="0">
                <a:effectLst/>
                <a:ea typeface="Bookman Old Style" panose="02050604050505020204" pitchFamily="18" charset="0"/>
              </a:rPr>
              <a:t>5.</a:t>
            </a:r>
            <a:endParaRPr lang="en-ID" dirty="0">
              <a:effectLst/>
              <a:ea typeface="Times New Roman" panose="02020603050405020304" pitchFamily="18" charset="0"/>
            </a:endParaRPr>
          </a:p>
          <a:p>
            <a:pPr marL="742950" marR="34290" lvl="1" indent="-285750" algn="just">
              <a:spcAft>
                <a:spcPts val="600"/>
              </a:spcAft>
              <a:buFont typeface="+mj-lt"/>
              <a:buAutoNum type="alphaLcPeriod"/>
            </a:pPr>
            <a:r>
              <a:rPr lang="x-none" sz="1600" spc="-5" dirty="0">
                <a:effectLst/>
                <a:ea typeface="Bookman Old Style" panose="02050604050505020204" pitchFamily="18" charset="0"/>
              </a:rPr>
              <a:t>T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eli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t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i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k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elen</a:t>
            </a:r>
            <a:r>
              <a:rPr lang="x-none" sz="1600" spc="15" dirty="0">
                <a:effectLst/>
                <a:ea typeface="Bookman Old Style" panose="02050604050505020204" pitchFamily="18" charset="0"/>
              </a:rPr>
              <a:t>g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k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p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an</a:t>
            </a:r>
            <a:r>
              <a:rPr lang="x-none" sz="1600" spc="-35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d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an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l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egali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t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as</a:t>
            </a:r>
            <a:r>
              <a:rPr lang="x-none" sz="1600" spc="-15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d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o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k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u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m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en,</a:t>
            </a:r>
            <a:r>
              <a:rPr lang="x-none" sz="1600" spc="-3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p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b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i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la</a:t>
            </a:r>
            <a:r>
              <a:rPr lang="x-none" sz="1600" spc="-2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d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i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t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e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m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u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k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an</a:t>
            </a:r>
            <a:r>
              <a:rPr lang="x-none" sz="1600" spc="-3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do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k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u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men</a:t>
            </a:r>
            <a:r>
              <a:rPr lang="x-none" sz="1600" spc="-2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yang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b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el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u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m</a:t>
            </a:r>
            <a:r>
              <a:rPr lang="x-none" sz="1600" spc="-15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len</a:t>
            </a:r>
            <a:r>
              <a:rPr lang="x-none" sz="1600" spc="15" dirty="0">
                <a:effectLst/>
                <a:ea typeface="Bookman Old Style" panose="02050604050505020204" pitchFamily="18" charset="0"/>
              </a:rPr>
              <a:t>g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k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p</a:t>
            </a:r>
            <a:r>
              <a:rPr lang="x-none" sz="1600" spc="-2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d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an a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t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au</a:t>
            </a:r>
            <a:r>
              <a:rPr lang="x-none" sz="1600" spc="-25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le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g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ali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t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s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n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y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spc="-5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yang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 d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i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r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ag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u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k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an,</a:t>
            </a:r>
            <a:r>
              <a:rPr lang="x-none" sz="1600" spc="-45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m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k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spc="-25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t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n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d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spc="-3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t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e</a:t>
            </a:r>
            <a:r>
              <a:rPr lang="x-none" sz="1600" spc="15" dirty="0">
                <a:effectLst/>
                <a:ea typeface="Bookman Old Style" panose="02050604050505020204" pitchFamily="18" charset="0"/>
              </a:rPr>
              <a:t>r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ima</a:t>
            </a:r>
            <a:r>
              <a:rPr lang="x-none" sz="1600" spc="-3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do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k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u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men</a:t>
            </a:r>
            <a:r>
              <a:rPr lang="x-none" sz="1600" spc="-3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s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e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ge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r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spc="-15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d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i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k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em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b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ali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k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an</a:t>
            </a:r>
            <a:r>
              <a:rPr lang="x-none" sz="1600" spc="-6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d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an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 k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e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p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d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 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p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e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m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e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r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i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nt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ah</a:t>
            </a:r>
            <a:r>
              <a:rPr lang="x-none" sz="1600" spc="-5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d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e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r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ah</a:t>
            </a:r>
            <a:r>
              <a:rPr lang="x-none" sz="1600" spc="-3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yang</a:t>
            </a:r>
            <a:r>
              <a:rPr lang="x-none" sz="1600" spc="-1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b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e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r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s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n</a:t>
            </a:r>
            <a:r>
              <a:rPr lang="x-none" sz="1600" spc="15" dirty="0">
                <a:effectLst/>
                <a:ea typeface="Bookman Old Style" panose="02050604050505020204" pitchFamily="18" charset="0"/>
              </a:rPr>
              <a:t>g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ku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t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an</a:t>
            </a:r>
            <a:r>
              <a:rPr lang="x-none" sz="1600" spc="-55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d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imi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nt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spc="-4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u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n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t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u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k</a:t>
            </a:r>
            <a:r>
              <a:rPr lang="x-none" sz="1600" spc="-35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me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l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eng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k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p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i</a:t>
            </a:r>
            <a:r>
              <a:rPr lang="x-none" sz="1600" spc="-4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d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ok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u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m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en</a:t>
            </a:r>
            <a:r>
              <a:rPr lang="x-none" sz="1600" spc="-4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yang</a:t>
            </a:r>
            <a:r>
              <a:rPr lang="x-none" sz="1600" spc="-2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d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i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b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u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t</a:t>
            </a:r>
            <a:r>
              <a:rPr lang="x-none" sz="1600" spc="35" dirty="0">
                <a:effectLst/>
                <a:ea typeface="Bookman Old Style" panose="02050604050505020204" pitchFamily="18" charset="0"/>
              </a:rPr>
              <a:t>u</a:t>
            </a:r>
            <a:r>
              <a:rPr lang="x-none" sz="1600" spc="15" dirty="0">
                <a:effectLst/>
                <a:ea typeface="Bookman Old Style" panose="02050604050505020204" pitchFamily="18" charset="0"/>
              </a:rPr>
              <a:t>h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k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an.</a:t>
            </a:r>
            <a:endParaRPr lang="en-ID" sz="1600" dirty="0">
              <a:effectLst/>
              <a:ea typeface="Times New Roman" panose="02020603050405020304" pitchFamily="18" charset="0"/>
            </a:endParaRPr>
          </a:p>
          <a:p>
            <a:pPr marL="742950" marR="34290" lvl="1" indent="-285750" algn="just">
              <a:spcAft>
                <a:spcPts val="600"/>
              </a:spcAft>
              <a:buFont typeface="+mj-lt"/>
              <a:buAutoNum type="alphaLcPeriod"/>
            </a:pPr>
            <a:r>
              <a:rPr lang="x-none" sz="1600" spc="-5" dirty="0">
                <a:effectLst/>
                <a:ea typeface="Bookman Old Style" panose="02050604050505020204" pitchFamily="18" charset="0"/>
              </a:rPr>
              <a:t>T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eli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t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i, </a:t>
            </a:r>
            <a:r>
              <a:rPr lang="x-none" sz="1600" spc="4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p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k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ah </a:t>
            </a:r>
            <a:r>
              <a:rPr lang="x-none" sz="1600" spc="45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p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e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r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spc="15" dirty="0">
                <a:effectLst/>
                <a:ea typeface="Bookman Old Style" panose="02050604050505020204" pitchFamily="18" charset="0"/>
              </a:rPr>
              <a:t>t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u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r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n </a:t>
            </a:r>
            <a:r>
              <a:rPr lang="x-none" sz="1600" spc="2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d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e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r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ah </a:t>
            </a:r>
            <a:r>
              <a:rPr lang="x-none" sz="1600" spc="35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t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en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t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ang </a:t>
            </a:r>
            <a:r>
              <a:rPr lang="x-none" sz="1600" spc="35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15" dirty="0">
                <a:effectLst/>
                <a:ea typeface="Bookman Old Style" panose="02050604050505020204" pitchFamily="18" charset="0"/>
              </a:rPr>
              <a:t>R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P</a:t>
            </a:r>
            <a:r>
              <a:rPr lang="x-none" sz="1600" spc="15" dirty="0">
                <a:effectLst/>
                <a:ea typeface="Bookman Old Style" panose="02050604050505020204" pitchFamily="18" charset="0"/>
              </a:rPr>
              <a:t>J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P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D </a:t>
            </a:r>
            <a:r>
              <a:rPr lang="x-none" sz="1600" spc="25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yang </a:t>
            </a:r>
            <a:r>
              <a:rPr lang="x-none" sz="1600" spc="55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d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i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s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m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p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i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k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an </a:t>
            </a:r>
            <a:r>
              <a:rPr lang="x-none" sz="1600" spc="15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t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elah </a:t>
            </a:r>
            <a:r>
              <a:rPr lang="x-none" sz="1600" spc="4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d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i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k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l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r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i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f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i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k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s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i </a:t>
            </a:r>
            <a:r>
              <a:rPr lang="x-none" sz="1600" spc="2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o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leh 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G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u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b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e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r</a:t>
            </a:r>
            <a:r>
              <a:rPr lang="x-none" sz="1600" spc="15" dirty="0">
                <a:effectLst/>
                <a:ea typeface="Bookman Old Style" panose="02050604050505020204" pitchFamily="18" charset="0"/>
              </a:rPr>
              <a:t>n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u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r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. 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p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b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ila</a:t>
            </a:r>
            <a:r>
              <a:rPr lang="x-none" sz="1600" spc="3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b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e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l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u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m</a:t>
            </a:r>
            <a:r>
              <a:rPr lang="x-none" sz="1600" spc="25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d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i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k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la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r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i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f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i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k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si, 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m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k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spc="3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t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an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d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spc="2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t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e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r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ima</a:t>
            </a:r>
            <a:r>
              <a:rPr lang="x-none" sz="1600" spc="25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dok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u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m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e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n s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e</a:t>
            </a:r>
            <a:r>
              <a:rPr lang="x-none" sz="1600" spc="15" dirty="0">
                <a:effectLst/>
                <a:ea typeface="Bookman Old Style" panose="02050604050505020204" pitchFamily="18" charset="0"/>
              </a:rPr>
              <a:t>g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e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r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spc="25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d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i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k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e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m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b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al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i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k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spc="-10" dirty="0">
                <a:effectLst/>
                <a:ea typeface="Bookman Old Style" panose="02050604050505020204" pitchFamily="18" charset="0"/>
              </a:rPr>
              <a:t>n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, 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p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el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k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s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anaan</a:t>
            </a:r>
            <a:r>
              <a:rPr lang="x-none" sz="1600" spc="-1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p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enge</a:t>
            </a:r>
            <a:r>
              <a:rPr lang="x-none" sz="1600" spc="15" dirty="0">
                <a:effectLst/>
                <a:ea typeface="Bookman Old Style" panose="02050604050505020204" pitchFamily="18" charset="0"/>
              </a:rPr>
              <a:t>n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d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al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i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an</a:t>
            </a:r>
            <a:r>
              <a:rPr lang="x-none" sz="1600" spc="-25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d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an</a:t>
            </a:r>
            <a:r>
              <a:rPr lang="x-none" sz="1600" spc="2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e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v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al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u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s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i</a:t>
            </a:r>
            <a:r>
              <a:rPr lang="x-none" sz="1600" spc="15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p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el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k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sa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naan</a:t>
            </a:r>
            <a:r>
              <a:rPr lang="x-none" sz="1600" spc="-2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15" dirty="0">
                <a:effectLst/>
                <a:ea typeface="Bookman Old Style" panose="02050604050505020204" pitchFamily="18" charset="0"/>
              </a:rPr>
              <a:t>R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P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J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P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D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d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i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t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u</a:t>
            </a:r>
            <a:r>
              <a:rPr lang="x-none" sz="1600" spc="15" dirty="0">
                <a:effectLst/>
                <a:ea typeface="Bookman Old Style" panose="02050604050505020204" pitchFamily="18" charset="0"/>
              </a:rPr>
              <a:t>n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d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a, l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k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u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k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an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p</a:t>
            </a:r>
            <a:r>
              <a:rPr lang="x-none" sz="1600" spc="15" dirty="0">
                <a:effectLst/>
                <a:ea typeface="Bookman Old Style" panose="02050604050505020204" pitchFamily="18" charset="0"/>
              </a:rPr>
              <a:t>r</a:t>
            </a:r>
            <a:r>
              <a:rPr lang="x-none" sz="1600" spc="40" dirty="0">
                <a:effectLst/>
                <a:ea typeface="Bookman Old Style" panose="02050604050505020204" pitchFamily="18" charset="0"/>
              </a:rPr>
              <a:t>o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s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e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s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k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l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r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i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f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i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k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s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i 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t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e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r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le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b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ih</a:t>
            </a:r>
            <a:r>
              <a:rPr lang="x-none" sz="1600" spc="-3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d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h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u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l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u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.</a:t>
            </a:r>
            <a:endParaRPr lang="en-ID" sz="1600" dirty="0">
              <a:effectLst/>
              <a:ea typeface="Times New Roman" panose="02020603050405020304" pitchFamily="18" charset="0"/>
            </a:endParaRPr>
          </a:p>
          <a:p>
            <a:pPr marL="742950" marR="34290" lvl="1" indent="-285750" algn="just">
              <a:spcAft>
                <a:spcPts val="600"/>
              </a:spcAft>
              <a:buFont typeface="+mj-lt"/>
              <a:buAutoNum type="alphaLcPeriod"/>
            </a:pPr>
            <a:r>
              <a:rPr lang="x-none" sz="1600" spc="-5" dirty="0">
                <a:effectLst/>
                <a:ea typeface="Bookman Old Style" panose="02050604050505020204" pitchFamily="18" charset="0"/>
              </a:rPr>
              <a:t>D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al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m</a:t>
            </a:r>
            <a:r>
              <a:rPr lang="x-none" sz="1600" spc="18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hal</a:t>
            </a:r>
            <a:r>
              <a:rPr lang="x-none" sz="1600" spc="205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d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ok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u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men</a:t>
            </a:r>
            <a:r>
              <a:rPr lang="x-none" sz="1600" spc="165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15" dirty="0">
                <a:effectLst/>
                <a:ea typeface="Bookman Old Style" panose="02050604050505020204" pitchFamily="18" charset="0"/>
              </a:rPr>
              <a:t>y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ng</a:t>
            </a:r>
            <a:r>
              <a:rPr lang="x-none" sz="1600" spc="185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d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i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t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e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r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ima</a:t>
            </a:r>
            <a:r>
              <a:rPr lang="x-none" sz="1600" spc="185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d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spc="185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15" dirty="0">
                <a:effectLst/>
                <a:ea typeface="Bookman Old Style" panose="02050604050505020204" pitchFamily="18" charset="0"/>
              </a:rPr>
              <a:t>y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ang</a:t>
            </a:r>
            <a:r>
              <a:rPr lang="x-none" sz="1600" spc="19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t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i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d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k</a:t>
            </a:r>
            <a:r>
              <a:rPr lang="x-none" sz="1600" spc="175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len</a:t>
            </a:r>
            <a:r>
              <a:rPr lang="x-none" sz="1600" spc="15" dirty="0">
                <a:effectLst/>
                <a:ea typeface="Bookman Old Style" panose="02050604050505020204" pitchFamily="18" charset="0"/>
              </a:rPr>
              <a:t>g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k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p</a:t>
            </a:r>
            <a:r>
              <a:rPr lang="x-none" sz="1600" spc="16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d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an</a:t>
            </a:r>
            <a:r>
              <a:rPr lang="x-none" sz="1600" spc="20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t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u</a:t>
            </a:r>
            <a:r>
              <a:rPr lang="x-none" sz="1600" spc="195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d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i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r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ag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u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k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an</a:t>
            </a:r>
            <a:r>
              <a:rPr lang="x-none" sz="1600" spc="16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l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egali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t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s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n</a:t>
            </a:r>
            <a:r>
              <a:rPr lang="x-none" sz="1600" spc="15" dirty="0">
                <a:effectLst/>
                <a:ea typeface="Bookman Old Style" panose="02050604050505020204" pitchFamily="18" charset="0"/>
              </a:rPr>
              <a:t>y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a, ma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k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spc="2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b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t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as</a:t>
            </a:r>
            <a:r>
              <a:rPr lang="x-none" sz="1600" spc="15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w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k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t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u</a:t>
            </a:r>
            <a:r>
              <a:rPr lang="x-none" sz="1600" spc="3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k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o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n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s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u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l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t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s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i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d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i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t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u</a:t>
            </a:r>
            <a:r>
              <a:rPr lang="x-none" sz="1600" spc="15" dirty="0">
                <a:effectLst/>
                <a:ea typeface="Bookman Old Style" panose="02050604050505020204" pitchFamily="18" charset="0"/>
              </a:rPr>
              <a:t>n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d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t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e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r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h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it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u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ng</a:t>
            </a:r>
            <a:r>
              <a:rPr lang="x-none" sz="1600" spc="2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s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e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j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k</a:t>
            </a:r>
            <a:r>
              <a:rPr lang="x-none" sz="1600" spc="2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d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i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t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e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r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i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m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anya 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d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oku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men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yang</a:t>
            </a:r>
            <a:r>
              <a:rPr lang="x-none" sz="1600" spc="30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len</a:t>
            </a:r>
            <a:r>
              <a:rPr lang="x-none" sz="1600" spc="15" dirty="0">
                <a:effectLst/>
                <a:ea typeface="Bookman Old Style" panose="02050604050505020204" pitchFamily="18" charset="0"/>
              </a:rPr>
              <a:t>g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k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a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p</a:t>
            </a:r>
            <a:r>
              <a:rPr lang="x-none" sz="1600" spc="15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d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an 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b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e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r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legali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ta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s</a:t>
            </a:r>
            <a:r>
              <a:rPr lang="x-none" sz="1600" spc="-55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s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e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s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u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ai</a:t>
            </a:r>
            <a:r>
              <a:rPr lang="x-none" sz="1600" spc="-15" dirty="0">
                <a:effectLst/>
                <a:ea typeface="Bookman Old Style" panose="02050604050505020204" pitchFamily="18" charset="0"/>
              </a:rPr>
              <a:t> </a:t>
            </a:r>
            <a:r>
              <a:rPr lang="x-none" sz="1600" spc="-5" dirty="0">
                <a:effectLst/>
                <a:ea typeface="Bookman Old Style" panose="02050604050505020204" pitchFamily="18" charset="0"/>
              </a:rPr>
              <a:t>k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ew</a:t>
            </a:r>
            <a:r>
              <a:rPr lang="x-none" sz="1600" spc="10" dirty="0">
                <a:effectLst/>
                <a:ea typeface="Bookman Old Style" panose="02050604050505020204" pitchFamily="18" charset="0"/>
              </a:rPr>
              <a:t>e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na</a:t>
            </a:r>
            <a:r>
              <a:rPr lang="x-none" sz="1600" spc="5" dirty="0">
                <a:effectLst/>
                <a:ea typeface="Bookman Old Style" panose="02050604050505020204" pitchFamily="18" charset="0"/>
              </a:rPr>
              <a:t>n</a:t>
            </a:r>
            <a:r>
              <a:rPr lang="x-none" sz="1600" dirty="0">
                <a:effectLst/>
                <a:ea typeface="Bookman Old Style" panose="02050604050505020204" pitchFamily="18" charset="0"/>
              </a:rPr>
              <a:t>gan.</a:t>
            </a:r>
            <a:endParaRPr lang="en-ID" sz="16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074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E601A-2883-1632-FDD1-AA839EC6C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Direktorat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, </a:t>
            </a:r>
            <a:r>
              <a:rPr lang="en-US" dirty="0" err="1"/>
              <a:t>Evaluasi</a:t>
            </a:r>
            <a:r>
              <a:rPr lang="en-US" dirty="0"/>
              <a:t>, dan </a:t>
            </a:r>
            <a:r>
              <a:rPr lang="en-US" dirty="0" err="1"/>
              <a:t>Informasi</a:t>
            </a:r>
            <a:r>
              <a:rPr lang="en-US" dirty="0"/>
              <a:t> Pembangunan Daerah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0A48D06-5F93-C422-23D1-EEF01F2EA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B2F214A-E0C6-A013-46FC-712686CE4DFE}"/>
              </a:ext>
            </a:extLst>
          </p:cNvPr>
          <p:cNvSpPr txBox="1">
            <a:spLocks/>
          </p:cNvSpPr>
          <p:nvPr/>
        </p:nvSpPr>
        <p:spPr>
          <a:xfrm>
            <a:off x="847202" y="-227367"/>
            <a:ext cx="1119673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2402840">
              <a:spcBef>
                <a:spcPts val="345"/>
              </a:spcBef>
              <a:spcAft>
                <a:spcPts val="0"/>
              </a:spcAft>
              <a:tabLst>
                <a:tab pos="2679700" algn="l"/>
              </a:tabLst>
            </a:pPr>
            <a:r>
              <a:rPr lang="en-US" sz="1800" dirty="0">
                <a:latin typeface="+mn-lt"/>
                <a:ea typeface="Bookman Old Style" panose="02050604050505020204" pitchFamily="18" charset="0"/>
              </a:rPr>
              <a:t>C</a:t>
            </a:r>
            <a:r>
              <a:rPr lang="en-US" sz="1800" b="1" dirty="0">
                <a:effectLst/>
                <a:latin typeface="+mn-lt"/>
                <a:ea typeface="Bookman Old Style" panose="02050604050505020204" pitchFamily="18" charset="0"/>
              </a:rPr>
              <a:t>. </a:t>
            </a:r>
            <a:r>
              <a:rPr lang="en-ID" sz="1600" b="1" dirty="0" err="1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Evaluasi</a:t>
            </a:r>
            <a:r>
              <a:rPr lang="en-ID" sz="1600" b="1" dirty="0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 </a:t>
            </a:r>
            <a:r>
              <a:rPr lang="en-ID" sz="1600" b="1" dirty="0" err="1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Terhadap</a:t>
            </a:r>
            <a:r>
              <a:rPr lang="en-ID" sz="1600" b="1" dirty="0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 Hasil RPJPD </a:t>
            </a:r>
            <a:r>
              <a:rPr lang="en-ID" sz="1600" b="1" dirty="0" err="1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Tahun</a:t>
            </a:r>
            <a:r>
              <a:rPr lang="en-ID" sz="1600" b="1" dirty="0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 2005-2025 </a:t>
            </a:r>
            <a:r>
              <a:rPr lang="en-ID" sz="1600" b="1" dirty="0" err="1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Kabupaten</a:t>
            </a:r>
            <a:r>
              <a:rPr lang="en-ID" sz="1600" b="1" dirty="0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/Kota </a:t>
            </a:r>
            <a:r>
              <a:rPr lang="en-ID" sz="1600" b="1" dirty="0" err="1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Lingkup</a:t>
            </a:r>
            <a:r>
              <a:rPr lang="en-ID" sz="1600" b="1" dirty="0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 Provinsi</a:t>
            </a:r>
            <a:endParaRPr lang="en-ID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</a:pPr>
            <a:endParaRPr lang="en-ID" sz="1400" dirty="0"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C6E6DB44-06F4-CD54-6620-31F5775A9B57}"/>
              </a:ext>
            </a:extLst>
          </p:cNvPr>
          <p:cNvSpPr txBox="1">
            <a:spLocks/>
          </p:cNvSpPr>
          <p:nvPr/>
        </p:nvSpPr>
        <p:spPr>
          <a:xfrm>
            <a:off x="9395055" y="696671"/>
            <a:ext cx="1299396" cy="522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 dirty="0" err="1">
                <a:solidFill>
                  <a:srgbClr val="FF0000"/>
                </a:solidFill>
              </a:rPr>
              <a:t>Lanjutan</a:t>
            </a:r>
            <a:endParaRPr lang="en-US" sz="1800" i="1" dirty="0">
              <a:solidFill>
                <a:srgbClr val="FF0000"/>
              </a:solidFill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A085922-24CE-7E66-7B72-3D1C5026D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6" y="1669067"/>
            <a:ext cx="10672697" cy="28286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R="34290" lvl="1" algn="just">
              <a:spcAft>
                <a:spcPts val="600"/>
              </a:spcAft>
            </a:pPr>
            <a:r>
              <a:rPr lang="en-ID" sz="2000" spc="-5" dirty="0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Berdasarkan </a:t>
            </a:r>
            <a:r>
              <a:rPr lang="en-ID" sz="2000" spc="-5" dirty="0" err="1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dokumen-dokumen</a:t>
            </a:r>
            <a:r>
              <a:rPr lang="en-ID" sz="2000" spc="-5" dirty="0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 yang </a:t>
            </a:r>
            <a:r>
              <a:rPr lang="en-ID" sz="2000" spc="-5" dirty="0" err="1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telah</a:t>
            </a:r>
            <a:r>
              <a:rPr lang="en-ID" sz="2000" spc="-5" dirty="0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 </a:t>
            </a:r>
            <a:r>
              <a:rPr lang="en-ID" sz="2000" spc="-5" dirty="0" err="1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diterima</a:t>
            </a:r>
            <a:r>
              <a:rPr lang="en-ID" sz="2000" spc="-5" dirty="0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/</a:t>
            </a:r>
            <a:r>
              <a:rPr lang="en-ID" sz="2000" spc="-5" dirty="0" err="1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dihimpun</a:t>
            </a:r>
            <a:r>
              <a:rPr lang="en-ID" sz="2000" spc="-5" dirty="0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, </a:t>
            </a:r>
            <a:r>
              <a:rPr lang="en-ID" sz="2000" spc="-5" dirty="0" err="1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Bappeda</a:t>
            </a:r>
            <a:r>
              <a:rPr lang="en-ID" sz="2000" spc="-5" dirty="0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 Provinsi </a:t>
            </a:r>
            <a:r>
              <a:rPr lang="en-ID" sz="2000" spc="-5" dirty="0" err="1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melakukan</a:t>
            </a:r>
            <a:r>
              <a:rPr lang="en-ID" sz="2000" spc="-5" dirty="0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 </a:t>
            </a:r>
            <a:r>
              <a:rPr lang="en-ID" sz="2000" spc="-5" dirty="0" err="1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penilaian</a:t>
            </a:r>
            <a:r>
              <a:rPr lang="en-ID" sz="2000" spc="-5" dirty="0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 </a:t>
            </a:r>
            <a:r>
              <a:rPr lang="en-ID" sz="2000" spc="-5" dirty="0" err="1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terhadap</a:t>
            </a:r>
            <a:r>
              <a:rPr lang="en-ID" sz="2000" spc="-5" dirty="0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 </a:t>
            </a:r>
            <a:r>
              <a:rPr lang="en-ID" sz="2000" spc="-5" dirty="0" err="1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laporan</a:t>
            </a:r>
            <a:r>
              <a:rPr lang="en-ID" sz="2000" spc="-5" dirty="0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 </a:t>
            </a:r>
            <a:r>
              <a:rPr lang="en-ID" sz="2000" spc="-5" dirty="0" err="1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evaluasi</a:t>
            </a:r>
            <a:r>
              <a:rPr lang="en-ID" sz="2000" spc="-5" dirty="0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 </a:t>
            </a:r>
            <a:r>
              <a:rPr lang="en-ID" sz="2000" spc="-5" dirty="0" err="1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hasil</a:t>
            </a:r>
            <a:r>
              <a:rPr lang="en-ID" sz="2000" spc="-5" dirty="0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 RPJPD </a:t>
            </a:r>
            <a:r>
              <a:rPr lang="en-ID" sz="2000" spc="-5" dirty="0" err="1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setiap</a:t>
            </a:r>
            <a:r>
              <a:rPr lang="en-ID" sz="2000" spc="-5" dirty="0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 </a:t>
            </a:r>
            <a:r>
              <a:rPr lang="en-ID" sz="2000" spc="-5" dirty="0" err="1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kabupaten</a:t>
            </a:r>
            <a:r>
              <a:rPr lang="en-ID" sz="2000" spc="-5" dirty="0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/</a:t>
            </a:r>
            <a:r>
              <a:rPr lang="en-ID" sz="2000" spc="-5" dirty="0" err="1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kota</a:t>
            </a:r>
            <a:r>
              <a:rPr lang="en-ID" sz="2000" spc="-5" dirty="0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 </a:t>
            </a:r>
            <a:r>
              <a:rPr lang="en-ID" sz="2000" spc="-5" dirty="0" err="1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melalui</a:t>
            </a:r>
            <a:r>
              <a:rPr lang="en-ID" sz="2000" spc="-5" dirty="0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 </a:t>
            </a:r>
            <a:r>
              <a:rPr lang="en-ID" sz="2000" spc="-5" dirty="0" err="1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pemeriksaan</a:t>
            </a:r>
            <a:r>
              <a:rPr lang="en-ID" sz="2000" spc="-5" dirty="0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/</a:t>
            </a:r>
            <a:r>
              <a:rPr lang="en-ID" sz="2000" spc="-5" dirty="0" err="1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penelitian</a:t>
            </a:r>
            <a:r>
              <a:rPr lang="en-ID" sz="2000" spc="-5" dirty="0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 </a:t>
            </a:r>
            <a:r>
              <a:rPr lang="en-ID" sz="2000" spc="-5" dirty="0" err="1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dokumen</a:t>
            </a:r>
            <a:r>
              <a:rPr lang="en-ID" sz="2000" spc="-5" dirty="0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, </a:t>
            </a:r>
            <a:r>
              <a:rPr lang="en-ID" sz="2000" spc="-5" dirty="0" err="1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analisis</a:t>
            </a:r>
            <a:r>
              <a:rPr lang="en-ID" sz="2000" spc="-5" dirty="0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 </a:t>
            </a:r>
            <a:r>
              <a:rPr lang="en-ID" sz="2000" spc="-5" dirty="0" err="1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dokumen</a:t>
            </a:r>
            <a:r>
              <a:rPr lang="en-ID" sz="2000" spc="-5" dirty="0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, </a:t>
            </a:r>
            <a:r>
              <a:rPr lang="en-ID" sz="2000" spc="-5" dirty="0" err="1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menelaah</a:t>
            </a:r>
            <a:r>
              <a:rPr lang="en-ID" sz="2000" spc="-5" dirty="0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 </a:t>
            </a:r>
            <a:r>
              <a:rPr lang="en-ID" sz="2000" spc="-5" dirty="0" err="1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keterkaitan</a:t>
            </a:r>
            <a:r>
              <a:rPr lang="en-ID" sz="2000" spc="-5" dirty="0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 </a:t>
            </a:r>
            <a:r>
              <a:rPr lang="en-ID" sz="2000" spc="-5" dirty="0" err="1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antar</a:t>
            </a:r>
            <a:r>
              <a:rPr lang="en-ID" sz="2000" spc="-5" dirty="0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 </a:t>
            </a:r>
            <a:r>
              <a:rPr lang="en-ID" sz="2000" spc="-5" dirty="0" err="1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dokumen</a:t>
            </a:r>
            <a:r>
              <a:rPr lang="en-ID" sz="2000" spc="-5" dirty="0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, </a:t>
            </a:r>
            <a:r>
              <a:rPr lang="en-ID" sz="2000" spc="-5" dirty="0" err="1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membandingkan</a:t>
            </a:r>
            <a:r>
              <a:rPr lang="en-ID" sz="2000" spc="-5" dirty="0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 </a:t>
            </a:r>
            <a:r>
              <a:rPr lang="en-ID" sz="2000" spc="-5" dirty="0" err="1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materi</a:t>
            </a:r>
            <a:r>
              <a:rPr lang="en-ID" sz="2000" spc="-5" dirty="0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 </a:t>
            </a:r>
            <a:r>
              <a:rPr lang="en-ID" sz="2000" spc="-5" dirty="0" err="1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antar</a:t>
            </a:r>
            <a:r>
              <a:rPr lang="en-ID" sz="2000" spc="-5" dirty="0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 </a:t>
            </a:r>
            <a:r>
              <a:rPr lang="en-ID" sz="2000" spc="-5" dirty="0" err="1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dokumen</a:t>
            </a:r>
            <a:r>
              <a:rPr lang="en-ID" sz="2000" spc="-5" dirty="0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 dan lain-lain </a:t>
            </a:r>
            <a:r>
              <a:rPr lang="en-ID" sz="2000" spc="-5" dirty="0">
                <a:solidFill>
                  <a:srgbClr val="FF0000"/>
                </a:solidFill>
                <a:effectLst/>
                <a:ea typeface="Bookman Old Style" panose="02050604050505020204" pitchFamily="18" charset="0"/>
              </a:rPr>
              <a:t>(</a:t>
            </a:r>
            <a:r>
              <a:rPr lang="en-ID" sz="2000" spc="-5" dirty="0" err="1">
                <a:solidFill>
                  <a:srgbClr val="FF0000"/>
                </a:solidFill>
                <a:effectLst/>
                <a:ea typeface="Bookman Old Style" panose="02050604050505020204" pitchFamily="18" charset="0"/>
              </a:rPr>
              <a:t>ketentuan</a:t>
            </a:r>
            <a:r>
              <a:rPr lang="en-ID" sz="2000" spc="-5" dirty="0">
                <a:solidFill>
                  <a:srgbClr val="FF0000"/>
                </a:solidFill>
                <a:effectLst/>
                <a:ea typeface="Bookman Old Style" panose="02050604050505020204" pitchFamily="18" charset="0"/>
              </a:rPr>
              <a:t> </a:t>
            </a:r>
            <a:r>
              <a:rPr lang="en-ID" sz="2000" spc="-5" dirty="0" err="1">
                <a:solidFill>
                  <a:srgbClr val="FF0000"/>
                </a:solidFill>
                <a:effectLst/>
                <a:ea typeface="Bookman Old Style" panose="02050604050505020204" pitchFamily="18" charset="0"/>
              </a:rPr>
              <a:t>teknis</a:t>
            </a:r>
            <a:r>
              <a:rPr lang="en-ID" sz="2000" spc="-5" dirty="0">
                <a:solidFill>
                  <a:srgbClr val="FF0000"/>
                </a:solidFill>
                <a:effectLst/>
                <a:ea typeface="Bookman Old Style" panose="02050604050505020204" pitchFamily="18" charset="0"/>
              </a:rPr>
              <a:t> di </a:t>
            </a:r>
            <a:r>
              <a:rPr lang="en-ID" sz="2000" spc="-5" dirty="0" err="1">
                <a:solidFill>
                  <a:srgbClr val="FF0000"/>
                </a:solidFill>
                <a:effectLst/>
                <a:ea typeface="Bookman Old Style" panose="02050604050505020204" pitchFamily="18" charset="0"/>
              </a:rPr>
              <a:t>Rancangan</a:t>
            </a:r>
            <a:r>
              <a:rPr lang="en-ID" sz="2000" spc="-5" dirty="0">
                <a:solidFill>
                  <a:srgbClr val="FF0000"/>
                </a:solidFill>
                <a:effectLst/>
                <a:ea typeface="Bookman Old Style" panose="02050604050505020204" pitchFamily="18" charset="0"/>
              </a:rPr>
              <a:t> SE)</a:t>
            </a:r>
            <a:endParaRPr lang="en-ID" sz="2000" dirty="0">
              <a:solidFill>
                <a:srgbClr val="FF0000"/>
              </a:solidFill>
              <a:effectLst/>
              <a:ea typeface="Times New Roman" panose="02020603050405020304" pitchFamily="18" charset="0"/>
            </a:endParaRPr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D6197F69-2731-5E69-239E-85F0A7267079}"/>
              </a:ext>
            </a:extLst>
          </p:cNvPr>
          <p:cNvSpPr txBox="1">
            <a:spLocks/>
          </p:cNvSpPr>
          <p:nvPr/>
        </p:nvSpPr>
        <p:spPr>
          <a:xfrm>
            <a:off x="1013927" y="3011429"/>
            <a:ext cx="3173278" cy="522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3. </a:t>
            </a:r>
            <a:r>
              <a:rPr lang="en-US" dirty="0" err="1"/>
              <a:t>Pelaporan</a:t>
            </a:r>
            <a:endParaRPr lang="en-US" dirty="0"/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FC4D62A9-AE2E-F2E5-4D0E-F3E5B8DA9770}"/>
              </a:ext>
            </a:extLst>
          </p:cNvPr>
          <p:cNvSpPr txBox="1">
            <a:spLocks/>
          </p:cNvSpPr>
          <p:nvPr/>
        </p:nvSpPr>
        <p:spPr>
          <a:xfrm>
            <a:off x="1013927" y="1254772"/>
            <a:ext cx="3173278" cy="522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>
                    <a:lumMod val="10000"/>
                  </a:schemeClr>
                </a:solidFill>
              </a:rPr>
              <a:t>2. </a:t>
            </a:r>
            <a:r>
              <a:rPr lang="en-US" dirty="0" err="1">
                <a:solidFill>
                  <a:schemeClr val="accent2">
                    <a:lumMod val="10000"/>
                  </a:schemeClr>
                </a:solidFill>
              </a:rPr>
              <a:t>Pelaksanaan</a:t>
            </a:r>
            <a:r>
              <a:rPr lang="en-US" dirty="0">
                <a:solidFill>
                  <a:schemeClr val="accent2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4BC78D5-CDB1-FA6F-D853-78C1A50FDB7B}"/>
              </a:ext>
            </a:extLst>
          </p:cNvPr>
          <p:cNvSpPr txBox="1">
            <a:spLocks/>
          </p:cNvSpPr>
          <p:nvPr/>
        </p:nvSpPr>
        <p:spPr>
          <a:xfrm>
            <a:off x="505376" y="3533943"/>
            <a:ext cx="11355355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34290" lvl="1" algn="just">
              <a:spcAft>
                <a:spcPts val="600"/>
              </a:spcAft>
            </a:pPr>
            <a:r>
              <a:rPr lang="en-ID" sz="1600" spc="-5" dirty="0">
                <a:ea typeface="Bookman Old Style" panose="02050604050505020204" pitchFamily="18" charset="0"/>
              </a:rPr>
              <a:t>a. </a:t>
            </a:r>
            <a:r>
              <a:rPr lang="en-ID" sz="1600" spc="-5" dirty="0" err="1">
                <a:ea typeface="Bookman Old Style" panose="02050604050505020204" pitchFamily="18" charset="0"/>
              </a:rPr>
              <a:t>Kepala</a:t>
            </a:r>
            <a:r>
              <a:rPr lang="en-ID" sz="1600" spc="-5" dirty="0">
                <a:ea typeface="Bookman Old Style" panose="02050604050505020204" pitchFamily="18" charset="0"/>
              </a:rPr>
              <a:t> </a:t>
            </a:r>
            <a:r>
              <a:rPr lang="en-ID" sz="1600" spc="-5" dirty="0" err="1">
                <a:ea typeface="Bookman Old Style" panose="02050604050505020204" pitchFamily="18" charset="0"/>
              </a:rPr>
              <a:t>Bappeda</a:t>
            </a:r>
            <a:r>
              <a:rPr lang="en-ID" sz="1600" spc="-5" dirty="0">
                <a:ea typeface="Bookman Old Style" panose="02050604050505020204" pitchFamily="18" charset="0"/>
              </a:rPr>
              <a:t> </a:t>
            </a:r>
            <a:r>
              <a:rPr lang="en-ID" sz="1600" spc="-5" dirty="0" err="1">
                <a:ea typeface="Bookman Old Style" panose="02050604050505020204" pitchFamily="18" charset="0"/>
              </a:rPr>
              <a:t>provinsi</a:t>
            </a:r>
            <a:r>
              <a:rPr lang="en-ID" sz="1600" spc="-5" dirty="0">
                <a:ea typeface="Bookman Old Style" panose="02050604050505020204" pitchFamily="18" charset="0"/>
              </a:rPr>
              <a:t> </a:t>
            </a:r>
            <a:r>
              <a:rPr lang="en-ID" sz="1600" spc="-5" dirty="0" err="1">
                <a:ea typeface="Bookman Old Style" panose="02050604050505020204" pitchFamily="18" charset="0"/>
              </a:rPr>
              <a:t>menyampaikan</a:t>
            </a:r>
            <a:r>
              <a:rPr lang="en-ID" sz="1600" spc="-5" dirty="0">
                <a:ea typeface="Bookman Old Style" panose="02050604050505020204" pitchFamily="18" charset="0"/>
              </a:rPr>
              <a:t> </a:t>
            </a:r>
            <a:r>
              <a:rPr lang="en-ID" sz="1600" spc="-5" dirty="0" err="1">
                <a:ea typeface="Bookman Old Style" panose="02050604050505020204" pitchFamily="18" charset="0"/>
              </a:rPr>
              <a:t>laporan</a:t>
            </a:r>
            <a:r>
              <a:rPr lang="en-ID" sz="1600" spc="-5" dirty="0">
                <a:ea typeface="Bookman Old Style" panose="02050604050505020204" pitchFamily="18" charset="0"/>
              </a:rPr>
              <a:t> </a:t>
            </a:r>
            <a:r>
              <a:rPr lang="en-ID" sz="1600" spc="-5" dirty="0" err="1">
                <a:ea typeface="Bookman Old Style" panose="02050604050505020204" pitchFamily="18" charset="0"/>
              </a:rPr>
              <a:t>evaluasi</a:t>
            </a:r>
            <a:r>
              <a:rPr lang="en-ID" sz="1600" spc="-5" dirty="0">
                <a:ea typeface="Bookman Old Style" panose="02050604050505020204" pitchFamily="18" charset="0"/>
              </a:rPr>
              <a:t> </a:t>
            </a:r>
            <a:r>
              <a:rPr lang="en-ID" sz="1600" spc="-5" dirty="0" err="1">
                <a:ea typeface="Bookman Old Style" panose="02050604050505020204" pitchFamily="18" charset="0"/>
              </a:rPr>
              <a:t>hasil</a:t>
            </a:r>
            <a:r>
              <a:rPr lang="en-ID" sz="1600" spc="-5" dirty="0">
                <a:ea typeface="Bookman Old Style" panose="02050604050505020204" pitchFamily="18" charset="0"/>
              </a:rPr>
              <a:t> RPJPD </a:t>
            </a:r>
            <a:r>
              <a:rPr lang="en-ID" sz="1600" spc="-5" dirty="0" err="1">
                <a:ea typeface="Bookman Old Style" panose="02050604050505020204" pitchFamily="18" charset="0"/>
              </a:rPr>
              <a:t>kabupaten</a:t>
            </a:r>
            <a:r>
              <a:rPr lang="en-ID" sz="1600" spc="-5" dirty="0">
                <a:ea typeface="Bookman Old Style" panose="02050604050505020204" pitchFamily="18" charset="0"/>
              </a:rPr>
              <a:t>/</a:t>
            </a:r>
            <a:r>
              <a:rPr lang="en-ID" sz="1600" spc="-5" dirty="0" err="1">
                <a:ea typeface="Bookman Old Style" panose="02050604050505020204" pitchFamily="18" charset="0"/>
              </a:rPr>
              <a:t>kota</a:t>
            </a:r>
            <a:r>
              <a:rPr lang="en-ID" sz="1600" spc="-5" dirty="0">
                <a:ea typeface="Bookman Old Style" panose="02050604050505020204" pitchFamily="18" charset="0"/>
              </a:rPr>
              <a:t> (</a:t>
            </a:r>
            <a:r>
              <a:rPr lang="en-ID" sz="1600" spc="-5" dirty="0" err="1">
                <a:ea typeface="Bookman Old Style" panose="02050604050505020204" pitchFamily="18" charset="0"/>
              </a:rPr>
              <a:t>Formulir</a:t>
            </a:r>
            <a:r>
              <a:rPr lang="en-ID" sz="1600" spc="-5" dirty="0">
                <a:ea typeface="Bookman Old Style" panose="02050604050505020204" pitchFamily="18" charset="0"/>
              </a:rPr>
              <a:t> 3) </a:t>
            </a:r>
            <a:r>
              <a:rPr lang="en-ID" sz="1600" spc="-5" dirty="0" err="1">
                <a:ea typeface="Bookman Old Style" panose="02050604050505020204" pitchFamily="18" charset="0"/>
              </a:rPr>
              <a:t>kepada</a:t>
            </a:r>
            <a:r>
              <a:rPr lang="en-ID" sz="1600" spc="-5" dirty="0">
                <a:ea typeface="Bookman Old Style" panose="02050604050505020204" pitchFamily="18" charset="0"/>
              </a:rPr>
              <a:t> </a:t>
            </a:r>
            <a:r>
              <a:rPr lang="en-ID" sz="1600" spc="-5" dirty="0" err="1">
                <a:ea typeface="Bookman Old Style" panose="02050604050505020204" pitchFamily="18" charset="0"/>
              </a:rPr>
              <a:t>Gubernur</a:t>
            </a:r>
            <a:r>
              <a:rPr lang="en-ID" sz="1600" spc="-5" dirty="0">
                <a:ea typeface="Bookman Old Style" panose="02050604050505020204" pitchFamily="18" charset="0"/>
              </a:rPr>
              <a:t>.</a:t>
            </a:r>
          </a:p>
          <a:p>
            <a:pPr marR="34290" lvl="1" algn="just">
              <a:spcAft>
                <a:spcPts val="600"/>
              </a:spcAft>
            </a:pPr>
            <a:r>
              <a:rPr lang="en-ID" sz="1600" spc="-5" dirty="0">
                <a:ea typeface="Bookman Old Style" panose="02050604050505020204" pitchFamily="18" charset="0"/>
              </a:rPr>
              <a:t>b. </a:t>
            </a:r>
            <a:r>
              <a:rPr lang="en-ID" sz="1600" spc="-5" dirty="0" err="1">
                <a:ea typeface="Bookman Old Style" panose="02050604050505020204" pitchFamily="18" charset="0"/>
              </a:rPr>
              <a:t>Gubernur</a:t>
            </a:r>
            <a:r>
              <a:rPr lang="en-ID" sz="1600" spc="-5" dirty="0">
                <a:ea typeface="Bookman Old Style" panose="02050604050505020204" pitchFamily="18" charset="0"/>
              </a:rPr>
              <a:t> </a:t>
            </a:r>
            <a:r>
              <a:rPr lang="en-ID" sz="1600" spc="-5" dirty="0" err="1">
                <a:ea typeface="Bookman Old Style" panose="02050604050505020204" pitchFamily="18" charset="0"/>
              </a:rPr>
              <a:t>memberikan</a:t>
            </a:r>
            <a:r>
              <a:rPr lang="en-ID" sz="1600" spc="-5" dirty="0">
                <a:ea typeface="Bookman Old Style" panose="02050604050505020204" pitchFamily="18" charset="0"/>
              </a:rPr>
              <a:t> </a:t>
            </a:r>
            <a:r>
              <a:rPr lang="en-ID" sz="1600" spc="-5" dirty="0" err="1">
                <a:ea typeface="Bookman Old Style" panose="02050604050505020204" pitchFamily="18" charset="0"/>
              </a:rPr>
              <a:t>rekomendasi</a:t>
            </a:r>
            <a:r>
              <a:rPr lang="en-ID" sz="1600" spc="-5" dirty="0">
                <a:ea typeface="Bookman Old Style" panose="02050604050505020204" pitchFamily="18" charset="0"/>
              </a:rPr>
              <a:t> </a:t>
            </a:r>
            <a:r>
              <a:rPr lang="en-ID" sz="1600" spc="-5" dirty="0" err="1">
                <a:ea typeface="Bookman Old Style" panose="02050604050505020204" pitchFamily="18" charset="0"/>
              </a:rPr>
              <a:t>kepada</a:t>
            </a:r>
            <a:r>
              <a:rPr lang="en-ID" sz="1600" spc="-5" dirty="0">
                <a:ea typeface="Bookman Old Style" panose="02050604050505020204" pitchFamily="18" charset="0"/>
              </a:rPr>
              <a:t> masing-masing </a:t>
            </a:r>
            <a:r>
              <a:rPr lang="en-ID" sz="1600" spc="-5" dirty="0" err="1">
                <a:ea typeface="Bookman Old Style" panose="02050604050505020204" pitchFamily="18" charset="0"/>
              </a:rPr>
              <a:t>Bupati</a:t>
            </a:r>
            <a:r>
              <a:rPr lang="en-ID" sz="1600" spc="-5" dirty="0">
                <a:ea typeface="Bookman Old Style" panose="02050604050505020204" pitchFamily="18" charset="0"/>
              </a:rPr>
              <a:t>/</a:t>
            </a:r>
            <a:r>
              <a:rPr lang="en-ID" sz="1600" spc="-5" dirty="0" err="1">
                <a:ea typeface="Bookman Old Style" panose="02050604050505020204" pitchFamily="18" charset="0"/>
              </a:rPr>
              <a:t>Walikota</a:t>
            </a:r>
            <a:r>
              <a:rPr lang="en-ID" sz="1600" spc="-5" dirty="0">
                <a:ea typeface="Bookman Old Style" panose="02050604050505020204" pitchFamily="18" charset="0"/>
              </a:rPr>
              <a:t> </a:t>
            </a:r>
            <a:r>
              <a:rPr lang="en-ID" sz="1600" spc="-5" dirty="0" err="1">
                <a:ea typeface="Bookman Old Style" panose="02050604050505020204" pitchFamily="18" charset="0"/>
              </a:rPr>
              <a:t>berdasarkan</a:t>
            </a:r>
            <a:r>
              <a:rPr lang="en-ID" sz="1600" spc="-5" dirty="0">
                <a:ea typeface="Bookman Old Style" panose="02050604050505020204" pitchFamily="18" charset="0"/>
              </a:rPr>
              <a:t> </a:t>
            </a:r>
            <a:r>
              <a:rPr lang="en-ID" sz="1600" spc="-5" dirty="0" err="1">
                <a:ea typeface="Bookman Old Style" panose="02050604050505020204" pitchFamily="18" charset="0"/>
              </a:rPr>
              <a:t>hasil</a:t>
            </a:r>
            <a:r>
              <a:rPr lang="en-ID" sz="1600" spc="-5" dirty="0">
                <a:ea typeface="Bookman Old Style" panose="02050604050505020204" pitchFamily="18" charset="0"/>
              </a:rPr>
              <a:t> </a:t>
            </a:r>
            <a:r>
              <a:rPr lang="en-ID" sz="1600" spc="-5" dirty="0" err="1">
                <a:ea typeface="Bookman Old Style" panose="02050604050505020204" pitchFamily="18" charset="0"/>
              </a:rPr>
              <a:t>penilaian</a:t>
            </a:r>
            <a:r>
              <a:rPr lang="en-ID" sz="1600" spc="-5" dirty="0">
                <a:ea typeface="Bookman Old Style" panose="02050604050505020204" pitchFamily="18" charset="0"/>
              </a:rPr>
              <a:t> </a:t>
            </a:r>
            <a:r>
              <a:rPr lang="en-ID" sz="1600" spc="-5" dirty="0" err="1">
                <a:ea typeface="Bookman Old Style" panose="02050604050505020204" pitchFamily="18" charset="0"/>
              </a:rPr>
              <a:t>kinerja</a:t>
            </a:r>
            <a:r>
              <a:rPr lang="en-ID" sz="1600" spc="-5" dirty="0">
                <a:ea typeface="Bookman Old Style" panose="02050604050505020204" pitchFamily="18" charset="0"/>
              </a:rPr>
              <a:t> RPJPD </a:t>
            </a:r>
            <a:r>
              <a:rPr lang="en-ID" sz="1600" spc="-5" dirty="0" err="1">
                <a:ea typeface="Bookman Old Style" panose="02050604050505020204" pitchFamily="18" charset="0"/>
              </a:rPr>
              <a:t>kabupaten</a:t>
            </a:r>
            <a:r>
              <a:rPr lang="en-ID" sz="1600" spc="-5" dirty="0">
                <a:ea typeface="Bookman Old Style" panose="02050604050505020204" pitchFamily="18" charset="0"/>
              </a:rPr>
              <a:t>/</a:t>
            </a:r>
            <a:r>
              <a:rPr lang="en-ID" sz="1600" spc="-5" dirty="0" err="1">
                <a:ea typeface="Bookman Old Style" panose="02050604050505020204" pitchFamily="18" charset="0"/>
              </a:rPr>
              <a:t>kota</a:t>
            </a:r>
            <a:r>
              <a:rPr lang="en-ID" sz="1600" spc="-5" dirty="0">
                <a:ea typeface="Bookman Old Style" panose="02050604050505020204" pitchFamily="18" charset="0"/>
              </a:rPr>
              <a:t>, </a:t>
            </a:r>
            <a:r>
              <a:rPr lang="en-ID" sz="1600" spc="-5" dirty="0" err="1">
                <a:ea typeface="Bookman Old Style" panose="02050604050505020204" pitchFamily="18" charset="0"/>
              </a:rPr>
              <a:t>sebagai</a:t>
            </a:r>
            <a:r>
              <a:rPr lang="en-ID" sz="1600" spc="-5" dirty="0">
                <a:ea typeface="Bookman Old Style" panose="02050604050505020204" pitchFamily="18" charset="0"/>
              </a:rPr>
              <a:t> </a:t>
            </a:r>
            <a:r>
              <a:rPr lang="en-ID" sz="1600" spc="-5" dirty="0" err="1">
                <a:ea typeface="Bookman Old Style" panose="02050604050505020204" pitchFamily="18" charset="0"/>
              </a:rPr>
              <a:t>bahan</a:t>
            </a:r>
            <a:r>
              <a:rPr lang="en-ID" sz="1600" spc="-5" dirty="0">
                <a:ea typeface="Bookman Old Style" panose="02050604050505020204" pitchFamily="18" charset="0"/>
              </a:rPr>
              <a:t> </a:t>
            </a:r>
            <a:r>
              <a:rPr lang="en-ID" sz="1600" spc="-5" dirty="0" err="1">
                <a:ea typeface="Bookman Old Style" panose="02050604050505020204" pitchFamily="18" charset="0"/>
              </a:rPr>
              <a:t>penyusunan</a:t>
            </a:r>
            <a:r>
              <a:rPr lang="en-ID" sz="1600" spc="-5" dirty="0">
                <a:ea typeface="Bookman Old Style" panose="02050604050505020204" pitchFamily="18" charset="0"/>
              </a:rPr>
              <a:t> RPJMD/RPJPD </a:t>
            </a:r>
            <a:r>
              <a:rPr lang="en-ID" sz="1600" spc="-5" dirty="0" err="1">
                <a:ea typeface="Bookman Old Style" panose="02050604050505020204" pitchFamily="18" charset="0"/>
              </a:rPr>
              <a:t>untuk</a:t>
            </a:r>
            <a:r>
              <a:rPr lang="en-ID" sz="1600" spc="-5" dirty="0">
                <a:ea typeface="Bookman Old Style" panose="02050604050505020204" pitchFamily="18" charset="0"/>
              </a:rPr>
              <a:t> </a:t>
            </a:r>
            <a:r>
              <a:rPr lang="en-ID" sz="1600" spc="-5" dirty="0" err="1">
                <a:ea typeface="Bookman Old Style" panose="02050604050505020204" pitchFamily="18" charset="0"/>
              </a:rPr>
              <a:t>periode</a:t>
            </a:r>
            <a:r>
              <a:rPr lang="en-ID" sz="1600" spc="-5" dirty="0">
                <a:ea typeface="Bookman Old Style" panose="02050604050505020204" pitchFamily="18" charset="0"/>
              </a:rPr>
              <a:t> </a:t>
            </a:r>
            <a:r>
              <a:rPr lang="en-ID" sz="1600" spc="-5" dirty="0" err="1">
                <a:ea typeface="Bookman Old Style" panose="02050604050505020204" pitchFamily="18" charset="0"/>
              </a:rPr>
              <a:t>berikutnya</a:t>
            </a:r>
            <a:r>
              <a:rPr lang="en-ID" sz="1600" spc="-5" dirty="0">
                <a:ea typeface="Bookman Old Style" panose="02050604050505020204" pitchFamily="18" charset="0"/>
              </a:rPr>
              <a:t>.</a:t>
            </a:r>
          </a:p>
          <a:p>
            <a:pPr marR="34290" lvl="1" algn="just">
              <a:spcAft>
                <a:spcPts val="600"/>
              </a:spcAft>
            </a:pPr>
            <a:r>
              <a:rPr lang="en-ID" sz="1600" spc="-5" dirty="0">
                <a:ea typeface="Bookman Old Style" panose="02050604050505020204" pitchFamily="18" charset="0"/>
              </a:rPr>
              <a:t>c. </a:t>
            </a:r>
            <a:r>
              <a:rPr lang="en-ID" sz="1600" spc="-5" dirty="0" err="1">
                <a:ea typeface="Bookman Old Style" panose="02050604050505020204" pitchFamily="18" charset="0"/>
              </a:rPr>
              <a:t>Penyampaian</a:t>
            </a:r>
            <a:r>
              <a:rPr lang="en-ID" sz="1600" spc="-5" dirty="0">
                <a:ea typeface="Bookman Old Style" panose="02050604050505020204" pitchFamily="18" charset="0"/>
              </a:rPr>
              <a:t> </a:t>
            </a:r>
            <a:r>
              <a:rPr lang="en-ID" sz="1600" spc="-5" dirty="0" err="1">
                <a:ea typeface="Bookman Old Style" panose="02050604050505020204" pitchFamily="18" charset="0"/>
              </a:rPr>
              <a:t>rekomendasi</a:t>
            </a:r>
            <a:r>
              <a:rPr lang="en-ID" sz="1600" spc="-5" dirty="0">
                <a:ea typeface="Bookman Old Style" panose="02050604050505020204" pitchFamily="18" charset="0"/>
              </a:rPr>
              <a:t> </a:t>
            </a:r>
            <a:r>
              <a:rPr lang="en-ID" sz="1600" spc="-5" dirty="0" err="1">
                <a:ea typeface="Bookman Old Style" panose="02050604050505020204" pitchFamily="18" charset="0"/>
              </a:rPr>
              <a:t>kepada</a:t>
            </a:r>
            <a:r>
              <a:rPr lang="en-ID" sz="1600" spc="-5" dirty="0">
                <a:ea typeface="Bookman Old Style" panose="02050604050505020204" pitchFamily="18" charset="0"/>
              </a:rPr>
              <a:t> masing-masing </a:t>
            </a:r>
            <a:r>
              <a:rPr lang="en-ID" sz="1600" spc="-5" dirty="0" err="1">
                <a:ea typeface="Bookman Old Style" panose="02050604050505020204" pitchFamily="18" charset="0"/>
              </a:rPr>
              <a:t>bupati</a:t>
            </a:r>
            <a:r>
              <a:rPr lang="en-ID" sz="1600" spc="-5" dirty="0">
                <a:ea typeface="Bookman Old Style" panose="02050604050505020204" pitchFamily="18" charset="0"/>
              </a:rPr>
              <a:t>/</a:t>
            </a:r>
            <a:r>
              <a:rPr lang="en-ID" sz="1600" spc="-5" dirty="0" err="1">
                <a:ea typeface="Bookman Old Style" panose="02050604050505020204" pitchFamily="18" charset="0"/>
              </a:rPr>
              <a:t>walikota</a:t>
            </a:r>
            <a:r>
              <a:rPr lang="en-ID" sz="1600" spc="-5" dirty="0">
                <a:ea typeface="Bookman Old Style" panose="02050604050505020204" pitchFamily="18" charset="0"/>
              </a:rPr>
              <a:t> dilakukan paling lama 2 (</a:t>
            </a:r>
            <a:r>
              <a:rPr lang="en-ID" sz="1600" spc="-5" dirty="0" err="1">
                <a:ea typeface="Bookman Old Style" panose="02050604050505020204" pitchFamily="18" charset="0"/>
              </a:rPr>
              <a:t>dua</a:t>
            </a:r>
            <a:r>
              <a:rPr lang="en-ID" sz="1600" spc="-5" dirty="0">
                <a:ea typeface="Bookman Old Style" panose="02050604050505020204" pitchFamily="18" charset="0"/>
              </a:rPr>
              <a:t>) </a:t>
            </a:r>
            <a:r>
              <a:rPr lang="en-ID" sz="1600" spc="-5" dirty="0" err="1">
                <a:ea typeface="Bookman Old Style" panose="02050604050505020204" pitchFamily="18" charset="0"/>
              </a:rPr>
              <a:t>bulan</a:t>
            </a:r>
            <a:r>
              <a:rPr lang="en-ID" sz="1600" spc="-5" dirty="0">
                <a:ea typeface="Bookman Old Style" panose="02050604050505020204" pitchFamily="18" charset="0"/>
              </a:rPr>
              <a:t> </a:t>
            </a:r>
            <a:r>
              <a:rPr lang="en-ID" sz="1600" spc="-5" dirty="0" err="1">
                <a:ea typeface="Bookman Old Style" panose="02050604050505020204" pitchFamily="18" charset="0"/>
              </a:rPr>
              <a:t>setelah</a:t>
            </a:r>
            <a:r>
              <a:rPr lang="en-ID" sz="1600" spc="-5" dirty="0">
                <a:ea typeface="Bookman Old Style" panose="02050604050505020204" pitchFamily="18" charset="0"/>
              </a:rPr>
              <a:t> </a:t>
            </a:r>
            <a:r>
              <a:rPr lang="en-ID" sz="1600" spc="-5" dirty="0" err="1">
                <a:ea typeface="Bookman Old Style" panose="02050604050505020204" pitchFamily="18" charset="0"/>
              </a:rPr>
              <a:t>laporan</a:t>
            </a:r>
            <a:r>
              <a:rPr lang="en-ID" sz="1600" spc="-5" dirty="0">
                <a:ea typeface="Bookman Old Style" panose="02050604050505020204" pitchFamily="18" charset="0"/>
              </a:rPr>
              <a:t> </a:t>
            </a:r>
            <a:r>
              <a:rPr lang="en-ID" sz="1600" spc="-5" dirty="0" err="1">
                <a:ea typeface="Bookman Old Style" panose="02050604050505020204" pitchFamily="18" charset="0"/>
              </a:rPr>
              <a:t>evaluasi</a:t>
            </a:r>
            <a:r>
              <a:rPr lang="en-ID" sz="1600" spc="-5" dirty="0">
                <a:ea typeface="Bookman Old Style" panose="02050604050505020204" pitchFamily="18" charset="0"/>
              </a:rPr>
              <a:t> </a:t>
            </a:r>
            <a:r>
              <a:rPr lang="en-ID" sz="1600" spc="-5" dirty="0" err="1">
                <a:ea typeface="Bookman Old Style" panose="02050604050505020204" pitchFamily="18" charset="0"/>
              </a:rPr>
              <a:t>hasil</a:t>
            </a:r>
            <a:r>
              <a:rPr lang="en-ID" sz="1600" spc="-5" dirty="0">
                <a:ea typeface="Bookman Old Style" panose="02050604050505020204" pitchFamily="18" charset="0"/>
              </a:rPr>
              <a:t> RPJPD </a:t>
            </a:r>
            <a:r>
              <a:rPr lang="en-ID" sz="1600" spc="-5" dirty="0" err="1">
                <a:ea typeface="Bookman Old Style" panose="02050604050505020204" pitchFamily="18" charset="0"/>
              </a:rPr>
              <a:t>kabupaten</a:t>
            </a:r>
            <a:r>
              <a:rPr lang="en-ID" sz="1600" spc="-5" dirty="0">
                <a:ea typeface="Bookman Old Style" panose="02050604050505020204" pitchFamily="18" charset="0"/>
              </a:rPr>
              <a:t>/</a:t>
            </a:r>
            <a:r>
              <a:rPr lang="en-ID" sz="1600" spc="-5" dirty="0" err="1">
                <a:ea typeface="Bookman Old Style" panose="02050604050505020204" pitchFamily="18" charset="0"/>
              </a:rPr>
              <a:t>kota</a:t>
            </a:r>
            <a:r>
              <a:rPr lang="en-ID" sz="1600" spc="-5" dirty="0">
                <a:ea typeface="Bookman Old Style" panose="02050604050505020204" pitchFamily="18" charset="0"/>
              </a:rPr>
              <a:t> </a:t>
            </a:r>
            <a:r>
              <a:rPr lang="en-ID" sz="1600" spc="-5" dirty="0" err="1">
                <a:ea typeface="Bookman Old Style" panose="02050604050505020204" pitchFamily="18" charset="0"/>
              </a:rPr>
              <a:t>diterima</a:t>
            </a:r>
            <a:r>
              <a:rPr lang="en-ID" sz="1600" spc="-5" dirty="0">
                <a:ea typeface="Bookman Old Style" panose="02050604050505020204" pitchFamily="18" charset="0"/>
              </a:rPr>
              <a:t>.</a:t>
            </a:r>
          </a:p>
          <a:p>
            <a:pPr marR="34290" lvl="1" algn="just">
              <a:spcAft>
                <a:spcPts val="600"/>
              </a:spcAft>
            </a:pPr>
            <a:r>
              <a:rPr lang="en-ID" sz="1600" spc="-5" dirty="0">
                <a:ea typeface="Bookman Old Style" panose="02050604050505020204" pitchFamily="18" charset="0"/>
              </a:rPr>
              <a:t>d. </a:t>
            </a:r>
            <a:r>
              <a:rPr lang="en-ID" sz="1600" spc="-5" dirty="0" err="1">
                <a:ea typeface="Bookman Old Style" panose="02050604050505020204" pitchFamily="18" charset="0"/>
              </a:rPr>
              <a:t>Gubernur</a:t>
            </a:r>
            <a:r>
              <a:rPr lang="en-ID" sz="1600" spc="-5" dirty="0">
                <a:ea typeface="Bookman Old Style" panose="02050604050505020204" pitchFamily="18" charset="0"/>
              </a:rPr>
              <a:t> </a:t>
            </a:r>
            <a:r>
              <a:rPr lang="en-ID" sz="1600" spc="-5" dirty="0" err="1">
                <a:ea typeface="Bookman Old Style" panose="02050604050505020204" pitchFamily="18" charset="0"/>
              </a:rPr>
              <a:t>melaporkan</a:t>
            </a:r>
            <a:r>
              <a:rPr lang="en-ID" sz="1600" spc="-5" dirty="0">
                <a:ea typeface="Bookman Old Style" panose="02050604050505020204" pitchFamily="18" charset="0"/>
              </a:rPr>
              <a:t> </a:t>
            </a:r>
            <a:r>
              <a:rPr lang="en-ID" sz="1600" spc="-5" dirty="0" err="1">
                <a:ea typeface="Bookman Old Style" panose="02050604050505020204" pitchFamily="18" charset="0"/>
              </a:rPr>
              <a:t>hasil</a:t>
            </a:r>
            <a:r>
              <a:rPr lang="en-ID" sz="1600" spc="-5" dirty="0">
                <a:ea typeface="Bookman Old Style" panose="02050604050505020204" pitchFamily="18" charset="0"/>
              </a:rPr>
              <a:t> </a:t>
            </a:r>
            <a:r>
              <a:rPr lang="en-ID" sz="1600" spc="-5" dirty="0" err="1">
                <a:ea typeface="Bookman Old Style" panose="02050604050505020204" pitchFamily="18" charset="0"/>
              </a:rPr>
              <a:t>evaluasi</a:t>
            </a:r>
            <a:r>
              <a:rPr lang="en-ID" sz="1600" spc="-5" dirty="0">
                <a:ea typeface="Bookman Old Style" panose="02050604050505020204" pitchFamily="18" charset="0"/>
              </a:rPr>
              <a:t> RPJPD </a:t>
            </a:r>
            <a:r>
              <a:rPr lang="en-ID" sz="1600" spc="-5" dirty="0" err="1">
                <a:ea typeface="Bookman Old Style" panose="02050604050505020204" pitchFamily="18" charset="0"/>
              </a:rPr>
              <a:t>kabupaten</a:t>
            </a:r>
            <a:r>
              <a:rPr lang="en-ID" sz="1600" spc="-5" dirty="0">
                <a:ea typeface="Bookman Old Style" panose="02050604050505020204" pitchFamily="18" charset="0"/>
              </a:rPr>
              <a:t>/</a:t>
            </a:r>
            <a:r>
              <a:rPr lang="en-ID" sz="1600" spc="-5" dirty="0" err="1">
                <a:ea typeface="Bookman Old Style" panose="02050604050505020204" pitchFamily="18" charset="0"/>
              </a:rPr>
              <a:t>kota</a:t>
            </a:r>
            <a:r>
              <a:rPr lang="en-ID" sz="1600" spc="-5" dirty="0">
                <a:ea typeface="Bookman Old Style" panose="02050604050505020204" pitchFamily="18" charset="0"/>
              </a:rPr>
              <a:t> </a:t>
            </a:r>
            <a:r>
              <a:rPr lang="en-ID" sz="1600" spc="-5" dirty="0" err="1">
                <a:ea typeface="Bookman Old Style" panose="02050604050505020204" pitchFamily="18" charset="0"/>
              </a:rPr>
              <a:t>kepada</a:t>
            </a:r>
            <a:r>
              <a:rPr lang="en-ID" sz="1600" spc="-5" dirty="0">
                <a:ea typeface="Bookman Old Style" panose="02050604050505020204" pitchFamily="18" charset="0"/>
              </a:rPr>
              <a:t> Menteri paling lama 1 (</a:t>
            </a:r>
            <a:r>
              <a:rPr lang="en-ID" sz="1600" spc="-5" dirty="0" err="1">
                <a:ea typeface="Bookman Old Style" panose="02050604050505020204" pitchFamily="18" charset="0"/>
              </a:rPr>
              <a:t>satu</a:t>
            </a:r>
            <a:r>
              <a:rPr lang="en-ID" sz="1600" spc="-5" dirty="0">
                <a:ea typeface="Bookman Old Style" panose="02050604050505020204" pitchFamily="18" charset="0"/>
              </a:rPr>
              <a:t>) </a:t>
            </a:r>
            <a:r>
              <a:rPr lang="en-ID" sz="1600" spc="-5" dirty="0" err="1">
                <a:ea typeface="Bookman Old Style" panose="02050604050505020204" pitchFamily="18" charset="0"/>
              </a:rPr>
              <a:t>bulan</a:t>
            </a:r>
            <a:r>
              <a:rPr lang="en-ID" sz="1600" spc="-5" dirty="0">
                <a:ea typeface="Bookman Old Style" panose="02050604050505020204" pitchFamily="18" charset="0"/>
              </a:rPr>
              <a:t> </a:t>
            </a:r>
            <a:r>
              <a:rPr lang="en-ID" sz="1600" spc="-5" dirty="0" err="1">
                <a:ea typeface="Bookman Old Style" panose="02050604050505020204" pitchFamily="18" charset="0"/>
              </a:rPr>
              <a:t>setelah</a:t>
            </a:r>
            <a:r>
              <a:rPr lang="en-ID" sz="1600" spc="-5" dirty="0">
                <a:ea typeface="Bookman Old Style" panose="02050604050505020204" pitchFamily="18" charset="0"/>
              </a:rPr>
              <a:t> </a:t>
            </a:r>
            <a:r>
              <a:rPr lang="en-ID" sz="1600" spc="-5" dirty="0" err="1">
                <a:ea typeface="Bookman Old Style" panose="02050604050505020204" pitchFamily="18" charset="0"/>
              </a:rPr>
              <a:t>laporan</a:t>
            </a:r>
            <a:r>
              <a:rPr lang="en-ID" sz="1600" spc="-5" dirty="0">
                <a:ea typeface="Bookman Old Style" panose="02050604050505020204" pitchFamily="18" charset="0"/>
              </a:rPr>
              <a:t> </a:t>
            </a:r>
            <a:r>
              <a:rPr lang="en-ID" sz="1600" spc="-5" dirty="0" err="1">
                <a:ea typeface="Bookman Old Style" panose="02050604050505020204" pitchFamily="18" charset="0"/>
              </a:rPr>
              <a:t>evaluasi</a:t>
            </a:r>
            <a:r>
              <a:rPr lang="en-ID" sz="1600" spc="-5" dirty="0">
                <a:ea typeface="Bookman Old Style" panose="02050604050505020204" pitchFamily="18" charset="0"/>
              </a:rPr>
              <a:t> </a:t>
            </a:r>
            <a:r>
              <a:rPr lang="en-ID" sz="1600" spc="-5" dirty="0" err="1">
                <a:ea typeface="Bookman Old Style" panose="02050604050505020204" pitchFamily="18" charset="0"/>
              </a:rPr>
              <a:t>hasil</a:t>
            </a:r>
            <a:r>
              <a:rPr lang="en-ID" sz="1600" spc="-5" dirty="0">
                <a:ea typeface="Bookman Old Style" panose="02050604050505020204" pitchFamily="18" charset="0"/>
              </a:rPr>
              <a:t> RPJPD </a:t>
            </a:r>
            <a:r>
              <a:rPr lang="en-ID" sz="1600" spc="-5" dirty="0" err="1">
                <a:ea typeface="Bookman Old Style" panose="02050604050505020204" pitchFamily="18" charset="0"/>
              </a:rPr>
              <a:t>kabupaten</a:t>
            </a:r>
            <a:r>
              <a:rPr lang="en-ID" sz="1600" spc="-5" dirty="0">
                <a:ea typeface="Bookman Old Style" panose="02050604050505020204" pitchFamily="18" charset="0"/>
              </a:rPr>
              <a:t>/</a:t>
            </a:r>
            <a:r>
              <a:rPr lang="en-ID" sz="1600" spc="-5" dirty="0" err="1">
                <a:ea typeface="Bookman Old Style" panose="02050604050505020204" pitchFamily="18" charset="0"/>
              </a:rPr>
              <a:t>kota</a:t>
            </a:r>
            <a:r>
              <a:rPr lang="en-ID" sz="1600" spc="-5" dirty="0">
                <a:ea typeface="Bookman Old Style" panose="02050604050505020204" pitchFamily="18" charset="0"/>
              </a:rPr>
              <a:t> </a:t>
            </a:r>
            <a:r>
              <a:rPr lang="en-ID" sz="1600" spc="-5" dirty="0" err="1">
                <a:ea typeface="Bookman Old Style" panose="02050604050505020204" pitchFamily="18" charset="0"/>
              </a:rPr>
              <a:t>disampaikan</a:t>
            </a:r>
            <a:r>
              <a:rPr lang="en-ID" sz="1600" spc="-5" dirty="0">
                <a:ea typeface="Bookman Old Style" panose="02050604050505020204" pitchFamily="18" charset="0"/>
              </a:rPr>
              <a:t> </a:t>
            </a:r>
            <a:r>
              <a:rPr lang="en-ID" sz="1600" spc="-5" dirty="0" err="1">
                <a:ea typeface="Bookman Old Style" panose="02050604050505020204" pitchFamily="18" charset="0"/>
              </a:rPr>
              <a:t>kepada</a:t>
            </a:r>
            <a:r>
              <a:rPr lang="en-ID" sz="1600" spc="-5" dirty="0">
                <a:ea typeface="Bookman Old Style" panose="02050604050505020204" pitchFamily="18" charset="0"/>
              </a:rPr>
              <a:t> </a:t>
            </a:r>
            <a:r>
              <a:rPr lang="en-ID" sz="1600" spc="-5" dirty="0" err="1">
                <a:ea typeface="Bookman Old Style" panose="02050604050505020204" pitchFamily="18" charset="0"/>
              </a:rPr>
              <a:t>Gubernur</a:t>
            </a:r>
            <a:r>
              <a:rPr lang="en-ID" sz="1600" spc="-5" dirty="0">
                <a:ea typeface="Bookman Old Style" panose="02050604050505020204" pitchFamily="18" charset="0"/>
              </a:rPr>
              <a:t>.</a:t>
            </a:r>
          </a:p>
          <a:p>
            <a:pPr marR="34290" lvl="1" algn="just">
              <a:spcAft>
                <a:spcPts val="600"/>
              </a:spcAft>
            </a:pPr>
            <a:endParaRPr lang="en-ID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02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5C51-FF94-C8F1-7632-E4EFB69CA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9FB9ABC-E123-29BD-3D67-5A995FC4921B}"/>
              </a:ext>
            </a:extLst>
          </p:cNvPr>
          <p:cNvSpPr/>
          <p:nvPr/>
        </p:nvSpPr>
        <p:spPr>
          <a:xfrm>
            <a:off x="1221859" y="461140"/>
            <a:ext cx="9748281" cy="724247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F7F5979-CB5B-E8E9-8DCE-46AC1DF22185}"/>
              </a:ext>
            </a:extLst>
          </p:cNvPr>
          <p:cNvSpPr txBox="1">
            <a:spLocks/>
          </p:cNvSpPr>
          <p:nvPr/>
        </p:nvSpPr>
        <p:spPr>
          <a:xfrm>
            <a:off x="7886" y="600344"/>
            <a:ext cx="11573197" cy="724247"/>
          </a:xfrm>
          <a:prstGeom prst="rect">
            <a:avLst/>
          </a:prstGeom>
        </p:spPr>
        <p:txBody>
          <a:bodyPr>
            <a:norm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DASAR HUKUM </a:t>
            </a:r>
            <a:r>
              <a:rPr lang="en-US" sz="24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PERENCANAAN</a:t>
            </a:r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PEMBANGUNAN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04B61C-0DBD-4177-7BA2-AED263091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17" y="1352726"/>
            <a:ext cx="10970166" cy="553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107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54" y="132879"/>
            <a:ext cx="9779183" cy="1325563"/>
          </a:xfrm>
        </p:spPr>
        <p:txBody>
          <a:bodyPr/>
          <a:lstStyle/>
          <a:p>
            <a:pPr algn="ctr"/>
            <a:r>
              <a:rPr lang="en-US" sz="2000" dirty="0" err="1"/>
              <a:t>Formulir</a:t>
            </a:r>
            <a:r>
              <a:rPr lang="en-US" sz="2000" dirty="0"/>
              <a:t> 3</a:t>
            </a:r>
            <a:br>
              <a:rPr lang="en-US" sz="2000" dirty="0"/>
            </a:br>
            <a:r>
              <a:rPr lang="en-ID" sz="1800" dirty="0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Kesimpulan </a:t>
            </a:r>
            <a:r>
              <a:rPr lang="en-ID" sz="1800" dirty="0" err="1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Evaluasi</a:t>
            </a:r>
            <a:r>
              <a:rPr lang="en-ID" sz="1800" dirty="0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terhadap</a:t>
            </a:r>
            <a:r>
              <a:rPr lang="en-ID" sz="1800" dirty="0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 Hasil </a:t>
            </a:r>
            <a:r>
              <a:rPr lang="en-ID" sz="1800" dirty="0" err="1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RPJPD</a:t>
            </a:r>
            <a:r>
              <a:rPr lang="en-ID" sz="1800" dirty="0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Kabupaten</a:t>
            </a:r>
            <a:r>
              <a:rPr lang="en-ID" sz="1800" dirty="0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/</a:t>
            </a:r>
            <a:r>
              <a:rPr lang="en-ID" sz="1800" dirty="0" err="1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kota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 err="1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Tahun</a:t>
            </a:r>
            <a:r>
              <a:rPr lang="en-ID" sz="1800" dirty="0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Pelaksanaan</a:t>
            </a:r>
            <a:r>
              <a:rPr lang="en-ID" sz="1800" dirty="0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 2005-2025</a:t>
            </a:r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Direktorat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, </a:t>
            </a:r>
            <a:r>
              <a:rPr lang="en-US" dirty="0" err="1"/>
              <a:t>Evaluasi</a:t>
            </a:r>
            <a:r>
              <a:rPr lang="en-US" dirty="0"/>
              <a:t>, dan </a:t>
            </a:r>
            <a:r>
              <a:rPr lang="en-US" dirty="0" err="1"/>
              <a:t>Informasi</a:t>
            </a:r>
            <a:r>
              <a:rPr lang="en-US" dirty="0"/>
              <a:t> Pembangunan Daerah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52CDACC-4EC8-8AEB-5854-3517DCE51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297604"/>
              </p:ext>
            </p:extLst>
          </p:nvPr>
        </p:nvGraphicFramePr>
        <p:xfrm>
          <a:off x="381000" y="2160746"/>
          <a:ext cx="11430000" cy="2423795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99052">
                  <a:extLst>
                    <a:ext uri="{9D8B030D-6E8A-4147-A177-3AD203B41FA5}">
                      <a16:colId xmlns:a16="http://schemas.microsoft.com/office/drawing/2014/main" val="494070275"/>
                    </a:ext>
                  </a:extLst>
                </a:gridCol>
                <a:gridCol w="2156129">
                  <a:extLst>
                    <a:ext uri="{9D8B030D-6E8A-4147-A177-3AD203B41FA5}">
                      <a16:colId xmlns:a16="http://schemas.microsoft.com/office/drawing/2014/main" val="4178553592"/>
                    </a:ext>
                  </a:extLst>
                </a:gridCol>
                <a:gridCol w="1268984">
                  <a:extLst>
                    <a:ext uri="{9D8B030D-6E8A-4147-A177-3AD203B41FA5}">
                      <a16:colId xmlns:a16="http://schemas.microsoft.com/office/drawing/2014/main" val="3721583918"/>
                    </a:ext>
                  </a:extLst>
                </a:gridCol>
                <a:gridCol w="1264411">
                  <a:extLst>
                    <a:ext uri="{9D8B030D-6E8A-4147-A177-3AD203B41FA5}">
                      <a16:colId xmlns:a16="http://schemas.microsoft.com/office/drawing/2014/main" val="1542430274"/>
                    </a:ext>
                  </a:extLst>
                </a:gridCol>
                <a:gridCol w="1714843">
                  <a:extLst>
                    <a:ext uri="{9D8B030D-6E8A-4147-A177-3AD203B41FA5}">
                      <a16:colId xmlns:a16="http://schemas.microsoft.com/office/drawing/2014/main" val="2424219820"/>
                    </a:ext>
                  </a:extLst>
                </a:gridCol>
                <a:gridCol w="1504489">
                  <a:extLst>
                    <a:ext uri="{9D8B030D-6E8A-4147-A177-3AD203B41FA5}">
                      <a16:colId xmlns:a16="http://schemas.microsoft.com/office/drawing/2014/main" val="1344471093"/>
                    </a:ext>
                  </a:extLst>
                </a:gridCol>
                <a:gridCol w="2922092">
                  <a:extLst>
                    <a:ext uri="{9D8B030D-6E8A-4147-A177-3AD203B41FA5}">
                      <a16:colId xmlns:a16="http://schemas.microsoft.com/office/drawing/2014/main" val="2039820788"/>
                    </a:ext>
                  </a:extLst>
                </a:gridCol>
              </a:tblGrid>
              <a:tr h="75120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Bef>
                          <a:spcPts val="95"/>
                        </a:spcBef>
                        <a:spcAft>
                          <a:spcPts val="600"/>
                        </a:spcAft>
                      </a:pPr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64770" algn="ctr">
                        <a:spcAft>
                          <a:spcPts val="600"/>
                        </a:spcAft>
                      </a:pPr>
                      <a:r>
                        <a:rPr lang="en-ID" sz="900" spc="5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No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6230" marR="305435" algn="ctr">
                        <a:spcAft>
                          <a:spcPts val="600"/>
                        </a:spcAft>
                      </a:pPr>
                      <a:r>
                        <a:rPr lang="en-ID" sz="900" spc="5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N</a:t>
                      </a:r>
                      <a:r>
                        <a:rPr lang="en-ID" sz="9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a</a:t>
                      </a:r>
                      <a:r>
                        <a:rPr lang="en-ID" sz="900" spc="-1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m</a:t>
                      </a:r>
                      <a:r>
                        <a:rPr lang="en-ID" sz="9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a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50800" marR="38735" algn="ctr">
                        <a:spcAft>
                          <a:spcPts val="600"/>
                        </a:spcAft>
                      </a:pPr>
                      <a:r>
                        <a:rPr lang="en-ID" sz="900" spc="-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K</a:t>
                      </a:r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a</a:t>
                      </a:r>
                      <a:r>
                        <a:rPr lang="en-ID" sz="900" spc="-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b</a:t>
                      </a:r>
                      <a:r>
                        <a:rPr lang="en-ID" sz="900" spc="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u</a:t>
                      </a:r>
                      <a:r>
                        <a:rPr lang="en-ID" sz="900" spc="-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p</a:t>
                      </a:r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a</a:t>
                      </a:r>
                      <a:r>
                        <a:rPr lang="en-ID" sz="900" spc="-1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t</a:t>
                      </a:r>
                      <a:r>
                        <a:rPr lang="en-ID" sz="900" spc="1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e</a:t>
                      </a:r>
                      <a:r>
                        <a:rPr lang="en-ID" sz="900" spc="-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n</a:t>
                      </a:r>
                      <a:r>
                        <a:rPr lang="en-ID" sz="9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/</a:t>
                      </a:r>
                      <a:r>
                        <a:rPr lang="en-ID" sz="900" spc="-1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k</a:t>
                      </a:r>
                      <a:r>
                        <a:rPr lang="en-ID" sz="900" spc="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o</a:t>
                      </a:r>
                      <a:r>
                        <a:rPr lang="en-ID" sz="900" spc="-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t</a:t>
                      </a:r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a</a:t>
                      </a:r>
                      <a:r>
                        <a:rPr lang="en-ID" sz="9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 </a:t>
                      </a:r>
                      <a:r>
                        <a:rPr lang="en-ID" sz="900" b="1" i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(</a:t>
                      </a:r>
                      <a:r>
                        <a:rPr lang="en-ID" sz="900" b="1" i="1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Bagi</a:t>
                      </a:r>
                      <a:r>
                        <a:rPr lang="en-ID" sz="900" b="1" i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 </a:t>
                      </a:r>
                      <a:r>
                        <a:rPr lang="en-ID" sz="900" b="1" i="1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daerah</a:t>
                      </a:r>
                      <a:r>
                        <a:rPr lang="en-ID" sz="900" b="1" i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 yang </a:t>
                      </a:r>
                      <a:r>
                        <a:rPr lang="en-ID" sz="900" b="1" i="1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sesuai</a:t>
                      </a:r>
                      <a:r>
                        <a:rPr lang="en-ID" sz="900" b="1" i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 </a:t>
                      </a:r>
                      <a:r>
                        <a:rPr lang="en-ID" sz="900" b="1" i="1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dengan</a:t>
                      </a:r>
                      <a:r>
                        <a:rPr lang="en-ID" sz="900" b="1" i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 </a:t>
                      </a:r>
                      <a:r>
                        <a:rPr lang="en-ID" sz="900" b="1" i="1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ketentuan</a:t>
                      </a:r>
                      <a:r>
                        <a:rPr lang="en-ID" sz="900" b="1" i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)</a:t>
                      </a:r>
                      <a:endParaRPr lang="en-ID" sz="1200" b="1" i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5405" marR="53975" indent="3175" algn="ctr">
                        <a:spcBef>
                          <a:spcPts val="140"/>
                        </a:spcBef>
                        <a:spcAft>
                          <a:spcPts val="600"/>
                        </a:spcAft>
                      </a:pPr>
                      <a:r>
                        <a:rPr lang="en-ID" sz="900" spc="-5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R</a:t>
                      </a:r>
                      <a:r>
                        <a:rPr lang="en-ID" sz="9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a</a:t>
                      </a:r>
                      <a:r>
                        <a:rPr lang="en-ID" sz="900" spc="-5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t</a:t>
                      </a:r>
                      <a:r>
                        <a:rPr lang="en-ID" sz="9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a- </a:t>
                      </a:r>
                      <a:r>
                        <a:rPr lang="en-ID" sz="900" spc="-5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r</a:t>
                      </a:r>
                      <a:r>
                        <a:rPr lang="en-ID" sz="9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a</a:t>
                      </a:r>
                      <a:r>
                        <a:rPr lang="en-ID" sz="900" spc="-5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t</a:t>
                      </a:r>
                      <a:r>
                        <a:rPr lang="en-ID" sz="9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a </a:t>
                      </a:r>
                      <a:r>
                        <a:rPr lang="en-ID" sz="900" spc="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C</a:t>
                      </a:r>
                      <a:r>
                        <a:rPr lang="en-ID" sz="900" spc="-1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a</a:t>
                      </a:r>
                      <a:r>
                        <a:rPr lang="en-ID" sz="900" spc="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p</a:t>
                      </a:r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aian</a:t>
                      </a:r>
                      <a:r>
                        <a:rPr lang="en-ID" sz="9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 </a:t>
                      </a:r>
                      <a:r>
                        <a:rPr lang="en-ID" sz="900" spc="-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S</a:t>
                      </a:r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asa</a:t>
                      </a:r>
                      <a:r>
                        <a:rPr lang="en-ID" sz="900" spc="-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r</a:t>
                      </a:r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an</a:t>
                      </a:r>
                      <a:r>
                        <a:rPr lang="en-ID" sz="9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 </a:t>
                      </a:r>
                      <a:r>
                        <a:rPr lang="en-ID" sz="900" spc="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P</a:t>
                      </a:r>
                      <a:r>
                        <a:rPr lang="en-ID" sz="900" spc="-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ok</a:t>
                      </a:r>
                      <a:r>
                        <a:rPr lang="en-ID" sz="900" spc="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o</a:t>
                      </a:r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k</a:t>
                      </a:r>
                      <a:r>
                        <a:rPr lang="en-ID" sz="9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 </a:t>
                      </a:r>
                      <a:r>
                        <a:rPr lang="en-ID" sz="900" spc="-35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(</a:t>
                      </a:r>
                      <a:r>
                        <a:rPr lang="en-ID" sz="900" spc="55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%</a:t>
                      </a:r>
                      <a:r>
                        <a:rPr lang="en-ID" sz="9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)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390" algn="ctr">
                        <a:spcAft>
                          <a:spcPts val="600"/>
                        </a:spcAft>
                      </a:pPr>
                      <a:r>
                        <a:rPr lang="en-ID" sz="900" spc="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P</a:t>
                      </a:r>
                      <a:r>
                        <a:rPr lang="en-ID" sz="900" spc="-2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r</a:t>
                      </a:r>
                      <a:r>
                        <a:rPr lang="en-ID" sz="900" spc="1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e</a:t>
                      </a:r>
                      <a:r>
                        <a:rPr lang="en-ID" sz="900" spc="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d</a:t>
                      </a:r>
                      <a:r>
                        <a:rPr lang="en-ID" sz="900" spc="-1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i</a:t>
                      </a:r>
                      <a:r>
                        <a:rPr lang="en-ID" sz="900" spc="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k</a:t>
                      </a:r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at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74295" algn="ctr">
                        <a:spcAft>
                          <a:spcPts val="600"/>
                        </a:spcAft>
                      </a:pPr>
                      <a:r>
                        <a:rPr lang="en-ID" sz="900" spc="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C</a:t>
                      </a:r>
                      <a:r>
                        <a:rPr lang="en-ID" sz="900" spc="-1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a</a:t>
                      </a:r>
                      <a:r>
                        <a:rPr lang="en-ID" sz="900" spc="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p</a:t>
                      </a:r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aian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7485" marR="184150" algn="ctr">
                        <a:spcAft>
                          <a:spcPts val="600"/>
                        </a:spcAft>
                      </a:pPr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Fa</a:t>
                      </a:r>
                      <a:r>
                        <a:rPr lang="en-ID" sz="900" spc="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k</a:t>
                      </a:r>
                      <a:r>
                        <a:rPr lang="en-ID" sz="900" spc="-2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t</a:t>
                      </a:r>
                      <a:r>
                        <a:rPr lang="en-ID" sz="900" spc="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o</a:t>
                      </a:r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r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52070" marR="39370" algn="ctr">
                        <a:spcAft>
                          <a:spcPts val="600"/>
                        </a:spcAft>
                      </a:pPr>
                      <a:r>
                        <a:rPr lang="en-ID" sz="900" spc="-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P</a:t>
                      </a:r>
                      <a:r>
                        <a:rPr lang="en-ID" sz="900" spc="1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e</a:t>
                      </a:r>
                      <a:r>
                        <a:rPr lang="en-ID" sz="900" spc="-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n</a:t>
                      </a:r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g</a:t>
                      </a:r>
                      <a:r>
                        <a:rPr lang="en-ID" sz="900" spc="-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h</a:t>
                      </a:r>
                      <a:r>
                        <a:rPr lang="en-ID" sz="900" spc="-1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a</a:t>
                      </a:r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m</a:t>
                      </a:r>
                      <a:r>
                        <a:rPr lang="en-ID" sz="900" spc="-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b</a:t>
                      </a:r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at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6685" marR="133350" algn="ctr">
                        <a:spcAft>
                          <a:spcPts val="600"/>
                        </a:spcAft>
                      </a:pPr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Fa</a:t>
                      </a:r>
                      <a:r>
                        <a:rPr lang="en-ID" sz="900" spc="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k</a:t>
                      </a:r>
                      <a:r>
                        <a:rPr lang="en-ID" sz="900" spc="-2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t</a:t>
                      </a:r>
                      <a:r>
                        <a:rPr lang="en-ID" sz="900" spc="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o</a:t>
                      </a:r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r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52070" marR="38100" algn="ctr">
                        <a:spcAft>
                          <a:spcPts val="600"/>
                        </a:spcAft>
                      </a:pPr>
                      <a:r>
                        <a:rPr lang="en-ID" sz="900" spc="-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P</a:t>
                      </a:r>
                      <a:r>
                        <a:rPr lang="en-ID" sz="900" spc="1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e</a:t>
                      </a:r>
                      <a:r>
                        <a:rPr lang="en-ID" sz="900" spc="-1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n</a:t>
                      </a:r>
                      <a:r>
                        <a:rPr lang="en-ID" sz="900" spc="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do</a:t>
                      </a:r>
                      <a:r>
                        <a:rPr lang="en-ID" sz="900" spc="-2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r</a:t>
                      </a:r>
                      <a:r>
                        <a:rPr lang="en-ID" sz="900" spc="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o</a:t>
                      </a:r>
                      <a:r>
                        <a:rPr lang="en-ID" sz="900" spc="-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n</a:t>
                      </a:r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g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Rekomendasi</a:t>
                      </a:r>
                      <a:r>
                        <a:rPr lang="en-ID" sz="9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 </a:t>
                      </a:r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Arahan</a:t>
                      </a:r>
                      <a:r>
                        <a:rPr lang="en-ID" sz="9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 </a:t>
                      </a:r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Kebijakan</a:t>
                      </a:r>
                      <a:r>
                        <a:rPr lang="en-ID" sz="9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 </a:t>
                      </a:r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berikutnya</a:t>
                      </a:r>
                      <a:r>
                        <a:rPr lang="en-ID" sz="9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 </a:t>
                      </a:r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dalam</a:t>
                      </a:r>
                      <a:r>
                        <a:rPr lang="en-ID" sz="9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 RPJPD </a:t>
                      </a:r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Periode</a:t>
                      </a:r>
                      <a:r>
                        <a:rPr lang="en-ID" sz="9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 </a:t>
                      </a:r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Berikutnya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647446"/>
                  </a:ext>
                </a:extLst>
              </a:tr>
              <a:tr h="161290">
                <a:tc>
                  <a:txBody>
                    <a:bodyPr/>
                    <a:lstStyle/>
                    <a:p>
                      <a:pPr marL="69215">
                        <a:spcBef>
                          <a:spcPts val="140"/>
                        </a:spcBef>
                        <a:spcAft>
                          <a:spcPts val="600"/>
                        </a:spcAft>
                      </a:pPr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(</a:t>
                      </a:r>
                      <a:r>
                        <a:rPr lang="en-ID" sz="900" spc="5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1</a:t>
                      </a:r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)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1320" marR="386715" algn="ctr">
                        <a:spcBef>
                          <a:spcPts val="140"/>
                        </a:spcBef>
                        <a:spcAft>
                          <a:spcPts val="600"/>
                        </a:spcAft>
                      </a:pPr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(</a:t>
                      </a:r>
                      <a:r>
                        <a:rPr lang="en-ID" sz="900" spc="5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2</a:t>
                      </a:r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)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0660" marR="186055" algn="ctr">
                        <a:spcBef>
                          <a:spcPts val="140"/>
                        </a:spcBef>
                        <a:spcAft>
                          <a:spcPts val="600"/>
                        </a:spcAft>
                      </a:pPr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(</a:t>
                      </a:r>
                      <a:r>
                        <a:rPr lang="en-ID" sz="900" spc="5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3</a:t>
                      </a:r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)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8755" marR="186055" algn="ctr">
                        <a:spcBef>
                          <a:spcPts val="140"/>
                        </a:spcBef>
                        <a:spcAft>
                          <a:spcPts val="600"/>
                        </a:spcAft>
                      </a:pPr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(</a:t>
                      </a:r>
                      <a:r>
                        <a:rPr lang="en-ID" sz="900" spc="5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4</a:t>
                      </a:r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)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990" marR="286385" algn="ctr">
                        <a:spcBef>
                          <a:spcPts val="140"/>
                        </a:spcBef>
                        <a:spcAft>
                          <a:spcPts val="600"/>
                        </a:spcAft>
                      </a:pPr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(</a:t>
                      </a:r>
                      <a:r>
                        <a:rPr lang="en-ID" sz="900" spc="5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5</a:t>
                      </a:r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)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3365" marR="239395" algn="ctr">
                        <a:spcBef>
                          <a:spcPts val="140"/>
                        </a:spcBef>
                        <a:spcAft>
                          <a:spcPts val="600"/>
                        </a:spcAft>
                      </a:pPr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(</a:t>
                      </a:r>
                      <a:r>
                        <a:rPr lang="en-ID" sz="900" spc="5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6</a:t>
                      </a:r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)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9755" marR="567055" algn="ctr">
                        <a:spcBef>
                          <a:spcPts val="140"/>
                        </a:spcBef>
                        <a:spcAft>
                          <a:spcPts val="600"/>
                        </a:spcAft>
                      </a:pPr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(</a:t>
                      </a:r>
                      <a:r>
                        <a:rPr lang="en-ID" sz="900" spc="5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7</a:t>
                      </a:r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)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574672"/>
                  </a:ext>
                </a:extLst>
              </a:tr>
              <a:tr h="16129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ID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ID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ID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ID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ID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ID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ID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806718"/>
                  </a:ext>
                </a:extLst>
              </a:tr>
              <a:tr h="16129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ID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6230" marR="305435" algn="ctr">
                        <a:spcAft>
                          <a:spcPts val="600"/>
                        </a:spcAft>
                      </a:pPr>
                      <a:r>
                        <a:rPr lang="en-ID" sz="900" spc="5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N</a:t>
                      </a:r>
                      <a:r>
                        <a:rPr lang="en-ID" sz="9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a</a:t>
                      </a:r>
                      <a:r>
                        <a:rPr lang="en-ID" sz="900" spc="-1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m</a:t>
                      </a:r>
                      <a:r>
                        <a:rPr lang="en-ID" sz="9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a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50800" marR="38735" algn="ctr">
                        <a:spcAft>
                          <a:spcPts val="600"/>
                        </a:spcAft>
                      </a:pPr>
                      <a:r>
                        <a:rPr lang="en-ID" sz="900" spc="-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K</a:t>
                      </a:r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a</a:t>
                      </a:r>
                      <a:r>
                        <a:rPr lang="en-ID" sz="900" spc="-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b</a:t>
                      </a:r>
                      <a:r>
                        <a:rPr lang="en-ID" sz="900" spc="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u</a:t>
                      </a:r>
                      <a:r>
                        <a:rPr lang="en-ID" sz="900" spc="-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p</a:t>
                      </a:r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a</a:t>
                      </a:r>
                      <a:r>
                        <a:rPr lang="en-ID" sz="900" spc="-1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t</a:t>
                      </a:r>
                      <a:r>
                        <a:rPr lang="en-ID" sz="900" spc="1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e</a:t>
                      </a:r>
                      <a:r>
                        <a:rPr lang="en-ID" sz="900" spc="-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n</a:t>
                      </a:r>
                      <a:r>
                        <a:rPr lang="en-ID" sz="9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/</a:t>
                      </a:r>
                      <a:r>
                        <a:rPr lang="en-ID" sz="900" spc="-1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k</a:t>
                      </a:r>
                      <a:r>
                        <a:rPr lang="en-ID" sz="900" spc="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o</a:t>
                      </a:r>
                      <a:r>
                        <a:rPr lang="en-ID" sz="900" spc="-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t</a:t>
                      </a:r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a</a:t>
                      </a:r>
                      <a:r>
                        <a:rPr lang="en-ID" sz="9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 </a:t>
                      </a:r>
                      <a:r>
                        <a:rPr lang="en-ID" sz="900" b="1" i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(</a:t>
                      </a:r>
                      <a:r>
                        <a:rPr lang="en-ID" sz="900" b="1" i="1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Bagi</a:t>
                      </a:r>
                      <a:r>
                        <a:rPr lang="en-ID" sz="900" b="1" i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 </a:t>
                      </a:r>
                      <a:r>
                        <a:rPr lang="en-ID" sz="900" b="1" i="1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daerah</a:t>
                      </a:r>
                      <a:r>
                        <a:rPr lang="en-ID" sz="900" b="1" i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 yang </a:t>
                      </a:r>
                      <a:r>
                        <a:rPr lang="en-ID" sz="900" b="1" i="1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tidak</a:t>
                      </a:r>
                      <a:r>
                        <a:rPr lang="en-ID" sz="900" b="1" i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 </a:t>
                      </a:r>
                      <a:r>
                        <a:rPr lang="en-ID" sz="900" b="1" i="1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sesuai</a:t>
                      </a:r>
                      <a:r>
                        <a:rPr lang="en-ID" sz="900" b="1" i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 </a:t>
                      </a:r>
                      <a:r>
                        <a:rPr lang="en-ID" sz="900" b="1" i="1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dengan</a:t>
                      </a:r>
                      <a:r>
                        <a:rPr lang="en-ID" sz="900" b="1" i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 </a:t>
                      </a:r>
                      <a:r>
                        <a:rPr lang="en-ID" sz="900" b="1" i="1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ketentuan</a:t>
                      </a:r>
                      <a:r>
                        <a:rPr lang="en-ID" sz="900" b="1" i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)</a:t>
                      </a:r>
                      <a:endParaRPr lang="en-ID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5405" marR="53975" indent="3175" algn="ctr">
                        <a:spcBef>
                          <a:spcPts val="140"/>
                        </a:spcBef>
                        <a:spcAft>
                          <a:spcPts val="600"/>
                        </a:spcAft>
                      </a:pPr>
                      <a:r>
                        <a:rPr lang="en-ID" sz="900" spc="-5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R</a:t>
                      </a:r>
                      <a:r>
                        <a:rPr lang="en-ID" sz="9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a</a:t>
                      </a:r>
                      <a:r>
                        <a:rPr lang="en-ID" sz="900" spc="-5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t</a:t>
                      </a:r>
                      <a:r>
                        <a:rPr lang="en-ID" sz="9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a- </a:t>
                      </a:r>
                      <a:r>
                        <a:rPr lang="en-ID" sz="900" spc="-5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r</a:t>
                      </a:r>
                      <a:r>
                        <a:rPr lang="en-ID" sz="9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a</a:t>
                      </a:r>
                      <a:r>
                        <a:rPr lang="en-ID" sz="900" spc="-5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t</a:t>
                      </a:r>
                      <a:r>
                        <a:rPr lang="en-ID" sz="9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a </a:t>
                      </a:r>
                      <a:r>
                        <a:rPr lang="en-ID" sz="900" spc="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C</a:t>
                      </a:r>
                      <a:r>
                        <a:rPr lang="en-ID" sz="900" spc="-1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a</a:t>
                      </a:r>
                      <a:r>
                        <a:rPr lang="en-ID" sz="900" spc="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p</a:t>
                      </a:r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aian</a:t>
                      </a:r>
                      <a:r>
                        <a:rPr lang="en-ID" sz="9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 </a:t>
                      </a:r>
                      <a:r>
                        <a:rPr lang="en-ID" sz="900" spc="-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S</a:t>
                      </a:r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asa</a:t>
                      </a:r>
                      <a:r>
                        <a:rPr lang="en-ID" sz="900" spc="-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r</a:t>
                      </a:r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an</a:t>
                      </a:r>
                      <a:r>
                        <a:rPr lang="en-ID" sz="9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 </a:t>
                      </a:r>
                      <a:r>
                        <a:rPr lang="en-ID" sz="900" spc="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P</a:t>
                      </a:r>
                      <a:r>
                        <a:rPr lang="en-ID" sz="900" spc="-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ok</a:t>
                      </a:r>
                      <a:r>
                        <a:rPr lang="en-ID" sz="900" spc="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o</a:t>
                      </a:r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k</a:t>
                      </a:r>
                      <a:r>
                        <a:rPr lang="en-ID" sz="9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 </a:t>
                      </a:r>
                      <a:r>
                        <a:rPr lang="en-ID" sz="900" spc="-35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(</a:t>
                      </a:r>
                      <a:r>
                        <a:rPr lang="en-ID" sz="900" spc="55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%</a:t>
                      </a:r>
                      <a:r>
                        <a:rPr lang="en-ID" sz="9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)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390" algn="ctr">
                        <a:spcAft>
                          <a:spcPts val="600"/>
                        </a:spcAft>
                      </a:pPr>
                      <a:r>
                        <a:rPr lang="en-ID" sz="900" spc="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P</a:t>
                      </a:r>
                      <a:r>
                        <a:rPr lang="en-ID" sz="900" spc="-2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r</a:t>
                      </a:r>
                      <a:r>
                        <a:rPr lang="en-ID" sz="900" spc="1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e</a:t>
                      </a:r>
                      <a:r>
                        <a:rPr lang="en-ID" sz="900" spc="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d</a:t>
                      </a:r>
                      <a:r>
                        <a:rPr lang="en-ID" sz="900" spc="-1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i</a:t>
                      </a:r>
                      <a:r>
                        <a:rPr lang="en-ID" sz="900" spc="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k</a:t>
                      </a:r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at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74295" algn="ctr">
                        <a:spcAft>
                          <a:spcPts val="600"/>
                        </a:spcAft>
                      </a:pPr>
                      <a:r>
                        <a:rPr lang="en-ID" sz="900" spc="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C</a:t>
                      </a:r>
                      <a:r>
                        <a:rPr lang="en-ID" sz="900" spc="-1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a</a:t>
                      </a:r>
                      <a:r>
                        <a:rPr lang="en-ID" sz="900" spc="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p</a:t>
                      </a:r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aian</a:t>
                      </a:r>
                      <a:r>
                        <a:rPr lang="en-ID" sz="9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 Kinerja RPJMD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7485" marR="184150" algn="ctr">
                        <a:spcAft>
                          <a:spcPts val="600"/>
                        </a:spcAft>
                      </a:pPr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Fa</a:t>
                      </a:r>
                      <a:r>
                        <a:rPr lang="en-ID" sz="900" spc="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k</a:t>
                      </a:r>
                      <a:r>
                        <a:rPr lang="en-ID" sz="900" spc="-2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t</a:t>
                      </a:r>
                      <a:r>
                        <a:rPr lang="en-ID" sz="900" spc="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o</a:t>
                      </a:r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r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52070" marR="39370" algn="ctr">
                        <a:spcAft>
                          <a:spcPts val="600"/>
                        </a:spcAft>
                      </a:pPr>
                      <a:r>
                        <a:rPr lang="en-ID" sz="900" spc="-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P</a:t>
                      </a:r>
                      <a:r>
                        <a:rPr lang="en-ID" sz="900" spc="1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e</a:t>
                      </a:r>
                      <a:r>
                        <a:rPr lang="en-ID" sz="900" spc="-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n</a:t>
                      </a:r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g</a:t>
                      </a:r>
                      <a:r>
                        <a:rPr lang="en-ID" sz="900" spc="-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h</a:t>
                      </a:r>
                      <a:r>
                        <a:rPr lang="en-ID" sz="900" spc="-1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a</a:t>
                      </a:r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m</a:t>
                      </a:r>
                      <a:r>
                        <a:rPr lang="en-ID" sz="900" spc="-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b</a:t>
                      </a:r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at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6685" marR="133350" algn="ctr">
                        <a:spcAft>
                          <a:spcPts val="600"/>
                        </a:spcAft>
                      </a:pPr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Fa</a:t>
                      </a:r>
                      <a:r>
                        <a:rPr lang="en-ID" sz="900" spc="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k</a:t>
                      </a:r>
                      <a:r>
                        <a:rPr lang="en-ID" sz="900" spc="-2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t</a:t>
                      </a:r>
                      <a:r>
                        <a:rPr lang="en-ID" sz="900" spc="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o</a:t>
                      </a:r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r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52070" marR="38100" algn="ctr">
                        <a:spcAft>
                          <a:spcPts val="600"/>
                        </a:spcAft>
                      </a:pPr>
                      <a:r>
                        <a:rPr lang="en-ID" sz="900" spc="-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P</a:t>
                      </a:r>
                      <a:r>
                        <a:rPr lang="en-ID" sz="900" spc="1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e</a:t>
                      </a:r>
                      <a:r>
                        <a:rPr lang="en-ID" sz="900" spc="-1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n</a:t>
                      </a:r>
                      <a:r>
                        <a:rPr lang="en-ID" sz="900" spc="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do</a:t>
                      </a:r>
                      <a:r>
                        <a:rPr lang="en-ID" sz="900" spc="-2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r</a:t>
                      </a:r>
                      <a:r>
                        <a:rPr lang="en-ID" sz="900" spc="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o</a:t>
                      </a:r>
                      <a:r>
                        <a:rPr lang="en-ID" sz="900" spc="-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n</a:t>
                      </a:r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g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Rekomendasi</a:t>
                      </a:r>
                      <a:r>
                        <a:rPr lang="en-ID" sz="9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 </a:t>
                      </a:r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Arahan</a:t>
                      </a:r>
                      <a:r>
                        <a:rPr lang="en-ID" sz="9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 </a:t>
                      </a:r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Kebijakan</a:t>
                      </a:r>
                      <a:r>
                        <a:rPr lang="en-ID" sz="9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 </a:t>
                      </a:r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berikutnya</a:t>
                      </a:r>
                      <a:r>
                        <a:rPr lang="en-ID" sz="9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 </a:t>
                      </a:r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dalam</a:t>
                      </a:r>
                      <a:r>
                        <a:rPr lang="en-ID" sz="9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 RPJPD </a:t>
                      </a:r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Periode</a:t>
                      </a:r>
                      <a:r>
                        <a:rPr lang="en-ID" sz="90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 </a:t>
                      </a:r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Berikutnya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51489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ID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(1)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ID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ID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ID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ID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ID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ID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496083"/>
                  </a:ext>
                </a:extLst>
              </a:tr>
              <a:tr h="497840">
                <a:tc gridSpan="7">
                  <a:txBody>
                    <a:bodyPr/>
                    <a:lstStyle/>
                    <a:p>
                      <a:pPr marL="64770">
                        <a:spcBef>
                          <a:spcPts val="140"/>
                        </a:spcBef>
                        <a:spcAft>
                          <a:spcPts val="600"/>
                        </a:spcAft>
                      </a:pPr>
                      <a:r>
                        <a:rPr lang="en-ID" sz="1050" spc="-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R</a:t>
                      </a:r>
                      <a:r>
                        <a:rPr lang="en-ID" sz="105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e</a:t>
                      </a:r>
                      <a:r>
                        <a:rPr lang="en-ID" sz="1050" spc="-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k</a:t>
                      </a:r>
                      <a:r>
                        <a:rPr lang="en-ID" sz="1050" spc="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o</a:t>
                      </a:r>
                      <a:r>
                        <a:rPr lang="en-ID" sz="1050" spc="-1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m</a:t>
                      </a:r>
                      <a:r>
                        <a:rPr lang="en-ID" sz="1050" spc="1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e</a:t>
                      </a:r>
                      <a:r>
                        <a:rPr lang="en-ID" sz="1050" spc="-1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n</a:t>
                      </a:r>
                      <a:r>
                        <a:rPr lang="en-ID" sz="1050" spc="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d</a:t>
                      </a:r>
                      <a:r>
                        <a:rPr lang="en-ID" sz="1050" spc="-1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a</a:t>
                      </a:r>
                      <a:r>
                        <a:rPr lang="en-ID" sz="105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si</a:t>
                      </a:r>
                      <a:r>
                        <a:rPr lang="en-ID" sz="1050" spc="-5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 </a:t>
                      </a:r>
                      <a:r>
                        <a:rPr lang="en-ID" sz="1050" spc="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u</a:t>
                      </a:r>
                      <a:r>
                        <a:rPr lang="en-ID" sz="1050" spc="-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ntu</a:t>
                      </a:r>
                      <a:r>
                        <a:rPr lang="en-ID" sz="105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k</a:t>
                      </a:r>
                      <a:r>
                        <a:rPr lang="en-ID" sz="1050" spc="5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 </a:t>
                      </a:r>
                      <a:r>
                        <a:rPr lang="en-ID" sz="1050" spc="-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R</a:t>
                      </a:r>
                      <a:r>
                        <a:rPr lang="en-ID" sz="1050" spc="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P</a:t>
                      </a:r>
                      <a:r>
                        <a:rPr lang="en-ID" sz="1050" spc="-1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J</a:t>
                      </a:r>
                      <a:r>
                        <a:rPr lang="en-ID" sz="1050" spc="-5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P</a:t>
                      </a:r>
                      <a:r>
                        <a:rPr lang="en-ID" sz="1050" dirty="0" err="1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D</a:t>
                      </a:r>
                      <a:r>
                        <a:rPr lang="en-ID" sz="105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 </a:t>
                      </a:r>
                      <a:r>
                        <a:rPr lang="en-ID" sz="1050" spc="5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P</a:t>
                      </a:r>
                      <a:r>
                        <a:rPr lang="en-ID" sz="1050" spc="-2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r</a:t>
                      </a:r>
                      <a:r>
                        <a:rPr lang="en-ID" sz="1050" spc="5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o</a:t>
                      </a:r>
                      <a:r>
                        <a:rPr lang="en-ID" sz="105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vinsi :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64770">
                        <a:spcBef>
                          <a:spcPts val="140"/>
                        </a:spcBef>
                        <a:spcAft>
                          <a:spcPts val="600"/>
                        </a:spcAft>
                      </a:pPr>
                      <a:r>
                        <a:rPr lang="en-ID" sz="105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 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64770">
                        <a:spcBef>
                          <a:spcPts val="140"/>
                        </a:spcBef>
                        <a:spcAft>
                          <a:spcPts val="600"/>
                        </a:spcAft>
                      </a:pPr>
                      <a:r>
                        <a:rPr lang="en-ID" sz="1050" dirty="0">
                          <a:effectLst/>
                          <a:latin typeface="Arial" panose="020B0604020202020204" pitchFamily="34" charset="0"/>
                          <a:ea typeface="Bookman Old Style" panose="02050604050505020204" pitchFamily="18" charset="0"/>
                        </a:rPr>
                        <a:t> 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963116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4B9BC52-7C62-B6DF-563A-2B51F00A4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551" y="4843221"/>
            <a:ext cx="5745480" cy="143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3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E601A-2883-1632-FDD1-AA839EC6C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Direktorat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, </a:t>
            </a:r>
            <a:r>
              <a:rPr lang="en-US" dirty="0" err="1"/>
              <a:t>Evaluasi</a:t>
            </a:r>
            <a:r>
              <a:rPr lang="en-US" dirty="0"/>
              <a:t>, dan </a:t>
            </a:r>
            <a:r>
              <a:rPr lang="en-US" dirty="0" err="1"/>
              <a:t>Informasi</a:t>
            </a:r>
            <a:r>
              <a:rPr lang="en-US" dirty="0"/>
              <a:t> Pembangunan Daerah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0A48D06-5F93-C422-23D1-EEF01F2EA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B2F214A-E0C6-A013-46FC-712686CE4DFE}"/>
              </a:ext>
            </a:extLst>
          </p:cNvPr>
          <p:cNvSpPr txBox="1">
            <a:spLocks/>
          </p:cNvSpPr>
          <p:nvPr/>
        </p:nvSpPr>
        <p:spPr>
          <a:xfrm>
            <a:off x="830424" y="-367635"/>
            <a:ext cx="1119673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2402840">
              <a:spcBef>
                <a:spcPts val="345"/>
              </a:spcBef>
              <a:tabLst>
                <a:tab pos="2679700" algn="l"/>
              </a:tabLst>
            </a:pPr>
            <a:r>
              <a:rPr lang="en-ID" sz="1800" dirty="0">
                <a:latin typeface="+mn-lt"/>
                <a:ea typeface="Bookman Old Style" panose="02050604050505020204" pitchFamily="18" charset="0"/>
              </a:rPr>
              <a:t>D</a:t>
            </a:r>
            <a:r>
              <a:rPr lang="en-ID" sz="1800" b="1" dirty="0">
                <a:effectLst/>
                <a:latin typeface="+mn-lt"/>
                <a:ea typeface="Bookman Old Style" panose="02050604050505020204" pitchFamily="18" charset="0"/>
              </a:rPr>
              <a:t>. </a:t>
            </a:r>
            <a:r>
              <a:rPr lang="en-ID" sz="1800" b="1" dirty="0" err="1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Pencapaian</a:t>
            </a:r>
            <a:r>
              <a:rPr lang="en-ID" sz="1800" b="1" dirty="0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 </a:t>
            </a:r>
            <a:r>
              <a:rPr lang="en-ID" sz="1800" b="1" dirty="0" err="1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Indikator</a:t>
            </a:r>
            <a:r>
              <a:rPr lang="en-ID" sz="1800" b="1" dirty="0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 Makro Pembangunan </a:t>
            </a:r>
            <a:r>
              <a:rPr lang="en-ID" sz="1800" b="1" dirty="0" err="1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Lingkup</a:t>
            </a:r>
            <a:r>
              <a:rPr lang="en-ID" sz="1800" b="1" dirty="0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 Provinsi/</a:t>
            </a:r>
            <a:r>
              <a:rPr lang="en-ID" sz="1800" b="1" dirty="0" err="1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Kab</a:t>
            </a:r>
            <a:r>
              <a:rPr lang="en-ID" sz="1800" b="1" dirty="0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/Kota</a:t>
            </a:r>
            <a:r>
              <a:rPr lang="en-ID" sz="1800" dirty="0">
                <a:latin typeface="+mn-lt"/>
                <a:ea typeface="Times New Roman" panose="02020603050405020304" pitchFamily="18" charset="0"/>
              </a:rPr>
              <a:t> </a:t>
            </a:r>
            <a:r>
              <a:rPr lang="fi-FI" sz="1100" dirty="0">
                <a:effectLst/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 </a:t>
            </a:r>
            <a:endParaRPr lang="en-ID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</a:pPr>
            <a:endParaRPr lang="en-ID" sz="1400" dirty="0"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A085922-24CE-7E66-7B72-3D1C5026D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6" y="1314504"/>
            <a:ext cx="10672697" cy="28286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R="34290" lvl="1" algn="just">
              <a:spcAft>
                <a:spcPts val="600"/>
              </a:spcAft>
            </a:pPr>
            <a:r>
              <a:rPr lang="en-ID" spc="-5" dirty="0" err="1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Bappeda</a:t>
            </a:r>
            <a:r>
              <a:rPr lang="en-ID" spc="-5" dirty="0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 Provinsi/</a:t>
            </a:r>
            <a:r>
              <a:rPr lang="en-ID" spc="-5" dirty="0" err="1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Kab</a:t>
            </a:r>
            <a:r>
              <a:rPr lang="en-ID" spc="-5" dirty="0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/Kota </a:t>
            </a:r>
            <a:r>
              <a:rPr lang="en-ID" spc="-5" dirty="0" err="1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menghimpun</a:t>
            </a:r>
            <a:r>
              <a:rPr lang="en-ID" spc="-5" dirty="0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 </a:t>
            </a:r>
            <a:r>
              <a:rPr lang="en-ID" spc="-5" dirty="0" err="1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dokumen</a:t>
            </a:r>
            <a:r>
              <a:rPr lang="en-ID" spc="-5" dirty="0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 </a:t>
            </a:r>
            <a:r>
              <a:rPr lang="en-ID" spc="-5" dirty="0" err="1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sekurang</a:t>
            </a:r>
            <a:r>
              <a:rPr lang="en-ID" spc="-5" dirty="0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- </a:t>
            </a:r>
            <a:r>
              <a:rPr lang="en-ID" spc="-5" dirty="0" err="1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kurangnya</a:t>
            </a:r>
            <a:r>
              <a:rPr lang="en-ID" spc="-5" dirty="0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 </a:t>
            </a:r>
            <a:r>
              <a:rPr lang="en-ID" spc="-5" dirty="0" err="1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meliputi</a:t>
            </a:r>
            <a:r>
              <a:rPr lang="en-ID" spc="-5" dirty="0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:</a:t>
            </a:r>
          </a:p>
          <a:p>
            <a:pPr marR="34290" lvl="1" algn="just">
              <a:spcAft>
                <a:spcPts val="600"/>
              </a:spcAft>
            </a:pPr>
            <a:r>
              <a:rPr lang="en-ID" spc="-5" dirty="0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a.	Daerah </a:t>
            </a:r>
            <a:r>
              <a:rPr lang="en-ID" spc="-5" dirty="0" err="1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Dalam</a:t>
            </a:r>
            <a:r>
              <a:rPr lang="en-ID" spc="-5" dirty="0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 Angka;</a:t>
            </a:r>
          </a:p>
          <a:p>
            <a:pPr marR="34290" lvl="1" algn="just">
              <a:spcAft>
                <a:spcPts val="600"/>
              </a:spcAft>
            </a:pPr>
            <a:r>
              <a:rPr lang="en-ID" spc="-5" dirty="0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b.	</a:t>
            </a:r>
            <a:r>
              <a:rPr lang="en-ID" spc="-5" dirty="0" err="1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Laporan</a:t>
            </a:r>
            <a:r>
              <a:rPr lang="en-ID" spc="-5" dirty="0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 </a:t>
            </a:r>
            <a:r>
              <a:rPr lang="en-ID" spc="-5" dirty="0" err="1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evaluasi</a:t>
            </a:r>
            <a:r>
              <a:rPr lang="en-ID" spc="-5" dirty="0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 RPJMD </a:t>
            </a:r>
          </a:p>
          <a:p>
            <a:pPr marR="34290" lvl="1" algn="just">
              <a:spcAft>
                <a:spcPts val="600"/>
              </a:spcAft>
            </a:pPr>
            <a:r>
              <a:rPr lang="en-ID" spc="-5" dirty="0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c.	</a:t>
            </a:r>
            <a:r>
              <a:rPr lang="en-ID" spc="-5" dirty="0" err="1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Laporan</a:t>
            </a:r>
            <a:r>
              <a:rPr lang="en-ID" spc="-5" dirty="0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 </a:t>
            </a:r>
            <a:r>
              <a:rPr lang="en-ID" spc="-5" dirty="0" err="1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Penyelenggaraan</a:t>
            </a:r>
            <a:r>
              <a:rPr lang="en-ID" spc="-5" dirty="0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 </a:t>
            </a:r>
            <a:r>
              <a:rPr lang="en-ID" spc="-5" dirty="0" err="1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Pemerintah</a:t>
            </a:r>
            <a:r>
              <a:rPr lang="en-ID" spc="-5" dirty="0">
                <a:solidFill>
                  <a:schemeClr val="accent2">
                    <a:lumMod val="10000"/>
                  </a:schemeClr>
                </a:solidFill>
                <a:effectLst/>
                <a:ea typeface="Bookman Old Style" panose="02050604050505020204" pitchFamily="18" charset="0"/>
              </a:rPr>
              <a:t> Daerah</a:t>
            </a:r>
          </a:p>
          <a:p>
            <a:pPr marR="34290" lvl="1" algn="just">
              <a:spcAft>
                <a:spcPts val="600"/>
              </a:spcAft>
            </a:pPr>
            <a:endParaRPr lang="en-ID" dirty="0">
              <a:solidFill>
                <a:srgbClr val="FF0000"/>
              </a:solidFill>
              <a:effectLst/>
              <a:ea typeface="Times New Roman" panose="02020603050405020304" pitchFamily="18" charset="0"/>
            </a:endParaRPr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D6197F69-2731-5E69-239E-85F0A7267079}"/>
              </a:ext>
            </a:extLst>
          </p:cNvPr>
          <p:cNvSpPr txBox="1">
            <a:spLocks/>
          </p:cNvSpPr>
          <p:nvPr/>
        </p:nvSpPr>
        <p:spPr>
          <a:xfrm>
            <a:off x="1013927" y="3011429"/>
            <a:ext cx="3173278" cy="522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2. </a:t>
            </a:r>
            <a:r>
              <a:rPr lang="en-US" dirty="0" err="1"/>
              <a:t>Pelaksanaan</a:t>
            </a:r>
            <a:endParaRPr lang="en-US" dirty="0"/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FC4D62A9-AE2E-F2E5-4D0E-F3E5B8DA9770}"/>
              </a:ext>
            </a:extLst>
          </p:cNvPr>
          <p:cNvSpPr txBox="1">
            <a:spLocks/>
          </p:cNvSpPr>
          <p:nvPr/>
        </p:nvSpPr>
        <p:spPr>
          <a:xfrm>
            <a:off x="1013927" y="957928"/>
            <a:ext cx="3173278" cy="522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>
                    <a:lumMod val="10000"/>
                  </a:schemeClr>
                </a:solidFill>
              </a:rPr>
              <a:t>1. </a:t>
            </a:r>
            <a:r>
              <a:rPr lang="en-US" dirty="0" err="1">
                <a:solidFill>
                  <a:schemeClr val="accent2">
                    <a:lumMod val="10000"/>
                  </a:schemeClr>
                </a:solidFill>
              </a:rPr>
              <a:t>Persiapan</a:t>
            </a:r>
            <a:r>
              <a:rPr lang="en-US" dirty="0">
                <a:solidFill>
                  <a:schemeClr val="accent2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4BC78D5-CDB1-FA6F-D853-78C1A50FDB7B}"/>
              </a:ext>
            </a:extLst>
          </p:cNvPr>
          <p:cNvSpPr txBox="1">
            <a:spLocks/>
          </p:cNvSpPr>
          <p:nvPr/>
        </p:nvSpPr>
        <p:spPr>
          <a:xfrm>
            <a:off x="505376" y="3533943"/>
            <a:ext cx="11355355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34290" lvl="1" algn="just">
              <a:spcAft>
                <a:spcPts val="600"/>
              </a:spcAft>
            </a:pPr>
            <a:r>
              <a:rPr lang="en-ID" sz="2000" spc="-5" dirty="0">
                <a:ea typeface="Bookman Old Style" panose="02050604050505020204" pitchFamily="18" charset="0"/>
              </a:rPr>
              <a:t>Berdasarkan </a:t>
            </a:r>
            <a:r>
              <a:rPr lang="en-ID" sz="2000" spc="-5" dirty="0" err="1">
                <a:ea typeface="Bookman Old Style" panose="02050604050505020204" pitchFamily="18" charset="0"/>
              </a:rPr>
              <a:t>dokumen-dokumen</a:t>
            </a:r>
            <a:r>
              <a:rPr lang="en-ID" sz="2000" spc="-5" dirty="0">
                <a:ea typeface="Bookman Old Style" panose="02050604050505020204" pitchFamily="18" charset="0"/>
              </a:rPr>
              <a:t> yang </a:t>
            </a:r>
            <a:r>
              <a:rPr lang="en-ID" sz="2000" spc="-5" dirty="0" err="1">
                <a:ea typeface="Bookman Old Style" panose="02050604050505020204" pitchFamily="18" charset="0"/>
              </a:rPr>
              <a:t>telah</a:t>
            </a:r>
            <a:r>
              <a:rPr lang="en-ID" sz="2000" spc="-5" dirty="0">
                <a:ea typeface="Bookman Old Style" panose="02050604050505020204" pitchFamily="18" charset="0"/>
              </a:rPr>
              <a:t> </a:t>
            </a:r>
            <a:r>
              <a:rPr lang="en-ID" sz="2000" spc="-5" dirty="0" err="1">
                <a:ea typeface="Bookman Old Style" panose="02050604050505020204" pitchFamily="18" charset="0"/>
              </a:rPr>
              <a:t>diterima</a:t>
            </a:r>
            <a:r>
              <a:rPr lang="en-ID" sz="2000" spc="-5" dirty="0">
                <a:ea typeface="Bookman Old Style" panose="02050604050505020204" pitchFamily="18" charset="0"/>
              </a:rPr>
              <a:t>/</a:t>
            </a:r>
            <a:r>
              <a:rPr lang="en-ID" sz="2000" spc="-5" dirty="0" err="1">
                <a:ea typeface="Bookman Old Style" panose="02050604050505020204" pitchFamily="18" charset="0"/>
              </a:rPr>
              <a:t>dihimpun</a:t>
            </a:r>
            <a:r>
              <a:rPr lang="en-ID" sz="2000" spc="-5" dirty="0">
                <a:ea typeface="Bookman Old Style" panose="02050604050505020204" pitchFamily="18" charset="0"/>
              </a:rPr>
              <a:t>, </a:t>
            </a:r>
            <a:r>
              <a:rPr lang="en-ID" sz="2000" spc="-5" dirty="0" err="1">
                <a:ea typeface="Bookman Old Style" panose="02050604050505020204" pitchFamily="18" charset="0"/>
              </a:rPr>
              <a:t>Bappeda</a:t>
            </a:r>
            <a:r>
              <a:rPr lang="en-ID" sz="2000" spc="-5" dirty="0">
                <a:ea typeface="Bookman Old Style" panose="02050604050505020204" pitchFamily="18" charset="0"/>
              </a:rPr>
              <a:t> </a:t>
            </a:r>
            <a:r>
              <a:rPr lang="en-ID" sz="2000" spc="-5" dirty="0" err="1">
                <a:ea typeface="Bookman Old Style" panose="02050604050505020204" pitchFamily="18" charset="0"/>
              </a:rPr>
              <a:t>melakukan</a:t>
            </a:r>
            <a:r>
              <a:rPr lang="en-ID" sz="2000" spc="-5" dirty="0">
                <a:ea typeface="Bookman Old Style" panose="02050604050505020204" pitchFamily="18" charset="0"/>
              </a:rPr>
              <a:t> </a:t>
            </a:r>
            <a:r>
              <a:rPr lang="en-ID" sz="2000" spc="-5" dirty="0" err="1">
                <a:ea typeface="Bookman Old Style" panose="02050604050505020204" pitchFamily="18" charset="0"/>
              </a:rPr>
              <a:t>pemeriksaan</a:t>
            </a:r>
            <a:r>
              <a:rPr lang="en-ID" sz="2000" spc="-5" dirty="0">
                <a:ea typeface="Bookman Old Style" panose="02050604050505020204" pitchFamily="18" charset="0"/>
              </a:rPr>
              <a:t>/</a:t>
            </a:r>
            <a:r>
              <a:rPr lang="en-ID" sz="2000" spc="-5" dirty="0" err="1">
                <a:ea typeface="Bookman Old Style" panose="02050604050505020204" pitchFamily="18" charset="0"/>
              </a:rPr>
              <a:t>penelitian</a:t>
            </a:r>
            <a:r>
              <a:rPr lang="en-ID" sz="2000" spc="-5" dirty="0">
                <a:ea typeface="Bookman Old Style" panose="02050604050505020204" pitchFamily="18" charset="0"/>
              </a:rPr>
              <a:t> </a:t>
            </a:r>
            <a:r>
              <a:rPr lang="en-ID" sz="2000" spc="-5" dirty="0" err="1">
                <a:ea typeface="Bookman Old Style" panose="02050604050505020204" pitchFamily="18" charset="0"/>
              </a:rPr>
              <a:t>dokumen</a:t>
            </a:r>
            <a:r>
              <a:rPr lang="en-ID" sz="2000" spc="-5" dirty="0">
                <a:ea typeface="Bookman Old Style" panose="02050604050505020204" pitchFamily="18" charset="0"/>
              </a:rPr>
              <a:t>, </a:t>
            </a:r>
            <a:r>
              <a:rPr lang="en-ID" sz="2000" spc="-5" dirty="0" err="1">
                <a:ea typeface="Bookman Old Style" panose="02050604050505020204" pitchFamily="18" charset="0"/>
              </a:rPr>
              <a:t>analisis</a:t>
            </a:r>
            <a:r>
              <a:rPr lang="en-ID" sz="2000" spc="-5" dirty="0">
                <a:ea typeface="Bookman Old Style" panose="02050604050505020204" pitchFamily="18" charset="0"/>
              </a:rPr>
              <a:t> </a:t>
            </a:r>
            <a:r>
              <a:rPr lang="en-ID" sz="2000" spc="-5" dirty="0" err="1">
                <a:ea typeface="Bookman Old Style" panose="02050604050505020204" pitchFamily="18" charset="0"/>
              </a:rPr>
              <a:t>dokumen</a:t>
            </a:r>
            <a:r>
              <a:rPr lang="en-ID" sz="2000" spc="-5" dirty="0">
                <a:ea typeface="Bookman Old Style" panose="02050604050505020204" pitchFamily="18" charset="0"/>
              </a:rPr>
              <a:t>, </a:t>
            </a:r>
            <a:r>
              <a:rPr lang="en-ID" sz="2000" spc="-5" dirty="0" err="1">
                <a:ea typeface="Bookman Old Style" panose="02050604050505020204" pitchFamily="18" charset="0"/>
              </a:rPr>
              <a:t>membandingkan</a:t>
            </a:r>
            <a:r>
              <a:rPr lang="en-ID" sz="2000" spc="-5" dirty="0">
                <a:ea typeface="Bookman Old Style" panose="02050604050505020204" pitchFamily="18" charset="0"/>
              </a:rPr>
              <a:t> </a:t>
            </a:r>
            <a:r>
              <a:rPr lang="en-ID" sz="2000" spc="-5" dirty="0" err="1">
                <a:ea typeface="Bookman Old Style" panose="02050604050505020204" pitchFamily="18" charset="0"/>
              </a:rPr>
              <a:t>materi</a:t>
            </a:r>
            <a:r>
              <a:rPr lang="en-ID" sz="2000" spc="-5" dirty="0">
                <a:ea typeface="Bookman Old Style" panose="02050604050505020204" pitchFamily="18" charset="0"/>
              </a:rPr>
              <a:t> </a:t>
            </a:r>
            <a:r>
              <a:rPr lang="en-ID" sz="2000" spc="-5" dirty="0" err="1">
                <a:ea typeface="Bookman Old Style" panose="02050604050505020204" pitchFamily="18" charset="0"/>
              </a:rPr>
              <a:t>antar</a:t>
            </a:r>
            <a:r>
              <a:rPr lang="en-ID" sz="2000" spc="-5" dirty="0">
                <a:ea typeface="Bookman Old Style" panose="02050604050505020204" pitchFamily="18" charset="0"/>
              </a:rPr>
              <a:t> </a:t>
            </a:r>
            <a:r>
              <a:rPr lang="en-ID" sz="2000" spc="-5" dirty="0" err="1">
                <a:ea typeface="Bookman Old Style" panose="02050604050505020204" pitchFamily="18" charset="0"/>
              </a:rPr>
              <a:t>dokumen</a:t>
            </a:r>
            <a:r>
              <a:rPr lang="en-ID" sz="2000" spc="-5" dirty="0">
                <a:ea typeface="Bookman Old Style" panose="02050604050505020204" pitchFamily="18" charset="0"/>
              </a:rPr>
              <a:t> dan lain-lain dan </a:t>
            </a:r>
            <a:r>
              <a:rPr lang="en-ID" sz="2000" spc="-5" dirty="0" err="1">
                <a:ea typeface="Bookman Old Style" panose="02050604050505020204" pitchFamily="18" charset="0"/>
              </a:rPr>
              <a:t>menyajikan</a:t>
            </a:r>
            <a:r>
              <a:rPr lang="en-ID" sz="2000" spc="-5" dirty="0">
                <a:ea typeface="Bookman Old Style" panose="02050604050505020204" pitchFamily="18" charset="0"/>
              </a:rPr>
              <a:t> </a:t>
            </a:r>
            <a:r>
              <a:rPr lang="en-ID" sz="2000" spc="-5" dirty="0" err="1">
                <a:ea typeface="Bookman Old Style" panose="02050604050505020204" pitchFamily="18" charset="0"/>
              </a:rPr>
              <a:t>pencapaian</a:t>
            </a:r>
            <a:r>
              <a:rPr lang="en-ID" sz="2000" spc="-5" dirty="0">
                <a:ea typeface="Bookman Old Style" panose="02050604050505020204" pitchFamily="18" charset="0"/>
              </a:rPr>
              <a:t>/</a:t>
            </a:r>
            <a:r>
              <a:rPr lang="en-ID" sz="2000" spc="-5" dirty="0" err="1">
                <a:ea typeface="Bookman Old Style" panose="02050604050505020204" pitchFamily="18" charset="0"/>
              </a:rPr>
              <a:t>realisasi</a:t>
            </a:r>
            <a:r>
              <a:rPr lang="en-ID" sz="2000" spc="-5" dirty="0">
                <a:ea typeface="Bookman Old Style" panose="02050604050505020204" pitchFamily="18" charset="0"/>
              </a:rPr>
              <a:t> </a:t>
            </a:r>
            <a:r>
              <a:rPr lang="en-ID" sz="2000" spc="-5" dirty="0" err="1">
                <a:ea typeface="Bookman Old Style" panose="02050604050505020204" pitchFamily="18" charset="0"/>
              </a:rPr>
              <a:t>terhadap</a:t>
            </a:r>
            <a:r>
              <a:rPr lang="en-ID" sz="2000" spc="-5" dirty="0">
                <a:ea typeface="Bookman Old Style" panose="02050604050505020204" pitchFamily="18" charset="0"/>
              </a:rPr>
              <a:t> </a:t>
            </a:r>
            <a:r>
              <a:rPr lang="en-ID" sz="2000" spc="-5" dirty="0" err="1">
                <a:ea typeface="Bookman Old Style" panose="02050604050505020204" pitchFamily="18" charset="0"/>
              </a:rPr>
              <a:t>indikator</a:t>
            </a:r>
            <a:r>
              <a:rPr lang="en-ID" sz="2000" spc="-5" dirty="0">
                <a:ea typeface="Bookman Old Style" panose="02050604050505020204" pitchFamily="18" charset="0"/>
              </a:rPr>
              <a:t> </a:t>
            </a:r>
            <a:r>
              <a:rPr lang="en-ID" sz="2000" spc="-5" dirty="0" err="1">
                <a:ea typeface="Bookman Old Style" panose="02050604050505020204" pitchFamily="18" charset="0"/>
              </a:rPr>
              <a:t>makro</a:t>
            </a:r>
            <a:r>
              <a:rPr lang="en-ID" sz="2000" spc="-5" dirty="0">
                <a:ea typeface="Bookman Old Style" panose="02050604050505020204" pitchFamily="18" charset="0"/>
              </a:rPr>
              <a:t> </a:t>
            </a:r>
            <a:r>
              <a:rPr lang="en-ID" sz="2000" spc="-5" dirty="0" err="1">
                <a:ea typeface="Bookman Old Style" panose="02050604050505020204" pitchFamily="18" charset="0"/>
              </a:rPr>
              <a:t>pembangunan</a:t>
            </a:r>
            <a:r>
              <a:rPr lang="en-ID" sz="2000" spc="-5" dirty="0">
                <a:ea typeface="Bookman Old Style" panose="02050604050505020204" pitchFamily="18" charset="0"/>
              </a:rPr>
              <a:t>, </a:t>
            </a:r>
            <a:r>
              <a:rPr lang="en-ID" sz="2000" spc="-5" dirty="0" err="1">
                <a:ea typeface="Bookman Old Style" panose="02050604050505020204" pitchFamily="18" charset="0"/>
              </a:rPr>
              <a:t>kedalam</a:t>
            </a:r>
            <a:r>
              <a:rPr lang="en-ID" sz="2000" spc="-5" dirty="0">
                <a:ea typeface="Bookman Old Style" panose="02050604050505020204" pitchFamily="18" charset="0"/>
              </a:rPr>
              <a:t> </a:t>
            </a:r>
            <a:r>
              <a:rPr lang="en-ID" sz="2000" spc="-5" dirty="0" err="1">
                <a:ea typeface="Bookman Old Style" panose="02050604050505020204" pitchFamily="18" charset="0"/>
              </a:rPr>
              <a:t>formulir</a:t>
            </a:r>
            <a:r>
              <a:rPr lang="en-ID" sz="2000" spc="-5" dirty="0">
                <a:ea typeface="Bookman Old Style" panose="02050604050505020204" pitchFamily="18" charset="0"/>
              </a:rPr>
              <a:t> </a:t>
            </a:r>
            <a:r>
              <a:rPr lang="en-ID" sz="2000" spc="-5" dirty="0" err="1">
                <a:ea typeface="Bookman Old Style" panose="02050604050505020204" pitchFamily="18" charset="0"/>
              </a:rPr>
              <a:t>sebagai</a:t>
            </a:r>
            <a:r>
              <a:rPr lang="en-ID" sz="2000" spc="-5" dirty="0">
                <a:ea typeface="Bookman Old Style" panose="02050604050505020204" pitchFamily="18" charset="0"/>
              </a:rPr>
              <a:t> </a:t>
            </a:r>
            <a:r>
              <a:rPr lang="en-ID" sz="2000" spc="-5" dirty="0" err="1">
                <a:ea typeface="Bookman Old Style" panose="02050604050505020204" pitchFamily="18" charset="0"/>
              </a:rPr>
              <a:t>berikut</a:t>
            </a:r>
            <a:r>
              <a:rPr lang="en-ID" sz="2000" spc="-5" dirty="0">
                <a:ea typeface="Bookman Old Style" panose="02050604050505020204" pitchFamily="18" charset="0"/>
              </a:rPr>
              <a:t>:</a:t>
            </a:r>
            <a:endParaRPr lang="en-ID" sz="28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290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-428625"/>
            <a:ext cx="9779183" cy="1325563"/>
          </a:xfrm>
        </p:spPr>
        <p:txBody>
          <a:bodyPr/>
          <a:lstStyle/>
          <a:p>
            <a:pPr algn="ctr"/>
            <a:r>
              <a:rPr lang="en-US" sz="2000" dirty="0" err="1"/>
              <a:t>Formulir</a:t>
            </a:r>
            <a:r>
              <a:rPr lang="en-US" sz="2000" dirty="0"/>
              <a:t> 4</a:t>
            </a:r>
            <a:br>
              <a:rPr lang="en-US" sz="2000" dirty="0"/>
            </a:br>
            <a:r>
              <a:rPr lang="en-ID" sz="1800" dirty="0" err="1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Capaian</a:t>
            </a:r>
            <a:r>
              <a:rPr lang="en-ID" sz="1800" dirty="0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Indikator</a:t>
            </a:r>
            <a:r>
              <a:rPr lang="en-ID" sz="1800" dirty="0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 Kinerja Makro Pembangunan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Provinsi/</a:t>
            </a:r>
            <a:r>
              <a:rPr lang="en-ID" sz="1800" dirty="0" err="1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Kab</a:t>
            </a:r>
            <a:r>
              <a:rPr lang="en-ID" sz="1800" dirty="0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/Kota ……. </a:t>
            </a:r>
            <a:r>
              <a:rPr lang="en-ID" sz="1800" dirty="0" err="1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Tahun</a:t>
            </a:r>
            <a:r>
              <a:rPr lang="en-ID" sz="1800" dirty="0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 2005-Tahun </a:t>
            </a:r>
            <a:r>
              <a:rPr lang="en-ID" sz="1800" dirty="0" err="1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berjalan</a:t>
            </a:r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Direktorat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, </a:t>
            </a:r>
            <a:r>
              <a:rPr lang="en-US" dirty="0" err="1"/>
              <a:t>Evaluasi</a:t>
            </a:r>
            <a:r>
              <a:rPr lang="en-US" dirty="0"/>
              <a:t>, dan </a:t>
            </a:r>
            <a:r>
              <a:rPr lang="en-US" dirty="0" err="1"/>
              <a:t>Informasi</a:t>
            </a:r>
            <a:r>
              <a:rPr lang="en-US" dirty="0"/>
              <a:t> Pembangunan Daerah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E404156-FD5C-59A0-C160-761660311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385706"/>
              </p:ext>
            </p:extLst>
          </p:nvPr>
        </p:nvGraphicFramePr>
        <p:xfrm>
          <a:off x="2435290" y="1598789"/>
          <a:ext cx="6419460" cy="3962256"/>
        </p:xfrm>
        <a:graphic>
          <a:graphicData uri="http://schemas.openxmlformats.org/drawingml/2006/table">
            <a:tbl>
              <a:tblPr firstRow="1" firstCol="1" bandRow="1"/>
              <a:tblGrid>
                <a:gridCol w="473593">
                  <a:extLst>
                    <a:ext uri="{9D8B030D-6E8A-4147-A177-3AD203B41FA5}">
                      <a16:colId xmlns:a16="http://schemas.microsoft.com/office/drawing/2014/main" val="2117300207"/>
                    </a:ext>
                  </a:extLst>
                </a:gridCol>
                <a:gridCol w="1672575">
                  <a:extLst>
                    <a:ext uri="{9D8B030D-6E8A-4147-A177-3AD203B41FA5}">
                      <a16:colId xmlns:a16="http://schemas.microsoft.com/office/drawing/2014/main" val="4261241319"/>
                    </a:ext>
                  </a:extLst>
                </a:gridCol>
                <a:gridCol w="1067793">
                  <a:extLst>
                    <a:ext uri="{9D8B030D-6E8A-4147-A177-3AD203B41FA5}">
                      <a16:colId xmlns:a16="http://schemas.microsoft.com/office/drawing/2014/main" val="3157556995"/>
                    </a:ext>
                  </a:extLst>
                </a:gridCol>
                <a:gridCol w="1068500">
                  <a:extLst>
                    <a:ext uri="{9D8B030D-6E8A-4147-A177-3AD203B41FA5}">
                      <a16:colId xmlns:a16="http://schemas.microsoft.com/office/drawing/2014/main" val="4228621096"/>
                    </a:ext>
                  </a:extLst>
                </a:gridCol>
                <a:gridCol w="1136912">
                  <a:extLst>
                    <a:ext uri="{9D8B030D-6E8A-4147-A177-3AD203B41FA5}">
                      <a16:colId xmlns:a16="http://schemas.microsoft.com/office/drawing/2014/main" val="2148909711"/>
                    </a:ext>
                  </a:extLst>
                </a:gridCol>
                <a:gridCol w="1000087">
                  <a:extLst>
                    <a:ext uri="{9D8B030D-6E8A-4147-A177-3AD203B41FA5}">
                      <a16:colId xmlns:a16="http://schemas.microsoft.com/office/drawing/2014/main" val="2176422192"/>
                    </a:ext>
                  </a:extLst>
                </a:gridCol>
              </a:tblGrid>
              <a:tr h="1135349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No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Indikator Kinerja Makro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Capaian Kinerja Awal Periode Perencanaan (2005)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Capaian pada Tahun berjalan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Pertumbuhan / Penurunan (%)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Ket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415300"/>
                  </a:ext>
                </a:extLst>
              </a:tr>
              <a:tr h="243699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1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2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3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4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5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6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216320"/>
                  </a:ext>
                </a:extLst>
              </a:tr>
              <a:tr h="56767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1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Indeks Pembangunan Manusia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008609"/>
                  </a:ext>
                </a:extLst>
              </a:tr>
              <a:tr h="243699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2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Angka Kemiskinan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954006"/>
                  </a:ext>
                </a:extLst>
              </a:tr>
              <a:tr h="37845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3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Angka Pengangguran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382341"/>
                  </a:ext>
                </a:extLst>
              </a:tr>
              <a:tr h="37845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4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Pertumbuhan Ekonomi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87366"/>
                  </a:ext>
                </a:extLst>
              </a:tr>
              <a:tr h="37845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5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Pendapatan Perkapita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815528"/>
                  </a:ext>
                </a:extLst>
              </a:tr>
              <a:tr h="37845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6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Ketimpangan Pendapatan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964811"/>
                  </a:ext>
                </a:extLst>
              </a:tr>
              <a:tr h="25803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7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PDRB Per Kapita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594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512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E601A-2883-1632-FDD1-AA839EC6C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Direktorat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, </a:t>
            </a:r>
            <a:r>
              <a:rPr lang="en-US" dirty="0" err="1"/>
              <a:t>Evaluasi</a:t>
            </a:r>
            <a:r>
              <a:rPr lang="en-US" dirty="0"/>
              <a:t>, dan </a:t>
            </a:r>
            <a:r>
              <a:rPr lang="en-US" dirty="0" err="1"/>
              <a:t>Informasi</a:t>
            </a:r>
            <a:r>
              <a:rPr lang="en-US" dirty="0"/>
              <a:t> Pembangunan Daerah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0A48D06-5F93-C422-23D1-EEF01F2EA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B2F214A-E0C6-A013-46FC-712686CE4DFE}"/>
              </a:ext>
            </a:extLst>
          </p:cNvPr>
          <p:cNvSpPr txBox="1">
            <a:spLocks/>
          </p:cNvSpPr>
          <p:nvPr/>
        </p:nvSpPr>
        <p:spPr>
          <a:xfrm>
            <a:off x="877076" y="-167338"/>
            <a:ext cx="1196184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2402840">
              <a:spcBef>
                <a:spcPts val="345"/>
              </a:spcBef>
              <a:tabLst>
                <a:tab pos="2679700" algn="l"/>
              </a:tabLst>
            </a:pPr>
            <a:r>
              <a:rPr lang="en-ID" sz="1800" b="1" dirty="0">
                <a:effectLst/>
                <a:latin typeface="+mn-lt"/>
                <a:ea typeface="Bookman Old Style" panose="02050604050505020204" pitchFamily="18" charset="0"/>
              </a:rPr>
              <a:t>E. </a:t>
            </a:r>
            <a:r>
              <a:rPr lang="en-ID" sz="1800" b="1" dirty="0" err="1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Tatacara</a:t>
            </a:r>
            <a:r>
              <a:rPr lang="en-ID" sz="1800" b="1" dirty="0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 </a:t>
            </a:r>
            <a:r>
              <a:rPr lang="en-ID" sz="1800" b="1" dirty="0" err="1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Penyusunan</a:t>
            </a:r>
            <a:r>
              <a:rPr lang="en-ID" sz="1800" b="1" dirty="0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 </a:t>
            </a:r>
            <a:r>
              <a:rPr lang="en-ID" sz="1800" b="1" dirty="0" err="1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Evaluasi</a:t>
            </a:r>
            <a:r>
              <a:rPr lang="en-ID" sz="1800" b="1" dirty="0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 </a:t>
            </a:r>
            <a:r>
              <a:rPr lang="en-ID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Perda</a:t>
            </a:r>
            <a:r>
              <a:rPr lang="en-ID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tentang</a:t>
            </a:r>
            <a:r>
              <a:rPr lang="en-ID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RPJPD </a:t>
            </a:r>
            <a:r>
              <a:rPr lang="en-ID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Tahun</a:t>
            </a:r>
            <a:r>
              <a:rPr lang="en-ID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2005-2025 yang </a:t>
            </a:r>
            <a:r>
              <a:rPr lang="en-ID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tidak</a:t>
            </a:r>
            <a:r>
              <a:rPr lang="en-ID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sesuai</a:t>
            </a:r>
            <a:r>
              <a:rPr lang="en-ID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dengan</a:t>
            </a:r>
            <a:r>
              <a:rPr lang="en-ID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peraturan</a:t>
            </a:r>
            <a:r>
              <a:rPr lang="en-ID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perundangan</a:t>
            </a:r>
            <a:r>
              <a:rPr lang="en-ID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yang </a:t>
            </a:r>
            <a:r>
              <a:rPr lang="en-ID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berlaku</a:t>
            </a:r>
            <a:endParaRPr lang="en-ID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</a:pPr>
            <a:endParaRPr lang="en-ID" sz="1400" dirty="0"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A085922-24CE-7E66-7B72-3D1C5026D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309" y="1343343"/>
            <a:ext cx="10672697" cy="28286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R="34290" lvl="1" algn="just">
              <a:spcAft>
                <a:spcPts val="600"/>
              </a:spcAft>
            </a:pPr>
            <a:r>
              <a:rPr lang="en-ID" dirty="0" err="1">
                <a:effectLst/>
                <a:ea typeface="Times New Roman" panose="02020603050405020304" pitchFamily="18" charset="0"/>
              </a:rPr>
              <a:t>Bappeda</a:t>
            </a:r>
            <a:r>
              <a:rPr lang="en-ID" dirty="0">
                <a:effectLst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Times New Roman" panose="02020603050405020304" pitchFamily="18" charset="0"/>
              </a:rPr>
              <a:t>provinsi</a:t>
            </a:r>
            <a:r>
              <a:rPr lang="en-ID" dirty="0">
                <a:effectLst/>
                <a:ea typeface="Times New Roman" panose="02020603050405020304" pitchFamily="18" charset="0"/>
              </a:rPr>
              <a:t>/</a:t>
            </a:r>
            <a:r>
              <a:rPr lang="en-ID" dirty="0" err="1">
                <a:effectLst/>
                <a:ea typeface="Times New Roman" panose="02020603050405020304" pitchFamily="18" charset="0"/>
              </a:rPr>
              <a:t>kabupaten</a:t>
            </a:r>
            <a:r>
              <a:rPr lang="en-ID" dirty="0">
                <a:effectLst/>
                <a:ea typeface="Times New Roman" panose="02020603050405020304" pitchFamily="18" charset="0"/>
              </a:rPr>
              <a:t>/</a:t>
            </a:r>
            <a:r>
              <a:rPr lang="en-ID" dirty="0" err="1">
                <a:effectLst/>
                <a:ea typeface="Times New Roman" panose="02020603050405020304" pitchFamily="18" charset="0"/>
              </a:rPr>
              <a:t>kota</a:t>
            </a:r>
            <a:r>
              <a:rPr lang="en-ID" dirty="0">
                <a:effectLst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Times New Roman" panose="02020603050405020304" pitchFamily="18" charset="0"/>
              </a:rPr>
              <a:t>menghimpun</a:t>
            </a:r>
            <a:r>
              <a:rPr lang="en-ID" dirty="0">
                <a:effectLst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Times New Roman" panose="02020603050405020304" pitchFamily="18" charset="0"/>
              </a:rPr>
              <a:t>dokumen</a:t>
            </a:r>
            <a:r>
              <a:rPr lang="en-ID" dirty="0">
                <a:effectLst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Times New Roman" panose="02020603050405020304" pitchFamily="18" charset="0"/>
              </a:rPr>
              <a:t>terkait</a:t>
            </a:r>
            <a:r>
              <a:rPr lang="en-ID" dirty="0">
                <a:effectLst/>
                <a:ea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ea typeface="Times New Roman" panose="02020603050405020304" pitchFamily="18" charset="0"/>
              </a:rPr>
              <a:t>sekurang-kurangnya</a:t>
            </a:r>
            <a:r>
              <a:rPr lang="en-ID" dirty="0">
                <a:effectLst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Times New Roman" panose="02020603050405020304" pitchFamily="18" charset="0"/>
              </a:rPr>
              <a:t>meliputi</a:t>
            </a:r>
            <a:r>
              <a:rPr lang="en-ID" dirty="0">
                <a:effectLst/>
                <a:ea typeface="Times New Roman" panose="02020603050405020304" pitchFamily="18" charset="0"/>
              </a:rPr>
              <a:t> :</a:t>
            </a:r>
          </a:p>
          <a:p>
            <a:pPr marR="34290" lvl="1" algn="just">
              <a:spcAft>
                <a:spcPts val="600"/>
              </a:spcAft>
            </a:pPr>
            <a:r>
              <a:rPr lang="en-ID" dirty="0">
                <a:effectLst/>
                <a:ea typeface="Times New Roman" panose="02020603050405020304" pitchFamily="18" charset="0"/>
              </a:rPr>
              <a:t>a.	</a:t>
            </a:r>
            <a:r>
              <a:rPr lang="en-ID" dirty="0" err="1">
                <a:effectLst/>
                <a:ea typeface="Times New Roman" panose="02020603050405020304" pitchFamily="18" charset="0"/>
              </a:rPr>
              <a:t>Peraturan</a:t>
            </a:r>
            <a:r>
              <a:rPr lang="en-ID" dirty="0">
                <a:effectLst/>
                <a:ea typeface="Times New Roman" panose="02020603050405020304" pitchFamily="18" charset="0"/>
              </a:rPr>
              <a:t> Daerah </a:t>
            </a:r>
            <a:r>
              <a:rPr lang="en-ID" dirty="0" err="1">
                <a:effectLst/>
                <a:ea typeface="Times New Roman" panose="02020603050405020304" pitchFamily="18" charset="0"/>
              </a:rPr>
              <a:t>tentang</a:t>
            </a:r>
            <a:r>
              <a:rPr lang="en-ID" dirty="0">
                <a:effectLst/>
                <a:ea typeface="Times New Roman" panose="02020603050405020304" pitchFamily="18" charset="0"/>
              </a:rPr>
              <a:t> RPJPD Provinsi/</a:t>
            </a:r>
            <a:r>
              <a:rPr lang="en-ID" dirty="0" err="1">
                <a:effectLst/>
                <a:ea typeface="Times New Roman" panose="02020603050405020304" pitchFamily="18" charset="0"/>
              </a:rPr>
              <a:t>Kabupaten</a:t>
            </a:r>
            <a:r>
              <a:rPr lang="en-ID" dirty="0">
                <a:effectLst/>
                <a:ea typeface="Times New Roman" panose="02020603050405020304" pitchFamily="18" charset="0"/>
              </a:rPr>
              <a:t>/</a:t>
            </a:r>
            <a:r>
              <a:rPr lang="en-ID" dirty="0" err="1">
                <a:effectLst/>
                <a:ea typeface="Times New Roman" panose="02020603050405020304" pitchFamily="18" charset="0"/>
              </a:rPr>
              <a:t>kota</a:t>
            </a:r>
            <a:r>
              <a:rPr lang="en-ID" dirty="0">
                <a:effectLst/>
                <a:ea typeface="Times New Roman" panose="02020603050405020304" pitchFamily="18" charset="0"/>
              </a:rPr>
              <a:t>;</a:t>
            </a:r>
          </a:p>
          <a:p>
            <a:pPr marR="34290" lvl="1" algn="just">
              <a:spcAft>
                <a:spcPts val="600"/>
              </a:spcAft>
            </a:pPr>
            <a:r>
              <a:rPr lang="en-ID" dirty="0">
                <a:effectLst/>
                <a:ea typeface="Times New Roman" panose="02020603050405020304" pitchFamily="18" charset="0"/>
              </a:rPr>
              <a:t>b.	</a:t>
            </a:r>
            <a:r>
              <a:rPr lang="en-ID" dirty="0" err="1">
                <a:effectLst/>
                <a:ea typeface="Times New Roman" panose="02020603050405020304" pitchFamily="18" charset="0"/>
              </a:rPr>
              <a:t>Peraturan</a:t>
            </a:r>
            <a:r>
              <a:rPr lang="en-ID" dirty="0">
                <a:effectLst/>
                <a:ea typeface="Times New Roman" panose="02020603050405020304" pitchFamily="18" charset="0"/>
              </a:rPr>
              <a:t> Daerah </a:t>
            </a:r>
            <a:r>
              <a:rPr lang="en-ID" dirty="0" err="1">
                <a:effectLst/>
                <a:ea typeface="Times New Roman" panose="02020603050405020304" pitchFamily="18" charset="0"/>
              </a:rPr>
              <a:t>tentang</a:t>
            </a:r>
            <a:r>
              <a:rPr lang="en-ID" dirty="0">
                <a:effectLst/>
                <a:ea typeface="Times New Roman" panose="02020603050405020304" pitchFamily="18" charset="0"/>
              </a:rPr>
              <a:t> RPJMD Provinsi/</a:t>
            </a:r>
            <a:r>
              <a:rPr lang="en-ID" dirty="0" err="1">
                <a:effectLst/>
                <a:ea typeface="Times New Roman" panose="02020603050405020304" pitchFamily="18" charset="0"/>
              </a:rPr>
              <a:t>Kabupaten</a:t>
            </a:r>
            <a:r>
              <a:rPr lang="en-ID" dirty="0">
                <a:effectLst/>
                <a:ea typeface="Times New Roman" panose="02020603050405020304" pitchFamily="18" charset="0"/>
              </a:rPr>
              <a:t>/</a:t>
            </a:r>
            <a:r>
              <a:rPr lang="en-ID" dirty="0" err="1">
                <a:effectLst/>
                <a:ea typeface="Times New Roman" panose="02020603050405020304" pitchFamily="18" charset="0"/>
              </a:rPr>
              <a:t>kota</a:t>
            </a:r>
            <a:r>
              <a:rPr lang="en-ID" dirty="0">
                <a:effectLst/>
                <a:ea typeface="Times New Roman" panose="02020603050405020304" pitchFamily="18" charset="0"/>
              </a:rPr>
              <a:t>; dan</a:t>
            </a:r>
          </a:p>
          <a:p>
            <a:pPr marR="34290" lvl="1" algn="just">
              <a:spcAft>
                <a:spcPts val="600"/>
              </a:spcAft>
            </a:pPr>
            <a:r>
              <a:rPr lang="en-ID" dirty="0">
                <a:effectLst/>
                <a:ea typeface="Times New Roman" panose="02020603050405020304" pitchFamily="18" charset="0"/>
              </a:rPr>
              <a:t>c.	Hasil  </a:t>
            </a:r>
            <a:r>
              <a:rPr lang="en-ID" dirty="0" err="1">
                <a:effectLst/>
                <a:ea typeface="Times New Roman" panose="02020603050405020304" pitchFamily="18" charset="0"/>
              </a:rPr>
              <a:t>evaluasi</a:t>
            </a:r>
            <a:r>
              <a:rPr lang="en-ID" dirty="0">
                <a:effectLst/>
                <a:ea typeface="Times New Roman" panose="02020603050405020304" pitchFamily="18" charset="0"/>
              </a:rPr>
              <a:t>  </a:t>
            </a:r>
            <a:r>
              <a:rPr lang="en-ID" dirty="0" err="1">
                <a:effectLst/>
                <a:ea typeface="Times New Roman" panose="02020603050405020304" pitchFamily="18" charset="0"/>
              </a:rPr>
              <a:t>terhadap</a:t>
            </a:r>
            <a:r>
              <a:rPr lang="en-ID" dirty="0">
                <a:effectLst/>
                <a:ea typeface="Times New Roman" panose="02020603050405020304" pitchFamily="18" charset="0"/>
              </a:rPr>
              <a:t>  </a:t>
            </a:r>
            <a:r>
              <a:rPr lang="en-ID" dirty="0" err="1">
                <a:effectLst/>
                <a:ea typeface="Times New Roman" panose="02020603050405020304" pitchFamily="18" charset="0"/>
              </a:rPr>
              <a:t>hasil</a:t>
            </a:r>
            <a:r>
              <a:rPr lang="en-ID" dirty="0">
                <a:effectLst/>
                <a:ea typeface="Times New Roman" panose="02020603050405020304" pitchFamily="18" charset="0"/>
              </a:rPr>
              <a:t>  RPJMD  Provinsi/</a:t>
            </a:r>
            <a:r>
              <a:rPr lang="en-ID" dirty="0" err="1">
                <a:effectLst/>
                <a:ea typeface="Times New Roman" panose="02020603050405020304" pitchFamily="18" charset="0"/>
              </a:rPr>
              <a:t>Kabupaten</a:t>
            </a:r>
            <a:r>
              <a:rPr lang="en-ID" dirty="0">
                <a:effectLst/>
                <a:ea typeface="Times New Roman" panose="02020603050405020304" pitchFamily="18" charset="0"/>
              </a:rPr>
              <a:t>/</a:t>
            </a:r>
            <a:r>
              <a:rPr lang="en-ID" dirty="0" err="1">
                <a:effectLst/>
                <a:ea typeface="Times New Roman" panose="02020603050405020304" pitchFamily="18" charset="0"/>
              </a:rPr>
              <a:t>kota</a:t>
            </a:r>
            <a:r>
              <a:rPr lang="en-ID" dirty="0">
                <a:effectLst/>
                <a:ea typeface="Times New Roman" panose="02020603050405020304" pitchFamily="18" charset="0"/>
              </a:rPr>
              <a:t>  </a:t>
            </a:r>
            <a:r>
              <a:rPr lang="en-ID" dirty="0" err="1">
                <a:effectLst/>
                <a:ea typeface="Times New Roman" panose="02020603050405020304" pitchFamily="18" charset="0"/>
              </a:rPr>
              <a:t>Tahun</a:t>
            </a:r>
            <a:r>
              <a:rPr lang="en-ID" dirty="0">
                <a:effectLst/>
                <a:ea typeface="Times New Roman" panose="02020603050405020304" pitchFamily="18" charset="0"/>
              </a:rPr>
              <a:t>  ke-5* </a:t>
            </a:r>
          </a:p>
          <a:p>
            <a:pPr marR="34290" lvl="1" algn="just">
              <a:spcAft>
                <a:spcPts val="600"/>
              </a:spcAft>
            </a:pPr>
            <a:endParaRPr lang="en-ID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D6197F69-2731-5E69-239E-85F0A7267079}"/>
              </a:ext>
            </a:extLst>
          </p:cNvPr>
          <p:cNvSpPr txBox="1">
            <a:spLocks/>
          </p:cNvSpPr>
          <p:nvPr/>
        </p:nvSpPr>
        <p:spPr>
          <a:xfrm>
            <a:off x="865322" y="2910358"/>
            <a:ext cx="3173278" cy="522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2. </a:t>
            </a:r>
            <a:r>
              <a:rPr lang="en-US" dirty="0" err="1"/>
              <a:t>Pelaksanaan</a:t>
            </a:r>
            <a:endParaRPr lang="en-US" dirty="0"/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FC4D62A9-AE2E-F2E5-4D0E-F3E5B8DA9770}"/>
              </a:ext>
            </a:extLst>
          </p:cNvPr>
          <p:cNvSpPr txBox="1">
            <a:spLocks/>
          </p:cNvSpPr>
          <p:nvPr/>
        </p:nvSpPr>
        <p:spPr>
          <a:xfrm>
            <a:off x="1013927" y="957928"/>
            <a:ext cx="3173278" cy="522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>
                    <a:lumMod val="10000"/>
                  </a:schemeClr>
                </a:solidFill>
              </a:rPr>
              <a:t>1. </a:t>
            </a:r>
            <a:r>
              <a:rPr lang="en-US" dirty="0" err="1">
                <a:solidFill>
                  <a:schemeClr val="accent2">
                    <a:lumMod val="10000"/>
                  </a:schemeClr>
                </a:solidFill>
              </a:rPr>
              <a:t>Persiapan</a:t>
            </a:r>
            <a:r>
              <a:rPr lang="en-US" dirty="0">
                <a:solidFill>
                  <a:schemeClr val="accent2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4BC78D5-CDB1-FA6F-D853-78C1A50FDB7B}"/>
              </a:ext>
            </a:extLst>
          </p:cNvPr>
          <p:cNvSpPr txBox="1">
            <a:spLocks/>
          </p:cNvSpPr>
          <p:nvPr/>
        </p:nvSpPr>
        <p:spPr>
          <a:xfrm>
            <a:off x="381000" y="3356733"/>
            <a:ext cx="11401343" cy="24710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34290" lvl="1" algn="just">
              <a:spcAft>
                <a:spcPts val="600"/>
              </a:spcAft>
            </a:pPr>
            <a:r>
              <a:rPr lang="en-ID" sz="1500" spc="-5" dirty="0" err="1">
                <a:ea typeface="Bookman Old Style" panose="02050604050505020204" pitchFamily="18" charset="0"/>
              </a:rPr>
              <a:t>Dengan</a:t>
            </a:r>
            <a:r>
              <a:rPr lang="en-ID" sz="1500" spc="-5" dirty="0">
                <a:ea typeface="Bookman Old Style" panose="02050604050505020204" pitchFamily="18" charset="0"/>
              </a:rPr>
              <a:t> </a:t>
            </a:r>
            <a:r>
              <a:rPr lang="en-ID" sz="1500" spc="-5" dirty="0" err="1">
                <a:ea typeface="Bookman Old Style" panose="02050604050505020204" pitchFamily="18" charset="0"/>
              </a:rPr>
              <a:t>tidak</a:t>
            </a:r>
            <a:r>
              <a:rPr lang="en-ID" sz="1500" spc="-5" dirty="0">
                <a:ea typeface="Bookman Old Style" panose="02050604050505020204" pitchFamily="18" charset="0"/>
              </a:rPr>
              <a:t> </a:t>
            </a:r>
            <a:r>
              <a:rPr lang="en-ID" sz="1500" spc="-5" dirty="0" err="1">
                <a:ea typeface="Bookman Old Style" panose="02050604050505020204" pitchFamily="18" charset="0"/>
              </a:rPr>
              <a:t>sesuainya</a:t>
            </a:r>
            <a:r>
              <a:rPr lang="en-ID" sz="1500" spc="-5" dirty="0">
                <a:ea typeface="Bookman Old Style" panose="02050604050505020204" pitchFamily="18" charset="0"/>
              </a:rPr>
              <a:t> </a:t>
            </a:r>
            <a:r>
              <a:rPr lang="en-ID" sz="1500" spc="-5" dirty="0" err="1">
                <a:ea typeface="Bookman Old Style" panose="02050604050505020204" pitchFamily="18" charset="0"/>
              </a:rPr>
              <a:t>substansi</a:t>
            </a:r>
            <a:r>
              <a:rPr lang="en-ID" sz="1500" spc="-5" dirty="0">
                <a:ea typeface="Bookman Old Style" panose="02050604050505020204" pitchFamily="18" charset="0"/>
              </a:rPr>
              <a:t> yang </a:t>
            </a:r>
            <a:r>
              <a:rPr lang="en-ID" sz="1500" spc="-5" dirty="0" err="1">
                <a:ea typeface="Bookman Old Style" panose="02050604050505020204" pitchFamily="18" charset="0"/>
              </a:rPr>
              <a:t>diharapkan</a:t>
            </a:r>
            <a:r>
              <a:rPr lang="en-ID" sz="1500" spc="-5" dirty="0">
                <a:ea typeface="Bookman Old Style" panose="02050604050505020204" pitchFamily="18" charset="0"/>
              </a:rPr>
              <a:t> </a:t>
            </a:r>
            <a:r>
              <a:rPr lang="en-ID" sz="1500" spc="-5" dirty="0" err="1">
                <a:ea typeface="Bookman Old Style" panose="02050604050505020204" pitchFamily="18" charset="0"/>
              </a:rPr>
              <a:t>sebagaimana</a:t>
            </a:r>
            <a:r>
              <a:rPr lang="en-ID" sz="1500" spc="-5" dirty="0">
                <a:ea typeface="Bookman Old Style" panose="02050604050505020204" pitchFamily="18" charset="0"/>
              </a:rPr>
              <a:t> </a:t>
            </a:r>
            <a:r>
              <a:rPr lang="en-ID" sz="1500" spc="-5" dirty="0" err="1">
                <a:ea typeface="Bookman Old Style" panose="02050604050505020204" pitchFamily="18" charset="0"/>
              </a:rPr>
              <a:t>diatur</a:t>
            </a:r>
            <a:r>
              <a:rPr lang="en-ID" sz="1500" spc="-5" dirty="0">
                <a:ea typeface="Bookman Old Style" panose="02050604050505020204" pitchFamily="18" charset="0"/>
              </a:rPr>
              <a:t> </a:t>
            </a:r>
            <a:r>
              <a:rPr lang="en-ID" sz="1500" spc="-5" dirty="0" err="1">
                <a:ea typeface="Bookman Old Style" panose="02050604050505020204" pitchFamily="18" charset="0"/>
              </a:rPr>
              <a:t>dalam</a:t>
            </a:r>
            <a:r>
              <a:rPr lang="en-ID" sz="1500" spc="-5" dirty="0">
                <a:ea typeface="Bookman Old Style" panose="02050604050505020204" pitchFamily="18" charset="0"/>
              </a:rPr>
              <a:t> </a:t>
            </a:r>
            <a:r>
              <a:rPr lang="en-ID" sz="1500" spc="-5" dirty="0" err="1">
                <a:ea typeface="Bookman Old Style" panose="02050604050505020204" pitchFamily="18" charset="0"/>
              </a:rPr>
              <a:t>Permendagri</a:t>
            </a:r>
            <a:r>
              <a:rPr lang="en-ID" sz="1500" spc="-5" dirty="0">
                <a:ea typeface="Bookman Old Style" panose="02050604050505020204" pitchFamily="18" charset="0"/>
              </a:rPr>
              <a:t> </a:t>
            </a:r>
            <a:r>
              <a:rPr lang="en-ID" sz="1500" spc="-5" dirty="0" err="1">
                <a:ea typeface="Bookman Old Style" panose="02050604050505020204" pitchFamily="18" charset="0"/>
              </a:rPr>
              <a:t>Nomor</a:t>
            </a:r>
            <a:r>
              <a:rPr lang="en-ID" sz="1500" spc="-5" dirty="0">
                <a:ea typeface="Bookman Old Style" panose="02050604050505020204" pitchFamily="18" charset="0"/>
              </a:rPr>
              <a:t> 86 </a:t>
            </a:r>
            <a:r>
              <a:rPr lang="en-ID" sz="1500" spc="-5" dirty="0" err="1">
                <a:ea typeface="Bookman Old Style" panose="02050604050505020204" pitchFamily="18" charset="0"/>
              </a:rPr>
              <a:t>Tahun</a:t>
            </a:r>
            <a:r>
              <a:rPr lang="en-ID" sz="1500" spc="-5" dirty="0">
                <a:ea typeface="Bookman Old Style" panose="02050604050505020204" pitchFamily="18" charset="0"/>
              </a:rPr>
              <a:t> 2017 </a:t>
            </a:r>
            <a:r>
              <a:rPr lang="en-ID" sz="1500" spc="-5" dirty="0" err="1">
                <a:ea typeface="Bookman Old Style" panose="02050604050505020204" pitchFamily="18" charset="0"/>
              </a:rPr>
              <a:t>Bappeda</a:t>
            </a:r>
            <a:r>
              <a:rPr lang="en-ID" sz="1500" spc="-5" dirty="0">
                <a:ea typeface="Bookman Old Style" panose="02050604050505020204" pitchFamily="18" charset="0"/>
              </a:rPr>
              <a:t> Provinsi/</a:t>
            </a:r>
            <a:r>
              <a:rPr lang="en-ID" sz="1500" spc="-5" dirty="0" err="1">
                <a:ea typeface="Bookman Old Style" panose="02050604050505020204" pitchFamily="18" charset="0"/>
              </a:rPr>
              <a:t>kabupaten</a:t>
            </a:r>
            <a:r>
              <a:rPr lang="en-ID" sz="1500" spc="-5" dirty="0">
                <a:ea typeface="Bookman Old Style" panose="02050604050505020204" pitchFamily="18" charset="0"/>
              </a:rPr>
              <a:t>/</a:t>
            </a:r>
            <a:r>
              <a:rPr lang="en-ID" sz="1500" spc="-5" dirty="0" err="1">
                <a:ea typeface="Bookman Old Style" panose="02050604050505020204" pitchFamily="18" charset="0"/>
              </a:rPr>
              <a:t>kota</a:t>
            </a:r>
            <a:r>
              <a:rPr lang="en-ID" sz="1500" spc="-5" dirty="0">
                <a:ea typeface="Bookman Old Style" panose="02050604050505020204" pitchFamily="18" charset="0"/>
              </a:rPr>
              <a:t> </a:t>
            </a:r>
            <a:r>
              <a:rPr lang="en-ID" sz="1500" spc="-5" dirty="0" err="1">
                <a:ea typeface="Bookman Old Style" panose="02050604050505020204" pitchFamily="18" charset="0"/>
              </a:rPr>
              <a:t>melakukan</a:t>
            </a:r>
            <a:r>
              <a:rPr lang="en-ID" sz="1500" spc="-5" dirty="0">
                <a:ea typeface="Bookman Old Style" panose="02050604050505020204" pitchFamily="18" charset="0"/>
              </a:rPr>
              <a:t> </a:t>
            </a:r>
            <a:r>
              <a:rPr lang="en-ID" sz="1500" spc="-5" dirty="0" err="1">
                <a:ea typeface="Bookman Old Style" panose="02050604050505020204" pitchFamily="18" charset="0"/>
              </a:rPr>
              <a:t>interpretasi</a:t>
            </a:r>
            <a:r>
              <a:rPr lang="en-ID" sz="1500" spc="-5" dirty="0">
                <a:ea typeface="Bookman Old Style" panose="02050604050505020204" pitchFamily="18" charset="0"/>
              </a:rPr>
              <a:t> </a:t>
            </a:r>
            <a:r>
              <a:rPr lang="en-ID" sz="1500" spc="-5" dirty="0" err="1">
                <a:ea typeface="Bookman Old Style" panose="02050604050505020204" pitchFamily="18" charset="0"/>
              </a:rPr>
              <a:t>terhadap</a:t>
            </a:r>
            <a:r>
              <a:rPr lang="en-ID" sz="1500" spc="-5" dirty="0">
                <a:ea typeface="Bookman Old Style" panose="02050604050505020204" pitchFamily="18" charset="0"/>
              </a:rPr>
              <a:t> </a:t>
            </a:r>
            <a:r>
              <a:rPr lang="en-ID" sz="1500" spc="-5" dirty="0" err="1">
                <a:ea typeface="Bookman Old Style" panose="02050604050505020204" pitchFamily="18" charset="0"/>
              </a:rPr>
              <a:t>evaluasi</a:t>
            </a:r>
            <a:r>
              <a:rPr lang="en-ID" sz="1500" spc="-5" dirty="0">
                <a:ea typeface="Bookman Old Style" panose="02050604050505020204" pitchFamily="18" charset="0"/>
              </a:rPr>
              <a:t> </a:t>
            </a:r>
            <a:r>
              <a:rPr lang="en-ID" sz="1500" spc="-5" dirty="0" err="1">
                <a:ea typeface="Bookman Old Style" panose="02050604050505020204" pitchFamily="18" charset="0"/>
              </a:rPr>
              <a:t>pencapaian</a:t>
            </a:r>
            <a:r>
              <a:rPr lang="en-ID" sz="1500" spc="-5" dirty="0">
                <a:ea typeface="Bookman Old Style" panose="02050604050505020204" pitchFamily="18" charset="0"/>
              </a:rPr>
              <a:t> </a:t>
            </a:r>
            <a:r>
              <a:rPr lang="en-ID" sz="1500" spc="-5" dirty="0" err="1">
                <a:ea typeface="Bookman Old Style" panose="02050604050505020204" pitchFamily="18" charset="0"/>
              </a:rPr>
              <a:t>hasil</a:t>
            </a:r>
            <a:r>
              <a:rPr lang="en-ID" sz="1500" spc="-5" dirty="0">
                <a:ea typeface="Bookman Old Style" panose="02050604050505020204" pitchFamily="18" charset="0"/>
              </a:rPr>
              <a:t> RPJPD, </a:t>
            </a:r>
            <a:r>
              <a:rPr lang="en-ID" sz="1500" spc="-5" dirty="0" err="1">
                <a:ea typeface="Bookman Old Style" panose="02050604050505020204" pitchFamily="18" charset="0"/>
              </a:rPr>
              <a:t>hal</a:t>
            </a:r>
            <a:r>
              <a:rPr lang="en-ID" sz="1500" spc="-5" dirty="0">
                <a:ea typeface="Bookman Old Style" panose="02050604050505020204" pitchFamily="18" charset="0"/>
              </a:rPr>
              <a:t> </a:t>
            </a:r>
            <a:r>
              <a:rPr lang="en-ID" sz="1500" spc="-5" dirty="0" err="1">
                <a:ea typeface="Bookman Old Style" panose="02050604050505020204" pitchFamily="18" charset="0"/>
              </a:rPr>
              <a:t>tersebut</a:t>
            </a:r>
            <a:r>
              <a:rPr lang="en-ID" sz="1500" spc="-5" dirty="0">
                <a:ea typeface="Bookman Old Style" panose="02050604050505020204" pitchFamily="18" charset="0"/>
              </a:rPr>
              <a:t> dilakukan </a:t>
            </a:r>
            <a:r>
              <a:rPr lang="en-ID" sz="1500" spc="-5" dirty="0" err="1">
                <a:ea typeface="Bookman Old Style" panose="02050604050505020204" pitchFamily="18" charset="0"/>
              </a:rPr>
              <a:t>melalui</a:t>
            </a:r>
            <a:r>
              <a:rPr lang="en-ID" sz="1500" spc="-5" dirty="0">
                <a:ea typeface="Bookman Old Style" panose="02050604050505020204" pitchFamily="18" charset="0"/>
              </a:rPr>
              <a:t> </a:t>
            </a:r>
            <a:r>
              <a:rPr lang="en-ID" sz="1500" spc="-5" dirty="0" err="1">
                <a:ea typeface="Bookman Old Style" panose="02050604050505020204" pitchFamily="18" charset="0"/>
              </a:rPr>
              <a:t>pemeriksaan</a:t>
            </a:r>
            <a:r>
              <a:rPr lang="en-ID" sz="1500" spc="-5" dirty="0">
                <a:ea typeface="Bookman Old Style" panose="02050604050505020204" pitchFamily="18" charset="0"/>
              </a:rPr>
              <a:t>/</a:t>
            </a:r>
            <a:r>
              <a:rPr lang="en-ID" sz="1500" spc="-5" dirty="0" err="1">
                <a:ea typeface="Bookman Old Style" panose="02050604050505020204" pitchFamily="18" charset="0"/>
              </a:rPr>
              <a:t>penelitian</a:t>
            </a:r>
            <a:r>
              <a:rPr lang="en-ID" sz="1500" spc="-5" dirty="0">
                <a:ea typeface="Bookman Old Style" panose="02050604050505020204" pitchFamily="18" charset="0"/>
              </a:rPr>
              <a:t> </a:t>
            </a:r>
            <a:r>
              <a:rPr lang="en-ID" sz="1500" spc="-5" dirty="0" err="1">
                <a:ea typeface="Bookman Old Style" panose="02050604050505020204" pitchFamily="18" charset="0"/>
              </a:rPr>
              <a:t>dokumen</a:t>
            </a:r>
            <a:r>
              <a:rPr lang="en-ID" sz="1500" spc="-5" dirty="0">
                <a:ea typeface="Bookman Old Style" panose="02050604050505020204" pitchFamily="18" charset="0"/>
              </a:rPr>
              <a:t>, </a:t>
            </a:r>
            <a:r>
              <a:rPr lang="en-ID" sz="1500" spc="-5" dirty="0" err="1">
                <a:ea typeface="Bookman Old Style" panose="02050604050505020204" pitchFamily="18" charset="0"/>
              </a:rPr>
              <a:t>analisis</a:t>
            </a:r>
            <a:r>
              <a:rPr lang="en-ID" sz="1500" spc="-5" dirty="0">
                <a:ea typeface="Bookman Old Style" panose="02050604050505020204" pitchFamily="18" charset="0"/>
              </a:rPr>
              <a:t> </a:t>
            </a:r>
            <a:r>
              <a:rPr lang="en-ID" sz="1500" spc="-5" dirty="0" err="1">
                <a:ea typeface="Bookman Old Style" panose="02050604050505020204" pitchFamily="18" charset="0"/>
              </a:rPr>
              <a:t>dokumen</a:t>
            </a:r>
            <a:r>
              <a:rPr lang="en-ID" sz="1500" spc="-5" dirty="0">
                <a:ea typeface="Bookman Old Style" panose="02050604050505020204" pitchFamily="18" charset="0"/>
              </a:rPr>
              <a:t>, </a:t>
            </a:r>
            <a:r>
              <a:rPr lang="en-ID" sz="1500" spc="-5" dirty="0" err="1">
                <a:ea typeface="Bookman Old Style" panose="02050604050505020204" pitchFamily="18" charset="0"/>
              </a:rPr>
              <a:t>menelaah</a:t>
            </a:r>
            <a:r>
              <a:rPr lang="en-ID" sz="1500" spc="-5" dirty="0">
                <a:ea typeface="Bookman Old Style" panose="02050604050505020204" pitchFamily="18" charset="0"/>
              </a:rPr>
              <a:t> </a:t>
            </a:r>
            <a:r>
              <a:rPr lang="en-ID" sz="1500" spc="-5" dirty="0" err="1">
                <a:ea typeface="Bookman Old Style" panose="02050604050505020204" pitchFamily="18" charset="0"/>
              </a:rPr>
              <a:t>keterkaitan</a:t>
            </a:r>
            <a:r>
              <a:rPr lang="en-ID" sz="1500" spc="-5" dirty="0">
                <a:ea typeface="Bookman Old Style" panose="02050604050505020204" pitchFamily="18" charset="0"/>
              </a:rPr>
              <a:t> </a:t>
            </a:r>
            <a:r>
              <a:rPr lang="en-ID" sz="1500" spc="-5" dirty="0" err="1">
                <a:ea typeface="Bookman Old Style" panose="02050604050505020204" pitchFamily="18" charset="0"/>
              </a:rPr>
              <a:t>antar</a:t>
            </a:r>
            <a:r>
              <a:rPr lang="en-ID" sz="1500" spc="-5" dirty="0">
                <a:ea typeface="Bookman Old Style" panose="02050604050505020204" pitchFamily="18" charset="0"/>
              </a:rPr>
              <a:t> </a:t>
            </a:r>
            <a:r>
              <a:rPr lang="en-ID" sz="1500" spc="-5" dirty="0" err="1">
                <a:ea typeface="Bookman Old Style" panose="02050604050505020204" pitchFamily="18" charset="0"/>
              </a:rPr>
              <a:t>dokumen</a:t>
            </a:r>
            <a:r>
              <a:rPr lang="en-ID" sz="1500" spc="-5" dirty="0">
                <a:ea typeface="Bookman Old Style" panose="02050604050505020204" pitchFamily="18" charset="0"/>
              </a:rPr>
              <a:t>, </a:t>
            </a:r>
            <a:r>
              <a:rPr lang="en-ID" sz="1500" spc="-5" dirty="0" err="1">
                <a:ea typeface="Bookman Old Style" panose="02050604050505020204" pitchFamily="18" charset="0"/>
              </a:rPr>
              <a:t>membandingkan</a:t>
            </a:r>
            <a:r>
              <a:rPr lang="en-ID" sz="1500" spc="-5" dirty="0">
                <a:ea typeface="Bookman Old Style" panose="02050604050505020204" pitchFamily="18" charset="0"/>
              </a:rPr>
              <a:t> </a:t>
            </a:r>
            <a:r>
              <a:rPr lang="en-ID" sz="1500" spc="-5" dirty="0" err="1">
                <a:ea typeface="Bookman Old Style" panose="02050604050505020204" pitchFamily="18" charset="0"/>
              </a:rPr>
              <a:t>materi</a:t>
            </a:r>
            <a:r>
              <a:rPr lang="en-ID" sz="1500" spc="-5" dirty="0">
                <a:ea typeface="Bookman Old Style" panose="02050604050505020204" pitchFamily="18" charset="0"/>
              </a:rPr>
              <a:t> </a:t>
            </a:r>
            <a:r>
              <a:rPr lang="en-ID" sz="1500" spc="-5" dirty="0" err="1">
                <a:ea typeface="Bookman Old Style" panose="02050604050505020204" pitchFamily="18" charset="0"/>
              </a:rPr>
              <a:t>antar</a:t>
            </a:r>
            <a:r>
              <a:rPr lang="en-ID" sz="1500" spc="-5" dirty="0">
                <a:ea typeface="Bookman Old Style" panose="02050604050505020204" pitchFamily="18" charset="0"/>
              </a:rPr>
              <a:t> </a:t>
            </a:r>
            <a:r>
              <a:rPr lang="en-ID" sz="1500" spc="-5" dirty="0" err="1">
                <a:ea typeface="Bookman Old Style" panose="02050604050505020204" pitchFamily="18" charset="0"/>
              </a:rPr>
              <a:t>dokumen</a:t>
            </a:r>
            <a:r>
              <a:rPr lang="en-ID" sz="1500" spc="-5" dirty="0">
                <a:ea typeface="Bookman Old Style" panose="02050604050505020204" pitchFamily="18" charset="0"/>
              </a:rPr>
              <a:t> dan lain-lain, </a:t>
            </a:r>
            <a:r>
              <a:rPr lang="en-ID" sz="1500" spc="-5" dirty="0" err="1">
                <a:ea typeface="Bookman Old Style" panose="02050604050505020204" pitchFamily="18" charset="0"/>
              </a:rPr>
              <a:t>sebagai</a:t>
            </a:r>
            <a:r>
              <a:rPr lang="en-ID" sz="1500" spc="-5" dirty="0">
                <a:ea typeface="Bookman Old Style" panose="02050604050505020204" pitchFamily="18" charset="0"/>
              </a:rPr>
              <a:t> </a:t>
            </a:r>
            <a:r>
              <a:rPr lang="en-ID" sz="1500" spc="-5" dirty="0" err="1">
                <a:ea typeface="Bookman Old Style" panose="02050604050505020204" pitchFamily="18" charset="0"/>
              </a:rPr>
              <a:t>berikut</a:t>
            </a:r>
            <a:r>
              <a:rPr lang="en-ID" sz="1500" spc="-5" dirty="0">
                <a:ea typeface="Bookman Old Style" panose="02050604050505020204" pitchFamily="18" charset="0"/>
              </a:rPr>
              <a:t> :</a:t>
            </a:r>
          </a:p>
          <a:p>
            <a:pPr marR="34290" lvl="1" algn="just">
              <a:spcAft>
                <a:spcPts val="600"/>
              </a:spcAft>
            </a:pPr>
            <a:r>
              <a:rPr lang="en-ID" sz="1500" spc="-5" dirty="0">
                <a:ea typeface="Bookman Old Style" panose="02050604050505020204" pitchFamily="18" charset="0"/>
              </a:rPr>
              <a:t>a. </a:t>
            </a:r>
            <a:r>
              <a:rPr lang="en-ID" sz="1500" spc="-5" dirty="0" err="1">
                <a:ea typeface="Bookman Old Style" panose="02050604050505020204" pitchFamily="18" charset="0"/>
              </a:rPr>
              <a:t>Menunjukan</a:t>
            </a:r>
            <a:r>
              <a:rPr lang="en-ID" sz="1500" spc="-5" dirty="0">
                <a:ea typeface="Bookman Old Style" panose="02050604050505020204" pitchFamily="18" charset="0"/>
              </a:rPr>
              <a:t> </a:t>
            </a:r>
            <a:r>
              <a:rPr lang="en-ID" sz="1500" spc="-5" dirty="0" err="1">
                <a:ea typeface="Bookman Old Style" panose="02050604050505020204" pitchFamily="18" charset="0"/>
              </a:rPr>
              <a:t>evaluasi</a:t>
            </a:r>
            <a:r>
              <a:rPr lang="en-ID" sz="1500" spc="-5" dirty="0">
                <a:ea typeface="Bookman Old Style" panose="02050604050505020204" pitchFamily="18" charset="0"/>
              </a:rPr>
              <a:t> </a:t>
            </a:r>
            <a:r>
              <a:rPr lang="en-ID" sz="1500" spc="-5" dirty="0" err="1">
                <a:ea typeface="Bookman Old Style" panose="02050604050505020204" pitchFamily="18" charset="0"/>
              </a:rPr>
              <a:t>terhadap</a:t>
            </a:r>
            <a:r>
              <a:rPr lang="en-ID" sz="1500" spc="-5" dirty="0">
                <a:ea typeface="Bookman Old Style" panose="02050604050505020204" pitchFamily="18" charset="0"/>
              </a:rPr>
              <a:t> target </a:t>
            </a:r>
            <a:r>
              <a:rPr lang="en-ID" sz="1500" spc="-5" dirty="0" err="1">
                <a:ea typeface="Bookman Old Style" panose="02050604050505020204" pitchFamily="18" charset="0"/>
              </a:rPr>
              <a:t>capaian</a:t>
            </a:r>
            <a:r>
              <a:rPr lang="en-ID" sz="1500" spc="-5" dirty="0">
                <a:ea typeface="Bookman Old Style" panose="02050604050505020204" pitchFamily="18" charset="0"/>
              </a:rPr>
              <a:t> </a:t>
            </a:r>
            <a:r>
              <a:rPr lang="en-ID" sz="1500" spc="-5" dirty="0" err="1">
                <a:ea typeface="Bookman Old Style" panose="02050604050505020204" pitchFamily="18" charset="0"/>
              </a:rPr>
              <a:t>kualitatif</a:t>
            </a:r>
            <a:r>
              <a:rPr lang="en-ID" sz="1500" spc="-5" dirty="0">
                <a:ea typeface="Bookman Old Style" panose="02050604050505020204" pitchFamily="18" charset="0"/>
              </a:rPr>
              <a:t> RPJPD </a:t>
            </a:r>
            <a:r>
              <a:rPr lang="en-ID" sz="1500" spc="-5" dirty="0" err="1">
                <a:ea typeface="Bookman Old Style" panose="02050604050505020204" pitchFamily="18" charset="0"/>
              </a:rPr>
              <a:t>merujuk</a:t>
            </a:r>
            <a:r>
              <a:rPr lang="en-ID" sz="1500" spc="-5" dirty="0">
                <a:ea typeface="Bookman Old Style" panose="02050604050505020204" pitchFamily="18" charset="0"/>
              </a:rPr>
              <a:t> pada target </a:t>
            </a:r>
            <a:r>
              <a:rPr lang="en-ID" sz="1500" spc="-5" dirty="0" err="1">
                <a:ea typeface="Bookman Old Style" panose="02050604050505020204" pitchFamily="18" charset="0"/>
              </a:rPr>
              <a:t>tiap</a:t>
            </a:r>
            <a:r>
              <a:rPr lang="en-ID" sz="1500" spc="-5" dirty="0">
                <a:ea typeface="Bookman Old Style" panose="02050604050505020204" pitchFamily="18" charset="0"/>
              </a:rPr>
              <a:t> </a:t>
            </a:r>
            <a:r>
              <a:rPr lang="en-ID" sz="1500" spc="-5" dirty="0" err="1">
                <a:ea typeface="Bookman Old Style" panose="02050604050505020204" pitchFamily="18" charset="0"/>
              </a:rPr>
              <a:t>periode</a:t>
            </a:r>
            <a:r>
              <a:rPr lang="en-ID" sz="1500" spc="-5" dirty="0">
                <a:ea typeface="Bookman Old Style" panose="02050604050505020204" pitchFamily="18" charset="0"/>
              </a:rPr>
              <a:t>/</a:t>
            </a:r>
            <a:r>
              <a:rPr lang="en-ID" sz="1500" spc="-5" dirty="0" err="1">
                <a:ea typeface="Bookman Old Style" panose="02050604050505020204" pitchFamily="18" charset="0"/>
              </a:rPr>
              <a:t>tahapan</a:t>
            </a:r>
            <a:r>
              <a:rPr lang="en-ID" sz="1500" spc="-5" dirty="0">
                <a:ea typeface="Bookman Old Style" panose="02050604050505020204" pitchFamily="18" charset="0"/>
              </a:rPr>
              <a:t> </a:t>
            </a:r>
            <a:r>
              <a:rPr lang="en-ID" sz="1500" spc="-5" dirty="0" err="1">
                <a:ea typeface="Bookman Old Style" panose="02050604050505020204" pitchFamily="18" charset="0"/>
              </a:rPr>
              <a:t>dalam</a:t>
            </a:r>
            <a:r>
              <a:rPr lang="en-ID" sz="1500" spc="-5" dirty="0">
                <a:ea typeface="Bookman Old Style" panose="02050604050505020204" pitchFamily="18" charset="0"/>
              </a:rPr>
              <a:t> </a:t>
            </a:r>
            <a:r>
              <a:rPr lang="en-ID" sz="1500" spc="-5" dirty="0" err="1">
                <a:ea typeface="Bookman Old Style" panose="02050604050505020204" pitchFamily="18" charset="0"/>
              </a:rPr>
              <a:t>ukuran</a:t>
            </a:r>
            <a:r>
              <a:rPr lang="en-ID" sz="1500" spc="-5" dirty="0">
                <a:ea typeface="Bookman Old Style" panose="02050604050505020204" pitchFamily="18" charset="0"/>
              </a:rPr>
              <a:t> </a:t>
            </a:r>
            <a:r>
              <a:rPr lang="en-ID" sz="1500" spc="-5" dirty="0" err="1">
                <a:ea typeface="Bookman Old Style" panose="02050604050505020204" pitchFamily="18" charset="0"/>
              </a:rPr>
              <a:t>kualitas</a:t>
            </a:r>
            <a:r>
              <a:rPr lang="en-ID" sz="1500" spc="-5" dirty="0">
                <a:ea typeface="Bookman Old Style" panose="02050604050505020204" pitchFamily="18" charset="0"/>
              </a:rPr>
              <a:t> </a:t>
            </a:r>
            <a:r>
              <a:rPr lang="en-ID" sz="1500" spc="-5" dirty="0" err="1">
                <a:ea typeface="Bookman Old Style" panose="02050604050505020204" pitchFamily="18" charset="0"/>
              </a:rPr>
              <a:t>pencapaiannya</a:t>
            </a:r>
            <a:r>
              <a:rPr lang="en-ID" sz="1500" spc="-5" dirty="0">
                <a:ea typeface="Bookman Old Style" panose="02050604050505020204" pitchFamily="18" charset="0"/>
              </a:rPr>
              <a:t> yang </a:t>
            </a:r>
            <a:r>
              <a:rPr lang="en-ID" sz="1500" spc="-5" dirty="0" err="1">
                <a:ea typeface="Bookman Old Style" panose="02050604050505020204" pitchFamily="18" charset="0"/>
              </a:rPr>
              <a:t>selanjutnya</a:t>
            </a:r>
            <a:r>
              <a:rPr lang="en-ID" sz="1500" spc="-5" dirty="0">
                <a:ea typeface="Bookman Old Style" panose="02050604050505020204" pitchFamily="18" charset="0"/>
              </a:rPr>
              <a:t> </a:t>
            </a:r>
            <a:r>
              <a:rPr lang="en-ID" sz="1500" spc="-5" dirty="0" err="1">
                <a:ea typeface="Bookman Old Style" panose="02050604050505020204" pitchFamily="18" charset="0"/>
              </a:rPr>
              <a:t>dirumuskan</a:t>
            </a:r>
            <a:r>
              <a:rPr lang="en-ID" sz="1500" spc="-5" dirty="0">
                <a:ea typeface="Bookman Old Style" panose="02050604050505020204" pitchFamily="18" charset="0"/>
              </a:rPr>
              <a:t> </a:t>
            </a:r>
            <a:r>
              <a:rPr lang="en-ID" sz="1500" spc="-5" dirty="0" err="1">
                <a:ea typeface="Bookman Old Style" panose="02050604050505020204" pitchFamily="18" charset="0"/>
              </a:rPr>
              <a:t>sesuai</a:t>
            </a:r>
            <a:r>
              <a:rPr lang="en-ID" sz="1500" spc="-5" dirty="0">
                <a:ea typeface="Bookman Old Style" panose="02050604050505020204" pitchFamily="18" charset="0"/>
              </a:rPr>
              <a:t> </a:t>
            </a:r>
            <a:r>
              <a:rPr lang="en-ID" sz="1500" spc="-5" dirty="0" err="1">
                <a:ea typeface="Bookman Old Style" panose="02050604050505020204" pitchFamily="18" charset="0"/>
              </a:rPr>
              <a:t>dengan</a:t>
            </a:r>
            <a:r>
              <a:rPr lang="en-ID" sz="1500" spc="-5" dirty="0">
                <a:ea typeface="Bookman Old Style" panose="02050604050505020204" pitchFamily="18" charset="0"/>
              </a:rPr>
              <a:t> </a:t>
            </a:r>
            <a:r>
              <a:rPr lang="en-ID" sz="1500" spc="-5" dirty="0" err="1">
                <a:ea typeface="Bookman Old Style" panose="02050604050505020204" pitchFamily="18" charset="0"/>
              </a:rPr>
              <a:t>Formulir</a:t>
            </a:r>
            <a:r>
              <a:rPr lang="en-ID" sz="1500" spc="-5" dirty="0">
                <a:ea typeface="Bookman Old Style" panose="02050604050505020204" pitchFamily="18" charset="0"/>
              </a:rPr>
              <a:t> 5;</a:t>
            </a:r>
          </a:p>
          <a:p>
            <a:pPr marR="34290" lvl="1" algn="just">
              <a:spcAft>
                <a:spcPts val="600"/>
              </a:spcAft>
            </a:pPr>
            <a:r>
              <a:rPr lang="en-ID" sz="1500" spc="-5" dirty="0">
                <a:ea typeface="Bookman Old Style" panose="02050604050505020204" pitchFamily="18" charset="0"/>
              </a:rPr>
              <a:t>b. </a:t>
            </a:r>
            <a:r>
              <a:rPr lang="en-ID" sz="1500" spc="-5" dirty="0" err="1">
                <a:ea typeface="Bookman Old Style" panose="02050604050505020204" pitchFamily="18" charset="0"/>
              </a:rPr>
              <a:t>Menggunakan</a:t>
            </a:r>
            <a:r>
              <a:rPr lang="en-ID" sz="1500" spc="-5" dirty="0">
                <a:ea typeface="Bookman Old Style" panose="02050604050505020204" pitchFamily="18" charset="0"/>
              </a:rPr>
              <a:t> </a:t>
            </a:r>
            <a:r>
              <a:rPr lang="en-ID" sz="1500" spc="-5" dirty="0" err="1">
                <a:ea typeface="Bookman Old Style" panose="02050604050505020204" pitchFamily="18" charset="0"/>
              </a:rPr>
              <a:t>hasil</a:t>
            </a:r>
            <a:r>
              <a:rPr lang="en-ID" sz="1500" spc="-5" dirty="0">
                <a:ea typeface="Bookman Old Style" panose="02050604050505020204" pitchFamily="18" charset="0"/>
              </a:rPr>
              <a:t> </a:t>
            </a:r>
            <a:r>
              <a:rPr lang="en-ID" sz="1500" spc="-5" dirty="0" err="1">
                <a:ea typeface="Bookman Old Style" panose="02050604050505020204" pitchFamily="18" charset="0"/>
              </a:rPr>
              <a:t>evaluasi</a:t>
            </a:r>
            <a:r>
              <a:rPr lang="en-ID" sz="1500" spc="-5" dirty="0">
                <a:ea typeface="Bookman Old Style" panose="02050604050505020204" pitchFamily="18" charset="0"/>
              </a:rPr>
              <a:t> </a:t>
            </a:r>
            <a:r>
              <a:rPr lang="en-ID" sz="1500" spc="-5" dirty="0" err="1">
                <a:ea typeface="Bookman Old Style" panose="02050604050505020204" pitchFamily="18" charset="0"/>
              </a:rPr>
              <a:t>hasil</a:t>
            </a:r>
            <a:r>
              <a:rPr lang="en-ID" sz="1500" spc="-5" dirty="0">
                <a:ea typeface="Bookman Old Style" panose="02050604050505020204" pitchFamily="18" charset="0"/>
              </a:rPr>
              <a:t> RPJMD </a:t>
            </a:r>
            <a:r>
              <a:rPr lang="en-ID" sz="1500" spc="-5" dirty="0" err="1">
                <a:ea typeface="Bookman Old Style" panose="02050604050505020204" pitchFamily="18" charset="0"/>
              </a:rPr>
              <a:t>dalam</a:t>
            </a:r>
            <a:r>
              <a:rPr lang="en-ID" sz="1500" spc="-5" dirty="0">
                <a:ea typeface="Bookman Old Style" panose="02050604050505020204" pitchFamily="18" charset="0"/>
              </a:rPr>
              <a:t> </a:t>
            </a:r>
            <a:r>
              <a:rPr lang="en-ID" sz="1500" spc="-5" dirty="0" err="1">
                <a:ea typeface="Bookman Old Style" panose="02050604050505020204" pitchFamily="18" charset="0"/>
              </a:rPr>
              <a:t>periode</a:t>
            </a:r>
            <a:r>
              <a:rPr lang="en-ID" sz="1500" spc="-5" dirty="0">
                <a:ea typeface="Bookman Old Style" panose="02050604050505020204" pitchFamily="18" charset="0"/>
              </a:rPr>
              <a:t> 2005 </a:t>
            </a:r>
            <a:r>
              <a:rPr lang="en-ID" sz="1500" spc="-5" dirty="0" err="1">
                <a:ea typeface="Bookman Old Style" panose="02050604050505020204" pitchFamily="18" charset="0"/>
              </a:rPr>
              <a:t>sampai</a:t>
            </a:r>
            <a:r>
              <a:rPr lang="en-ID" sz="1500" spc="-5" dirty="0">
                <a:ea typeface="Bookman Old Style" panose="02050604050505020204" pitchFamily="18" charset="0"/>
              </a:rPr>
              <a:t> </a:t>
            </a:r>
            <a:r>
              <a:rPr lang="en-ID" sz="1500" spc="-5" dirty="0" err="1">
                <a:ea typeface="Bookman Old Style" panose="02050604050505020204" pitchFamily="18" charset="0"/>
              </a:rPr>
              <a:t>dengan</a:t>
            </a:r>
            <a:r>
              <a:rPr lang="en-ID" sz="1500" spc="-5" dirty="0">
                <a:ea typeface="Bookman Old Style" panose="02050604050505020204" pitchFamily="18" charset="0"/>
              </a:rPr>
              <a:t> 2025 yang </a:t>
            </a:r>
            <a:r>
              <a:rPr lang="en-ID" sz="1500" spc="-5" dirty="0" err="1">
                <a:ea typeface="Bookman Old Style" panose="02050604050505020204" pitchFamily="18" charset="0"/>
              </a:rPr>
              <a:t>selanjutnya</a:t>
            </a:r>
            <a:r>
              <a:rPr lang="en-ID" sz="1500" spc="-5" dirty="0">
                <a:ea typeface="Bookman Old Style" panose="02050604050505020204" pitchFamily="18" charset="0"/>
              </a:rPr>
              <a:t> </a:t>
            </a:r>
            <a:r>
              <a:rPr lang="en-ID" sz="1500" spc="-5" dirty="0" err="1">
                <a:ea typeface="Bookman Old Style" panose="02050604050505020204" pitchFamily="18" charset="0"/>
              </a:rPr>
              <a:t>disajikan</a:t>
            </a:r>
            <a:r>
              <a:rPr lang="en-ID" sz="1500" spc="-5" dirty="0">
                <a:ea typeface="Bookman Old Style" panose="02050604050505020204" pitchFamily="18" charset="0"/>
              </a:rPr>
              <a:t> </a:t>
            </a:r>
            <a:r>
              <a:rPr lang="en-ID" sz="1500" spc="-5" dirty="0" err="1">
                <a:ea typeface="Bookman Old Style" panose="02050604050505020204" pitchFamily="18" charset="0"/>
              </a:rPr>
              <a:t>sesuai</a:t>
            </a:r>
            <a:r>
              <a:rPr lang="en-ID" sz="1500" spc="-5" dirty="0">
                <a:ea typeface="Bookman Old Style" panose="02050604050505020204" pitchFamily="18" charset="0"/>
              </a:rPr>
              <a:t> </a:t>
            </a:r>
            <a:r>
              <a:rPr lang="en-ID" sz="1500" spc="-5" dirty="0" err="1">
                <a:ea typeface="Bookman Old Style" panose="02050604050505020204" pitchFamily="18" charset="0"/>
              </a:rPr>
              <a:t>dengan</a:t>
            </a:r>
            <a:r>
              <a:rPr lang="en-ID" sz="1500" spc="-5" dirty="0">
                <a:ea typeface="Bookman Old Style" panose="02050604050505020204" pitchFamily="18" charset="0"/>
              </a:rPr>
              <a:t> </a:t>
            </a:r>
            <a:r>
              <a:rPr lang="en-ID" sz="1500" spc="-5" dirty="0" err="1">
                <a:ea typeface="Bookman Old Style" panose="02050604050505020204" pitchFamily="18" charset="0"/>
              </a:rPr>
              <a:t>Formulir</a:t>
            </a:r>
            <a:r>
              <a:rPr lang="en-ID" sz="1500" spc="-5" dirty="0">
                <a:ea typeface="Bookman Old Style" panose="02050604050505020204" pitchFamily="18" charset="0"/>
              </a:rPr>
              <a:t> 6 ; dan</a:t>
            </a:r>
          </a:p>
          <a:p>
            <a:pPr marR="34290" lvl="1" algn="just">
              <a:spcAft>
                <a:spcPts val="600"/>
              </a:spcAft>
            </a:pPr>
            <a:r>
              <a:rPr lang="en-ID" sz="1500" spc="-5" dirty="0" err="1">
                <a:ea typeface="Bookman Old Style" panose="02050604050505020204" pitchFamily="18" charset="0"/>
              </a:rPr>
              <a:t>c.Menyajikan</a:t>
            </a:r>
            <a:r>
              <a:rPr lang="en-ID" sz="1500" spc="-5" dirty="0">
                <a:ea typeface="Bookman Old Style" panose="02050604050505020204" pitchFamily="18" charset="0"/>
              </a:rPr>
              <a:t> </a:t>
            </a:r>
            <a:r>
              <a:rPr lang="en-ID" sz="1500" spc="-5" dirty="0" err="1">
                <a:ea typeface="Bookman Old Style" panose="02050604050505020204" pitchFamily="18" charset="0"/>
              </a:rPr>
              <a:t>hal-hal</a:t>
            </a:r>
            <a:r>
              <a:rPr lang="en-ID" sz="1500" spc="-5" dirty="0">
                <a:ea typeface="Bookman Old Style" panose="02050604050505020204" pitchFamily="18" charset="0"/>
              </a:rPr>
              <a:t> </a:t>
            </a:r>
            <a:r>
              <a:rPr lang="en-ID" sz="1500" spc="-5" dirty="0" err="1">
                <a:ea typeface="Bookman Old Style" panose="02050604050505020204" pitchFamily="18" charset="0"/>
              </a:rPr>
              <a:t>penting</a:t>
            </a:r>
            <a:r>
              <a:rPr lang="en-ID" sz="1500" spc="-5" dirty="0">
                <a:ea typeface="Bookman Old Style" panose="02050604050505020204" pitchFamily="18" charset="0"/>
              </a:rPr>
              <a:t> </a:t>
            </a:r>
            <a:r>
              <a:rPr lang="en-ID" sz="1500" spc="-5" dirty="0" err="1">
                <a:ea typeface="Bookman Old Style" panose="02050604050505020204" pitchFamily="18" charset="0"/>
              </a:rPr>
              <a:t>lainnya</a:t>
            </a:r>
            <a:r>
              <a:rPr lang="en-ID" sz="1500" spc="-5" dirty="0">
                <a:ea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9710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-428625"/>
            <a:ext cx="9779183" cy="1325563"/>
          </a:xfrm>
        </p:spPr>
        <p:txBody>
          <a:bodyPr/>
          <a:lstStyle/>
          <a:p>
            <a:pPr algn="ctr"/>
            <a:r>
              <a:rPr lang="en-US" sz="2000" dirty="0" err="1"/>
              <a:t>Formulir</a:t>
            </a:r>
            <a:r>
              <a:rPr lang="en-US" sz="2000" dirty="0"/>
              <a:t> 5</a:t>
            </a:r>
            <a:br>
              <a:rPr lang="en-US" sz="2000" dirty="0"/>
            </a:br>
            <a:r>
              <a:rPr lang="en-ID" sz="1800" dirty="0" err="1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Evaluasi</a:t>
            </a:r>
            <a:r>
              <a:rPr lang="en-ID" sz="1800" dirty="0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pencapaian</a:t>
            </a:r>
            <a:r>
              <a:rPr lang="en-ID" sz="1800" dirty="0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RPJPD</a:t>
            </a:r>
            <a:r>
              <a:rPr lang="en-ID" sz="1800" dirty="0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Tahun</a:t>
            </a:r>
            <a:r>
              <a:rPr lang="en-ID" sz="1800" dirty="0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 2005-2025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Provinsi/</a:t>
            </a:r>
            <a:r>
              <a:rPr lang="en-ID" sz="1800" dirty="0" err="1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Kab</a:t>
            </a:r>
            <a:r>
              <a:rPr lang="en-ID" sz="1800" dirty="0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/Kota ….</a:t>
            </a:r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Direktorat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, </a:t>
            </a:r>
            <a:r>
              <a:rPr lang="en-US" dirty="0" err="1"/>
              <a:t>Evaluasi</a:t>
            </a:r>
            <a:r>
              <a:rPr lang="en-US" dirty="0"/>
              <a:t>, dan </a:t>
            </a:r>
            <a:r>
              <a:rPr lang="en-US" dirty="0" err="1"/>
              <a:t>Informasi</a:t>
            </a:r>
            <a:r>
              <a:rPr lang="en-US" dirty="0"/>
              <a:t> Pembangunan Daerah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5688774-5072-4C57-C5B2-CEABB62A6F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285521"/>
              </p:ext>
            </p:extLst>
          </p:nvPr>
        </p:nvGraphicFramePr>
        <p:xfrm>
          <a:off x="2519363" y="1343025"/>
          <a:ext cx="7119937" cy="4264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31425" imgH="3436654" progId="Word.Document.12">
                  <p:embed/>
                </p:oleObj>
              </mc:Choice>
              <mc:Fallback>
                <p:oleObj name="Document" r:id="rId2" imgW="5731425" imgH="3436654" progId="Word.Documen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45688774-5072-4C57-C5B2-CEABB62A6F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19363" y="1343025"/>
                        <a:ext cx="7119937" cy="426448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5183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89679-6453-3970-A210-F83FCB862A5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70673-3BB3-5134-DD09-C51D7BBC3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E01CD-F49F-AA44-79F3-19C88A278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BE6224A-41BD-250B-FA3C-4C94EF8D30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025491"/>
              </p:ext>
            </p:extLst>
          </p:nvPr>
        </p:nvGraphicFramePr>
        <p:xfrm>
          <a:off x="1033211" y="358885"/>
          <a:ext cx="9939823" cy="6499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3600" imgH="3886200" progId="Word.Document.12">
                  <p:embed/>
                </p:oleObj>
              </mc:Choice>
              <mc:Fallback>
                <p:oleObj name="Document" r:id="rId2" imgW="5943600" imgH="3886200" progId="Word.Documen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BE6224A-41BD-250B-FA3C-4C94EF8D30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3211" y="358885"/>
                        <a:ext cx="9939823" cy="6499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4539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-428625"/>
            <a:ext cx="9779183" cy="1325563"/>
          </a:xfrm>
        </p:spPr>
        <p:txBody>
          <a:bodyPr/>
          <a:lstStyle/>
          <a:p>
            <a:pPr algn="ctr"/>
            <a:r>
              <a:rPr lang="en-US" sz="2000" dirty="0" err="1"/>
              <a:t>Formulir</a:t>
            </a:r>
            <a:r>
              <a:rPr lang="en-US" sz="2000" dirty="0"/>
              <a:t> 6</a:t>
            </a:r>
            <a:br>
              <a:rPr lang="en-US" sz="2000" dirty="0"/>
            </a:br>
            <a:r>
              <a:rPr lang="en-ID" sz="1800" dirty="0" err="1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Evaluasi</a:t>
            </a:r>
            <a:r>
              <a:rPr lang="en-ID" sz="1800" dirty="0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pencapaian</a:t>
            </a:r>
            <a:r>
              <a:rPr lang="en-ID" sz="1800" dirty="0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RPJMD</a:t>
            </a:r>
            <a:r>
              <a:rPr lang="en-ID" sz="1800" dirty="0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Periode</a:t>
            </a:r>
            <a:r>
              <a:rPr lang="en-ID" sz="1800" dirty="0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Tahun</a:t>
            </a:r>
            <a:r>
              <a:rPr lang="en-ID" sz="1800" dirty="0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 2005-2025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Provinsi/</a:t>
            </a:r>
            <a:r>
              <a:rPr lang="en-ID" sz="1800" dirty="0" err="1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Kab</a:t>
            </a:r>
            <a:r>
              <a:rPr lang="en-ID" sz="1800" dirty="0">
                <a:effectLst/>
                <a:latin typeface="Arial" panose="020B0604020202020204" pitchFamily="34" charset="0"/>
                <a:ea typeface="Bookman Old Style" panose="02050604050505020204" pitchFamily="18" charset="0"/>
              </a:rPr>
              <a:t>/Kota ….</a:t>
            </a:r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Direktorat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, </a:t>
            </a:r>
            <a:r>
              <a:rPr lang="en-US" dirty="0" err="1"/>
              <a:t>Evaluasi</a:t>
            </a:r>
            <a:r>
              <a:rPr lang="en-US" dirty="0"/>
              <a:t>, dan </a:t>
            </a:r>
            <a:r>
              <a:rPr lang="en-US" dirty="0" err="1"/>
              <a:t>Informasi</a:t>
            </a:r>
            <a:r>
              <a:rPr lang="en-US" dirty="0"/>
              <a:t> Pembangunan Daerah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6CCCCA-4FAB-9B1C-659D-753A1E05C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402001"/>
              </p:ext>
            </p:extLst>
          </p:nvPr>
        </p:nvGraphicFramePr>
        <p:xfrm>
          <a:off x="1381501" y="1253334"/>
          <a:ext cx="9428995" cy="4351331"/>
        </p:xfrm>
        <a:graphic>
          <a:graphicData uri="http://schemas.openxmlformats.org/drawingml/2006/table">
            <a:tbl>
              <a:tblPr firstRow="1" firstCol="1" bandRow="1"/>
              <a:tblGrid>
                <a:gridCol w="1226487">
                  <a:extLst>
                    <a:ext uri="{9D8B030D-6E8A-4147-A177-3AD203B41FA5}">
                      <a16:colId xmlns:a16="http://schemas.microsoft.com/office/drawing/2014/main" val="1951885339"/>
                    </a:ext>
                  </a:extLst>
                </a:gridCol>
                <a:gridCol w="1237855">
                  <a:extLst>
                    <a:ext uri="{9D8B030D-6E8A-4147-A177-3AD203B41FA5}">
                      <a16:colId xmlns:a16="http://schemas.microsoft.com/office/drawing/2014/main" val="1507713349"/>
                    </a:ext>
                  </a:extLst>
                </a:gridCol>
                <a:gridCol w="752644">
                  <a:extLst>
                    <a:ext uri="{9D8B030D-6E8A-4147-A177-3AD203B41FA5}">
                      <a16:colId xmlns:a16="http://schemas.microsoft.com/office/drawing/2014/main" val="1778310189"/>
                    </a:ext>
                  </a:extLst>
                </a:gridCol>
                <a:gridCol w="951874">
                  <a:extLst>
                    <a:ext uri="{9D8B030D-6E8A-4147-A177-3AD203B41FA5}">
                      <a16:colId xmlns:a16="http://schemas.microsoft.com/office/drawing/2014/main" val="2142589025"/>
                    </a:ext>
                  </a:extLst>
                </a:gridCol>
                <a:gridCol w="1045207">
                  <a:extLst>
                    <a:ext uri="{9D8B030D-6E8A-4147-A177-3AD203B41FA5}">
                      <a16:colId xmlns:a16="http://schemas.microsoft.com/office/drawing/2014/main" val="1765190667"/>
                    </a:ext>
                  </a:extLst>
                </a:gridCol>
                <a:gridCol w="911190">
                  <a:extLst>
                    <a:ext uri="{9D8B030D-6E8A-4147-A177-3AD203B41FA5}">
                      <a16:colId xmlns:a16="http://schemas.microsoft.com/office/drawing/2014/main" val="1564487573"/>
                    </a:ext>
                  </a:extLst>
                </a:gridCol>
                <a:gridCol w="750850">
                  <a:extLst>
                    <a:ext uri="{9D8B030D-6E8A-4147-A177-3AD203B41FA5}">
                      <a16:colId xmlns:a16="http://schemas.microsoft.com/office/drawing/2014/main" val="276981660"/>
                    </a:ext>
                  </a:extLst>
                </a:gridCol>
                <a:gridCol w="895635">
                  <a:extLst>
                    <a:ext uri="{9D8B030D-6E8A-4147-A177-3AD203B41FA5}">
                      <a16:colId xmlns:a16="http://schemas.microsoft.com/office/drawing/2014/main" val="3873942562"/>
                    </a:ext>
                  </a:extLst>
                </a:gridCol>
                <a:gridCol w="883669">
                  <a:extLst>
                    <a:ext uri="{9D8B030D-6E8A-4147-A177-3AD203B41FA5}">
                      <a16:colId xmlns:a16="http://schemas.microsoft.com/office/drawing/2014/main" val="1089453052"/>
                    </a:ext>
                  </a:extLst>
                </a:gridCol>
                <a:gridCol w="773584">
                  <a:extLst>
                    <a:ext uri="{9D8B030D-6E8A-4147-A177-3AD203B41FA5}">
                      <a16:colId xmlns:a16="http://schemas.microsoft.com/office/drawing/2014/main" val="3078102613"/>
                    </a:ext>
                  </a:extLst>
                </a:gridCol>
              </a:tblGrid>
              <a:tr h="442732">
                <a:tc rowSpan="2">
                  <a:txBody>
                    <a:bodyPr/>
                    <a:lstStyle/>
                    <a:p>
                      <a:pPr algn="ctr"/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Periodesasi/Visi/Misi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Tujuan/Sasaran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Indikator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Data Capaian pada Awal Tahun Perencanaan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Target Capaian pada Akhir Tahun Perencanaan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Realisasi Akhir Periode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Capaian Kinerja RPJMD 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Faktor-faktor yang mempengaruhi Capaian Kinerja RPJMD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Keterangan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88571"/>
                  </a:ext>
                </a:extLst>
              </a:tr>
              <a:tr h="287178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Faktor Penghambat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Faktor Pendorong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713454"/>
                  </a:ext>
                </a:extLst>
              </a:tr>
              <a:tr h="163332">
                <a:tc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7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8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9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10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948706"/>
                  </a:ext>
                </a:extLst>
              </a:tr>
              <a:tr h="203417">
                <a:tc gridSpan="10"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PERIODESASI : ...... - .......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16144"/>
                  </a:ext>
                </a:extLst>
              </a:tr>
              <a:tr h="203417">
                <a:tc gridSpan="10"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Visi : ...... - .......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899670"/>
                  </a:ext>
                </a:extLst>
              </a:tr>
              <a:tr h="203417"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Misi1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Tujuan 1.1...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501880"/>
                  </a:ext>
                </a:extLst>
              </a:tr>
              <a:tr h="203417"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.........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Sasaran 1.1.1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370373"/>
                  </a:ext>
                </a:extLst>
              </a:tr>
              <a:tr h="203417"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Sasaran 1.1.2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940463"/>
                  </a:ext>
                </a:extLst>
              </a:tr>
              <a:tr h="203417"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Sasaran Dst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66863"/>
                  </a:ext>
                </a:extLst>
              </a:tr>
              <a:tr h="203417"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Misi 2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Tujuan 2.1...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575272"/>
                  </a:ext>
                </a:extLst>
              </a:tr>
              <a:tr h="203417"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.........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.....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573167"/>
                  </a:ext>
                </a:extLst>
              </a:tr>
              <a:tr h="203417"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Dst .....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287230"/>
                  </a:ext>
                </a:extLst>
              </a:tr>
              <a:tr h="203417"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Dst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166591"/>
                  </a:ext>
                </a:extLst>
              </a:tr>
              <a:tr h="203417">
                <a:tc gridSpan="10"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PERIODESASI : ...... - .......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46853"/>
                  </a:ext>
                </a:extLst>
              </a:tr>
              <a:tr h="203417">
                <a:tc gridSpan="10">
                  <a:txBody>
                    <a:bodyPr/>
                    <a:lstStyle/>
                    <a:p>
                      <a:r>
                        <a:rPr lang="en-ID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Visi : ...... - .......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196210"/>
                  </a:ext>
                </a:extLst>
              </a:tr>
              <a:tr h="203417"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Misi1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Tujuan 1.1...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469832"/>
                  </a:ext>
                </a:extLst>
              </a:tr>
              <a:tr h="203417"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.........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Sasaran 1.1.1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612755"/>
                  </a:ext>
                </a:extLst>
              </a:tr>
              <a:tr h="203417">
                <a:tc gridSpan="6">
                  <a:txBody>
                    <a:bodyPr/>
                    <a:lstStyle/>
                    <a:p>
                      <a:pPr algn="r"/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Rata-rata capaian kinerja (%)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/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140642"/>
                  </a:ext>
                </a:extLst>
              </a:tr>
              <a:tr h="203417">
                <a:tc gridSpan="6">
                  <a:txBody>
                    <a:bodyPr/>
                    <a:lstStyle/>
                    <a:p>
                      <a:pPr algn="r"/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Predikat Kinerja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9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138822"/>
                  </a:ext>
                </a:extLst>
              </a:tr>
              <a:tr h="203417">
                <a:tc gridSpan="10">
                  <a:txBody>
                    <a:bodyPr/>
                    <a:lstStyle/>
                    <a:p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Usulan</a:t>
                      </a:r>
                      <a:r>
                        <a:rPr lang="en-ID" sz="9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Tindak</a:t>
                      </a:r>
                      <a:r>
                        <a:rPr lang="en-ID" sz="9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Lanjut</a:t>
                      </a:r>
                      <a:r>
                        <a:rPr lang="en-ID" sz="9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Dalam</a:t>
                      </a:r>
                      <a:r>
                        <a:rPr lang="en-ID" sz="9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RPJPD</a:t>
                      </a:r>
                      <a:r>
                        <a:rPr lang="en-ID" sz="9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 Provinsi/</a:t>
                      </a:r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Kabupaten</a:t>
                      </a:r>
                      <a:r>
                        <a:rPr lang="en-ID" sz="9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/Kota </a:t>
                      </a:r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periode</a:t>
                      </a:r>
                      <a:r>
                        <a:rPr lang="en-ID" sz="9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ID" sz="9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berikutnya</a:t>
                      </a:r>
                      <a:r>
                        <a:rPr lang="en-ID" sz="9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:</a:t>
                      </a:r>
                      <a:endParaRPr lang="en-ID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15" marR="64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404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952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5FC71-7FEC-27A0-87EA-6FAE20F3084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065BB-BA49-F33E-AD49-A72EA2837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13EA5-3318-7126-D539-C97144708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EDB889D-4A12-4F13-4F6F-04D54110A2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4773942"/>
              </p:ext>
            </p:extLst>
          </p:nvPr>
        </p:nvGraphicFramePr>
        <p:xfrm>
          <a:off x="1148317" y="1067911"/>
          <a:ext cx="9622466" cy="5799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045D359-D289-6025-6189-9CC5DAC24E12}"/>
              </a:ext>
            </a:extLst>
          </p:cNvPr>
          <p:cNvSpPr/>
          <p:nvPr/>
        </p:nvSpPr>
        <p:spPr>
          <a:xfrm>
            <a:off x="3274352" y="83652"/>
            <a:ext cx="6027803" cy="891553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49E01279-16B3-1C1B-D8BC-ED6874F34B9B}"/>
              </a:ext>
            </a:extLst>
          </p:cNvPr>
          <p:cNvSpPr txBox="1">
            <a:spLocks/>
          </p:cNvSpPr>
          <p:nvPr/>
        </p:nvSpPr>
        <p:spPr>
          <a:xfrm>
            <a:off x="3081191" y="132373"/>
            <a:ext cx="6029618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KEBUTUHAN DOKUMEN</a:t>
            </a:r>
          </a:p>
        </p:txBody>
      </p:sp>
    </p:spTree>
    <p:extLst>
      <p:ext uri="{BB962C8B-B14F-4D97-AF65-F5344CB8AC3E}">
        <p14:creationId xmlns:p14="http://schemas.microsoft.com/office/powerpoint/2010/main" val="2633337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Direktorat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, </a:t>
            </a:r>
            <a:r>
              <a:rPr lang="en-US" dirty="0" err="1"/>
              <a:t>Evaluasi</a:t>
            </a:r>
            <a:r>
              <a:rPr lang="en-US" dirty="0"/>
              <a:t>, dan </a:t>
            </a:r>
            <a:r>
              <a:rPr lang="en-US" dirty="0" err="1"/>
              <a:t>Informasi</a:t>
            </a:r>
            <a:r>
              <a:rPr lang="en-US" dirty="0"/>
              <a:t> Pembangunan Daerah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ECAB63D-3888-D482-C248-10A2AF9AC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955" y="-440267"/>
            <a:ext cx="9531931" cy="1325563"/>
          </a:xfrm>
        </p:spPr>
        <p:txBody>
          <a:bodyPr>
            <a:normAutofit/>
          </a:bodyPr>
          <a:lstStyle/>
          <a:p>
            <a:pPr algn="ctr">
              <a:lnSpc>
                <a:spcPct val="115000"/>
              </a:lnSpc>
            </a:pPr>
            <a:r>
              <a:rPr lang="en-ID" sz="1800" dirty="0">
                <a:effectLst/>
                <a:latin typeface="+mn-lt"/>
                <a:ea typeface="Times New Roman" panose="02020603050405020304" pitchFamily="18" charset="0"/>
              </a:rPr>
              <a:t> </a:t>
            </a:r>
            <a:br>
              <a:rPr lang="en-ID" sz="1800" dirty="0">
                <a:effectLst/>
                <a:latin typeface="+mn-lt"/>
                <a:ea typeface="Times New Roman" panose="02020603050405020304" pitchFamily="18" charset="0"/>
              </a:rPr>
            </a:br>
            <a:r>
              <a:rPr lang="en-ID" sz="1800" dirty="0">
                <a:latin typeface="+mn-lt"/>
                <a:ea typeface="Times New Roman" panose="02020603050405020304" pitchFamily="18" charset="0"/>
              </a:rPr>
              <a:t>F. </a:t>
            </a:r>
            <a:r>
              <a:rPr lang="en-ID" sz="1800" dirty="0" err="1">
                <a:effectLst/>
                <a:latin typeface="+mn-lt"/>
                <a:ea typeface="Times New Roman" panose="02020603050405020304" pitchFamily="18" charset="0"/>
              </a:rPr>
              <a:t>TATACARA</a:t>
            </a:r>
            <a:r>
              <a:rPr lang="en-ID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n-lt"/>
                <a:ea typeface="Times New Roman" panose="02020603050405020304" pitchFamily="18" charset="0"/>
              </a:rPr>
              <a:t>PENYAJIAN</a:t>
            </a:r>
            <a:r>
              <a:rPr lang="en-ID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n-lt"/>
                <a:ea typeface="Times New Roman" panose="02020603050405020304" pitchFamily="18" charset="0"/>
              </a:rPr>
              <a:t>EVALUASI</a:t>
            </a:r>
            <a:r>
              <a:rPr lang="en-ID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n-lt"/>
                <a:ea typeface="Times New Roman" panose="02020603050405020304" pitchFamily="18" charset="0"/>
              </a:rPr>
              <a:t>RPJPD</a:t>
            </a:r>
            <a:r>
              <a:rPr lang="en-ID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n-lt"/>
                <a:ea typeface="Times New Roman" panose="02020603050405020304" pitchFamily="18" charset="0"/>
              </a:rPr>
              <a:t>TAHUN</a:t>
            </a:r>
            <a:r>
              <a:rPr lang="en-ID" sz="1800" dirty="0">
                <a:effectLst/>
                <a:latin typeface="+mn-lt"/>
                <a:ea typeface="Times New Roman" panose="02020603050405020304" pitchFamily="18" charset="0"/>
              </a:rPr>
              <a:t> 2005-2025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59BC17-3163-F0A3-0207-83A53AC308C9}"/>
              </a:ext>
            </a:extLst>
          </p:cNvPr>
          <p:cNvSpPr txBox="1"/>
          <p:nvPr/>
        </p:nvSpPr>
        <p:spPr>
          <a:xfrm>
            <a:off x="600074" y="978349"/>
            <a:ext cx="10782301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600" dirty="0"/>
              <a:t>1. </a:t>
            </a:r>
            <a:r>
              <a:rPr lang="en-ID" sz="1600" dirty="0" err="1"/>
              <a:t>Prinsip-prinsip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penyajian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:</a:t>
            </a:r>
          </a:p>
          <a:p>
            <a:pPr marL="342900" indent="-342900" algn="just">
              <a:buAutoNum type="alphaLcPeriod"/>
            </a:pPr>
            <a:r>
              <a:rPr lang="en-ID" sz="1600" dirty="0" err="1"/>
              <a:t>Semua</a:t>
            </a:r>
            <a:r>
              <a:rPr lang="en-ID" sz="1600" dirty="0"/>
              <a:t> </a:t>
            </a:r>
            <a:r>
              <a:rPr lang="en-ID" sz="1600" dirty="0" err="1"/>
              <a:t>informasi</a:t>
            </a:r>
            <a:r>
              <a:rPr lang="en-ID" sz="1600" dirty="0"/>
              <a:t> yang </a:t>
            </a:r>
            <a:r>
              <a:rPr lang="en-ID" sz="1600" dirty="0" err="1"/>
              <a:t>disajikan</a:t>
            </a:r>
            <a:r>
              <a:rPr lang="en-ID" sz="1600" dirty="0"/>
              <a:t> </a:t>
            </a:r>
            <a:r>
              <a:rPr lang="en-ID" sz="1600" dirty="0" err="1"/>
              <a:t>tiap</a:t>
            </a:r>
            <a:r>
              <a:rPr lang="en-ID" sz="1600" dirty="0"/>
              <a:t> BAB </a:t>
            </a:r>
            <a:r>
              <a:rPr lang="en-ID" sz="1600" dirty="0" err="1"/>
              <a:t>harus</a:t>
            </a:r>
            <a:r>
              <a:rPr lang="en-ID" sz="1600" dirty="0"/>
              <a:t> </a:t>
            </a:r>
            <a:r>
              <a:rPr lang="en-ID" sz="1600" dirty="0" err="1"/>
              <a:t>berkorelasi</a:t>
            </a:r>
            <a:r>
              <a:rPr lang="en-ID" sz="1600" dirty="0"/>
              <a:t> dan </a:t>
            </a:r>
            <a:r>
              <a:rPr lang="en-ID" sz="1600" dirty="0" err="1"/>
              <a:t>didukung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data yang valid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kertas</a:t>
            </a:r>
            <a:r>
              <a:rPr lang="en-ID" sz="1600" dirty="0"/>
              <a:t> </a:t>
            </a:r>
            <a:r>
              <a:rPr lang="en-ID" sz="1600" dirty="0" err="1"/>
              <a:t>kerja</a:t>
            </a:r>
            <a:r>
              <a:rPr lang="en-ID" sz="1600" dirty="0"/>
              <a:t> </a:t>
            </a:r>
            <a:r>
              <a:rPr lang="en-ID" sz="1600" dirty="0" err="1"/>
              <a:t>evaluasi</a:t>
            </a:r>
            <a:r>
              <a:rPr lang="en-ID" sz="1600" dirty="0"/>
              <a:t>;</a:t>
            </a:r>
          </a:p>
          <a:p>
            <a:pPr marL="342900" indent="-342900" algn="just">
              <a:buAutoNum type="alphaLcPeriod"/>
            </a:pPr>
            <a:r>
              <a:rPr lang="en-ID" sz="1600" dirty="0" err="1"/>
              <a:t>Informasi</a:t>
            </a:r>
            <a:r>
              <a:rPr lang="en-ID" sz="1600" dirty="0"/>
              <a:t> yang </a:t>
            </a:r>
            <a:r>
              <a:rPr lang="en-ID" sz="1600" dirty="0" err="1"/>
              <a:t>disajikan</a:t>
            </a:r>
            <a:r>
              <a:rPr lang="en-ID" sz="1600" dirty="0"/>
              <a:t>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merupakan</a:t>
            </a:r>
            <a:r>
              <a:rPr lang="en-ID" sz="1600" dirty="0"/>
              <a:t> </a:t>
            </a:r>
            <a:r>
              <a:rPr lang="en-ID" sz="1600" dirty="0" err="1"/>
              <a:t>keseluruhan</a:t>
            </a:r>
            <a:r>
              <a:rPr lang="en-ID" sz="1600" dirty="0"/>
              <a:t> </a:t>
            </a:r>
            <a:r>
              <a:rPr lang="en-ID" sz="1600" dirty="0" err="1"/>
              <a:t>bentuk</a:t>
            </a:r>
            <a:r>
              <a:rPr lang="en-ID" sz="1600" dirty="0"/>
              <a:t> pada </a:t>
            </a:r>
            <a:r>
              <a:rPr lang="en-ID" sz="1600" dirty="0" err="1"/>
              <a:t>tahap</a:t>
            </a:r>
            <a:r>
              <a:rPr lang="en-ID" sz="1600" dirty="0"/>
              <a:t> </a:t>
            </a:r>
            <a:r>
              <a:rPr lang="en-ID" sz="1600" dirty="0" err="1"/>
              <a:t>perumusan</a:t>
            </a:r>
            <a:r>
              <a:rPr lang="en-ID" sz="1600" dirty="0"/>
              <a:t> (</a:t>
            </a:r>
            <a:r>
              <a:rPr lang="en-ID" sz="1600" dirty="0" err="1"/>
              <a:t>kertas</a:t>
            </a:r>
            <a:r>
              <a:rPr lang="en-ID" sz="1600" dirty="0"/>
              <a:t> </a:t>
            </a:r>
            <a:r>
              <a:rPr lang="en-ID" sz="1600" dirty="0" err="1"/>
              <a:t>kerja</a:t>
            </a:r>
            <a:r>
              <a:rPr lang="en-ID" sz="1600" dirty="0"/>
              <a:t> </a:t>
            </a:r>
            <a:r>
              <a:rPr lang="en-ID" sz="1600" dirty="0" err="1"/>
              <a:t>evaluasi</a:t>
            </a:r>
            <a:r>
              <a:rPr lang="en-ID" sz="1600" dirty="0"/>
              <a:t>)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sebagian</a:t>
            </a:r>
            <a:r>
              <a:rPr lang="en-ID" sz="1600" dirty="0"/>
              <a:t> </a:t>
            </a:r>
            <a:r>
              <a:rPr lang="en-ID" sz="1600" dirty="0" err="1"/>
              <a:t>menjadi</a:t>
            </a:r>
            <a:r>
              <a:rPr lang="en-ID" sz="1600" dirty="0"/>
              <a:t> yang </a:t>
            </a:r>
            <a:r>
              <a:rPr lang="en-ID" sz="1600" dirty="0" err="1"/>
              <a:t>dianggap</a:t>
            </a:r>
            <a:r>
              <a:rPr lang="en-ID" sz="1600" dirty="0"/>
              <a:t> </a:t>
            </a:r>
            <a:r>
              <a:rPr lang="en-ID" sz="1600" dirty="0" err="1"/>
              <a:t>relevan</a:t>
            </a:r>
            <a:r>
              <a:rPr lang="en-ID" sz="1600" dirty="0"/>
              <a:t> </a:t>
            </a:r>
            <a:r>
              <a:rPr lang="en-ID" sz="1600" dirty="0" err="1"/>
              <a:t>disajikan</a:t>
            </a:r>
            <a:r>
              <a:rPr lang="en-ID" sz="1600" dirty="0"/>
              <a:t>; dan</a:t>
            </a:r>
          </a:p>
          <a:p>
            <a:pPr marL="342900" indent="-342900" algn="just">
              <a:buAutoNum type="alphaLcPeriod"/>
            </a:pPr>
            <a:r>
              <a:rPr lang="en-ID" sz="1600" dirty="0" err="1"/>
              <a:t>Penyajian</a:t>
            </a:r>
            <a:r>
              <a:rPr lang="en-ID" sz="1600" dirty="0"/>
              <a:t> agar </a:t>
            </a:r>
            <a:r>
              <a:rPr lang="en-ID" sz="1600" dirty="0" err="1"/>
              <a:t>diperkaya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teknis</a:t>
            </a:r>
            <a:r>
              <a:rPr lang="en-ID" sz="1600" dirty="0"/>
              <a:t> </a:t>
            </a:r>
            <a:r>
              <a:rPr lang="en-ID" sz="1600" dirty="0" err="1"/>
              <a:t>presentasi</a:t>
            </a:r>
            <a:r>
              <a:rPr lang="en-ID" sz="1600" dirty="0"/>
              <a:t> yang </a:t>
            </a:r>
            <a:r>
              <a:rPr lang="en-ID" sz="1600" dirty="0" err="1"/>
              <a:t>baik</a:t>
            </a:r>
            <a:r>
              <a:rPr lang="en-ID" sz="1600" dirty="0"/>
              <a:t>, </a:t>
            </a:r>
            <a:r>
              <a:rPr lang="en-ID" sz="1600" dirty="0" err="1"/>
              <a:t>pilihan</a:t>
            </a:r>
            <a:r>
              <a:rPr lang="en-ID" sz="1600" dirty="0"/>
              <a:t> kata yang </a:t>
            </a:r>
            <a:r>
              <a:rPr lang="en-ID" sz="1600" dirty="0" err="1"/>
              <a:t>sederhana</a:t>
            </a:r>
            <a:r>
              <a:rPr lang="en-ID" sz="1600" dirty="0"/>
              <a:t> dan </a:t>
            </a:r>
            <a:r>
              <a:rPr lang="en-ID" sz="1600" dirty="0" err="1"/>
              <a:t>mudah</a:t>
            </a:r>
            <a:r>
              <a:rPr lang="en-ID" sz="1600" dirty="0"/>
              <a:t> </a:t>
            </a:r>
            <a:r>
              <a:rPr lang="en-ID" sz="1600" dirty="0" err="1"/>
              <a:t>dipahami</a:t>
            </a:r>
            <a:r>
              <a:rPr lang="en-ID" sz="1600" dirty="0"/>
              <a:t>, </a:t>
            </a:r>
            <a:r>
              <a:rPr lang="en-ID" sz="1600" dirty="0" err="1"/>
              <a:t>dilengkapi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tabel</a:t>
            </a:r>
            <a:r>
              <a:rPr lang="en-ID" sz="1600" dirty="0"/>
              <a:t>, </a:t>
            </a:r>
            <a:r>
              <a:rPr lang="en-ID" sz="1600" dirty="0" err="1"/>
              <a:t>grafik</a:t>
            </a:r>
            <a:r>
              <a:rPr lang="en-ID" sz="1600" dirty="0"/>
              <a:t>, dan </a:t>
            </a:r>
            <a:r>
              <a:rPr lang="en-ID" sz="1600" dirty="0" err="1"/>
              <a:t>gambar</a:t>
            </a:r>
            <a:r>
              <a:rPr lang="en-ID" sz="1600" dirty="0"/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300F29-2FA9-C933-8DBF-C74D87AB5F7E}"/>
              </a:ext>
            </a:extLst>
          </p:cNvPr>
          <p:cNvSpPr txBox="1"/>
          <p:nvPr/>
        </p:nvSpPr>
        <p:spPr>
          <a:xfrm>
            <a:off x="600073" y="2728630"/>
            <a:ext cx="107823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600" dirty="0"/>
              <a:t>2. </a:t>
            </a:r>
            <a:r>
              <a:rPr lang="en-ID" sz="1600" dirty="0" err="1"/>
              <a:t>Penyajian</a:t>
            </a:r>
            <a:r>
              <a:rPr lang="en-ID" sz="1600" dirty="0"/>
              <a:t> </a:t>
            </a:r>
            <a:r>
              <a:rPr lang="en-ID" sz="1600" dirty="0" err="1"/>
              <a:t>Dokumen</a:t>
            </a:r>
            <a:r>
              <a:rPr lang="en-ID" sz="1600" dirty="0"/>
              <a:t> </a:t>
            </a:r>
            <a:r>
              <a:rPr lang="en-ID" sz="1600" dirty="0" err="1"/>
              <a:t>Evaluasi</a:t>
            </a:r>
            <a:r>
              <a:rPr lang="en-ID" sz="1600" dirty="0"/>
              <a:t> (</a:t>
            </a:r>
            <a:r>
              <a:rPr lang="en-ID" sz="1600" dirty="0" err="1"/>
              <a:t>Sistematika</a:t>
            </a:r>
            <a:r>
              <a:rPr lang="en-ID" sz="1600" dirty="0"/>
              <a:t>) </a:t>
            </a:r>
            <a:r>
              <a:rPr lang="en-ID" sz="1600" dirty="0" err="1"/>
              <a:t>sekurang-kurangnya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berikut</a:t>
            </a:r>
            <a:r>
              <a:rPr lang="en-ID" sz="1600" dirty="0"/>
              <a:t>:</a:t>
            </a:r>
          </a:p>
          <a:p>
            <a:pPr algn="just"/>
            <a:endParaRPr lang="en-ID" sz="1600" dirty="0"/>
          </a:p>
        </p:txBody>
      </p: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669EB3E6-F0B0-CD03-13B9-F09451DB9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510392"/>
              </p:ext>
            </p:extLst>
          </p:nvPr>
        </p:nvGraphicFramePr>
        <p:xfrm>
          <a:off x="1219201" y="3289378"/>
          <a:ext cx="10163174" cy="3070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372">
                  <a:extLst>
                    <a:ext uri="{9D8B030D-6E8A-4147-A177-3AD203B41FA5}">
                      <a16:colId xmlns:a16="http://schemas.microsoft.com/office/drawing/2014/main" val="3494124249"/>
                    </a:ext>
                  </a:extLst>
                </a:gridCol>
                <a:gridCol w="3123691">
                  <a:extLst>
                    <a:ext uri="{9D8B030D-6E8A-4147-A177-3AD203B41FA5}">
                      <a16:colId xmlns:a16="http://schemas.microsoft.com/office/drawing/2014/main" val="3634855510"/>
                    </a:ext>
                  </a:extLst>
                </a:gridCol>
                <a:gridCol w="6032111">
                  <a:extLst>
                    <a:ext uri="{9D8B030D-6E8A-4147-A177-3AD203B41FA5}">
                      <a16:colId xmlns:a16="http://schemas.microsoft.com/office/drawing/2014/main" val="4157366538"/>
                    </a:ext>
                  </a:extLst>
                </a:gridCol>
              </a:tblGrid>
              <a:tr h="3619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Bab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Nomeklatur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Penjelasan</a:t>
                      </a:r>
                      <a:r>
                        <a:rPr lang="en-US" dirty="0"/>
                        <a:t> 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420777"/>
                  </a:ext>
                </a:extLst>
              </a:tr>
              <a:tr h="36192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  <a:endParaRPr lang="en-ID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Pendahuluan</a:t>
                      </a:r>
                      <a:endParaRPr lang="en-ID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memuat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latar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belakang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tujuan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dilaksanakannya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evaluasi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hasil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RPJPD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521451"/>
                  </a:ext>
                </a:extLst>
              </a:tr>
              <a:tr h="7139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II</a:t>
                      </a:r>
                      <a:endParaRPr lang="en-ID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Capaian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Kinerja </a:t>
                      </a: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RPJPD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Pada Akhir </a:t>
                      </a: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Periode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D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/>
                        <a:t>memuat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penjabaran</a:t>
                      </a:r>
                      <a:r>
                        <a:rPr lang="en-ID" sz="1400" dirty="0"/>
                        <a:t> dan </a:t>
                      </a:r>
                      <a:r>
                        <a:rPr lang="en-ID" sz="1400" dirty="0" err="1"/>
                        <a:t>analisis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capaian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kinerja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Pemerintah</a:t>
                      </a:r>
                      <a:r>
                        <a:rPr lang="en-ID" sz="1400" dirty="0"/>
                        <a:t> Daerah </a:t>
                      </a:r>
                      <a:r>
                        <a:rPr lang="en-ID" sz="1400" dirty="0" err="1"/>
                        <a:t>berdasarkan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pelaksanaan</a:t>
                      </a:r>
                      <a:r>
                        <a:rPr lang="en-ID" sz="1400" dirty="0"/>
                        <a:t> RPJPD pada </a:t>
                      </a:r>
                      <a:r>
                        <a:rPr lang="en-ID" sz="1400" dirty="0" err="1"/>
                        <a:t>akhir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periode</a:t>
                      </a:r>
                      <a:r>
                        <a:rPr lang="en-ID" sz="1400" dirty="0"/>
                        <a:t> RPJPD </a:t>
                      </a:r>
                      <a:r>
                        <a:rPr lang="en-ID" sz="1400" dirty="0" err="1"/>
                        <a:t>beserta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capaian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indikator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makro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pembangunan</a:t>
                      </a:r>
                      <a:r>
                        <a:rPr lang="en-ID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462482"/>
                  </a:ext>
                </a:extLst>
              </a:tr>
              <a:tr h="50570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III</a:t>
                      </a:r>
                      <a:endParaRPr lang="en-ID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Faktor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Pendorong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Penghambat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Pencapaian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Kinerja </a:t>
                      </a:r>
                      <a:endParaRPr lang="en-ID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memuat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hasil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identifikasi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faktor-faktor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mendorong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menghambat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tercapainya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target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kinerja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sasaran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pokok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RPJPD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D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51890"/>
                  </a:ext>
                </a:extLst>
              </a:tr>
              <a:tr h="713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IV</a:t>
                      </a:r>
                      <a:endParaRPr lang="en-ID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Kesimpulan Dan </a:t>
                      </a: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Rekomendasi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Tindak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Lanjut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D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memuat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kesimpulan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terhadap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hasil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identifikasi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faktor-faktor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mendorong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menghambat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tercapainya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target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kinerja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sasaran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pokok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RPJPD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sebagai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rekomendasi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penyusunan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RPJPD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periode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berikutnya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D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166546"/>
                  </a:ext>
                </a:extLst>
              </a:tr>
              <a:tr h="36192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Lampiran</a:t>
                      </a:r>
                      <a:endParaRPr lang="en-ID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Lampiran</a:t>
                      </a:r>
                      <a:endParaRPr lang="en-ID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243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251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E5AC5C-DE67-67A8-C18B-D22AD0E5A0C8}"/>
              </a:ext>
            </a:extLst>
          </p:cNvPr>
          <p:cNvSpPr/>
          <p:nvPr/>
        </p:nvSpPr>
        <p:spPr>
          <a:xfrm>
            <a:off x="359735" y="148856"/>
            <a:ext cx="11472530" cy="8718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CATATAN PENTING DALAM PENENTUAN BERBAGAI ARAH KEBIJAKAN, SASARAN POKOK DAN TARGET KINERJA DALAM RPJPD</a:t>
            </a:r>
            <a:endParaRPr lang="en-ID" sz="2400" b="1" dirty="0">
              <a:solidFill>
                <a:schemeClr val="l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B821EC-88C3-A226-F491-22E16CD690BD}"/>
              </a:ext>
            </a:extLst>
          </p:cNvPr>
          <p:cNvSpPr/>
          <p:nvPr/>
        </p:nvSpPr>
        <p:spPr>
          <a:xfrm>
            <a:off x="476693" y="2060724"/>
            <a:ext cx="2989521" cy="162146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lt1"/>
                </a:solidFill>
              </a:rPr>
              <a:t>Bagaimana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capaian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Visi</a:t>
            </a:r>
            <a:r>
              <a:rPr lang="en-US" dirty="0">
                <a:solidFill>
                  <a:schemeClr val="lt1"/>
                </a:solidFill>
              </a:rPr>
              <a:t>/</a:t>
            </a:r>
            <a:r>
              <a:rPr lang="en-US" dirty="0" err="1">
                <a:solidFill>
                  <a:schemeClr val="lt1"/>
                </a:solidFill>
              </a:rPr>
              <a:t>Misi</a:t>
            </a:r>
            <a:r>
              <a:rPr lang="en-US" dirty="0">
                <a:solidFill>
                  <a:schemeClr val="lt1"/>
                </a:solidFill>
              </a:rPr>
              <a:t>/</a:t>
            </a:r>
            <a:r>
              <a:rPr lang="en-US" dirty="0" err="1">
                <a:solidFill>
                  <a:schemeClr val="lt1"/>
                </a:solidFill>
              </a:rPr>
              <a:t>indikator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sasaran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pokok</a:t>
            </a:r>
            <a:r>
              <a:rPr lang="en-US" dirty="0"/>
              <a:t> pada Hasil </a:t>
            </a:r>
            <a:r>
              <a:rPr lang="en-US" dirty="0" err="1"/>
              <a:t>Evaluasi</a:t>
            </a:r>
            <a:r>
              <a:rPr lang="en-US" dirty="0"/>
              <a:t> RPJPD? </a:t>
            </a:r>
            <a:endParaRPr lang="en-ID" dirty="0">
              <a:solidFill>
                <a:schemeClr val="l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211B41-FE77-8371-1880-8108BAB79801}"/>
              </a:ext>
            </a:extLst>
          </p:cNvPr>
          <p:cNvSpPr/>
          <p:nvPr/>
        </p:nvSpPr>
        <p:spPr>
          <a:xfrm>
            <a:off x="476693" y="3771235"/>
            <a:ext cx="1586910" cy="162146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Yang </a:t>
            </a:r>
            <a:r>
              <a:rPr lang="en-US" dirty="0" err="1">
                <a:solidFill>
                  <a:schemeClr val="lt1"/>
                </a:solidFill>
              </a:rPr>
              <a:t>tidak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sesuai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dengan</a:t>
            </a:r>
            <a:r>
              <a:rPr lang="en-US" dirty="0">
                <a:solidFill>
                  <a:schemeClr val="lt1"/>
                </a:solidFill>
              </a:rPr>
              <a:t> PMDN 86/2017</a:t>
            </a:r>
            <a:endParaRPr lang="en-ID" dirty="0">
              <a:solidFill>
                <a:schemeClr val="l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C7580F-4618-F1E5-E1AD-49F7C8BCA737}"/>
              </a:ext>
            </a:extLst>
          </p:cNvPr>
          <p:cNvSpPr/>
          <p:nvPr/>
        </p:nvSpPr>
        <p:spPr>
          <a:xfrm>
            <a:off x="366823" y="1872991"/>
            <a:ext cx="4031511" cy="2061385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l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1D2A68-D400-CC17-519D-47D2ABD6EC47}"/>
              </a:ext>
            </a:extLst>
          </p:cNvPr>
          <p:cNvSpPr/>
          <p:nvPr/>
        </p:nvSpPr>
        <p:spPr>
          <a:xfrm>
            <a:off x="2382578" y="998214"/>
            <a:ext cx="7333768" cy="64260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Fakta: Banyak Daerah yang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</a:rPr>
              <a:t>belum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</a:rPr>
              <a:t>melaksanakan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</a:rPr>
              <a:t>kaidah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</a:rPr>
              <a:t>dalam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</a:rPr>
              <a:t>Permendagri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 86/2017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</a:rPr>
              <a:t>terutama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 pada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</a:rPr>
              <a:t>Arah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</a:rPr>
              <a:t>Kebijakan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 dan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</a:rPr>
              <a:t>Sasaran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</a:rPr>
              <a:t>Pokok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.  </a:t>
            </a:r>
            <a:endParaRPr lang="en-ID" b="1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2A2359-B515-21B5-EC55-E1CBD8D409CA}"/>
              </a:ext>
            </a:extLst>
          </p:cNvPr>
          <p:cNvSpPr/>
          <p:nvPr/>
        </p:nvSpPr>
        <p:spPr>
          <a:xfrm>
            <a:off x="3700129" y="2381693"/>
            <a:ext cx="1307805" cy="1047307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SE MDN </a:t>
            </a:r>
            <a:r>
              <a:rPr lang="en-US" dirty="0" err="1">
                <a:solidFill>
                  <a:schemeClr val="lt1"/>
                </a:solidFill>
              </a:rPr>
              <a:t>Tentang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Evaluasi</a:t>
            </a:r>
            <a:endParaRPr lang="en-ID" dirty="0">
              <a:solidFill>
                <a:schemeClr val="l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4F8B4C-E5D3-2010-DB32-FF88D59527C8}"/>
              </a:ext>
            </a:extLst>
          </p:cNvPr>
          <p:cNvSpPr/>
          <p:nvPr/>
        </p:nvSpPr>
        <p:spPr>
          <a:xfrm>
            <a:off x="2437513" y="4475306"/>
            <a:ext cx="1586910" cy="162146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lt1"/>
                </a:solidFill>
              </a:rPr>
              <a:t>Capaian</a:t>
            </a:r>
            <a:r>
              <a:rPr lang="en-US" dirty="0">
                <a:solidFill>
                  <a:schemeClr val="lt1"/>
                </a:solidFill>
              </a:rPr>
              <a:t> RPJMD </a:t>
            </a:r>
            <a:r>
              <a:rPr lang="en-US" dirty="0" err="1">
                <a:solidFill>
                  <a:schemeClr val="lt1"/>
                </a:solidFill>
              </a:rPr>
              <a:t>menjadi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gambaran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capaian</a:t>
            </a:r>
            <a:endParaRPr lang="en-ID" dirty="0">
              <a:solidFill>
                <a:schemeClr val="lt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32CD5A6-1436-6309-D923-19F6779D72CF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2063603" y="4581967"/>
            <a:ext cx="373910" cy="70407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C3EA49B-7175-5945-F860-739D43311AE1}"/>
              </a:ext>
            </a:extLst>
          </p:cNvPr>
          <p:cNvSpPr/>
          <p:nvPr/>
        </p:nvSpPr>
        <p:spPr>
          <a:xfrm>
            <a:off x="5605571" y="1831926"/>
            <a:ext cx="3501655" cy="1857038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rgbClr val="FF0000"/>
                </a:solidFill>
              </a:rPr>
              <a:t>Menelaah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Visi</a:t>
            </a:r>
            <a:r>
              <a:rPr lang="en-US" b="1" dirty="0">
                <a:solidFill>
                  <a:srgbClr val="FF0000"/>
                </a:solidFill>
              </a:rPr>
              <a:t> dan </a:t>
            </a:r>
            <a:r>
              <a:rPr lang="en-US" b="1" dirty="0" err="1">
                <a:solidFill>
                  <a:srgbClr val="FF0000"/>
                </a:solidFill>
              </a:rPr>
              <a:t>Misi</a:t>
            </a:r>
            <a:r>
              <a:rPr lang="en-US" b="1" dirty="0">
                <a:solidFill>
                  <a:srgbClr val="FF0000"/>
                </a:solidFill>
              </a:rPr>
              <a:t> Daerah?</a:t>
            </a:r>
          </a:p>
          <a:p>
            <a:pPr marL="342900" indent="-342900">
              <a:buAutoNum type="arabicPeriod"/>
            </a:pPr>
            <a:r>
              <a:rPr lang="en-US" b="1" dirty="0" err="1">
                <a:solidFill>
                  <a:srgbClr val="FF0000"/>
                </a:solidFill>
              </a:rPr>
              <a:t>Apakah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tetap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dilanjutkan</a:t>
            </a:r>
            <a:r>
              <a:rPr lang="en-US" b="1" dirty="0">
                <a:solidFill>
                  <a:srgbClr val="FF0000"/>
                </a:solidFill>
              </a:rPr>
              <a:t>?</a:t>
            </a:r>
          </a:p>
          <a:p>
            <a:pPr marL="342900" indent="-342900">
              <a:buAutoNum type="arabicPeriod"/>
            </a:pPr>
            <a:r>
              <a:rPr lang="en-US" b="1" dirty="0" err="1">
                <a:solidFill>
                  <a:srgbClr val="FF0000"/>
                </a:solidFill>
              </a:rPr>
              <a:t>Apakah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menganulir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sebagian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lalu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memperkuatnya</a:t>
            </a:r>
            <a:r>
              <a:rPr lang="en-US" b="1" dirty="0">
                <a:solidFill>
                  <a:srgbClr val="FF0000"/>
                </a:solidFill>
              </a:rPr>
              <a:t>?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Apakah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tidak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sama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sekali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atau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membuat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Visi</a:t>
            </a:r>
            <a:r>
              <a:rPr lang="en-US" b="1" dirty="0">
                <a:solidFill>
                  <a:srgbClr val="FF0000"/>
                </a:solidFill>
              </a:rPr>
              <a:t> dan </a:t>
            </a:r>
            <a:r>
              <a:rPr lang="en-US" b="1" dirty="0" err="1">
                <a:solidFill>
                  <a:srgbClr val="FF0000"/>
                </a:solidFill>
              </a:rPr>
              <a:t>Misi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baru</a:t>
            </a:r>
            <a:r>
              <a:rPr lang="en-US" b="1" dirty="0">
                <a:solidFill>
                  <a:srgbClr val="FF0000"/>
                </a:solidFill>
              </a:rPr>
              <a:t>?</a:t>
            </a:r>
            <a:endParaRPr lang="en-ID" b="1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A10AED-1EF7-0595-172B-FDF5C6DF880D}"/>
              </a:ext>
            </a:extLst>
          </p:cNvPr>
          <p:cNvSpPr/>
          <p:nvPr/>
        </p:nvSpPr>
        <p:spPr>
          <a:xfrm>
            <a:off x="221552" y="1704866"/>
            <a:ext cx="4852616" cy="4578976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ash"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lt1"/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61EAF53-DB7C-B01A-2642-D0F85D784278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 flipV="1">
            <a:off x="5074168" y="2760445"/>
            <a:ext cx="531403" cy="1233909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38FC569-CAF9-70B3-FA95-2F188CD0EAAD}"/>
              </a:ext>
            </a:extLst>
          </p:cNvPr>
          <p:cNvSpPr/>
          <p:nvPr/>
        </p:nvSpPr>
        <p:spPr>
          <a:xfrm>
            <a:off x="5403666" y="4546750"/>
            <a:ext cx="3703560" cy="492389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lt1"/>
                </a:solidFill>
              </a:rPr>
              <a:t>Memperhatikan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Prioritas</a:t>
            </a:r>
            <a:r>
              <a:rPr lang="en-US" sz="1600" dirty="0">
                <a:solidFill>
                  <a:schemeClr val="lt1"/>
                </a:solidFill>
              </a:rPr>
              <a:t> Pembangunan Nasional </a:t>
            </a:r>
            <a:r>
              <a:rPr lang="en-US" sz="1600" dirty="0" err="1">
                <a:solidFill>
                  <a:schemeClr val="lt1"/>
                </a:solidFill>
              </a:rPr>
              <a:t>Tahun</a:t>
            </a:r>
            <a:r>
              <a:rPr lang="en-US" sz="1600" dirty="0">
                <a:solidFill>
                  <a:schemeClr val="lt1"/>
                </a:solidFill>
              </a:rPr>
              <a:t> 2025-2045  </a:t>
            </a:r>
            <a:endParaRPr lang="en-ID" sz="1600" dirty="0">
              <a:solidFill>
                <a:schemeClr val="lt1"/>
              </a:solidFill>
            </a:endParaRP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B1BC80A5-1424-3A1F-96BB-D7A5E415C685}"/>
              </a:ext>
            </a:extLst>
          </p:cNvPr>
          <p:cNvSpPr/>
          <p:nvPr/>
        </p:nvSpPr>
        <p:spPr>
          <a:xfrm>
            <a:off x="6452047" y="3899826"/>
            <a:ext cx="546911" cy="616528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lt1"/>
              </a:solidFill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2FB36FC1-EF21-5560-D3FE-2A3085686E0F}"/>
              </a:ext>
            </a:extLst>
          </p:cNvPr>
          <p:cNvSpPr/>
          <p:nvPr/>
        </p:nvSpPr>
        <p:spPr>
          <a:xfrm rot="10800000">
            <a:off x="7045659" y="3833348"/>
            <a:ext cx="546911" cy="616528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lt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4AD787-ED8A-B736-6EF8-7343F534EFFD}"/>
              </a:ext>
            </a:extLst>
          </p:cNvPr>
          <p:cNvGrpSpPr/>
          <p:nvPr/>
        </p:nvGrpSpPr>
        <p:grpSpPr>
          <a:xfrm>
            <a:off x="10042308" y="2529551"/>
            <a:ext cx="1693391" cy="2470155"/>
            <a:chOff x="9971487" y="2381693"/>
            <a:chExt cx="1814778" cy="2836201"/>
          </a:xfrm>
        </p:grpSpPr>
        <p:pic>
          <p:nvPicPr>
            <p:cNvPr id="1026" name="Picture 2" descr="Keagamaan Gambar PNG | File Vektor dan PSD | Unduh Gratis di Pngtree">
              <a:extLst>
                <a:ext uri="{FF2B5EF4-FFF2-40B4-BE49-F238E27FC236}">
                  <a16:creationId xmlns:a16="http://schemas.microsoft.com/office/drawing/2014/main" id="{68BCCEAD-C33E-3BE9-CC3C-642CB09655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1487" y="2381693"/>
              <a:ext cx="1743820" cy="1743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Gambar Orang Diskusi Rapat Datar, Rapat Clipart, Perusahaan Yang Datar,  Diskusi Pertemuan Kantor Bisnis PNG dan Vektor dengan Background Transparan  untuk Unduh Gratis">
              <a:extLst>
                <a:ext uri="{FF2B5EF4-FFF2-40B4-BE49-F238E27FC236}">
                  <a16:creationId xmlns:a16="http://schemas.microsoft.com/office/drawing/2014/main" id="{1D44E8DB-E493-6E20-8D17-78DE259CB8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5F5F5"/>
                </a:clrFrom>
                <a:clrTo>
                  <a:srgbClr val="F5F5F5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7371" y="3429000"/>
              <a:ext cx="1788894" cy="1788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2F3B2716-E2DA-3463-AA7B-1C683D8EEDD8}"/>
              </a:ext>
            </a:extLst>
          </p:cNvPr>
          <p:cNvSpPr/>
          <p:nvPr/>
        </p:nvSpPr>
        <p:spPr>
          <a:xfrm>
            <a:off x="9716346" y="2636504"/>
            <a:ext cx="2254102" cy="222257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lt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4BE18C-D3A1-7794-4864-88DFD34B8818}"/>
              </a:ext>
            </a:extLst>
          </p:cNvPr>
          <p:cNvSpPr/>
          <p:nvPr/>
        </p:nvSpPr>
        <p:spPr>
          <a:xfrm>
            <a:off x="9821015" y="1040144"/>
            <a:ext cx="2056246" cy="83284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DISKUSI LINTAS </a:t>
            </a:r>
          </a:p>
          <a:p>
            <a:pPr algn="ctr"/>
            <a:r>
              <a:rPr lang="en-US" sz="1200" b="1" dirty="0"/>
              <a:t>PEMANGKU KEPENTINGAN LOKAL DAN NASIONAL/INTERNASIONAL</a:t>
            </a:r>
            <a:endParaRPr lang="en-ID" sz="1400" b="1" dirty="0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E0E25DF1-060C-635C-8660-D3C097B31DF7}"/>
              </a:ext>
            </a:extLst>
          </p:cNvPr>
          <p:cNvSpPr/>
          <p:nvPr/>
        </p:nvSpPr>
        <p:spPr>
          <a:xfrm rot="5400000">
            <a:off x="9230422" y="3016776"/>
            <a:ext cx="546911" cy="616528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lt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EB2A474-CBA7-15B0-6E27-D43E3D8046B3}"/>
              </a:ext>
            </a:extLst>
          </p:cNvPr>
          <p:cNvSpPr/>
          <p:nvPr/>
        </p:nvSpPr>
        <p:spPr>
          <a:xfrm>
            <a:off x="9198803" y="5763220"/>
            <a:ext cx="2445546" cy="7773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VISI DAN MISI DAERAH YANG DISEPAKATI</a:t>
            </a:r>
            <a:endParaRPr lang="en-ID" b="1" dirty="0">
              <a:solidFill>
                <a:schemeClr val="lt1"/>
              </a:solidFill>
            </a:endParaRPr>
          </a:p>
        </p:txBody>
      </p:sp>
      <p:sp>
        <p:nvSpPr>
          <p:cNvPr id="48" name="Arrow: Notched Right 47">
            <a:extLst>
              <a:ext uri="{FF2B5EF4-FFF2-40B4-BE49-F238E27FC236}">
                <a16:creationId xmlns:a16="http://schemas.microsoft.com/office/drawing/2014/main" id="{2B4B3B5A-176A-0D9D-B50A-418615791397}"/>
              </a:ext>
            </a:extLst>
          </p:cNvPr>
          <p:cNvSpPr/>
          <p:nvPr/>
        </p:nvSpPr>
        <p:spPr>
          <a:xfrm rot="3323347">
            <a:off x="8295308" y="4143153"/>
            <a:ext cx="1574424" cy="415837"/>
          </a:xfrm>
          <a:prstGeom prst="notchedRightArrow">
            <a:avLst/>
          </a:prstGeom>
          <a:solidFill>
            <a:srgbClr val="FFC000"/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lt1"/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779949AB-E778-168E-06B0-3C5958A22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297" y="5104137"/>
            <a:ext cx="2788080" cy="16106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1BFD5AE-0332-602F-7F6B-D352DA56C3A9}"/>
              </a:ext>
            </a:extLst>
          </p:cNvPr>
          <p:cNvSpPr/>
          <p:nvPr/>
        </p:nvSpPr>
        <p:spPr>
          <a:xfrm>
            <a:off x="5448150" y="3833669"/>
            <a:ext cx="877464" cy="58149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lt1"/>
                </a:solidFill>
              </a:rPr>
              <a:t>RTRW</a:t>
            </a:r>
            <a:r>
              <a:rPr lang="en-US" sz="1200" b="1" dirty="0">
                <a:solidFill>
                  <a:schemeClr val="lt1"/>
                </a:solidFill>
              </a:rPr>
              <a:t> Prov/</a:t>
            </a:r>
            <a:r>
              <a:rPr lang="en-US" sz="1200" b="1" dirty="0" err="1">
                <a:solidFill>
                  <a:schemeClr val="lt1"/>
                </a:solidFill>
              </a:rPr>
              <a:t>Kab</a:t>
            </a:r>
            <a:r>
              <a:rPr lang="en-US" sz="1200" b="1" dirty="0">
                <a:solidFill>
                  <a:schemeClr val="lt1"/>
                </a:solidFill>
              </a:rPr>
              <a:t>/Kota-lain </a:t>
            </a:r>
            <a:endParaRPr lang="en-ID" sz="1200" b="1" dirty="0">
              <a:solidFill>
                <a:schemeClr val="l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39FD36-7004-A465-1F2D-FD15D3E380B6}"/>
              </a:ext>
            </a:extLst>
          </p:cNvPr>
          <p:cNvSpPr/>
          <p:nvPr/>
        </p:nvSpPr>
        <p:spPr>
          <a:xfrm>
            <a:off x="9195613" y="5061581"/>
            <a:ext cx="1693391" cy="558327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Permasalahan</a:t>
            </a:r>
            <a:r>
              <a:rPr lang="en-US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 dan </a:t>
            </a:r>
            <a:r>
              <a:rPr lang="en-US" sz="14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Isu</a:t>
            </a:r>
            <a:r>
              <a:rPr lang="en-US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Strategis</a:t>
            </a:r>
            <a:endParaRPr lang="en-ID" sz="1400" b="1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" name="Arrow: Curved Right 3">
            <a:extLst>
              <a:ext uri="{FF2B5EF4-FFF2-40B4-BE49-F238E27FC236}">
                <a16:creationId xmlns:a16="http://schemas.microsoft.com/office/drawing/2014/main" id="{26287BE2-0308-0561-0E87-D472333CD11A}"/>
              </a:ext>
            </a:extLst>
          </p:cNvPr>
          <p:cNvSpPr/>
          <p:nvPr/>
        </p:nvSpPr>
        <p:spPr>
          <a:xfrm>
            <a:off x="8633639" y="5218745"/>
            <a:ext cx="473588" cy="887034"/>
          </a:xfrm>
          <a:prstGeom prst="curvedRightArrow">
            <a:avLst/>
          </a:prstGeom>
          <a:solidFill>
            <a:srgbClr val="FF0000"/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lt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3E73CD-6C20-EEAD-238A-3C2564A79896}"/>
              </a:ext>
            </a:extLst>
          </p:cNvPr>
          <p:cNvSpPr/>
          <p:nvPr/>
        </p:nvSpPr>
        <p:spPr>
          <a:xfrm>
            <a:off x="9960289" y="1987300"/>
            <a:ext cx="1721142" cy="49651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KONSULTASI PUBLIK, MUSRENBANG, dan Forum-forum lain </a:t>
            </a:r>
            <a:endParaRPr lang="en-ID" sz="1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A70253-C0BA-EA9B-FEAA-1D53C1680C07}"/>
              </a:ext>
            </a:extLst>
          </p:cNvPr>
          <p:cNvSpPr/>
          <p:nvPr/>
        </p:nvSpPr>
        <p:spPr>
          <a:xfrm>
            <a:off x="7691424" y="3838509"/>
            <a:ext cx="1076174" cy="58149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lt1"/>
                </a:solidFill>
              </a:rPr>
              <a:t>RPJPD</a:t>
            </a:r>
            <a:r>
              <a:rPr lang="en-US" sz="1050" b="1" dirty="0">
                <a:solidFill>
                  <a:schemeClr val="lt1"/>
                </a:solidFill>
              </a:rPr>
              <a:t> Prov/</a:t>
            </a:r>
            <a:r>
              <a:rPr lang="en-US" sz="1050" b="1" dirty="0" err="1"/>
              <a:t>Kab</a:t>
            </a:r>
            <a:r>
              <a:rPr lang="en-US" sz="1050" b="1" dirty="0"/>
              <a:t>/Kota </a:t>
            </a:r>
            <a:r>
              <a:rPr lang="en-US" sz="1050" b="1" dirty="0" err="1">
                <a:solidFill>
                  <a:schemeClr val="lt1"/>
                </a:solidFill>
              </a:rPr>
              <a:t>daerah</a:t>
            </a:r>
            <a:r>
              <a:rPr lang="en-US" sz="1050" b="1" dirty="0">
                <a:solidFill>
                  <a:schemeClr val="lt1"/>
                </a:solidFill>
              </a:rPr>
              <a:t> lain</a:t>
            </a:r>
            <a:endParaRPr lang="en-ID" sz="105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48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6539B-5313-254C-81FC-4F5BD9E89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B889D-D289-7707-93A8-94B3FA60E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222294-1A77-87FC-69BC-D0BA6473305F}"/>
              </a:ext>
            </a:extLst>
          </p:cNvPr>
          <p:cNvSpPr/>
          <p:nvPr/>
        </p:nvSpPr>
        <p:spPr>
          <a:xfrm>
            <a:off x="152578" y="753810"/>
            <a:ext cx="11863575" cy="3733458"/>
          </a:xfrm>
          <a:prstGeom prst="rect">
            <a:avLst/>
          </a:prstGeom>
          <a:solidFill>
            <a:srgbClr val="FFF3F3"/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514350" marR="27305" lvl="0" indent="-51435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Font typeface="+mj-lt"/>
              <a:buAutoNum type="arabicParenR"/>
            </a:pPr>
            <a:r>
              <a:rPr lang="en-US" sz="2000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Pemerintah</a:t>
            </a: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daerah</a:t>
            </a: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pada </a:t>
            </a:r>
            <a:r>
              <a:rPr lang="en-US" sz="2000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tahun</a:t>
            </a: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2023 agar </a:t>
            </a:r>
            <a:r>
              <a:rPr lang="en-US" sz="2000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memulai</a:t>
            </a: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Menyusun </a:t>
            </a:r>
            <a:r>
              <a:rPr lang="en-US" sz="2000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Rencana</a:t>
            </a: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Pembangunan </a:t>
            </a:r>
            <a:r>
              <a:rPr lang="en-US" sz="2000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Jangka</a:t>
            </a: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Panjang Daerah (RPJPD) </a:t>
            </a:r>
            <a:r>
              <a:rPr lang="en-US" sz="2000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Tahun</a:t>
            </a: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2025-2045</a:t>
            </a:r>
            <a:r>
              <a:rPr lang="en-US" sz="2000" dirty="0"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en-ID" sz="2000" dirty="0">
              <a:latin typeface="Bookman Old Style" panose="02050604050505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marR="27305" lvl="0" indent="-51435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Font typeface="+mj-lt"/>
              <a:buAutoNum type="arabicParenR"/>
            </a:pPr>
            <a:r>
              <a:rPr lang="en-US" sz="2000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Musyawarah</a:t>
            </a: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Rencana</a:t>
            </a: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Pembangunan </a:t>
            </a:r>
            <a:r>
              <a:rPr lang="en-US" sz="2000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Jangka</a:t>
            </a: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Panjang Daerah (RPJPD)</a:t>
            </a:r>
            <a:r>
              <a:rPr lang="en-ID" sz="2000" dirty="0">
                <a:latin typeface="Bookman Old Style" panose="02050604050505020204" pitchFamily="18" charset="0"/>
              </a:rPr>
              <a:t> </a:t>
            </a:r>
            <a:r>
              <a:rPr lang="en-ID" sz="2000" dirty="0" err="1">
                <a:latin typeface="Bookman Old Style" panose="02050604050505020204" pitchFamily="18" charset="0"/>
              </a:rPr>
              <a:t>dilaksanakan</a:t>
            </a:r>
            <a:r>
              <a:rPr lang="en-ID" sz="2000" dirty="0">
                <a:latin typeface="Bookman Old Style" panose="02050604050505020204" pitchFamily="18" charset="0"/>
              </a:rPr>
              <a:t> paling </a:t>
            </a:r>
            <a:r>
              <a:rPr lang="en-ID" sz="2000" dirty="0" err="1">
                <a:latin typeface="Bookman Old Style" panose="02050604050505020204" pitchFamily="18" charset="0"/>
              </a:rPr>
              <a:t>lambat</a:t>
            </a:r>
            <a:r>
              <a:rPr lang="en-ID" sz="2000" dirty="0">
                <a:latin typeface="Bookman Old Style" panose="02050604050505020204" pitchFamily="18" charset="0"/>
              </a:rPr>
              <a:t> 1 (</a:t>
            </a:r>
            <a:r>
              <a:rPr lang="en-ID" sz="2000" dirty="0" err="1">
                <a:latin typeface="Bookman Old Style" panose="02050604050505020204" pitchFamily="18" charset="0"/>
              </a:rPr>
              <a:t>satu</a:t>
            </a:r>
            <a:r>
              <a:rPr lang="en-ID" sz="2000" dirty="0">
                <a:latin typeface="Bookman Old Style" panose="02050604050505020204" pitchFamily="18" charset="0"/>
              </a:rPr>
              <a:t>) </a:t>
            </a:r>
            <a:r>
              <a:rPr lang="en-ID" sz="2000" dirty="0" err="1">
                <a:latin typeface="Bookman Old Style" panose="02050604050505020204" pitchFamily="18" charset="0"/>
              </a:rPr>
              <a:t>tahun</a:t>
            </a:r>
            <a:r>
              <a:rPr lang="en-ID" sz="2000" dirty="0">
                <a:latin typeface="Bookman Old Style" panose="02050604050505020204" pitchFamily="18" charset="0"/>
              </a:rPr>
              <a:t> </a:t>
            </a:r>
            <a:r>
              <a:rPr lang="en-ID" sz="2000" dirty="0" err="1">
                <a:latin typeface="Bookman Old Style" panose="02050604050505020204" pitchFamily="18" charset="0"/>
              </a:rPr>
              <a:t>sebelum</a:t>
            </a:r>
            <a:r>
              <a:rPr lang="en-ID" sz="2000" dirty="0">
                <a:latin typeface="Bookman Old Style" panose="02050604050505020204" pitchFamily="18" charset="0"/>
              </a:rPr>
              <a:t> </a:t>
            </a:r>
            <a:r>
              <a:rPr lang="en-ID" sz="2000" dirty="0" err="1">
                <a:latin typeface="Bookman Old Style" panose="02050604050505020204" pitchFamily="18" charset="0"/>
              </a:rPr>
              <a:t>berakhirnya</a:t>
            </a:r>
            <a:r>
              <a:rPr lang="en-ID" sz="2000" dirty="0">
                <a:latin typeface="Bookman Old Style" panose="02050604050505020204" pitchFamily="18" charset="0"/>
              </a:rPr>
              <a:t> </a:t>
            </a:r>
            <a:r>
              <a:rPr lang="en-ID" sz="2000" dirty="0" err="1">
                <a:latin typeface="Bookman Old Style" panose="02050604050505020204" pitchFamily="18" charset="0"/>
              </a:rPr>
              <a:t>periode</a:t>
            </a:r>
            <a:r>
              <a:rPr lang="en-ID" sz="2000" dirty="0">
                <a:latin typeface="Bookman Old Style" panose="02050604050505020204" pitchFamily="18" charset="0"/>
              </a:rPr>
              <a:t> RPJPD yang </a:t>
            </a:r>
            <a:r>
              <a:rPr lang="en-ID" sz="2000" dirty="0" err="1">
                <a:latin typeface="Bookman Old Style" panose="02050604050505020204" pitchFamily="18" charset="0"/>
              </a:rPr>
              <a:t>sedang</a:t>
            </a:r>
            <a:r>
              <a:rPr lang="en-ID" sz="2000" dirty="0">
                <a:latin typeface="Bookman Old Style" panose="02050604050505020204" pitchFamily="18" charset="0"/>
              </a:rPr>
              <a:t> </a:t>
            </a:r>
            <a:r>
              <a:rPr lang="en-ID" sz="2000" dirty="0" err="1">
                <a:latin typeface="Bookman Old Style" panose="02050604050505020204" pitchFamily="18" charset="0"/>
              </a:rPr>
              <a:t>berjalan</a:t>
            </a:r>
            <a:r>
              <a:rPr lang="en-ID" sz="2000" dirty="0">
                <a:latin typeface="Bookman Old Style" panose="02050604050505020204" pitchFamily="18" charset="0"/>
              </a:rPr>
              <a:t> sebagaimana amanat UU 25/2004 </a:t>
            </a:r>
            <a:r>
              <a:rPr lang="en-ID" sz="2000" dirty="0" err="1">
                <a:latin typeface="Bookman Old Style" panose="02050604050505020204" pitchFamily="18" charset="0"/>
              </a:rPr>
              <a:t>Pasal</a:t>
            </a:r>
            <a:r>
              <a:rPr lang="en-ID" sz="2000" dirty="0">
                <a:latin typeface="Bookman Old Style" panose="02050604050505020204" pitchFamily="18" charset="0"/>
              </a:rPr>
              <a:t> 11 </a:t>
            </a:r>
            <a:r>
              <a:rPr lang="en-ID" sz="2000" dirty="0" err="1">
                <a:latin typeface="Bookman Old Style" panose="02050604050505020204" pitchFamily="18" charset="0"/>
              </a:rPr>
              <a:t>ayat</a:t>
            </a:r>
            <a:r>
              <a:rPr lang="en-ID" sz="2000" dirty="0">
                <a:latin typeface="Bookman Old Style" panose="02050604050505020204" pitchFamily="18" charset="0"/>
              </a:rPr>
              <a:t> (3).</a:t>
            </a:r>
          </a:p>
          <a:p>
            <a:pPr marL="514350" marR="27305" lvl="0" indent="-51435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Font typeface="+mj-lt"/>
              <a:buAutoNum type="arabicParenR"/>
            </a:pPr>
            <a:r>
              <a:rPr lang="en-ID" sz="2000" dirty="0">
                <a:latin typeface="Bookman Old Style" panose="02050604050505020204" pitchFamily="18" charset="0"/>
              </a:rPr>
              <a:t>RPJPD yang </a:t>
            </a:r>
            <a:r>
              <a:rPr lang="en-ID" sz="2000" dirty="0" err="1">
                <a:latin typeface="Bookman Old Style" panose="02050604050505020204" pitchFamily="18" charset="0"/>
              </a:rPr>
              <a:t>sudah</a:t>
            </a:r>
            <a:r>
              <a:rPr lang="en-ID" sz="2000" dirty="0">
                <a:latin typeface="Bookman Old Style" panose="02050604050505020204" pitchFamily="18" charset="0"/>
              </a:rPr>
              <a:t> </a:t>
            </a:r>
            <a:r>
              <a:rPr lang="en-ID" sz="2000" dirty="0" err="1">
                <a:latin typeface="Bookman Old Style" panose="02050604050505020204" pitchFamily="18" charset="0"/>
              </a:rPr>
              <a:t>disusun</a:t>
            </a:r>
            <a:r>
              <a:rPr lang="en-ID" sz="2000" dirty="0">
                <a:latin typeface="Bookman Old Style" panose="02050604050505020204" pitchFamily="18" charset="0"/>
              </a:rPr>
              <a:t> </a:t>
            </a:r>
            <a:r>
              <a:rPr lang="en-ID" sz="2000" dirty="0" err="1">
                <a:latin typeface="Bookman Old Style" panose="02050604050505020204" pitchFamily="18" charset="0"/>
              </a:rPr>
              <a:t>dapat</a:t>
            </a:r>
            <a:r>
              <a:rPr lang="en-ID" sz="2000" dirty="0">
                <a:latin typeface="Bookman Old Style" panose="02050604050505020204" pitchFamily="18" charset="0"/>
              </a:rPr>
              <a:t> digunakan </a:t>
            </a:r>
            <a:r>
              <a:rPr lang="en-ID" sz="2000" dirty="0" err="1">
                <a:latin typeface="Bookman Old Style" panose="02050604050505020204" pitchFamily="18" charset="0"/>
              </a:rPr>
              <a:t>menjadi</a:t>
            </a:r>
            <a:r>
              <a:rPr lang="en-ID" sz="2000" dirty="0">
                <a:latin typeface="Bookman Old Style" panose="02050604050505020204" pitchFamily="18" charset="0"/>
              </a:rPr>
              <a:t> </a:t>
            </a:r>
            <a:r>
              <a:rPr lang="en-ID" sz="2000" dirty="0" err="1">
                <a:latin typeface="Bookman Old Style" panose="02050604050505020204" pitchFamily="18" charset="0"/>
              </a:rPr>
              <a:t>pedoman</a:t>
            </a:r>
            <a:r>
              <a:rPr lang="en-ID" sz="2000" dirty="0">
                <a:latin typeface="Bookman Old Style" panose="02050604050505020204" pitchFamily="18" charset="0"/>
              </a:rPr>
              <a:t> </a:t>
            </a:r>
            <a:r>
              <a:rPr lang="en-ID" sz="2000" dirty="0" err="1">
                <a:latin typeface="Bookman Old Style" panose="02050604050505020204" pitchFamily="18" charset="0"/>
              </a:rPr>
              <a:t>calon</a:t>
            </a:r>
            <a:r>
              <a:rPr lang="en-ID" sz="2000" dirty="0">
                <a:latin typeface="Bookman Old Style" panose="02050604050505020204" pitchFamily="18" charset="0"/>
              </a:rPr>
              <a:t> </a:t>
            </a:r>
            <a:r>
              <a:rPr lang="en-ID" sz="2000" dirty="0" err="1">
                <a:latin typeface="Bookman Old Style" panose="02050604050505020204" pitchFamily="18" charset="0"/>
              </a:rPr>
              <a:t>kepala</a:t>
            </a:r>
            <a:r>
              <a:rPr lang="en-ID" sz="2000" dirty="0">
                <a:latin typeface="Bookman Old Style" panose="02050604050505020204" pitchFamily="18" charset="0"/>
              </a:rPr>
              <a:t> </a:t>
            </a:r>
            <a:r>
              <a:rPr lang="en-ID" sz="2000" dirty="0" err="1">
                <a:latin typeface="Bookman Old Style" panose="02050604050505020204" pitchFamily="18" charset="0"/>
              </a:rPr>
              <a:t>daerah</a:t>
            </a:r>
            <a:r>
              <a:rPr lang="en-ID" sz="2000" dirty="0">
                <a:latin typeface="Bookman Old Style" panose="02050604050505020204" pitchFamily="18" charset="0"/>
              </a:rPr>
              <a:t> menyusun visi, misi dan program yang </a:t>
            </a:r>
            <a:r>
              <a:rPr lang="en-ID" sz="2000" dirty="0" err="1">
                <a:latin typeface="Bookman Old Style" panose="02050604050505020204" pitchFamily="18" charset="0"/>
              </a:rPr>
              <a:t>akan</a:t>
            </a:r>
            <a:r>
              <a:rPr lang="en-ID" sz="2000" dirty="0">
                <a:latin typeface="Bookman Old Style" panose="02050604050505020204" pitchFamily="18" charset="0"/>
              </a:rPr>
              <a:t> </a:t>
            </a:r>
            <a:r>
              <a:rPr lang="en-ID" sz="2000" dirty="0" err="1">
                <a:latin typeface="Bookman Old Style" panose="02050604050505020204" pitchFamily="18" charset="0"/>
              </a:rPr>
              <a:t>mengikuti</a:t>
            </a:r>
            <a:r>
              <a:rPr lang="en-ID" sz="2000" dirty="0">
                <a:latin typeface="Bookman Old Style" panose="02050604050505020204" pitchFamily="18" charset="0"/>
              </a:rPr>
              <a:t> </a:t>
            </a:r>
            <a:r>
              <a:rPr lang="en-ID" sz="2000" dirty="0" err="1">
                <a:latin typeface="Bookman Old Style" panose="02050604050505020204" pitchFamily="18" charset="0"/>
              </a:rPr>
              <a:t>pilkada</a:t>
            </a:r>
            <a:r>
              <a:rPr lang="en-ID" sz="2000" dirty="0">
                <a:latin typeface="Bookman Old Style" panose="02050604050505020204" pitchFamily="18" charset="0"/>
              </a:rPr>
              <a:t> </a:t>
            </a:r>
            <a:r>
              <a:rPr lang="en-ID" sz="2000" dirty="0" err="1">
                <a:latin typeface="Bookman Old Style" panose="02050604050505020204" pitchFamily="18" charset="0"/>
              </a:rPr>
              <a:t>serentak</a:t>
            </a:r>
            <a:r>
              <a:rPr lang="en-ID" sz="2000" dirty="0">
                <a:latin typeface="Bookman Old Style" panose="02050604050505020204" pitchFamily="18" charset="0"/>
              </a:rPr>
              <a:t> pada </a:t>
            </a:r>
            <a:r>
              <a:rPr lang="en-ID" sz="2000" dirty="0" err="1">
                <a:latin typeface="Bookman Old Style" panose="02050604050505020204" pitchFamily="18" charset="0"/>
              </a:rPr>
              <a:t>tahun</a:t>
            </a:r>
            <a:r>
              <a:rPr lang="en-ID" sz="2000" dirty="0">
                <a:latin typeface="Bookman Old Style" panose="02050604050505020204" pitchFamily="18" charset="0"/>
              </a:rPr>
              <a:t> 2024 </a:t>
            </a:r>
            <a:r>
              <a:rPr lang="en-ID" sz="2000" dirty="0" err="1">
                <a:latin typeface="Bookman Old Style" panose="02050604050505020204" pitchFamily="18" charset="0"/>
              </a:rPr>
              <a:t>serta</a:t>
            </a:r>
            <a:r>
              <a:rPr lang="en-ID" sz="2000" dirty="0">
                <a:latin typeface="Bookman Old Style" panose="02050604050505020204" pitchFamily="18" charset="0"/>
              </a:rPr>
              <a:t> </a:t>
            </a:r>
            <a:r>
              <a:rPr lang="en-ID" sz="2000" dirty="0" err="1">
                <a:latin typeface="Bookman Old Style" panose="02050604050505020204" pitchFamily="18" charset="0"/>
              </a:rPr>
              <a:t>penyusunan</a:t>
            </a:r>
            <a:r>
              <a:rPr lang="en-ID" sz="2000" dirty="0">
                <a:latin typeface="Bookman Old Style" panose="02050604050505020204" pitchFamily="18" charset="0"/>
              </a:rPr>
              <a:t> RPJMD </a:t>
            </a:r>
            <a:r>
              <a:rPr lang="en-ID" sz="2000" dirty="0" err="1">
                <a:latin typeface="Bookman Old Style" panose="02050604050505020204" pitchFamily="18" charset="0"/>
              </a:rPr>
              <a:t>Teknokratik</a:t>
            </a:r>
            <a:r>
              <a:rPr lang="en-ID" sz="2000" dirty="0">
                <a:latin typeface="Bookman Old Style" panose="02050604050505020204" pitchFamily="18" charset="0"/>
              </a:rPr>
              <a:t> 2025-2030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8" name="Title 11">
            <a:extLst>
              <a:ext uri="{FF2B5EF4-FFF2-40B4-BE49-F238E27FC236}">
                <a16:creationId xmlns:a16="http://schemas.microsoft.com/office/drawing/2014/main" id="{A30BBF4F-8863-7DFB-F795-BE35540DC44F}"/>
              </a:ext>
            </a:extLst>
          </p:cNvPr>
          <p:cNvSpPr txBox="1">
            <a:spLocks/>
          </p:cNvSpPr>
          <p:nvPr/>
        </p:nvSpPr>
        <p:spPr>
          <a:xfrm>
            <a:off x="2988986" y="17600"/>
            <a:ext cx="6935199" cy="611630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KEBIJAKAN PENYUSUNAN DOKRENDA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A71675-1C59-56DE-DA7A-004DB94CD16E}"/>
              </a:ext>
            </a:extLst>
          </p:cNvPr>
          <p:cNvCxnSpPr>
            <a:cxnSpLocks/>
          </p:cNvCxnSpPr>
          <p:nvPr/>
        </p:nvCxnSpPr>
        <p:spPr>
          <a:xfrm>
            <a:off x="397101" y="6202430"/>
            <a:ext cx="11150600" cy="132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8087E42-E315-EF28-B531-CEB75BB1191C}"/>
              </a:ext>
            </a:extLst>
          </p:cNvPr>
          <p:cNvSpPr/>
          <p:nvPr/>
        </p:nvSpPr>
        <p:spPr>
          <a:xfrm>
            <a:off x="152578" y="5931807"/>
            <a:ext cx="1472653" cy="5677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Bookman Old Style" panose="02050604050505020204" pitchFamily="18" charset="0"/>
              </a:rPr>
              <a:t>2022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64C905-85F1-04FE-4D1A-97CE9796EDD5}"/>
              </a:ext>
            </a:extLst>
          </p:cNvPr>
          <p:cNvCxnSpPr>
            <a:cxnSpLocks/>
          </p:cNvCxnSpPr>
          <p:nvPr/>
        </p:nvCxnSpPr>
        <p:spPr>
          <a:xfrm flipH="1" flipV="1">
            <a:off x="875846" y="5541458"/>
            <a:ext cx="1" cy="374723"/>
          </a:xfrm>
          <a:prstGeom prst="straightConnector1">
            <a:avLst/>
          </a:prstGeom>
          <a:ln w="28575">
            <a:solidFill>
              <a:srgbClr val="F528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4FF06D-ECEA-D70E-4266-0D738B9002E3}"/>
              </a:ext>
            </a:extLst>
          </p:cNvPr>
          <p:cNvSpPr txBox="1"/>
          <p:nvPr/>
        </p:nvSpPr>
        <p:spPr>
          <a:xfrm>
            <a:off x="175044" y="4630501"/>
            <a:ext cx="14016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ckwell" panose="02060603020205020403" pitchFamily="18" charset="77"/>
              </a:rPr>
              <a:t>PERSIAPAN</a:t>
            </a:r>
          </a:p>
          <a:p>
            <a:pPr algn="ctr"/>
            <a:r>
              <a:rPr lang="en-US" dirty="0">
                <a:latin typeface="Rockwell" panose="02060603020205020403" pitchFamily="18" charset="77"/>
              </a:rPr>
              <a:t>Evaluasi</a:t>
            </a:r>
          </a:p>
          <a:p>
            <a:pPr algn="ctr"/>
            <a:r>
              <a:rPr lang="en-US" dirty="0">
                <a:latin typeface="Rockwell" panose="02060603020205020403" pitchFamily="18" charset="77"/>
              </a:rPr>
              <a:t>Dokrenda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7435CA-3F7F-CB5B-4E33-BDB44DDD17F7}"/>
              </a:ext>
            </a:extLst>
          </p:cNvPr>
          <p:cNvSpPr/>
          <p:nvPr/>
        </p:nvSpPr>
        <p:spPr>
          <a:xfrm>
            <a:off x="3267122" y="5929659"/>
            <a:ext cx="1472653" cy="5677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Bookman Old Style" panose="02050604050505020204" pitchFamily="18" charset="0"/>
              </a:rPr>
              <a:t>2023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D93447-ECA3-1BB0-05FC-B8C2D6B7C8B9}"/>
              </a:ext>
            </a:extLst>
          </p:cNvPr>
          <p:cNvCxnSpPr>
            <a:cxnSpLocks/>
          </p:cNvCxnSpPr>
          <p:nvPr/>
        </p:nvCxnSpPr>
        <p:spPr>
          <a:xfrm flipH="1" flipV="1">
            <a:off x="3990390" y="5539310"/>
            <a:ext cx="1" cy="374723"/>
          </a:xfrm>
          <a:prstGeom prst="straightConnector1">
            <a:avLst/>
          </a:prstGeom>
          <a:ln w="28575">
            <a:solidFill>
              <a:srgbClr val="F528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C64B09-BB22-07EE-826B-940309AD5092}"/>
              </a:ext>
            </a:extLst>
          </p:cNvPr>
          <p:cNvSpPr txBox="1"/>
          <p:nvPr/>
        </p:nvSpPr>
        <p:spPr>
          <a:xfrm>
            <a:off x="2156596" y="4626693"/>
            <a:ext cx="36937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ckwell" panose="02060603020205020403" pitchFamily="18" charset="77"/>
              </a:rPr>
              <a:t>Evaluasi</a:t>
            </a:r>
            <a:r>
              <a:rPr lang="en-US" sz="2000" dirty="0">
                <a:latin typeface="Rockwell" panose="02060603020205020403" pitchFamily="18" charset="77"/>
              </a:rPr>
              <a:t> RPJPD 2005-2025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77"/>
              </a:rPr>
              <a:t>KLHS RPJPD 2025-2045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ckwell" panose="02060603020205020403" pitchFamily="18" charset="77"/>
              </a:rPr>
              <a:t>Penyusunan</a:t>
            </a:r>
            <a:r>
              <a:rPr lang="en-US" sz="2000" dirty="0">
                <a:latin typeface="Rockwell" panose="02060603020205020403" pitchFamily="18" charset="77"/>
              </a:rPr>
              <a:t>  </a:t>
            </a:r>
            <a:r>
              <a:rPr lang="en-US" sz="2000" dirty="0" err="1">
                <a:latin typeface="Rockwell" panose="02060603020205020403" pitchFamily="18" charset="77"/>
              </a:rPr>
              <a:t>Ranwal</a:t>
            </a:r>
            <a:r>
              <a:rPr lang="en-US" sz="2000" dirty="0">
                <a:latin typeface="Rockwell" panose="02060603020205020403" pitchFamily="18" charset="77"/>
              </a:rPr>
              <a:t> </a:t>
            </a:r>
            <a:r>
              <a:rPr lang="en-US" sz="2000" dirty="0" err="1">
                <a:latin typeface="Rockwell" panose="02060603020205020403" pitchFamily="18" charset="77"/>
              </a:rPr>
              <a:t>RPJPD</a:t>
            </a:r>
            <a:endParaRPr lang="en-US" sz="2000" dirty="0">
              <a:latin typeface="Rockwell" panose="02060603020205020403" pitchFamily="18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6D8CC4-26C0-8389-F32B-D47E49DC5FBD}"/>
              </a:ext>
            </a:extLst>
          </p:cNvPr>
          <p:cNvSpPr/>
          <p:nvPr/>
        </p:nvSpPr>
        <p:spPr>
          <a:xfrm>
            <a:off x="6948337" y="5953269"/>
            <a:ext cx="1472653" cy="5677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Bookman Old Style" panose="02050604050505020204" pitchFamily="18" charset="0"/>
              </a:rPr>
              <a:t>2024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4D0275-9682-63CB-B05A-E36E416F0338}"/>
              </a:ext>
            </a:extLst>
          </p:cNvPr>
          <p:cNvCxnSpPr>
            <a:cxnSpLocks/>
          </p:cNvCxnSpPr>
          <p:nvPr/>
        </p:nvCxnSpPr>
        <p:spPr>
          <a:xfrm flipH="1" flipV="1">
            <a:off x="7671605" y="5562920"/>
            <a:ext cx="1" cy="374723"/>
          </a:xfrm>
          <a:prstGeom prst="straightConnector1">
            <a:avLst/>
          </a:prstGeom>
          <a:ln w="28575">
            <a:solidFill>
              <a:srgbClr val="F528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1C189E5-C732-F3E1-EDB7-0D5921655609}"/>
              </a:ext>
            </a:extLst>
          </p:cNvPr>
          <p:cNvSpPr txBox="1"/>
          <p:nvPr/>
        </p:nvSpPr>
        <p:spPr>
          <a:xfrm>
            <a:off x="5951546" y="4510234"/>
            <a:ext cx="3972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Rockwell" panose="02060603020205020403" pitchFamily="18" charset="77"/>
              </a:rPr>
              <a:t>Ranc Teknokratik RPJMD &amp; KLHS RPJMD</a:t>
            </a:r>
            <a:endParaRPr lang="en-US" dirty="0">
              <a:latin typeface="Rockwell" panose="02060603020205020403" pitchFamily="18" charset="7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Rockwell" panose="02060603020205020403" pitchFamily="18" charset="77"/>
              </a:rPr>
              <a:t>Musrenbang</a:t>
            </a:r>
            <a:r>
              <a:rPr lang="en-US" dirty="0">
                <a:latin typeface="Rockwell" panose="02060603020205020403" pitchFamily="18" charset="77"/>
              </a:rPr>
              <a:t> RPJPD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Rockwell" panose="02060603020205020403" pitchFamily="18" charset="77"/>
              </a:rPr>
              <a:t>Pilkada</a:t>
            </a:r>
            <a:r>
              <a:rPr lang="en-US" dirty="0">
                <a:latin typeface="Rockwell" panose="02060603020205020403" pitchFamily="18" charset="77"/>
              </a:rPr>
              <a:t> </a:t>
            </a:r>
            <a:r>
              <a:rPr lang="en-US" dirty="0" err="1">
                <a:latin typeface="Rockwell" panose="02060603020205020403" pitchFamily="18" charset="77"/>
              </a:rPr>
              <a:t>serentak</a:t>
            </a:r>
            <a:endParaRPr lang="en-US" dirty="0">
              <a:latin typeface="Rockwell" panose="02060603020205020403" pitchFamily="18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AC2C17-0D3A-F5B7-C1F8-C1F5DB91334E}"/>
              </a:ext>
            </a:extLst>
          </p:cNvPr>
          <p:cNvSpPr/>
          <p:nvPr/>
        </p:nvSpPr>
        <p:spPr>
          <a:xfrm>
            <a:off x="10202730" y="5890626"/>
            <a:ext cx="1472653" cy="5677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Bookman Old Style" panose="02050604050505020204" pitchFamily="18" charset="0"/>
              </a:rPr>
              <a:t>2025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DCF8E9-BE2E-7BAA-0C32-F514BA08EAB7}"/>
              </a:ext>
            </a:extLst>
          </p:cNvPr>
          <p:cNvCxnSpPr>
            <a:cxnSpLocks/>
          </p:cNvCxnSpPr>
          <p:nvPr/>
        </p:nvCxnSpPr>
        <p:spPr>
          <a:xfrm flipH="1" flipV="1">
            <a:off x="10925998" y="5500277"/>
            <a:ext cx="1" cy="374723"/>
          </a:xfrm>
          <a:prstGeom prst="straightConnector1">
            <a:avLst/>
          </a:prstGeom>
          <a:ln w="28575">
            <a:solidFill>
              <a:srgbClr val="F528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F2F3883-50FF-A03A-7300-7329F951AB34}"/>
              </a:ext>
            </a:extLst>
          </p:cNvPr>
          <p:cNvSpPr txBox="1"/>
          <p:nvPr/>
        </p:nvSpPr>
        <p:spPr>
          <a:xfrm>
            <a:off x="9719464" y="4504180"/>
            <a:ext cx="24725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>
                <a:latin typeface="Rockwell" panose="02060603020205020403" pitchFamily="18" charset="77"/>
              </a:rPr>
              <a:t>Penyusunan</a:t>
            </a:r>
            <a:r>
              <a:rPr lang="en-US" sz="2000" dirty="0">
                <a:latin typeface="Rockwell" panose="02060603020205020403" pitchFamily="18" charset="77"/>
              </a:rPr>
              <a:t> </a:t>
            </a:r>
          </a:p>
          <a:p>
            <a:pPr algn="ctr"/>
            <a:r>
              <a:rPr lang="en-US" sz="2000" dirty="0">
                <a:latin typeface="Rockwell" panose="02060603020205020403" pitchFamily="18" charset="77"/>
              </a:rPr>
              <a:t>RPJMD*</a:t>
            </a:r>
          </a:p>
          <a:p>
            <a:pPr algn="ctr"/>
            <a:r>
              <a:rPr lang="en-US" sz="2000" dirty="0">
                <a:latin typeface="Rockwell" panose="02060603020205020403" pitchFamily="18" charset="77"/>
              </a:rPr>
              <a:t>Penetapan RPJPD**</a:t>
            </a:r>
          </a:p>
        </p:txBody>
      </p:sp>
    </p:spTree>
    <p:extLst>
      <p:ext uri="{BB962C8B-B14F-4D97-AF65-F5344CB8AC3E}">
        <p14:creationId xmlns:p14="http://schemas.microsoft.com/office/powerpoint/2010/main" val="4261105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163515-DBBF-CF2C-8747-066167FB7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735" y="1303869"/>
            <a:ext cx="11329200" cy="50392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err="1"/>
              <a:t>Sasaran</a:t>
            </a:r>
            <a:r>
              <a:rPr lang="en-US" sz="2000" dirty="0"/>
              <a:t> </a:t>
            </a:r>
            <a:r>
              <a:rPr lang="en-US" sz="2000" dirty="0" err="1"/>
              <a:t>Pokok</a:t>
            </a:r>
            <a:r>
              <a:rPr lang="en-US" sz="2000" dirty="0"/>
              <a:t> </a:t>
            </a:r>
            <a:r>
              <a:rPr lang="en-US" sz="2000" dirty="0" err="1"/>
              <a:t>bersifat</a:t>
            </a:r>
            <a:r>
              <a:rPr lang="en-US" sz="2000" dirty="0"/>
              <a:t> </a:t>
            </a:r>
            <a:r>
              <a:rPr lang="en-US" sz="2000" b="1" dirty="0" err="1">
                <a:highlight>
                  <a:srgbClr val="FFFF00"/>
                </a:highlight>
              </a:rPr>
              <a:t>Kuantitatif</a:t>
            </a:r>
            <a:r>
              <a:rPr lang="en-US" sz="2000" dirty="0"/>
              <a:t> dan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sasaran</a:t>
            </a:r>
            <a:r>
              <a:rPr lang="en-US" sz="2000" dirty="0"/>
              <a:t> minimal </a:t>
            </a:r>
            <a:r>
              <a:rPr lang="en-US" sz="2000" dirty="0" err="1"/>
              <a:t>dalam</a:t>
            </a:r>
            <a:r>
              <a:rPr lang="en-US" sz="2000" dirty="0"/>
              <a:t> RPJMD,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sebaiknya</a:t>
            </a:r>
            <a:r>
              <a:rPr lang="en-US" sz="2000" dirty="0"/>
              <a:t> </a:t>
            </a:r>
            <a:r>
              <a:rPr lang="en-US" sz="2000" dirty="0" err="1"/>
              <a:t>mengunakan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sasaran</a:t>
            </a:r>
            <a:r>
              <a:rPr lang="en-US" sz="2000" dirty="0"/>
              <a:t> </a:t>
            </a:r>
            <a:r>
              <a:rPr lang="en-US" sz="2000" dirty="0" err="1"/>
              <a:t>didasarkan</a:t>
            </a:r>
            <a:r>
              <a:rPr lang="en-US" sz="2000" dirty="0"/>
              <a:t> pada </a:t>
            </a:r>
            <a:r>
              <a:rPr lang="en-US" sz="2000" dirty="0" err="1"/>
              <a:t>sumber-sumber</a:t>
            </a:r>
            <a:r>
              <a:rPr lang="en-US" sz="2000" dirty="0"/>
              <a:t> yang </a:t>
            </a:r>
            <a:r>
              <a:rPr lang="en-US" sz="2000" dirty="0" err="1"/>
              <a:t>teruji</a:t>
            </a:r>
            <a:r>
              <a:rPr lang="en-US" sz="2000" dirty="0"/>
              <a:t>/</a:t>
            </a:r>
            <a:r>
              <a:rPr lang="en-US" sz="2000" dirty="0" err="1"/>
              <a:t>mapan</a:t>
            </a:r>
            <a:r>
              <a:rPr lang="en-US" sz="2000" dirty="0"/>
              <a:t>, </a:t>
            </a:r>
            <a:r>
              <a:rPr lang="en-US" sz="2000" dirty="0" err="1"/>
              <a:t>misalnya</a:t>
            </a:r>
            <a:r>
              <a:rPr lang="en-US" sz="2000" dirty="0"/>
              <a:t> </a:t>
            </a:r>
            <a:r>
              <a:rPr lang="en-US" sz="2000" b="1" dirty="0" err="1"/>
              <a:t>Indikator</a:t>
            </a:r>
            <a:r>
              <a:rPr lang="en-US" sz="2000" b="1" dirty="0"/>
              <a:t> Makro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PP 13 </a:t>
            </a:r>
            <a:r>
              <a:rPr lang="en-US" sz="2000" dirty="0" err="1"/>
              <a:t>Tahun</a:t>
            </a:r>
            <a:r>
              <a:rPr lang="en-US" sz="2000" dirty="0"/>
              <a:t> 2019, PMDN 86/2017, PMDN 18/2020;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err="1"/>
              <a:t>Sasaran</a:t>
            </a:r>
            <a:r>
              <a:rPr lang="en-US" sz="2000" dirty="0"/>
              <a:t> </a:t>
            </a:r>
            <a:r>
              <a:rPr lang="en-US" sz="2000" dirty="0" err="1"/>
              <a:t>Pokok</a:t>
            </a:r>
            <a:r>
              <a:rPr lang="en-US" sz="2000" dirty="0"/>
              <a:t> yang </a:t>
            </a:r>
            <a:r>
              <a:rPr lang="en-US" sz="2000" dirty="0" err="1"/>
              <a:t>bersifat</a:t>
            </a:r>
            <a:r>
              <a:rPr lang="en-US" sz="2000" dirty="0"/>
              <a:t> </a:t>
            </a:r>
            <a:r>
              <a:rPr lang="en-US" sz="2000" b="1" dirty="0" err="1">
                <a:highlight>
                  <a:srgbClr val="FFFF00"/>
                </a:highlight>
              </a:rPr>
              <a:t>lokalistik</a:t>
            </a:r>
            <a:r>
              <a:rPr lang="en-US" sz="2000" b="1" dirty="0">
                <a:highlight>
                  <a:srgbClr val="FFFF00"/>
                </a:highlight>
              </a:rPr>
              <a:t> </a:t>
            </a:r>
            <a:r>
              <a:rPr lang="en-US" sz="2000" b="1" dirty="0" err="1">
                <a:highlight>
                  <a:srgbClr val="FFFF00"/>
                </a:highlight>
              </a:rPr>
              <a:t>daerah</a:t>
            </a:r>
            <a:r>
              <a:rPr lang="en-US" sz="2000" dirty="0"/>
              <a:t>,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diberikan</a:t>
            </a:r>
            <a:r>
              <a:rPr lang="en-US" sz="2000" dirty="0"/>
              <a:t> </a:t>
            </a:r>
            <a:r>
              <a:rPr lang="en-US" sz="2000" dirty="0" err="1"/>
              <a:t>penjabaran</a:t>
            </a:r>
            <a:r>
              <a:rPr lang="en-US" sz="2000" dirty="0"/>
              <a:t> yang </a:t>
            </a:r>
            <a:r>
              <a:rPr lang="en-US" sz="2000" dirty="0" err="1"/>
              <a:t>jelas</a:t>
            </a:r>
            <a:r>
              <a:rPr lang="en-US" sz="2000" dirty="0"/>
              <a:t>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nanti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mempermudah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sasaran</a:t>
            </a:r>
            <a:r>
              <a:rPr lang="en-US" sz="2000" dirty="0"/>
              <a:t> </a:t>
            </a:r>
            <a:r>
              <a:rPr lang="en-US" sz="2000" dirty="0" err="1"/>
              <a:t>pokok</a:t>
            </a:r>
            <a:r>
              <a:rPr lang="en-US" sz="2000" dirty="0"/>
              <a:t> yang </a:t>
            </a:r>
            <a:r>
              <a:rPr lang="en-US" sz="2000" dirty="0" err="1"/>
              <a:t>bersifat</a:t>
            </a:r>
            <a:r>
              <a:rPr lang="en-US" sz="2000" dirty="0"/>
              <a:t> </a:t>
            </a:r>
            <a:r>
              <a:rPr lang="en-US" sz="2000" dirty="0" err="1"/>
              <a:t>kuantitatif</a:t>
            </a:r>
            <a:r>
              <a:rPr lang="en-US" sz="2000" dirty="0"/>
              <a:t>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err="1"/>
              <a:t>Sasaran</a:t>
            </a:r>
            <a:r>
              <a:rPr lang="en-US" sz="2000" dirty="0"/>
              <a:t> </a:t>
            </a:r>
            <a:r>
              <a:rPr lang="en-US" sz="2000" dirty="0" err="1"/>
              <a:t>Pokok</a:t>
            </a:r>
            <a:r>
              <a:rPr lang="en-US" sz="2000" dirty="0"/>
              <a:t> </a:t>
            </a:r>
            <a:r>
              <a:rPr lang="en-US" sz="2000" b="1" dirty="0" err="1">
                <a:highlight>
                  <a:srgbClr val="FFFF00"/>
                </a:highlight>
              </a:rPr>
              <a:t>dipastikan</a:t>
            </a:r>
            <a:r>
              <a:rPr lang="en-US" sz="2000" b="1" dirty="0">
                <a:highlight>
                  <a:srgbClr val="FFFF00"/>
                </a:highlight>
              </a:rPr>
              <a:t> </a:t>
            </a:r>
            <a:r>
              <a:rPr lang="en-US" sz="2000" b="1" dirty="0" err="1">
                <a:highlight>
                  <a:srgbClr val="FFFF00"/>
                </a:highlight>
              </a:rPr>
              <a:t>bersifat</a:t>
            </a:r>
            <a:r>
              <a:rPr lang="en-US" sz="2000" b="1" dirty="0">
                <a:highlight>
                  <a:srgbClr val="FFFF00"/>
                </a:highlight>
              </a:rPr>
              <a:t> </a:t>
            </a:r>
            <a:r>
              <a:rPr lang="en-US" sz="2000" b="1" dirty="0" err="1">
                <a:highlight>
                  <a:srgbClr val="FFFF00"/>
                </a:highlight>
              </a:rPr>
              <a:t>makro</a:t>
            </a:r>
            <a:r>
              <a:rPr lang="en-US" sz="2000" b="1" dirty="0">
                <a:highlight>
                  <a:srgbClr val="FFFF00"/>
                </a:highlight>
              </a:rPr>
              <a:t> </a:t>
            </a:r>
            <a:r>
              <a:rPr lang="en-US" sz="2000" b="1" dirty="0"/>
              <a:t>dan </a:t>
            </a:r>
            <a:r>
              <a:rPr lang="en-US" sz="2000" b="1" dirty="0" err="1">
                <a:highlight>
                  <a:srgbClr val="FFFF00"/>
                </a:highlight>
              </a:rPr>
              <a:t>bersifat</a:t>
            </a:r>
            <a:r>
              <a:rPr lang="en-US" sz="2000" b="1" dirty="0">
                <a:highlight>
                  <a:srgbClr val="FFFF00"/>
                </a:highlight>
              </a:rPr>
              <a:t> </a:t>
            </a:r>
            <a:r>
              <a:rPr lang="en-US" sz="2000" b="1" dirty="0" err="1">
                <a:highlight>
                  <a:srgbClr val="FFFF00"/>
                </a:highlight>
              </a:rPr>
              <a:t>jangka</a:t>
            </a:r>
            <a:r>
              <a:rPr lang="en-US" sz="2000" b="1" dirty="0">
                <a:highlight>
                  <a:srgbClr val="FFFF00"/>
                </a:highlight>
              </a:rPr>
              <a:t> Panjang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/>
              <a:t>(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4 </a:t>
            </a:r>
            <a:r>
              <a:rPr lang="en-US" sz="2000" dirty="0" err="1"/>
              <a:t>periode</a:t>
            </a:r>
            <a:r>
              <a:rPr lang="en-US" sz="2000" dirty="0"/>
              <a:t> RPJMD)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pilihan</a:t>
            </a:r>
            <a:r>
              <a:rPr lang="en-US" sz="2000" dirty="0"/>
              <a:t> </a:t>
            </a:r>
            <a:r>
              <a:rPr lang="en-US" sz="2000" dirty="0" err="1"/>
              <a:t>sasaran</a:t>
            </a:r>
            <a:r>
              <a:rPr lang="en-US" sz="2000" dirty="0"/>
              <a:t> </a:t>
            </a:r>
            <a:r>
              <a:rPr lang="en-US" sz="2000" dirty="0" err="1"/>
              <a:t>pokok</a:t>
            </a:r>
            <a:r>
              <a:rPr lang="en-US" sz="2000" dirty="0"/>
              <a:t> yang minimal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mempermudah</a:t>
            </a:r>
            <a:r>
              <a:rPr lang="en-US" sz="2000" dirty="0"/>
              <a:t> </a:t>
            </a:r>
            <a:r>
              <a:rPr lang="en-US" sz="2000" dirty="0" err="1"/>
              <a:t>bagi</a:t>
            </a:r>
            <a:r>
              <a:rPr lang="en-US" sz="2000" dirty="0"/>
              <a:t> </a:t>
            </a:r>
            <a:r>
              <a:rPr lang="en-US" sz="2000" dirty="0" err="1"/>
              <a:t>Kepala</a:t>
            </a:r>
            <a:r>
              <a:rPr lang="en-US" sz="2000" dirty="0"/>
              <a:t> Daerah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berkreasi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menyusun</a:t>
            </a:r>
            <a:r>
              <a:rPr lang="en-US" sz="2000" dirty="0"/>
              <a:t> </a:t>
            </a:r>
            <a:r>
              <a:rPr lang="en-US" sz="2000" dirty="0" err="1"/>
              <a:t>Prioritas</a:t>
            </a:r>
            <a:r>
              <a:rPr lang="en-US" sz="2000" dirty="0"/>
              <a:t> Pembangunan </a:t>
            </a:r>
            <a:r>
              <a:rPr lang="en-US" sz="2000" dirty="0" err="1"/>
              <a:t>Kepala</a:t>
            </a:r>
            <a:r>
              <a:rPr lang="en-US" sz="2000" dirty="0"/>
              <a:t> Daerah, </a:t>
            </a:r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meninggalkan</a:t>
            </a:r>
            <a:r>
              <a:rPr lang="en-US" sz="2000" dirty="0"/>
              <a:t>/</a:t>
            </a:r>
            <a:r>
              <a:rPr lang="en-US" sz="2000" dirty="0" err="1"/>
              <a:t>tetap</a:t>
            </a:r>
            <a:r>
              <a:rPr lang="en-US" sz="2000" dirty="0"/>
              <a:t> </a:t>
            </a:r>
            <a:r>
              <a:rPr lang="en-US" sz="2000" dirty="0" err="1"/>
              <a:t>mengindahkan</a:t>
            </a:r>
            <a:r>
              <a:rPr lang="en-US" sz="2000" dirty="0"/>
              <a:t> </a:t>
            </a:r>
            <a:r>
              <a:rPr lang="en-US" sz="2000" dirty="0" err="1"/>
              <a:t>Sasaran</a:t>
            </a:r>
            <a:r>
              <a:rPr lang="en-US" sz="2000" dirty="0"/>
              <a:t> </a:t>
            </a:r>
            <a:r>
              <a:rPr lang="en-US" sz="2000" dirty="0" err="1"/>
              <a:t>Pokok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RPJPD</a:t>
            </a:r>
            <a:r>
              <a:rPr lang="en-US" sz="2000" dirty="0"/>
              <a:t>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err="1"/>
              <a:t>Meskipun</a:t>
            </a:r>
            <a:r>
              <a:rPr lang="en-US" sz="2000" dirty="0"/>
              <a:t> </a:t>
            </a:r>
            <a:r>
              <a:rPr lang="en-US" sz="2000" b="1" dirty="0"/>
              <a:t>RPJPD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memuat</a:t>
            </a:r>
            <a:r>
              <a:rPr lang="en-US" sz="2000" dirty="0"/>
              <a:t> </a:t>
            </a:r>
            <a:r>
              <a:rPr lang="en-US" sz="2000" dirty="0" err="1"/>
              <a:t>Kerangka</a:t>
            </a:r>
            <a:r>
              <a:rPr lang="en-US" sz="2000" dirty="0"/>
              <a:t> </a:t>
            </a:r>
            <a:r>
              <a:rPr lang="en-US" sz="2000" dirty="0" err="1"/>
              <a:t>Pendanaan</a:t>
            </a:r>
            <a:r>
              <a:rPr lang="en-US" sz="2000" dirty="0"/>
              <a:t> </a:t>
            </a:r>
            <a:r>
              <a:rPr lang="en-US" sz="2000" dirty="0" err="1"/>
              <a:t>Indikatif</a:t>
            </a:r>
            <a:r>
              <a:rPr lang="en-US" sz="2000" dirty="0"/>
              <a:t>, </a:t>
            </a:r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b="1" dirty="0" err="1">
                <a:highlight>
                  <a:srgbClr val="FFFF00"/>
                </a:highlight>
              </a:rPr>
              <a:t>perkembangan</a:t>
            </a:r>
            <a:r>
              <a:rPr lang="en-US" sz="2000" b="1" dirty="0">
                <a:highlight>
                  <a:srgbClr val="FFFF00"/>
                </a:highlight>
              </a:rPr>
              <a:t> </a:t>
            </a:r>
            <a:r>
              <a:rPr lang="en-US" sz="2000" b="1" dirty="0" err="1">
                <a:highlight>
                  <a:srgbClr val="FFFF00"/>
                </a:highlight>
              </a:rPr>
              <a:t>kapasitas</a:t>
            </a:r>
            <a:r>
              <a:rPr lang="en-US" sz="2000" b="1" dirty="0">
                <a:highlight>
                  <a:srgbClr val="FFFF00"/>
                </a:highlight>
              </a:rPr>
              <a:t> </a:t>
            </a:r>
            <a:r>
              <a:rPr lang="en-US" sz="2000" b="1" dirty="0" err="1">
                <a:highlight>
                  <a:srgbClr val="FFFF00"/>
                </a:highlight>
              </a:rPr>
              <a:t>fiskal</a:t>
            </a:r>
            <a:r>
              <a:rPr lang="en-US" sz="2000" b="1" dirty="0">
                <a:highlight>
                  <a:srgbClr val="FFFF00"/>
                </a:highlight>
              </a:rPr>
              <a:t> </a:t>
            </a:r>
            <a:r>
              <a:rPr lang="en-US" sz="2000" dirty="0"/>
              <a:t>yang </a:t>
            </a:r>
            <a:r>
              <a:rPr lang="en-US" sz="2000" dirty="0" err="1"/>
              <a:t>dimiliki</a:t>
            </a:r>
            <a:r>
              <a:rPr lang="en-US" sz="2000" dirty="0"/>
              <a:t> oleh </a:t>
            </a:r>
            <a:r>
              <a:rPr lang="en-US" sz="2000" dirty="0" err="1"/>
              <a:t>daerah</a:t>
            </a:r>
            <a:r>
              <a:rPr lang="en-US" sz="2000" dirty="0"/>
              <a:t> </a:t>
            </a:r>
            <a:r>
              <a:rPr lang="en-US" sz="2000" dirty="0" err="1"/>
              <a:t>selama</a:t>
            </a:r>
            <a:r>
              <a:rPr lang="en-US" sz="2000" dirty="0"/>
              <a:t> 4 </a:t>
            </a:r>
            <a:r>
              <a:rPr lang="en-US" sz="2000" dirty="0" err="1"/>
              <a:t>periode</a:t>
            </a:r>
            <a:r>
              <a:rPr lang="en-US" sz="2000" dirty="0"/>
              <a:t> RPJMD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pertimbangan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besaran</a:t>
            </a:r>
            <a:r>
              <a:rPr lang="en-US" sz="2000" dirty="0"/>
              <a:t> target pada masing-masing </a:t>
            </a:r>
            <a:r>
              <a:rPr lang="en-US" sz="2000" dirty="0" err="1"/>
              <a:t>sasaran</a:t>
            </a:r>
            <a:r>
              <a:rPr lang="en-US" sz="2000" dirty="0"/>
              <a:t> </a:t>
            </a:r>
            <a:r>
              <a:rPr lang="en-US" sz="2000" dirty="0" err="1"/>
              <a:t>pokok</a:t>
            </a:r>
            <a:r>
              <a:rPr lang="en-US" sz="2000" dirty="0"/>
              <a:t>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D" sz="2000" b="1" dirty="0" err="1">
                <a:highlight>
                  <a:srgbClr val="FFFF00"/>
                </a:highlight>
              </a:rPr>
              <a:t>Pendanaan</a:t>
            </a:r>
            <a:r>
              <a:rPr lang="en-ID" sz="2000" b="1" dirty="0">
                <a:highlight>
                  <a:srgbClr val="FFFF00"/>
                </a:highlight>
              </a:rPr>
              <a:t> </a:t>
            </a:r>
            <a:r>
              <a:rPr lang="en-ID" sz="2000" b="1" dirty="0" err="1">
                <a:highlight>
                  <a:srgbClr val="FFFF00"/>
                </a:highlight>
              </a:rPr>
              <a:t>Alternatif</a:t>
            </a:r>
            <a:r>
              <a:rPr lang="en-ID" sz="2000" b="1" dirty="0">
                <a:highlight>
                  <a:srgbClr val="FFFF00"/>
                </a:highlight>
              </a:rPr>
              <a:t> </a:t>
            </a:r>
            <a:r>
              <a:rPr lang="en-ID" sz="2000" b="1" dirty="0" err="1">
                <a:highlight>
                  <a:srgbClr val="FFFF00"/>
                </a:highlight>
              </a:rPr>
              <a:t>merupakan</a:t>
            </a:r>
            <a:r>
              <a:rPr lang="en-ID" sz="2000" b="1" dirty="0">
                <a:highlight>
                  <a:srgbClr val="FFFF00"/>
                </a:highlight>
              </a:rPr>
              <a:t> </a:t>
            </a:r>
            <a:r>
              <a:rPr lang="en-ID" sz="2000" b="1" dirty="0" err="1">
                <a:highlight>
                  <a:srgbClr val="FFFF00"/>
                </a:highlight>
              </a:rPr>
              <a:t>isu</a:t>
            </a:r>
            <a:r>
              <a:rPr lang="en-ID" sz="2000" b="1" dirty="0">
                <a:highlight>
                  <a:srgbClr val="FFFF00"/>
                </a:highlight>
              </a:rPr>
              <a:t> </a:t>
            </a:r>
            <a:r>
              <a:rPr lang="en-ID" sz="2000" b="1" dirty="0" err="1">
                <a:highlight>
                  <a:srgbClr val="FFFF00"/>
                </a:highlight>
              </a:rPr>
              <a:t>penting</a:t>
            </a:r>
            <a:r>
              <a:rPr lang="en-ID" sz="2000" b="1" dirty="0">
                <a:highlight>
                  <a:srgbClr val="FFFF00"/>
                </a:highlight>
              </a:rPr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hal</a:t>
            </a:r>
            <a:r>
              <a:rPr lang="en-ID" sz="2000" dirty="0"/>
              <a:t> </a:t>
            </a:r>
            <a:r>
              <a:rPr lang="en-ID" sz="2000" dirty="0" err="1"/>
              <a:t>mendanai</a:t>
            </a:r>
            <a:r>
              <a:rPr lang="en-ID" sz="2000" dirty="0"/>
              <a:t> </a:t>
            </a:r>
            <a:r>
              <a:rPr lang="en-ID" sz="2000" dirty="0" err="1"/>
              <a:t>berbagai</a:t>
            </a:r>
            <a:r>
              <a:rPr lang="en-ID" sz="2000" dirty="0"/>
              <a:t> agenda </a:t>
            </a:r>
            <a:r>
              <a:rPr lang="en-ID" sz="2000" dirty="0" err="1"/>
              <a:t>pembangunan</a:t>
            </a:r>
            <a:r>
              <a:rPr lang="en-ID" sz="2000" dirty="0"/>
              <a:t> </a:t>
            </a:r>
            <a:r>
              <a:rPr lang="en-ID" sz="2000" dirty="0" err="1"/>
              <a:t>daerah</a:t>
            </a:r>
            <a:r>
              <a:rPr lang="en-ID" sz="2000" dirty="0"/>
              <a:t>,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memperhatikan</a:t>
            </a:r>
            <a:r>
              <a:rPr lang="en-ID" sz="2000" dirty="0"/>
              <a:t> </a:t>
            </a:r>
            <a:r>
              <a:rPr lang="en-ID" sz="2000" dirty="0" err="1"/>
              <a:t>perkembangan</a:t>
            </a:r>
            <a:r>
              <a:rPr lang="en-ID" sz="2000" dirty="0"/>
              <a:t> </a:t>
            </a:r>
            <a:r>
              <a:rPr lang="en-ID" sz="2000" dirty="0" err="1"/>
              <a:t>kapasitas</a:t>
            </a:r>
            <a:r>
              <a:rPr lang="en-ID" sz="2000" dirty="0"/>
              <a:t> yang </a:t>
            </a:r>
            <a:r>
              <a:rPr lang="en-ID" sz="2000" dirty="0" err="1"/>
              <a:t>dimiliki</a:t>
            </a:r>
            <a:r>
              <a:rPr lang="en-ID" sz="2000" dirty="0"/>
              <a:t> oleh </a:t>
            </a:r>
            <a:r>
              <a:rPr lang="en-ID" sz="2000" dirty="0" err="1"/>
              <a:t>daerah</a:t>
            </a:r>
            <a:r>
              <a:rPr lang="en-ID" sz="2000" dirty="0"/>
              <a:t>, </a:t>
            </a:r>
            <a:r>
              <a:rPr lang="en-ID" sz="2000" dirty="0" err="1"/>
              <a:t>maka</a:t>
            </a:r>
            <a:r>
              <a:rPr lang="en-ID" sz="2000" dirty="0"/>
              <a:t> </a:t>
            </a:r>
            <a:r>
              <a:rPr lang="en-ID" sz="2000" dirty="0" err="1"/>
              <a:t>hal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bisa</a:t>
            </a:r>
            <a:r>
              <a:rPr lang="en-ID" sz="2000" dirty="0"/>
              <a:t> </a:t>
            </a:r>
            <a:r>
              <a:rPr lang="en-ID" sz="2000" dirty="0" err="1"/>
              <a:t>diangkat</a:t>
            </a:r>
            <a:r>
              <a:rPr lang="en-ID" sz="2000" dirty="0"/>
              <a:t> </a:t>
            </a:r>
            <a:r>
              <a:rPr lang="en-ID" sz="2000" dirty="0" err="1"/>
              <a:t>menjadi</a:t>
            </a:r>
            <a:r>
              <a:rPr lang="en-ID" sz="2000" dirty="0"/>
              <a:t> salah </a:t>
            </a:r>
            <a:r>
              <a:rPr lang="en-ID" sz="2000" dirty="0" err="1"/>
              <a:t>satu</a:t>
            </a:r>
            <a:r>
              <a:rPr lang="en-ID" sz="2000" dirty="0"/>
              <a:t> </a:t>
            </a:r>
            <a:r>
              <a:rPr lang="en-ID" sz="2000" dirty="0" err="1"/>
              <a:t>isu</a:t>
            </a:r>
            <a:r>
              <a:rPr lang="en-ID" sz="2000" dirty="0"/>
              <a:t> </a:t>
            </a:r>
            <a:r>
              <a:rPr lang="en-ID" sz="2000" dirty="0" err="1"/>
              <a:t>pengembangan</a:t>
            </a:r>
            <a:r>
              <a:rPr lang="en-ID" sz="2000" dirty="0"/>
              <a:t> </a:t>
            </a:r>
            <a:r>
              <a:rPr lang="en-ID" sz="2000" dirty="0" err="1"/>
              <a:t>kewilayahan</a:t>
            </a:r>
            <a:r>
              <a:rPr lang="en-ID" sz="2000" dirty="0"/>
              <a:t>, yang </a:t>
            </a:r>
            <a:r>
              <a:rPr lang="en-ID" sz="2000" dirty="0" err="1"/>
              <a:t>jika</a:t>
            </a:r>
            <a:r>
              <a:rPr lang="en-ID" sz="2000" dirty="0"/>
              <a:t> </a:t>
            </a:r>
            <a:r>
              <a:rPr lang="en-ID" sz="2000" dirty="0" err="1"/>
              <a:t>dikelola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baik</a:t>
            </a:r>
            <a:r>
              <a:rPr lang="en-ID" sz="2000" dirty="0"/>
              <a:t>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menjadi</a:t>
            </a:r>
            <a:r>
              <a:rPr lang="en-ID" sz="2000" dirty="0"/>
              <a:t> </a:t>
            </a:r>
            <a:r>
              <a:rPr lang="en-ID" sz="2000" dirty="0" err="1"/>
              <a:t>alternatif</a:t>
            </a:r>
            <a:r>
              <a:rPr lang="en-ID" sz="2000" dirty="0"/>
              <a:t> </a:t>
            </a:r>
            <a:r>
              <a:rPr lang="en-ID" sz="2000" dirty="0" err="1"/>
              <a:t>pendanaan</a:t>
            </a:r>
            <a:r>
              <a:rPr lang="en-ID" sz="2000" dirty="0"/>
              <a:t> </a:t>
            </a:r>
            <a:r>
              <a:rPr lang="en-ID" sz="2000" dirty="0" err="1"/>
              <a:t>berbagai</a:t>
            </a:r>
            <a:r>
              <a:rPr lang="en-ID" sz="2000" dirty="0"/>
              <a:t> agenda </a:t>
            </a:r>
            <a:r>
              <a:rPr lang="en-ID" sz="2000" dirty="0" err="1"/>
              <a:t>pembangunan</a:t>
            </a:r>
            <a:r>
              <a:rPr lang="en-ID" sz="2000" dirty="0"/>
              <a:t> </a:t>
            </a:r>
            <a:r>
              <a:rPr lang="en-ID" sz="2000" dirty="0" err="1"/>
              <a:t>daerah</a:t>
            </a:r>
            <a:r>
              <a:rPr lang="en-ID" sz="2000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95F60-E60A-FF7E-A37C-72BD36E744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lIns="0" tIns="0" rIns="0" bIns="0" anchor="ctr"/>
          <a:lstStyle>
            <a:defPPr>
              <a:defRPr lang="en-US"/>
            </a:defPPr>
            <a:lvl1pPr marL="0" algn="ctr" defTabSz="914400" rtl="0" eaLnBrk="1" latinLnBrk="0" hangingPunct="1">
              <a:defRPr lang="en-ZA" sz="10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67B645E-C5E5-4727-B977-D372A0AA71D9}" type="slidenum">
              <a:rPr lang="en-US" smtClean="0"/>
              <a:pPr algn="ctr"/>
              <a:t>30</a:t>
            </a:fld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A3E54D-B18B-E7B1-D244-E2A8531BF29A}"/>
              </a:ext>
            </a:extLst>
          </p:cNvPr>
          <p:cNvSpPr/>
          <p:nvPr/>
        </p:nvSpPr>
        <p:spPr>
          <a:xfrm>
            <a:off x="2214694" y="514881"/>
            <a:ext cx="6568580" cy="5415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CATATAN PENTING SASARAN POKOK KINERJA </a:t>
            </a:r>
            <a:endParaRPr lang="en-ID" sz="24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380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 err="1"/>
              <a:t>Direktorat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, </a:t>
            </a:r>
            <a:r>
              <a:rPr lang="en-US" dirty="0" err="1"/>
              <a:t>Evaluasi</a:t>
            </a:r>
            <a:r>
              <a:rPr lang="en-US" dirty="0"/>
              <a:t>, dan </a:t>
            </a:r>
            <a:r>
              <a:rPr lang="en-US" dirty="0" err="1"/>
              <a:t>Informasi</a:t>
            </a:r>
            <a:r>
              <a:rPr lang="en-US" dirty="0"/>
              <a:t> Pembangunan Daerah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D40C6-6501-69D9-09D3-E985A7670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2590C-7FDA-2347-70CF-88936DDE0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101AF53-2BD6-55AE-D70E-EBB631C87829}"/>
              </a:ext>
            </a:extLst>
          </p:cNvPr>
          <p:cNvGrpSpPr/>
          <p:nvPr/>
        </p:nvGrpSpPr>
        <p:grpSpPr>
          <a:xfrm>
            <a:off x="915261" y="1408547"/>
            <a:ext cx="1595254" cy="1063503"/>
            <a:chOff x="776536" y="1772816"/>
            <a:chExt cx="1728192" cy="1152128"/>
          </a:xfrm>
          <a:solidFill>
            <a:srgbClr val="ED7D31">
              <a:lumMod val="20000"/>
              <a:lumOff val="80000"/>
            </a:srgbClr>
          </a:solidFill>
        </p:grpSpPr>
        <p:sp>
          <p:nvSpPr>
            <p:cNvPr id="8" name="Flowchart: Document 7">
              <a:extLst>
                <a:ext uri="{FF2B5EF4-FFF2-40B4-BE49-F238E27FC236}">
                  <a16:creationId xmlns:a16="http://schemas.microsoft.com/office/drawing/2014/main" id="{1893094E-F62F-9B83-97EA-053879EC400F}"/>
                </a:ext>
              </a:extLst>
            </p:cNvPr>
            <p:cNvSpPr/>
            <p:nvPr/>
          </p:nvSpPr>
          <p:spPr bwMode="auto">
            <a:xfrm>
              <a:off x="848544" y="1844824"/>
              <a:ext cx="1656184" cy="1080120"/>
            </a:xfrm>
            <a:prstGeom prst="flowChartDocument">
              <a:avLst/>
            </a:prstGeom>
            <a:grpFill/>
            <a:ln w="1270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id-ID" sz="2585" kern="0" dirty="0">
                  <a:ln w="0"/>
                  <a:solidFill>
                    <a:srgbClr val="FF0000"/>
                  </a:solidFill>
                  <a:latin typeface="Arial Narrow" panose="020B0606020202030204" pitchFamily="34" charset="0"/>
                  <a:cs typeface="Arial" charset="0"/>
                </a:rPr>
                <a:t>RPJPD</a:t>
              </a:r>
            </a:p>
          </p:txBody>
        </p:sp>
        <p:sp>
          <p:nvSpPr>
            <p:cNvPr id="9" name="Flowchart: Document 8">
              <a:extLst>
                <a:ext uri="{FF2B5EF4-FFF2-40B4-BE49-F238E27FC236}">
                  <a16:creationId xmlns:a16="http://schemas.microsoft.com/office/drawing/2014/main" id="{FCFC8EEF-1BFB-A99C-BE3C-48C06FC394B0}"/>
                </a:ext>
              </a:extLst>
            </p:cNvPr>
            <p:cNvSpPr/>
            <p:nvPr/>
          </p:nvSpPr>
          <p:spPr bwMode="auto">
            <a:xfrm>
              <a:off x="776536" y="1772816"/>
              <a:ext cx="1656184" cy="1080120"/>
            </a:xfrm>
            <a:prstGeom prst="flowChartDocument">
              <a:avLst/>
            </a:prstGeom>
            <a:grpFill/>
            <a:ln w="1270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id-ID" sz="2800" b="1" kern="0" dirty="0">
                  <a:ln w="0"/>
                  <a:solidFill>
                    <a:srgbClr val="FF0000"/>
                  </a:solidFill>
                  <a:latin typeface="Arial Narrow" panose="020B0606020202030204" pitchFamily="34" charset="0"/>
                  <a:cs typeface="Arial" charset="0"/>
                </a:rPr>
                <a:t>RPJPD</a:t>
              </a:r>
            </a:p>
          </p:txBody>
        </p:sp>
      </p:grpSp>
      <p:sp>
        <p:nvSpPr>
          <p:cNvPr id="10" name="Right Arrow 112">
            <a:extLst>
              <a:ext uri="{FF2B5EF4-FFF2-40B4-BE49-F238E27FC236}">
                <a16:creationId xmlns:a16="http://schemas.microsoft.com/office/drawing/2014/main" id="{D0CEEB17-3375-D72A-6960-DBE6C198D04B}"/>
              </a:ext>
            </a:extLst>
          </p:cNvPr>
          <p:cNvSpPr/>
          <p:nvPr/>
        </p:nvSpPr>
        <p:spPr bwMode="auto">
          <a:xfrm>
            <a:off x="2643363" y="1238830"/>
            <a:ext cx="6648030" cy="731226"/>
          </a:xfrm>
          <a:prstGeom prst="rightArrow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id-ID" sz="1600" b="1" kern="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V I S I   &amp;   M I S I   2 0 T H</a:t>
            </a:r>
          </a:p>
        </p:txBody>
      </p:sp>
      <p:sp>
        <p:nvSpPr>
          <p:cNvPr id="11" name="Right Arrow 113">
            <a:extLst>
              <a:ext uri="{FF2B5EF4-FFF2-40B4-BE49-F238E27FC236}">
                <a16:creationId xmlns:a16="http://schemas.microsoft.com/office/drawing/2014/main" id="{0BD4967B-992D-1825-5403-C2360F7AA5CA}"/>
              </a:ext>
            </a:extLst>
          </p:cNvPr>
          <p:cNvSpPr/>
          <p:nvPr/>
        </p:nvSpPr>
        <p:spPr bwMode="auto">
          <a:xfrm>
            <a:off x="2652155" y="1581376"/>
            <a:ext cx="6702669" cy="731226"/>
          </a:xfrm>
          <a:prstGeom prst="rightArrow">
            <a:avLst/>
          </a:prstGeom>
          <a:solidFill>
            <a:srgbClr val="A5A5A5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id-ID" sz="1600" b="1" kern="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ARAH </a:t>
            </a:r>
            <a:r>
              <a:rPr lang="en-US" sz="1600" b="1" kern="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KEBIJAKAN </a:t>
            </a:r>
            <a:r>
              <a:rPr lang="id-ID" sz="1600" b="1" kern="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PEMBANGUNAN DAERAH 20 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ECBC5E-AA21-DCCE-983C-211D6EEDD3AB}"/>
              </a:ext>
            </a:extLst>
          </p:cNvPr>
          <p:cNvSpPr/>
          <p:nvPr/>
        </p:nvSpPr>
        <p:spPr bwMode="auto">
          <a:xfrm>
            <a:off x="2634569" y="2471339"/>
            <a:ext cx="1604596" cy="805962"/>
          </a:xfrm>
          <a:prstGeom prst="rect">
            <a:avLst/>
          </a:prstGeom>
          <a:solidFill>
            <a:srgbClr val="44546A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id-ID" sz="1600" b="1" kern="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Arah Kebijakan Pembangunan</a:t>
            </a:r>
          </a:p>
          <a:p>
            <a:pPr algn="ctr">
              <a:defRPr/>
            </a:pPr>
            <a:r>
              <a:rPr lang="id-ID" sz="1600" b="1" kern="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5 Tahun 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6B8047-7154-45CC-ECE4-4F80823B321D}"/>
              </a:ext>
            </a:extLst>
          </p:cNvPr>
          <p:cNvSpPr/>
          <p:nvPr/>
        </p:nvSpPr>
        <p:spPr bwMode="auto">
          <a:xfrm>
            <a:off x="4239166" y="2471339"/>
            <a:ext cx="1582615" cy="805962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id-ID" sz="1600" b="1" kern="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Arah Kebijakan Pembangunan</a:t>
            </a:r>
          </a:p>
          <a:p>
            <a:pPr algn="ctr">
              <a:defRPr/>
            </a:pPr>
            <a:r>
              <a:rPr lang="id-ID" sz="1600" b="1" kern="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5 Tahun II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26B222-9656-C6C3-C261-3A4C9E67904F}"/>
              </a:ext>
            </a:extLst>
          </p:cNvPr>
          <p:cNvSpPr/>
          <p:nvPr/>
        </p:nvSpPr>
        <p:spPr bwMode="auto">
          <a:xfrm>
            <a:off x="7402932" y="2471339"/>
            <a:ext cx="1582615" cy="805962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id-ID" sz="1600" b="1" kern="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Arah Kebijakan Pembangunan</a:t>
            </a:r>
          </a:p>
          <a:p>
            <a:pPr algn="ctr">
              <a:defRPr/>
            </a:pPr>
            <a:r>
              <a:rPr lang="id-ID" sz="1600" b="1" kern="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5 Tahun IV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5287B5-7425-39EC-2B1B-44C205243A8F}"/>
              </a:ext>
            </a:extLst>
          </p:cNvPr>
          <p:cNvSpPr/>
          <p:nvPr/>
        </p:nvSpPr>
        <p:spPr bwMode="auto">
          <a:xfrm>
            <a:off x="5821781" y="2471339"/>
            <a:ext cx="1581150" cy="805962"/>
          </a:xfrm>
          <a:prstGeom prst="rect">
            <a:avLst/>
          </a:prstGeom>
          <a:solidFill>
            <a:srgbClr val="A5A5A5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id-ID" sz="1600" b="1" kern="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Arah Kebijakan Pembangunan</a:t>
            </a:r>
          </a:p>
          <a:p>
            <a:pPr algn="ctr">
              <a:defRPr/>
            </a:pPr>
            <a:r>
              <a:rPr lang="id-ID" sz="1600" b="1" kern="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5 Tahun III</a:t>
            </a:r>
          </a:p>
        </p:txBody>
      </p:sp>
      <p:grpSp>
        <p:nvGrpSpPr>
          <p:cNvPr id="16" name="Group 12">
            <a:extLst>
              <a:ext uri="{FF2B5EF4-FFF2-40B4-BE49-F238E27FC236}">
                <a16:creationId xmlns:a16="http://schemas.microsoft.com/office/drawing/2014/main" id="{B7488120-ECE2-FCB5-938F-681C080121DD}"/>
              </a:ext>
            </a:extLst>
          </p:cNvPr>
          <p:cNvGrpSpPr>
            <a:grpSpLocks/>
          </p:cNvGrpSpPr>
          <p:nvPr/>
        </p:nvGrpSpPr>
        <p:grpSpPr bwMode="auto">
          <a:xfrm>
            <a:off x="2743007" y="4432024"/>
            <a:ext cx="1528396" cy="1081454"/>
            <a:chOff x="776536" y="1772816"/>
            <a:chExt cx="1728192" cy="1152128"/>
          </a:xfrm>
          <a:solidFill>
            <a:srgbClr val="5B9BD5">
              <a:lumMod val="20000"/>
              <a:lumOff val="80000"/>
            </a:srgbClr>
          </a:solidFill>
        </p:grpSpPr>
        <p:sp>
          <p:nvSpPr>
            <p:cNvPr id="17" name="Flowchart: Document 16">
              <a:extLst>
                <a:ext uri="{FF2B5EF4-FFF2-40B4-BE49-F238E27FC236}">
                  <a16:creationId xmlns:a16="http://schemas.microsoft.com/office/drawing/2014/main" id="{C70BD049-F64D-7F7E-D272-CCA81EBF0242}"/>
                </a:ext>
              </a:extLst>
            </p:cNvPr>
            <p:cNvSpPr/>
            <p:nvPr/>
          </p:nvSpPr>
          <p:spPr bwMode="auto">
            <a:xfrm>
              <a:off x="848544" y="1844824"/>
              <a:ext cx="1656184" cy="1080120"/>
            </a:xfrm>
            <a:prstGeom prst="flowChartDocumen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>
                <a:defRPr/>
              </a:pPr>
              <a:r>
                <a:rPr lang="id-ID" sz="1600" b="1" kern="0" dirty="0">
                  <a:ln w="11430">
                    <a:solidFill>
                      <a:srgbClr val="FFFF00"/>
                    </a:solidFill>
                  </a:ln>
                  <a:solidFill>
                    <a:srgbClr val="FF0000"/>
                  </a:solidFill>
                  <a:latin typeface="Arial Narrow" panose="020B0606020202030204" pitchFamily="34" charset="0"/>
                  <a:cs typeface="Arial" charset="0"/>
                </a:rPr>
                <a:t>RPJPD</a:t>
              </a:r>
            </a:p>
          </p:txBody>
        </p:sp>
        <p:sp>
          <p:nvSpPr>
            <p:cNvPr id="18" name="Flowchart: Document 17">
              <a:extLst>
                <a:ext uri="{FF2B5EF4-FFF2-40B4-BE49-F238E27FC236}">
                  <a16:creationId xmlns:a16="http://schemas.microsoft.com/office/drawing/2014/main" id="{5B07B7F4-4714-1C80-730E-683739C3B016}"/>
                </a:ext>
              </a:extLst>
            </p:cNvPr>
            <p:cNvSpPr/>
            <p:nvPr/>
          </p:nvSpPr>
          <p:spPr bwMode="auto">
            <a:xfrm>
              <a:off x="776536" y="1772816"/>
              <a:ext cx="1656184" cy="1080120"/>
            </a:xfrm>
            <a:prstGeom prst="flowChartDocumen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>
                <a:defRPr/>
              </a:pPr>
              <a:r>
                <a:rPr lang="id-ID" sz="1600" b="1" kern="0" dirty="0">
                  <a:ln w="11430">
                    <a:noFill/>
                  </a:ln>
                  <a:solidFill>
                    <a:srgbClr val="FF0000"/>
                  </a:solidFill>
                  <a:latin typeface="Arial Narrow" panose="020B0606020202030204" pitchFamily="34" charset="0"/>
                  <a:cs typeface="Arial" charset="0"/>
                </a:rPr>
                <a:t>RPJMD</a:t>
              </a:r>
            </a:p>
            <a:p>
              <a:pPr algn="ctr">
                <a:defRPr/>
              </a:pPr>
              <a:r>
                <a:rPr lang="id-ID" sz="1600" b="1" kern="0" dirty="0">
                  <a:ln w="11430">
                    <a:solidFill>
                      <a:srgbClr val="FFFF00"/>
                    </a:solidFill>
                  </a:ln>
                  <a:latin typeface="Arial Narrow" panose="020B0606020202030204" pitchFamily="34" charset="0"/>
                  <a:cs typeface="Arial" charset="0"/>
                </a:rPr>
                <a:t>Periode I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147C99D-15F1-AEC6-6C6D-336F9D7CECD8}"/>
              </a:ext>
            </a:extLst>
          </p:cNvPr>
          <p:cNvSpPr/>
          <p:nvPr/>
        </p:nvSpPr>
        <p:spPr bwMode="auto">
          <a:xfrm>
            <a:off x="2656551" y="3542537"/>
            <a:ext cx="1582615" cy="605203"/>
          </a:xfrm>
          <a:prstGeom prst="rect">
            <a:avLst/>
          </a:prstGeom>
          <a:solidFill>
            <a:srgbClr val="44546A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id-ID" sz="1600" b="1" kern="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Sasaran Pokok</a:t>
            </a:r>
          </a:p>
          <a:p>
            <a:pPr algn="ctr">
              <a:defRPr/>
            </a:pPr>
            <a:r>
              <a:rPr lang="id-ID" sz="1600" b="1" kern="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5 Tahun 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3C2244-1C07-3DBB-FBA3-42299D7AEFDC}"/>
              </a:ext>
            </a:extLst>
          </p:cNvPr>
          <p:cNvSpPr/>
          <p:nvPr/>
        </p:nvSpPr>
        <p:spPr bwMode="auto">
          <a:xfrm>
            <a:off x="4239166" y="3542537"/>
            <a:ext cx="1582615" cy="605203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id-ID" sz="1600" b="1" kern="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Sasaran Pokok</a:t>
            </a:r>
          </a:p>
          <a:p>
            <a:pPr algn="ctr">
              <a:defRPr/>
            </a:pPr>
            <a:r>
              <a:rPr lang="id-ID" sz="1600" b="1" kern="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5 Tahun II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BD950D-491D-2F86-A2EF-3E524E33A396}"/>
              </a:ext>
            </a:extLst>
          </p:cNvPr>
          <p:cNvSpPr/>
          <p:nvPr/>
        </p:nvSpPr>
        <p:spPr bwMode="auto">
          <a:xfrm>
            <a:off x="7402932" y="3542537"/>
            <a:ext cx="1582615" cy="605203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id-ID" sz="1600" b="1" kern="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Sasaran Pokok</a:t>
            </a:r>
          </a:p>
          <a:p>
            <a:pPr algn="ctr">
              <a:defRPr/>
            </a:pPr>
            <a:r>
              <a:rPr lang="id-ID" sz="1600" b="1" kern="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5 Tahun IV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588187-757C-30DD-F65E-7D75DDBADF93}"/>
              </a:ext>
            </a:extLst>
          </p:cNvPr>
          <p:cNvSpPr/>
          <p:nvPr/>
        </p:nvSpPr>
        <p:spPr bwMode="auto">
          <a:xfrm>
            <a:off x="5821781" y="3542537"/>
            <a:ext cx="1581150" cy="605203"/>
          </a:xfrm>
          <a:prstGeom prst="rect">
            <a:avLst/>
          </a:prstGeom>
          <a:solidFill>
            <a:srgbClr val="A5A5A5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id-ID" sz="1600" b="1" kern="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Sasaran Pokok</a:t>
            </a:r>
          </a:p>
          <a:p>
            <a:pPr algn="ctr">
              <a:defRPr/>
            </a:pPr>
            <a:r>
              <a:rPr lang="id-ID" sz="1600" b="1" kern="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5 Tahun III</a:t>
            </a:r>
          </a:p>
        </p:txBody>
      </p:sp>
      <p:sp>
        <p:nvSpPr>
          <p:cNvPr id="23" name="Down Arrow 125">
            <a:extLst>
              <a:ext uri="{FF2B5EF4-FFF2-40B4-BE49-F238E27FC236}">
                <a16:creationId xmlns:a16="http://schemas.microsoft.com/office/drawing/2014/main" id="{ADC0084B-1D82-33D0-D7C2-0AD47C9B5FB2}"/>
              </a:ext>
            </a:extLst>
          </p:cNvPr>
          <p:cNvSpPr/>
          <p:nvPr/>
        </p:nvSpPr>
        <p:spPr bwMode="auto">
          <a:xfrm>
            <a:off x="3374589" y="3283163"/>
            <a:ext cx="265235" cy="265235"/>
          </a:xfrm>
          <a:prstGeom prst="downArrow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id-ID" sz="1600" kern="0">
              <a:solidFill>
                <a:prstClr val="black"/>
              </a:solidFill>
              <a:latin typeface="Arial Narrow" panose="020B0606020202030204" pitchFamily="34" charset="0"/>
              <a:cs typeface="Arial" charset="0"/>
            </a:endParaRPr>
          </a:p>
        </p:txBody>
      </p:sp>
      <p:sp>
        <p:nvSpPr>
          <p:cNvPr id="24" name="Down Arrow 126">
            <a:extLst>
              <a:ext uri="{FF2B5EF4-FFF2-40B4-BE49-F238E27FC236}">
                <a16:creationId xmlns:a16="http://schemas.microsoft.com/office/drawing/2014/main" id="{7DA20D53-D4F7-1982-2ACE-4436BD6310BE}"/>
              </a:ext>
            </a:extLst>
          </p:cNvPr>
          <p:cNvSpPr/>
          <p:nvPr/>
        </p:nvSpPr>
        <p:spPr bwMode="auto">
          <a:xfrm>
            <a:off x="4902985" y="3283163"/>
            <a:ext cx="266700" cy="265235"/>
          </a:xfrm>
          <a:prstGeom prst="downArrow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id-ID" sz="1600" kern="0">
              <a:solidFill>
                <a:prstClr val="black"/>
              </a:solidFill>
              <a:latin typeface="Arial Narrow" panose="020B0606020202030204" pitchFamily="34" charset="0"/>
              <a:cs typeface="Arial" charset="0"/>
            </a:endParaRPr>
          </a:p>
        </p:txBody>
      </p:sp>
      <p:sp>
        <p:nvSpPr>
          <p:cNvPr id="25" name="Down Arrow 127">
            <a:extLst>
              <a:ext uri="{FF2B5EF4-FFF2-40B4-BE49-F238E27FC236}">
                <a16:creationId xmlns:a16="http://schemas.microsoft.com/office/drawing/2014/main" id="{1789C617-210E-914A-5242-CB0336FF3DB2}"/>
              </a:ext>
            </a:extLst>
          </p:cNvPr>
          <p:cNvSpPr/>
          <p:nvPr/>
        </p:nvSpPr>
        <p:spPr bwMode="auto">
          <a:xfrm>
            <a:off x="6498789" y="3283163"/>
            <a:ext cx="265235" cy="265235"/>
          </a:xfrm>
          <a:prstGeom prst="downArrow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id-ID" sz="1600" kern="0">
              <a:solidFill>
                <a:prstClr val="black"/>
              </a:solidFill>
              <a:latin typeface="Arial Narrow" panose="020B0606020202030204" pitchFamily="34" charset="0"/>
              <a:cs typeface="Arial" charset="0"/>
            </a:endParaRPr>
          </a:p>
        </p:txBody>
      </p:sp>
      <p:sp>
        <p:nvSpPr>
          <p:cNvPr id="26" name="Down Arrow 128">
            <a:extLst>
              <a:ext uri="{FF2B5EF4-FFF2-40B4-BE49-F238E27FC236}">
                <a16:creationId xmlns:a16="http://schemas.microsoft.com/office/drawing/2014/main" id="{EA45FE62-19D9-5E2E-D985-0A18FA82CCCE}"/>
              </a:ext>
            </a:extLst>
          </p:cNvPr>
          <p:cNvSpPr/>
          <p:nvPr/>
        </p:nvSpPr>
        <p:spPr bwMode="auto">
          <a:xfrm>
            <a:off x="8027185" y="3283163"/>
            <a:ext cx="266700" cy="265235"/>
          </a:xfrm>
          <a:prstGeom prst="downArrow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id-ID" sz="1600" kern="0">
              <a:solidFill>
                <a:prstClr val="black"/>
              </a:solidFill>
              <a:latin typeface="Arial Narrow" panose="020B0606020202030204" pitchFamily="34" charset="0"/>
              <a:cs typeface="Arial" charset="0"/>
            </a:endParaRPr>
          </a:p>
        </p:txBody>
      </p:sp>
      <p:grpSp>
        <p:nvGrpSpPr>
          <p:cNvPr id="27" name="Group 24">
            <a:extLst>
              <a:ext uri="{FF2B5EF4-FFF2-40B4-BE49-F238E27FC236}">
                <a16:creationId xmlns:a16="http://schemas.microsoft.com/office/drawing/2014/main" id="{9F1EE509-F24A-CEE2-B139-E2032430B49F}"/>
              </a:ext>
            </a:extLst>
          </p:cNvPr>
          <p:cNvGrpSpPr>
            <a:grpSpLocks/>
          </p:cNvGrpSpPr>
          <p:nvPr/>
        </p:nvGrpSpPr>
        <p:grpSpPr bwMode="auto">
          <a:xfrm>
            <a:off x="4291918" y="4421767"/>
            <a:ext cx="1529862" cy="1082919"/>
            <a:chOff x="776536" y="1772816"/>
            <a:chExt cx="1728192" cy="1152128"/>
          </a:xfrm>
          <a:solidFill>
            <a:srgbClr val="ED7D31">
              <a:lumMod val="20000"/>
              <a:lumOff val="80000"/>
            </a:srgbClr>
          </a:solidFill>
        </p:grpSpPr>
        <p:sp>
          <p:nvSpPr>
            <p:cNvPr id="28" name="Flowchart: Document 27">
              <a:extLst>
                <a:ext uri="{FF2B5EF4-FFF2-40B4-BE49-F238E27FC236}">
                  <a16:creationId xmlns:a16="http://schemas.microsoft.com/office/drawing/2014/main" id="{FB860148-734A-5978-2CDC-3611578D02AC}"/>
                </a:ext>
              </a:extLst>
            </p:cNvPr>
            <p:cNvSpPr/>
            <p:nvPr/>
          </p:nvSpPr>
          <p:spPr bwMode="auto">
            <a:xfrm>
              <a:off x="848544" y="1844824"/>
              <a:ext cx="1656184" cy="1080120"/>
            </a:xfrm>
            <a:prstGeom prst="flowChartDocumen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>
                <a:defRPr/>
              </a:pPr>
              <a:r>
                <a:rPr lang="id-ID" sz="1600" b="1" kern="0" dirty="0">
                  <a:ln w="11430">
                    <a:solidFill>
                      <a:srgbClr val="FFFF00"/>
                    </a:solidFill>
                  </a:ln>
                  <a:solidFill>
                    <a:srgbClr val="FF0000"/>
                  </a:solidFill>
                  <a:latin typeface="Arial Narrow" panose="020B0606020202030204" pitchFamily="34" charset="0"/>
                  <a:cs typeface="Arial" charset="0"/>
                </a:rPr>
                <a:t>RPJPD</a:t>
              </a:r>
            </a:p>
          </p:txBody>
        </p:sp>
        <p:sp>
          <p:nvSpPr>
            <p:cNvPr id="29" name="Flowchart: Document 28">
              <a:extLst>
                <a:ext uri="{FF2B5EF4-FFF2-40B4-BE49-F238E27FC236}">
                  <a16:creationId xmlns:a16="http://schemas.microsoft.com/office/drawing/2014/main" id="{A3F40BC0-7B4C-A7C7-CF03-8CAD26F7BC38}"/>
                </a:ext>
              </a:extLst>
            </p:cNvPr>
            <p:cNvSpPr/>
            <p:nvPr/>
          </p:nvSpPr>
          <p:spPr bwMode="auto">
            <a:xfrm>
              <a:off x="776536" y="1772816"/>
              <a:ext cx="1656184" cy="1080120"/>
            </a:xfrm>
            <a:prstGeom prst="flowChartDocumen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>
                <a:defRPr/>
              </a:pPr>
              <a:r>
                <a:rPr lang="id-ID" sz="1600" b="1" kern="0" dirty="0">
                  <a:ln w="11430">
                    <a:noFill/>
                  </a:ln>
                  <a:solidFill>
                    <a:srgbClr val="FF0000"/>
                  </a:solidFill>
                  <a:latin typeface="Arial Narrow" panose="020B0606020202030204" pitchFamily="34" charset="0"/>
                  <a:cs typeface="Arial" charset="0"/>
                </a:rPr>
                <a:t>RPJMD</a:t>
              </a:r>
            </a:p>
            <a:p>
              <a:pPr algn="ctr">
                <a:defRPr/>
              </a:pPr>
              <a:r>
                <a:rPr lang="id-ID" sz="1600" b="1" kern="0" dirty="0">
                  <a:ln w="11430">
                    <a:solidFill>
                      <a:srgbClr val="FFFF00"/>
                    </a:solidFill>
                  </a:ln>
                  <a:solidFill>
                    <a:srgbClr val="FF0000"/>
                  </a:solidFill>
                  <a:latin typeface="Arial Narrow" panose="020B0606020202030204" pitchFamily="34" charset="0"/>
                  <a:cs typeface="Arial" charset="0"/>
                </a:rPr>
                <a:t>Periode II</a:t>
              </a:r>
            </a:p>
          </p:txBody>
        </p:sp>
      </p:grpSp>
      <p:grpSp>
        <p:nvGrpSpPr>
          <p:cNvPr id="30" name="Group 27">
            <a:extLst>
              <a:ext uri="{FF2B5EF4-FFF2-40B4-BE49-F238E27FC236}">
                <a16:creationId xmlns:a16="http://schemas.microsoft.com/office/drawing/2014/main" id="{DA4CC5B4-3DA7-A981-57A0-2D95D719492C}"/>
              </a:ext>
            </a:extLst>
          </p:cNvPr>
          <p:cNvGrpSpPr>
            <a:grpSpLocks/>
          </p:cNvGrpSpPr>
          <p:nvPr/>
        </p:nvGrpSpPr>
        <p:grpSpPr bwMode="auto">
          <a:xfrm>
            <a:off x="5848158" y="4421767"/>
            <a:ext cx="1528397" cy="1082919"/>
            <a:chOff x="776536" y="1772816"/>
            <a:chExt cx="1728192" cy="1152128"/>
          </a:xfrm>
          <a:solidFill>
            <a:srgbClr val="A5A5A5">
              <a:lumMod val="20000"/>
              <a:lumOff val="80000"/>
            </a:srgbClr>
          </a:solidFill>
        </p:grpSpPr>
        <p:sp>
          <p:nvSpPr>
            <p:cNvPr id="31" name="Flowchart: Document 30">
              <a:extLst>
                <a:ext uri="{FF2B5EF4-FFF2-40B4-BE49-F238E27FC236}">
                  <a16:creationId xmlns:a16="http://schemas.microsoft.com/office/drawing/2014/main" id="{FA869D5C-055F-9235-F2B4-D5C4C594DDD6}"/>
                </a:ext>
              </a:extLst>
            </p:cNvPr>
            <p:cNvSpPr/>
            <p:nvPr/>
          </p:nvSpPr>
          <p:spPr bwMode="auto">
            <a:xfrm>
              <a:off x="848544" y="1844824"/>
              <a:ext cx="1656184" cy="1080120"/>
            </a:xfrm>
            <a:prstGeom prst="flowChartDocumen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>
                <a:defRPr/>
              </a:pPr>
              <a:r>
                <a:rPr lang="id-ID" sz="1600" b="1" kern="0" dirty="0">
                  <a:ln w="11430">
                    <a:solidFill>
                      <a:srgbClr val="FFFF00"/>
                    </a:solidFill>
                  </a:ln>
                  <a:solidFill>
                    <a:srgbClr val="FF0000"/>
                  </a:solidFill>
                  <a:latin typeface="Arial Narrow" panose="020B0606020202030204" pitchFamily="34" charset="0"/>
                  <a:cs typeface="Arial" charset="0"/>
                </a:rPr>
                <a:t>RPJPD</a:t>
              </a:r>
            </a:p>
          </p:txBody>
        </p:sp>
        <p:sp>
          <p:nvSpPr>
            <p:cNvPr id="32" name="Flowchart: Document 31">
              <a:extLst>
                <a:ext uri="{FF2B5EF4-FFF2-40B4-BE49-F238E27FC236}">
                  <a16:creationId xmlns:a16="http://schemas.microsoft.com/office/drawing/2014/main" id="{477DD9D7-39F2-DDF0-DF63-62691EF8E4F0}"/>
                </a:ext>
              </a:extLst>
            </p:cNvPr>
            <p:cNvSpPr/>
            <p:nvPr/>
          </p:nvSpPr>
          <p:spPr bwMode="auto">
            <a:xfrm>
              <a:off x="776536" y="1772816"/>
              <a:ext cx="1656184" cy="1080120"/>
            </a:xfrm>
            <a:prstGeom prst="flowChartDocumen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>
                <a:defRPr/>
              </a:pPr>
              <a:r>
                <a:rPr lang="id-ID" sz="1600" b="1" kern="0" dirty="0">
                  <a:ln w="11430">
                    <a:noFill/>
                  </a:ln>
                  <a:solidFill>
                    <a:srgbClr val="FF0000"/>
                  </a:solidFill>
                  <a:latin typeface="Arial Narrow" panose="020B0606020202030204" pitchFamily="34" charset="0"/>
                  <a:cs typeface="Arial" charset="0"/>
                </a:rPr>
                <a:t>RPJMD</a:t>
              </a:r>
            </a:p>
            <a:p>
              <a:pPr algn="ctr">
                <a:defRPr/>
              </a:pPr>
              <a:r>
                <a:rPr lang="id-ID" sz="1600" b="1" kern="0" dirty="0">
                  <a:ln w="11430">
                    <a:solidFill>
                      <a:srgbClr val="FFFF00"/>
                    </a:solidFill>
                  </a:ln>
                  <a:solidFill>
                    <a:srgbClr val="FF0000"/>
                  </a:solidFill>
                  <a:latin typeface="Arial Narrow" panose="020B0606020202030204" pitchFamily="34" charset="0"/>
                  <a:cs typeface="Arial" charset="0"/>
                </a:rPr>
                <a:t>Periode III</a:t>
              </a:r>
            </a:p>
          </p:txBody>
        </p:sp>
      </p:grpSp>
      <p:grpSp>
        <p:nvGrpSpPr>
          <p:cNvPr id="33" name="Group 30">
            <a:extLst>
              <a:ext uri="{FF2B5EF4-FFF2-40B4-BE49-F238E27FC236}">
                <a16:creationId xmlns:a16="http://schemas.microsoft.com/office/drawing/2014/main" id="{6C21C710-F632-B915-BBF5-793F448F631A}"/>
              </a:ext>
            </a:extLst>
          </p:cNvPr>
          <p:cNvGrpSpPr>
            <a:grpSpLocks/>
          </p:cNvGrpSpPr>
          <p:nvPr/>
        </p:nvGrpSpPr>
        <p:grpSpPr bwMode="auto">
          <a:xfrm>
            <a:off x="7397069" y="4412975"/>
            <a:ext cx="1528396" cy="1082919"/>
            <a:chOff x="776536" y="1772816"/>
            <a:chExt cx="1728192" cy="1152128"/>
          </a:xfrm>
          <a:solidFill>
            <a:srgbClr val="FFC000">
              <a:lumMod val="20000"/>
              <a:lumOff val="80000"/>
            </a:srgbClr>
          </a:solidFill>
        </p:grpSpPr>
        <p:sp>
          <p:nvSpPr>
            <p:cNvPr id="34" name="Flowchart: Document 33">
              <a:extLst>
                <a:ext uri="{FF2B5EF4-FFF2-40B4-BE49-F238E27FC236}">
                  <a16:creationId xmlns:a16="http://schemas.microsoft.com/office/drawing/2014/main" id="{D9AE2969-45D0-5910-3D18-F94D8889A017}"/>
                </a:ext>
              </a:extLst>
            </p:cNvPr>
            <p:cNvSpPr/>
            <p:nvPr/>
          </p:nvSpPr>
          <p:spPr bwMode="auto">
            <a:xfrm>
              <a:off x="848544" y="1844824"/>
              <a:ext cx="1656184" cy="1080120"/>
            </a:xfrm>
            <a:prstGeom prst="flowChartDocumen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>
                <a:defRPr/>
              </a:pPr>
              <a:r>
                <a:rPr lang="id-ID" sz="1600" b="1" kern="0" dirty="0">
                  <a:ln w="11430">
                    <a:solidFill>
                      <a:srgbClr val="FFFF00"/>
                    </a:solidFill>
                  </a:ln>
                  <a:solidFill>
                    <a:srgbClr val="FF0000"/>
                  </a:solidFill>
                  <a:latin typeface="Arial Narrow" panose="020B0606020202030204" pitchFamily="34" charset="0"/>
                  <a:cs typeface="Arial" charset="0"/>
                </a:rPr>
                <a:t>RPJPD</a:t>
              </a:r>
            </a:p>
          </p:txBody>
        </p:sp>
        <p:sp>
          <p:nvSpPr>
            <p:cNvPr id="35" name="Flowchart: Document 34">
              <a:extLst>
                <a:ext uri="{FF2B5EF4-FFF2-40B4-BE49-F238E27FC236}">
                  <a16:creationId xmlns:a16="http://schemas.microsoft.com/office/drawing/2014/main" id="{CF135BAE-7DDA-1410-D4A2-F10304C2C6F3}"/>
                </a:ext>
              </a:extLst>
            </p:cNvPr>
            <p:cNvSpPr/>
            <p:nvPr/>
          </p:nvSpPr>
          <p:spPr bwMode="auto">
            <a:xfrm>
              <a:off x="776536" y="1772816"/>
              <a:ext cx="1656184" cy="1080120"/>
            </a:xfrm>
            <a:prstGeom prst="flowChartDocumen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>
                <a:defRPr/>
              </a:pPr>
              <a:r>
                <a:rPr lang="id-ID" sz="1600" b="1" kern="0" dirty="0">
                  <a:ln w="11430">
                    <a:noFill/>
                  </a:ln>
                  <a:solidFill>
                    <a:srgbClr val="FF0000"/>
                  </a:solidFill>
                  <a:latin typeface="Arial Narrow" panose="020B0606020202030204" pitchFamily="34" charset="0"/>
                  <a:cs typeface="Arial" charset="0"/>
                </a:rPr>
                <a:t>RPJMD</a:t>
              </a:r>
            </a:p>
            <a:p>
              <a:pPr algn="ctr">
                <a:defRPr/>
              </a:pPr>
              <a:r>
                <a:rPr lang="id-ID" sz="1600" b="1" kern="0" dirty="0">
                  <a:ln w="11430">
                    <a:solidFill>
                      <a:srgbClr val="FFFF00"/>
                    </a:solidFill>
                  </a:ln>
                  <a:solidFill>
                    <a:srgbClr val="FF0000"/>
                  </a:solidFill>
                  <a:latin typeface="Arial Narrow" panose="020B0606020202030204" pitchFamily="34" charset="0"/>
                  <a:cs typeface="Arial" charset="0"/>
                </a:rPr>
                <a:t>Periode IV</a:t>
              </a:r>
            </a:p>
          </p:txBody>
        </p:sp>
      </p:grpSp>
      <p:sp>
        <p:nvSpPr>
          <p:cNvPr id="36" name="Bent Arrow 138">
            <a:extLst>
              <a:ext uri="{FF2B5EF4-FFF2-40B4-BE49-F238E27FC236}">
                <a16:creationId xmlns:a16="http://schemas.microsoft.com/office/drawing/2014/main" id="{23D05C81-0B75-A0E7-5649-F2223E35A126}"/>
              </a:ext>
            </a:extLst>
          </p:cNvPr>
          <p:cNvSpPr/>
          <p:nvPr/>
        </p:nvSpPr>
        <p:spPr bwMode="auto">
          <a:xfrm rot="10800000" flipH="1">
            <a:off x="1513551" y="2645721"/>
            <a:ext cx="1063869" cy="2417885"/>
          </a:xfrm>
          <a:prstGeom prst="bentArrow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id-ID" sz="1662" kern="0">
              <a:solidFill>
                <a:prstClr val="black"/>
              </a:solidFill>
              <a:latin typeface="Arial Narrow" panose="020B0606020202030204" pitchFamily="34" charset="0"/>
              <a:cs typeface="Arial" charset="0"/>
            </a:endParaRPr>
          </a:p>
        </p:txBody>
      </p:sp>
      <p:sp>
        <p:nvSpPr>
          <p:cNvPr id="37" name="Right Arrow 139">
            <a:extLst>
              <a:ext uri="{FF2B5EF4-FFF2-40B4-BE49-F238E27FC236}">
                <a16:creationId xmlns:a16="http://schemas.microsoft.com/office/drawing/2014/main" id="{FEA8B95A-503C-CF9E-E1F4-4825E768D1D7}"/>
              </a:ext>
            </a:extLst>
          </p:cNvPr>
          <p:cNvSpPr/>
          <p:nvPr/>
        </p:nvSpPr>
        <p:spPr bwMode="auto">
          <a:xfrm>
            <a:off x="2643363" y="1940871"/>
            <a:ext cx="6702669" cy="731227"/>
          </a:xfrm>
          <a:prstGeom prst="rightArrow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id-ID" sz="1600" b="1" kern="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SASARAN </a:t>
            </a:r>
            <a:r>
              <a:rPr lang="en-US" sz="1600" b="1" kern="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POKOK </a:t>
            </a:r>
            <a:r>
              <a:rPr lang="id-ID" sz="1600" b="1" kern="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PEMBANGUNAN DAERAH 20 TH</a:t>
            </a:r>
          </a:p>
        </p:txBody>
      </p:sp>
      <p:sp>
        <p:nvSpPr>
          <p:cNvPr id="38" name="Down Arrow 140">
            <a:extLst>
              <a:ext uri="{FF2B5EF4-FFF2-40B4-BE49-F238E27FC236}">
                <a16:creationId xmlns:a16="http://schemas.microsoft.com/office/drawing/2014/main" id="{CC9D7441-D11A-19BC-DA88-3EDB03487E0F}"/>
              </a:ext>
            </a:extLst>
          </p:cNvPr>
          <p:cNvSpPr/>
          <p:nvPr/>
        </p:nvSpPr>
        <p:spPr bwMode="auto">
          <a:xfrm>
            <a:off x="3374589" y="4147740"/>
            <a:ext cx="265235" cy="265235"/>
          </a:xfrm>
          <a:prstGeom prst="downArrow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id-ID" sz="1600" kern="0">
              <a:solidFill>
                <a:prstClr val="black"/>
              </a:solidFill>
              <a:latin typeface="Arial Narrow" panose="020B0606020202030204" pitchFamily="34" charset="0"/>
              <a:cs typeface="Arial" charset="0"/>
            </a:endParaRPr>
          </a:p>
        </p:txBody>
      </p:sp>
      <p:sp>
        <p:nvSpPr>
          <p:cNvPr id="39" name="Down Arrow 177">
            <a:extLst>
              <a:ext uri="{FF2B5EF4-FFF2-40B4-BE49-F238E27FC236}">
                <a16:creationId xmlns:a16="http://schemas.microsoft.com/office/drawing/2014/main" id="{64172017-39F5-629F-63E9-16BAF4EB507F}"/>
              </a:ext>
            </a:extLst>
          </p:cNvPr>
          <p:cNvSpPr/>
          <p:nvPr/>
        </p:nvSpPr>
        <p:spPr bwMode="auto">
          <a:xfrm>
            <a:off x="4902985" y="4147740"/>
            <a:ext cx="266700" cy="265235"/>
          </a:xfrm>
          <a:prstGeom prst="downArrow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id-ID" sz="1600" kern="0">
              <a:solidFill>
                <a:prstClr val="black"/>
              </a:solidFill>
              <a:latin typeface="Arial Narrow" panose="020B0606020202030204" pitchFamily="34" charset="0"/>
              <a:cs typeface="Arial" charset="0"/>
            </a:endParaRPr>
          </a:p>
        </p:txBody>
      </p:sp>
      <p:sp>
        <p:nvSpPr>
          <p:cNvPr id="40" name="Down Arrow 178">
            <a:extLst>
              <a:ext uri="{FF2B5EF4-FFF2-40B4-BE49-F238E27FC236}">
                <a16:creationId xmlns:a16="http://schemas.microsoft.com/office/drawing/2014/main" id="{FE34F8EF-1A2C-31C6-C1D9-8AC707B9B37B}"/>
              </a:ext>
            </a:extLst>
          </p:cNvPr>
          <p:cNvSpPr/>
          <p:nvPr/>
        </p:nvSpPr>
        <p:spPr bwMode="auto">
          <a:xfrm>
            <a:off x="6498789" y="4147740"/>
            <a:ext cx="265235" cy="265235"/>
          </a:xfrm>
          <a:prstGeom prst="downArrow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id-ID" sz="1600" kern="0">
              <a:solidFill>
                <a:prstClr val="black"/>
              </a:solidFill>
              <a:latin typeface="Arial Narrow" panose="020B0606020202030204" pitchFamily="34" charset="0"/>
              <a:cs typeface="Arial" charset="0"/>
            </a:endParaRPr>
          </a:p>
        </p:txBody>
      </p:sp>
      <p:sp>
        <p:nvSpPr>
          <p:cNvPr id="41" name="Down Arrow 179">
            <a:extLst>
              <a:ext uri="{FF2B5EF4-FFF2-40B4-BE49-F238E27FC236}">
                <a16:creationId xmlns:a16="http://schemas.microsoft.com/office/drawing/2014/main" id="{BAB73DC3-0169-7DF9-180A-40B97C8D9B4D}"/>
              </a:ext>
            </a:extLst>
          </p:cNvPr>
          <p:cNvSpPr/>
          <p:nvPr/>
        </p:nvSpPr>
        <p:spPr bwMode="auto">
          <a:xfrm>
            <a:off x="8027185" y="4147740"/>
            <a:ext cx="266700" cy="265235"/>
          </a:xfrm>
          <a:prstGeom prst="downArrow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id-ID" sz="1600" kern="0">
              <a:solidFill>
                <a:prstClr val="black"/>
              </a:solidFill>
              <a:latin typeface="Arial Narrow" panose="020B0606020202030204" pitchFamily="34" charset="0"/>
              <a:cs typeface="Arial" charset="0"/>
            </a:endParaRPr>
          </a:p>
        </p:txBody>
      </p:sp>
      <p:sp>
        <p:nvSpPr>
          <p:cNvPr id="42" name="Rounded Rectangle 180">
            <a:extLst>
              <a:ext uri="{FF2B5EF4-FFF2-40B4-BE49-F238E27FC236}">
                <a16:creationId xmlns:a16="http://schemas.microsoft.com/office/drawing/2014/main" id="{18255076-D69A-4AFD-3456-B4DCF0FC2F8B}"/>
              </a:ext>
            </a:extLst>
          </p:cNvPr>
          <p:cNvSpPr/>
          <p:nvPr/>
        </p:nvSpPr>
        <p:spPr>
          <a:xfrm>
            <a:off x="3597709" y="802372"/>
            <a:ext cx="3888373" cy="613851"/>
          </a:xfrm>
          <a:prstGeom prst="roundRect">
            <a:avLst>
              <a:gd name="adj" fmla="val 6367"/>
            </a:avLst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id-ID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KETERHUBUNGAN ANTARDOKUMEN</a:t>
            </a:r>
            <a:br>
              <a:rPr lang="id-ID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</a:br>
            <a:r>
              <a:rPr lang="id-ID" sz="1600" b="1" dirty="0">
                <a:solidFill>
                  <a:srgbClr val="FF0000"/>
                </a:solidFill>
                <a:latin typeface="Arial Narrow" panose="020B0606020202030204" pitchFamily="34" charset="0"/>
                <a:cs typeface="Arial" charset="0"/>
              </a:rPr>
              <a:t> (RPJPD vs RPJMD)</a:t>
            </a:r>
          </a:p>
        </p:txBody>
      </p:sp>
      <p:sp>
        <p:nvSpPr>
          <p:cNvPr id="43" name="Speech Bubble: Rectangle with Corners Rounded 42">
            <a:extLst>
              <a:ext uri="{FF2B5EF4-FFF2-40B4-BE49-F238E27FC236}">
                <a16:creationId xmlns:a16="http://schemas.microsoft.com/office/drawing/2014/main" id="{EC955419-EC38-2633-783E-E9BD181F04E9}"/>
              </a:ext>
            </a:extLst>
          </p:cNvPr>
          <p:cNvSpPr/>
          <p:nvPr/>
        </p:nvSpPr>
        <p:spPr>
          <a:xfrm flipH="1">
            <a:off x="9322064" y="4365104"/>
            <a:ext cx="2445119" cy="2181003"/>
          </a:xfrm>
          <a:prstGeom prst="wedgeRoundRectCallout">
            <a:avLst>
              <a:gd name="adj1" fmla="val 55989"/>
              <a:gd name="adj2" fmla="val -25714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Pengendalian</a:t>
            </a:r>
            <a:r>
              <a:rPr lang="en-US" sz="1600" dirty="0">
                <a:solidFill>
                  <a:schemeClr val="tx1"/>
                </a:solidFill>
              </a:rPr>
              <a:t> dan </a:t>
            </a:r>
            <a:r>
              <a:rPr lang="en-US" sz="1600" dirty="0" err="1">
                <a:solidFill>
                  <a:schemeClr val="tx1"/>
                </a:solidFill>
              </a:rPr>
              <a:t>Evaluasi</a:t>
            </a:r>
            <a:r>
              <a:rPr lang="en-US" sz="1600" dirty="0">
                <a:solidFill>
                  <a:schemeClr val="tx1"/>
                </a:solidFill>
              </a:rPr>
              <a:t> RPJPD 2005-2025 diukur melalui pencapaian sasaran pokok pada pelaksanaan 4 </a:t>
            </a:r>
            <a:r>
              <a:rPr lang="en-US" sz="1600" dirty="0" err="1">
                <a:solidFill>
                  <a:schemeClr val="tx1"/>
                </a:solidFill>
              </a:rPr>
              <a:t>periode RPJMD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152125E-BA71-293E-55B3-6D93DDB5B20F}"/>
              </a:ext>
            </a:extLst>
          </p:cNvPr>
          <p:cNvSpPr/>
          <p:nvPr/>
        </p:nvSpPr>
        <p:spPr>
          <a:xfrm>
            <a:off x="3493697" y="89322"/>
            <a:ext cx="7298127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1" i="0" u="none" strike="noStrike" kern="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PENGENDALIAN DAN EVALUASI JANGKA PANJANG</a:t>
            </a:r>
          </a:p>
        </p:txBody>
      </p:sp>
    </p:spTree>
    <p:extLst>
      <p:ext uri="{BB962C8B-B14F-4D97-AF65-F5344CB8AC3E}">
        <p14:creationId xmlns:p14="http://schemas.microsoft.com/office/powerpoint/2010/main" val="142653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6CD57-0785-011D-8595-A2E1AD049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6F97B-A39A-2A70-271D-E0173A9D3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35CEEB-8D69-8C70-02E4-8A970CCB4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17" y="1145875"/>
            <a:ext cx="11818190" cy="5791200"/>
          </a:xfrm>
          <a:prstGeom prst="rect">
            <a:avLst/>
          </a:prstGeom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300"/>
              </a:spcAft>
              <a:buClr>
                <a:srgbClr val="0000CC"/>
              </a:buClr>
              <a:buSzPct val="100000"/>
              <a:buFont typeface="+mj-lt"/>
              <a:buAutoNum type="arabicPeriod"/>
            </a:pPr>
            <a:r>
              <a:rPr lang="id-ID" altLang="en-US" sz="2700" dirty="0"/>
              <a:t>Evaluasi terhadap hasil RPJPD mencakup </a:t>
            </a:r>
            <a:r>
              <a:rPr lang="id-ID" altLang="en-US" sz="2700" b="1" dirty="0">
                <a:highlight>
                  <a:srgbClr val="FFFF00"/>
                </a:highlight>
              </a:rPr>
              <a:t>sasaran pokok</a:t>
            </a:r>
            <a:r>
              <a:rPr lang="en-US" altLang="en-US" sz="2700" b="1" dirty="0">
                <a:highlight>
                  <a:srgbClr val="FFFF00"/>
                </a:highlight>
              </a:rPr>
              <a:t>,</a:t>
            </a:r>
            <a:r>
              <a:rPr lang="id-ID" altLang="en-US" sz="2700" b="1" dirty="0">
                <a:highlight>
                  <a:srgbClr val="FFFF00"/>
                </a:highlight>
              </a:rPr>
              <a:t> arah kebijakan dan penahapan </a:t>
            </a:r>
            <a:r>
              <a:rPr lang="id-ID" altLang="en-US" sz="2700" dirty="0"/>
              <a:t>untuk mencapai misi dan mewujudkan visi pembangunan jangka panjang Daerah yang digunakan untuk mengetahui:</a:t>
            </a:r>
          </a:p>
          <a:p>
            <a:pPr marL="855663" lvl="1" indent="-398463" algn="just">
              <a:spcBef>
                <a:spcPts val="600"/>
              </a:spcBef>
              <a:spcAft>
                <a:spcPts val="300"/>
              </a:spcAft>
              <a:buClr>
                <a:srgbClr val="0000CC"/>
              </a:buClr>
              <a:buSzPct val="100000"/>
              <a:buFont typeface="+mj-lt"/>
              <a:buAutoNum type="alphaLcPeriod"/>
            </a:pPr>
            <a:r>
              <a:rPr lang="en-US" altLang="en-US" sz="2700" b="1" dirty="0">
                <a:highlight>
                  <a:srgbClr val="FFFF00"/>
                </a:highlight>
              </a:rPr>
              <a:t>r</a:t>
            </a:r>
            <a:r>
              <a:rPr lang="id-ID" altLang="en-US" sz="2700" b="1" dirty="0" err="1">
                <a:highlight>
                  <a:srgbClr val="FFFF00"/>
                </a:highlight>
              </a:rPr>
              <a:t>ealisasi</a:t>
            </a:r>
            <a:r>
              <a:rPr lang="id-ID" altLang="en-US" sz="2700" b="1" dirty="0">
                <a:highlight>
                  <a:srgbClr val="FFFF00"/>
                </a:highlight>
              </a:rPr>
              <a:t> antara sasaran pokok</a:t>
            </a:r>
            <a:r>
              <a:rPr lang="id-ID" altLang="en-US" sz="2700" dirty="0">
                <a:highlight>
                  <a:srgbClr val="FFFF00"/>
                </a:highlight>
              </a:rPr>
              <a:t> </a:t>
            </a:r>
            <a:r>
              <a:rPr lang="id-ID" altLang="en-US" sz="2700" dirty="0"/>
              <a:t>RPJPD</a:t>
            </a:r>
            <a:r>
              <a:rPr lang="en-US" altLang="en-US" sz="2700" dirty="0"/>
              <a:t> </a:t>
            </a:r>
            <a:r>
              <a:rPr lang="id-ID" altLang="en-US" sz="2700" dirty="0"/>
              <a:t>provinsi</a:t>
            </a:r>
            <a:r>
              <a:rPr lang="en-US" altLang="en-US" sz="2700" dirty="0"/>
              <a:t> </a:t>
            </a:r>
            <a:r>
              <a:rPr lang="en-US" altLang="en-US" sz="2700" dirty="0" err="1"/>
              <a:t>dengan</a:t>
            </a:r>
            <a:r>
              <a:rPr lang="en-US" altLang="en-US" sz="2700" dirty="0"/>
              <a:t> </a:t>
            </a:r>
            <a:r>
              <a:rPr lang="en-US" altLang="en-US" sz="2700" dirty="0" err="1"/>
              <a:t>capaian</a:t>
            </a:r>
            <a:r>
              <a:rPr lang="en-US" altLang="en-US" sz="2700" dirty="0"/>
              <a:t> </a:t>
            </a:r>
            <a:r>
              <a:rPr lang="id-ID" altLang="en-US" sz="2700" b="1" dirty="0">
                <a:highlight>
                  <a:srgbClr val="FFFF00"/>
                </a:highlight>
              </a:rPr>
              <a:t>sasaran RPJMD </a:t>
            </a:r>
            <a:r>
              <a:rPr lang="id-ID" altLang="en-US" sz="2700" dirty="0"/>
              <a:t>provinsi; dan </a:t>
            </a:r>
          </a:p>
          <a:p>
            <a:pPr marL="855663" lvl="1" indent="-398463" algn="just">
              <a:spcBef>
                <a:spcPts val="600"/>
              </a:spcBef>
              <a:spcAft>
                <a:spcPts val="300"/>
              </a:spcAft>
              <a:buClr>
                <a:srgbClr val="0000CC"/>
              </a:buClr>
              <a:buSzPct val="100000"/>
              <a:buFont typeface="+mj-lt"/>
              <a:buAutoNum type="alphaLcPeriod"/>
            </a:pPr>
            <a:r>
              <a:rPr lang="id-ID" altLang="en-US" sz="2700" dirty="0"/>
              <a:t>realisasi antara </a:t>
            </a:r>
            <a:r>
              <a:rPr lang="id-ID" altLang="en-US" sz="2700" b="1" dirty="0">
                <a:highlight>
                  <a:srgbClr val="FFFF00"/>
                </a:highlight>
              </a:rPr>
              <a:t>capaian sasaran pokok </a:t>
            </a:r>
            <a:r>
              <a:rPr lang="id-ID" altLang="en-US" sz="2700" dirty="0"/>
              <a:t>RPJPD provinsi dengan </a:t>
            </a:r>
            <a:r>
              <a:rPr lang="id-ID" altLang="en-US" sz="2700" b="1" dirty="0">
                <a:highlight>
                  <a:srgbClr val="FFFF00"/>
                </a:highlight>
              </a:rPr>
              <a:t>arah kebijakan pembangunan jangka panjang nasional</a:t>
            </a:r>
          </a:p>
          <a:p>
            <a:pPr marL="342900" indent="-342900" algn="just">
              <a:spcBef>
                <a:spcPts val="600"/>
              </a:spcBef>
              <a:spcAft>
                <a:spcPts val="300"/>
              </a:spcAft>
              <a:buClr>
                <a:srgbClr val="0000CC"/>
              </a:buClr>
              <a:buSzPct val="100000"/>
              <a:buFont typeface="+mj-lt"/>
              <a:buAutoNum type="arabicPeriod"/>
            </a:pPr>
            <a:r>
              <a:rPr lang="id-ID" sz="2700" dirty="0"/>
              <a:t>Evaluasi dilakukan untuk memastikan bahwa visi, misi dan sasaran pokok</a:t>
            </a:r>
            <a:r>
              <a:rPr lang="en-US" sz="2700" dirty="0"/>
              <a:t>,</a:t>
            </a:r>
            <a:r>
              <a:rPr lang="id-ID" sz="2700" dirty="0"/>
              <a:t> arah kebijakan pembangunan jangka panjang Daerah provinsi dapat dicapai, untuk mewujudkan visi pembangunan jangka panjang nasional.</a:t>
            </a:r>
            <a:endParaRPr lang="en-ID" sz="2700" dirty="0"/>
          </a:p>
          <a:p>
            <a:pPr marL="398463" indent="-398463" algn="just">
              <a:spcBef>
                <a:spcPts val="600"/>
              </a:spcBef>
              <a:spcAft>
                <a:spcPts val="300"/>
              </a:spcAft>
              <a:buClr>
                <a:srgbClr val="0000CC"/>
              </a:buClr>
              <a:buSzPct val="100000"/>
              <a:buFont typeface="+mj-lt"/>
              <a:buAutoNum type="arabicPeriod"/>
            </a:pPr>
            <a:endParaRPr lang="id-ID" altLang="en-US" sz="3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FF68B5B-5925-6C04-50E9-3DB4933ECC9A}"/>
              </a:ext>
            </a:extLst>
          </p:cNvPr>
          <p:cNvSpPr/>
          <p:nvPr/>
        </p:nvSpPr>
        <p:spPr>
          <a:xfrm>
            <a:off x="2951768" y="289166"/>
            <a:ext cx="6142419" cy="63540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SUBSTANSI EVALUASI RPJPD</a:t>
            </a:r>
          </a:p>
        </p:txBody>
      </p:sp>
    </p:spTree>
    <p:extLst>
      <p:ext uri="{BB962C8B-B14F-4D97-AF65-F5344CB8AC3E}">
        <p14:creationId xmlns:p14="http://schemas.microsoft.com/office/powerpoint/2010/main" val="3076124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300" y="-92046"/>
            <a:ext cx="9779183" cy="1325563"/>
          </a:xfrm>
        </p:spPr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Penyusunan</a:t>
            </a:r>
            <a:r>
              <a:rPr lang="en-US" dirty="0"/>
              <a:t> SE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Direktorat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, </a:t>
            </a:r>
            <a:r>
              <a:rPr lang="en-US" dirty="0" err="1"/>
              <a:t>Evaluasi</a:t>
            </a:r>
            <a:r>
              <a:rPr lang="en-US" dirty="0"/>
              <a:t>, dan </a:t>
            </a:r>
            <a:r>
              <a:rPr lang="en-US" dirty="0" err="1"/>
              <a:t>Informasi</a:t>
            </a:r>
            <a:r>
              <a:rPr lang="en-US" dirty="0"/>
              <a:t> Pembangunan Daerah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DA06B2D-B2FB-3527-9B2B-0EEC14751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394487"/>
              </p:ext>
            </p:extLst>
          </p:nvPr>
        </p:nvGraphicFramePr>
        <p:xfrm>
          <a:off x="204109" y="1501300"/>
          <a:ext cx="11044916" cy="467849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647250">
                  <a:extLst>
                    <a:ext uri="{9D8B030D-6E8A-4147-A177-3AD203B41FA5}">
                      <a16:colId xmlns:a16="http://schemas.microsoft.com/office/drawing/2014/main" val="2028526971"/>
                    </a:ext>
                  </a:extLst>
                </a:gridCol>
                <a:gridCol w="4303775">
                  <a:extLst>
                    <a:ext uri="{9D8B030D-6E8A-4147-A177-3AD203B41FA5}">
                      <a16:colId xmlns:a16="http://schemas.microsoft.com/office/drawing/2014/main" val="1576940883"/>
                    </a:ext>
                  </a:extLst>
                </a:gridCol>
                <a:gridCol w="6093891">
                  <a:extLst>
                    <a:ext uri="{9D8B030D-6E8A-4147-A177-3AD203B41FA5}">
                      <a16:colId xmlns:a16="http://schemas.microsoft.com/office/drawing/2014/main" val="136526716"/>
                    </a:ext>
                  </a:extLst>
                </a:gridCol>
              </a:tblGrid>
              <a:tr h="3720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Dasar Hukum 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Inti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Amanat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Implikasi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222041"/>
                  </a:ext>
                </a:extLst>
              </a:tr>
              <a:tr h="94802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1. 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Pasal</a:t>
                      </a:r>
                      <a:r>
                        <a:rPr lang="en-ID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201 </a:t>
                      </a:r>
                      <a:r>
                        <a:rPr lang="en-ID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ayat</a:t>
                      </a:r>
                      <a:r>
                        <a:rPr lang="en-ID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(8) </a:t>
                      </a:r>
                      <a:r>
                        <a:rPr lang="en-ID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Undang</a:t>
                      </a:r>
                      <a:r>
                        <a:rPr lang="en-ID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en-ID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Undang</a:t>
                      </a:r>
                      <a:r>
                        <a:rPr lang="en-ID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nomor</a:t>
                      </a:r>
                      <a:r>
                        <a:rPr lang="en-ID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 </a:t>
                      </a:r>
                      <a:r>
                        <a:rPr lang="en-ID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tahun</a:t>
                      </a:r>
                      <a:r>
                        <a:rPr lang="en-ID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2015, </a:t>
                      </a:r>
                      <a:r>
                        <a:rPr lang="en-ID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sebagaimana</a:t>
                      </a:r>
                      <a:r>
                        <a:rPr lang="en-ID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dirubah</a:t>
                      </a:r>
                      <a:r>
                        <a:rPr lang="en-ID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terakhir</a:t>
                      </a:r>
                      <a:r>
                        <a:rPr lang="en-ID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kali </a:t>
                      </a:r>
                      <a:r>
                        <a:rPr lang="en-ID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melalui</a:t>
                      </a:r>
                      <a:r>
                        <a:rPr lang="en-ID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Undang</a:t>
                      </a:r>
                      <a:r>
                        <a:rPr lang="en-ID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en-ID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Undang</a:t>
                      </a:r>
                      <a:r>
                        <a:rPr lang="en-ID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Nomor</a:t>
                      </a:r>
                      <a:r>
                        <a:rPr lang="en-ID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 </a:t>
                      </a:r>
                      <a:r>
                        <a:rPr lang="en-ID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Tahun</a:t>
                      </a:r>
                      <a:r>
                        <a:rPr lang="en-ID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2020 </a:t>
                      </a:r>
                      <a:r>
                        <a:rPr lang="en-ID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tentang</a:t>
                      </a:r>
                      <a:r>
                        <a:rPr lang="en-ID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Penetapan</a:t>
                      </a:r>
                      <a:r>
                        <a:rPr lang="en-ID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Peraturan</a:t>
                      </a:r>
                      <a:r>
                        <a:rPr lang="en-ID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Pemerintah</a:t>
                      </a:r>
                      <a:r>
                        <a:rPr lang="en-ID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Pengganti</a:t>
                      </a:r>
                      <a:r>
                        <a:rPr lang="en-ID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Undang-Undang</a:t>
                      </a:r>
                      <a:r>
                        <a:rPr lang="en-ID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Nomor</a:t>
                      </a:r>
                      <a:r>
                        <a:rPr lang="en-ID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 </a:t>
                      </a:r>
                      <a:r>
                        <a:rPr lang="en-ID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Tahun</a:t>
                      </a:r>
                      <a:r>
                        <a:rPr lang="en-ID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2020 </a:t>
                      </a:r>
                      <a:endParaRPr lang="en-ID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1" i="0" dirty="0" err="1">
                          <a:solidFill>
                            <a:schemeClr val="bg1"/>
                          </a:solidFill>
                        </a:rPr>
                        <a:t>Pemilihan</a:t>
                      </a:r>
                      <a:r>
                        <a:rPr lang="en-US" sz="1300" b="1" i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300" b="1" i="0" dirty="0" err="1">
                          <a:solidFill>
                            <a:schemeClr val="bg1"/>
                          </a:solidFill>
                        </a:rPr>
                        <a:t>Kepala</a:t>
                      </a:r>
                      <a:r>
                        <a:rPr lang="en-US" sz="1300" b="1" i="0" dirty="0">
                          <a:solidFill>
                            <a:schemeClr val="bg1"/>
                          </a:solidFill>
                        </a:rPr>
                        <a:t> Daerah </a:t>
                      </a:r>
                      <a:r>
                        <a:rPr lang="en-US" sz="1300" b="1" i="0" dirty="0" err="1">
                          <a:solidFill>
                            <a:schemeClr val="bg1"/>
                          </a:solidFill>
                        </a:rPr>
                        <a:t>dilaksanakan</a:t>
                      </a:r>
                      <a:r>
                        <a:rPr lang="en-US" sz="1300" b="1" i="0" dirty="0">
                          <a:solidFill>
                            <a:schemeClr val="bg1"/>
                          </a:solidFill>
                        </a:rPr>
                        <a:t> pada November 2024</a:t>
                      </a:r>
                      <a:endParaRPr lang="en-ID" sz="1300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102306"/>
                  </a:ext>
                </a:extLst>
              </a:tr>
              <a:tr h="51988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2.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>
                          <a:solidFill>
                            <a:schemeClr val="bg1"/>
                          </a:solidFill>
                        </a:rPr>
                        <a:t>Pasal</a:t>
                      </a:r>
                      <a:r>
                        <a:rPr lang="en-ID" sz="1400" dirty="0">
                          <a:solidFill>
                            <a:schemeClr val="bg1"/>
                          </a:solidFill>
                        </a:rPr>
                        <a:t> 265 </a:t>
                      </a:r>
                      <a:r>
                        <a:rPr lang="en-ID" sz="1400" dirty="0" err="1">
                          <a:solidFill>
                            <a:schemeClr val="bg1"/>
                          </a:solidFill>
                        </a:rPr>
                        <a:t>Undang</a:t>
                      </a:r>
                      <a:r>
                        <a:rPr lang="en-ID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D" sz="1400" dirty="0" err="1">
                          <a:solidFill>
                            <a:schemeClr val="bg1"/>
                          </a:solidFill>
                        </a:rPr>
                        <a:t>Undang</a:t>
                      </a:r>
                      <a:r>
                        <a:rPr lang="en-ID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D" sz="1400" dirty="0" err="1">
                          <a:solidFill>
                            <a:schemeClr val="bg1"/>
                          </a:solidFill>
                        </a:rPr>
                        <a:t>Nomor</a:t>
                      </a:r>
                      <a:r>
                        <a:rPr lang="en-ID" sz="1400" dirty="0">
                          <a:solidFill>
                            <a:schemeClr val="bg1"/>
                          </a:solidFill>
                        </a:rPr>
                        <a:t> 23 </a:t>
                      </a:r>
                      <a:r>
                        <a:rPr lang="en-ID" sz="1400" dirty="0" err="1">
                          <a:solidFill>
                            <a:schemeClr val="bg1"/>
                          </a:solidFill>
                        </a:rPr>
                        <a:t>Tahun</a:t>
                      </a:r>
                      <a:r>
                        <a:rPr lang="en-ID" sz="1400" dirty="0">
                          <a:solidFill>
                            <a:schemeClr val="bg1"/>
                          </a:solidFill>
                        </a:rPr>
                        <a:t> 2014 </a:t>
                      </a:r>
                      <a:r>
                        <a:rPr lang="en-ID" sz="1400" dirty="0" err="1">
                          <a:solidFill>
                            <a:schemeClr val="bg1"/>
                          </a:solidFill>
                        </a:rPr>
                        <a:t>tentang</a:t>
                      </a:r>
                      <a:r>
                        <a:rPr lang="en-ID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D" sz="1400" dirty="0" err="1">
                          <a:solidFill>
                            <a:schemeClr val="bg1"/>
                          </a:solidFill>
                        </a:rPr>
                        <a:t>Pemerintahan</a:t>
                      </a:r>
                      <a:r>
                        <a:rPr lang="en-ID" sz="1400" dirty="0">
                          <a:solidFill>
                            <a:schemeClr val="bg1"/>
                          </a:solidFill>
                        </a:rPr>
                        <a:t> Daerah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Calon </a:t>
                      </a:r>
                      <a:r>
                        <a:rPr lang="en-ID" sz="13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kepala</a:t>
                      </a:r>
                      <a:r>
                        <a:rPr lang="en-ID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3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daerah</a:t>
                      </a:r>
                      <a:r>
                        <a:rPr lang="en-ID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3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menyusun</a:t>
                      </a:r>
                      <a:r>
                        <a:rPr lang="en-ID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3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</a:t>
                      </a:r>
                      <a:r>
                        <a:rPr lang="en-ID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3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misi</a:t>
                      </a:r>
                      <a:r>
                        <a:rPr lang="en-ID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program </a:t>
                      </a:r>
                      <a:r>
                        <a:rPr lang="en-ID" sz="13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berpedoman</a:t>
                      </a:r>
                      <a:r>
                        <a:rPr lang="en-ID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3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kepada</a:t>
                      </a:r>
                      <a:r>
                        <a:rPr lang="en-ID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3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RPJPD</a:t>
                      </a:r>
                      <a:endParaRPr lang="en-ID" sz="13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35316"/>
                  </a:ext>
                </a:extLst>
              </a:tr>
              <a:tr h="94802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3.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Pasal</a:t>
                      </a:r>
                      <a:r>
                        <a:rPr lang="en-ID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60 </a:t>
                      </a:r>
                      <a:r>
                        <a:rPr lang="en-ID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Undang-Undang</a:t>
                      </a:r>
                      <a:r>
                        <a:rPr lang="en-ID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Nomor</a:t>
                      </a:r>
                      <a:r>
                        <a:rPr lang="en-ID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23 </a:t>
                      </a:r>
                      <a:r>
                        <a:rPr lang="en-ID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Tahun</a:t>
                      </a:r>
                      <a:r>
                        <a:rPr lang="en-ID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2014 </a:t>
                      </a:r>
                      <a:r>
                        <a:rPr lang="en-ID" sz="1400" dirty="0" err="1">
                          <a:solidFill>
                            <a:schemeClr val="bg1"/>
                          </a:solidFill>
                        </a:rPr>
                        <a:t>tentang</a:t>
                      </a:r>
                      <a:r>
                        <a:rPr lang="en-ID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D" sz="1400" dirty="0" err="1">
                          <a:solidFill>
                            <a:schemeClr val="bg1"/>
                          </a:solidFill>
                        </a:rPr>
                        <a:t>Pemerintahan</a:t>
                      </a:r>
                      <a:r>
                        <a:rPr lang="en-ID" sz="1400" dirty="0">
                          <a:solidFill>
                            <a:schemeClr val="bg1"/>
                          </a:solidFill>
                        </a:rPr>
                        <a:t> Daerah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Masa </a:t>
                      </a:r>
                      <a:r>
                        <a:rPr lang="en-ID" sz="13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jabatan</a:t>
                      </a:r>
                      <a:r>
                        <a:rPr lang="en-ID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3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kepala</a:t>
                      </a:r>
                      <a:r>
                        <a:rPr lang="en-ID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3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daerah</a:t>
                      </a:r>
                      <a:r>
                        <a:rPr lang="en-ID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3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adalah</a:t>
                      </a:r>
                      <a:r>
                        <a:rPr lang="en-ID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3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selama</a:t>
                      </a:r>
                      <a:r>
                        <a:rPr lang="en-ID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 (lima) </a:t>
                      </a:r>
                      <a:r>
                        <a:rPr lang="en-ID" sz="13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tahun</a:t>
                      </a:r>
                      <a:r>
                        <a:rPr lang="en-ID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3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terhitung</a:t>
                      </a:r>
                      <a:r>
                        <a:rPr lang="en-ID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3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sejak</a:t>
                      </a:r>
                      <a:r>
                        <a:rPr lang="en-ID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3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pelantikan</a:t>
                      </a:r>
                      <a:r>
                        <a:rPr lang="en-ID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3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sesudahnya</a:t>
                      </a:r>
                      <a:r>
                        <a:rPr lang="en-ID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3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ID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3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dipilih</a:t>
                      </a:r>
                      <a:r>
                        <a:rPr lang="en-ID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3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kembali</a:t>
                      </a:r>
                      <a:r>
                        <a:rPr lang="en-ID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3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ID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3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jabatan</a:t>
                      </a:r>
                      <a:r>
                        <a:rPr lang="en-ID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3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sama</a:t>
                      </a:r>
                      <a:r>
                        <a:rPr lang="en-ID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3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hanya</a:t>
                      </a:r>
                      <a:r>
                        <a:rPr lang="en-ID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3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3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</a:t>
                      </a:r>
                      <a:r>
                        <a:rPr lang="en-ID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kali masa </a:t>
                      </a:r>
                      <a:r>
                        <a:rPr lang="en-ID" sz="13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jabatan</a:t>
                      </a:r>
                      <a:endParaRPr lang="en-ID" sz="13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08960"/>
                  </a:ext>
                </a:extLst>
              </a:tr>
              <a:tr h="11621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4.</a:t>
                      </a:r>
                      <a:endParaRPr lang="en-ID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Undang-Undang</a:t>
                      </a:r>
                      <a:r>
                        <a:rPr lang="en-ID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Nomor</a:t>
                      </a:r>
                      <a:r>
                        <a:rPr lang="en-ID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17 </a:t>
                      </a:r>
                      <a:r>
                        <a:rPr lang="en-ID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Tahun</a:t>
                      </a:r>
                      <a:r>
                        <a:rPr lang="en-ID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2007 </a:t>
                      </a:r>
                      <a:r>
                        <a:rPr lang="en-ID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tentang</a:t>
                      </a:r>
                      <a:r>
                        <a:rPr lang="en-ID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Rencana</a:t>
                      </a:r>
                      <a:r>
                        <a:rPr lang="en-ID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Pembangunan </a:t>
                      </a:r>
                      <a:r>
                        <a:rPr lang="en-ID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Jangka</a:t>
                      </a:r>
                      <a:r>
                        <a:rPr lang="en-ID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Panjang Nasional</a:t>
                      </a:r>
                      <a:endParaRPr lang="en-ID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3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Rencana</a:t>
                      </a:r>
                      <a:r>
                        <a:rPr lang="en-ID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Pembangunan </a:t>
                      </a:r>
                      <a:r>
                        <a:rPr lang="en-ID" sz="13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Jangka</a:t>
                      </a:r>
                      <a:r>
                        <a:rPr lang="en-ID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Panjang Daerah </a:t>
                      </a:r>
                      <a:r>
                        <a:rPr lang="en-ID" sz="13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Tahun</a:t>
                      </a:r>
                      <a:r>
                        <a:rPr lang="en-ID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2005 – 2025 yang </a:t>
                      </a:r>
                      <a:r>
                        <a:rPr lang="en-ID" sz="13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selanjutnya</a:t>
                      </a:r>
                      <a:r>
                        <a:rPr lang="en-ID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3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disebut</a:t>
                      </a:r>
                      <a:r>
                        <a:rPr lang="en-ID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3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sebagai</a:t>
                      </a:r>
                      <a:r>
                        <a:rPr lang="en-ID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3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RPJP</a:t>
                      </a:r>
                      <a:r>
                        <a:rPr lang="en-ID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Daerah </a:t>
                      </a:r>
                      <a:r>
                        <a:rPr lang="en-ID" sz="13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adalah</a:t>
                      </a:r>
                      <a:r>
                        <a:rPr lang="en-ID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3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dokumen</a:t>
                      </a:r>
                      <a:r>
                        <a:rPr lang="en-ID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3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perencanaan</a:t>
                      </a:r>
                      <a:r>
                        <a:rPr lang="en-ID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3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pembangunan</a:t>
                      </a:r>
                      <a:r>
                        <a:rPr lang="en-ID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3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daerah</a:t>
                      </a:r>
                      <a:r>
                        <a:rPr lang="en-ID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3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3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periode</a:t>
                      </a:r>
                      <a:r>
                        <a:rPr lang="en-ID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 (</a:t>
                      </a:r>
                      <a:r>
                        <a:rPr lang="en-ID" sz="13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dua</a:t>
                      </a:r>
                      <a:r>
                        <a:rPr lang="en-ID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3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puluh</a:t>
                      </a:r>
                      <a:r>
                        <a:rPr lang="en-ID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ID" sz="13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tahun</a:t>
                      </a:r>
                      <a:r>
                        <a:rPr lang="en-ID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3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terhitung</a:t>
                      </a:r>
                      <a:r>
                        <a:rPr lang="en-ID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3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sejak</a:t>
                      </a:r>
                      <a:r>
                        <a:rPr lang="en-ID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3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tahun</a:t>
                      </a:r>
                      <a:r>
                        <a:rPr lang="en-ID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2005 </a:t>
                      </a:r>
                      <a:r>
                        <a:rPr lang="en-ID" sz="13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sampai</a:t>
                      </a:r>
                      <a:r>
                        <a:rPr lang="en-ID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3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3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tahun</a:t>
                      </a:r>
                      <a:r>
                        <a:rPr lang="en-ID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2025</a:t>
                      </a:r>
                      <a:endParaRPr lang="en-ID" sz="13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295903"/>
                  </a:ext>
                </a:extLst>
              </a:tr>
              <a:tr h="3720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5.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Pasal</a:t>
                      </a:r>
                      <a:r>
                        <a:rPr lang="en-ID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18 </a:t>
                      </a:r>
                      <a:r>
                        <a:rPr lang="en-ID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ayat</a:t>
                      </a:r>
                      <a:r>
                        <a:rPr lang="en-ID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(2) </a:t>
                      </a:r>
                      <a:r>
                        <a:rPr lang="en-ID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Peraturan</a:t>
                      </a:r>
                      <a:r>
                        <a:rPr lang="en-ID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Menteri </a:t>
                      </a:r>
                      <a:r>
                        <a:rPr lang="en-ID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ID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Negeri </a:t>
                      </a:r>
                      <a:r>
                        <a:rPr lang="en-ID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Nomor</a:t>
                      </a:r>
                      <a:r>
                        <a:rPr lang="en-ID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86 </a:t>
                      </a:r>
                      <a:r>
                        <a:rPr lang="en-ID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Tahun</a:t>
                      </a:r>
                      <a:r>
                        <a:rPr lang="en-ID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2017 </a:t>
                      </a:r>
                      <a:endParaRPr lang="en-ID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Kurun</a:t>
                      </a:r>
                      <a:r>
                        <a:rPr lang="en-ID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waktu</a:t>
                      </a:r>
                      <a:r>
                        <a:rPr lang="en-ID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RPJPD</a:t>
                      </a:r>
                      <a:r>
                        <a:rPr lang="en-ID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sesuai</a:t>
                      </a:r>
                      <a:r>
                        <a:rPr lang="en-ID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kurun</a:t>
                      </a:r>
                      <a:r>
                        <a:rPr lang="en-ID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waktu</a:t>
                      </a:r>
                      <a:r>
                        <a:rPr lang="en-ID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RPJPN</a:t>
                      </a:r>
                      <a:r>
                        <a:rPr lang="en-ID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serta</a:t>
                      </a:r>
                      <a:r>
                        <a:rPr lang="en-ID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periodesasi</a:t>
                      </a:r>
                      <a:r>
                        <a:rPr lang="en-ID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RPJPD</a:t>
                      </a:r>
                      <a:r>
                        <a:rPr lang="en-ID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2005-2025 </a:t>
                      </a:r>
                      <a:r>
                        <a:rPr lang="en-ID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akan</a:t>
                      </a:r>
                      <a:r>
                        <a:rPr lang="en-ID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berakhir</a:t>
                      </a:r>
                      <a:r>
                        <a:rPr lang="en-ID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pada </a:t>
                      </a:r>
                      <a:r>
                        <a:rPr lang="en-ID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Tahun</a:t>
                      </a:r>
                      <a:r>
                        <a:rPr lang="en-ID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2025</a:t>
                      </a:r>
                      <a:endParaRPr lang="en-ID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33238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EB430D7-F0A1-4C63-868C-FEA692398839}"/>
              </a:ext>
            </a:extLst>
          </p:cNvPr>
          <p:cNvSpPr txBox="1"/>
          <p:nvPr/>
        </p:nvSpPr>
        <p:spPr>
          <a:xfrm>
            <a:off x="257175" y="1143000"/>
            <a:ext cx="2647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POIN ke-1 </a:t>
            </a:r>
            <a:r>
              <a:rPr lang="en-US" sz="2000" b="1" dirty="0" err="1"/>
              <a:t>s.d.</a:t>
            </a:r>
            <a:r>
              <a:rPr lang="en-US" sz="2000" b="1" dirty="0"/>
              <a:t> 4</a:t>
            </a:r>
            <a:endParaRPr lang="en-ID" sz="2000" b="1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392650"/>
            <a:ext cx="6245912" cy="2387600"/>
          </a:xfrm>
        </p:spPr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Utama 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1038" y="2901951"/>
            <a:ext cx="6509656" cy="235159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lv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D" sz="2600" dirty="0" err="1">
                <a:latin typeface="Arial" panose="020B0604020202020204" pitchFamily="34" charset="0"/>
                <a:ea typeface="Times New Roman" panose="02020603050405020304" pitchFamily="18" charset="0"/>
              </a:rPr>
              <a:t>M</a:t>
            </a:r>
            <a:r>
              <a:rPr lang="en-ID" sz="2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emberikan</a:t>
            </a:r>
            <a:r>
              <a:rPr lang="en-ID" sz="2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2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pedoman</a:t>
            </a:r>
            <a:r>
              <a:rPr lang="en-ID" sz="2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2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bagi</a:t>
            </a:r>
            <a:r>
              <a:rPr lang="en-ID" sz="2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para </a:t>
            </a:r>
            <a:r>
              <a:rPr lang="en-ID" sz="2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calon</a:t>
            </a:r>
            <a:r>
              <a:rPr lang="en-ID" sz="2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2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kepala</a:t>
            </a:r>
            <a:r>
              <a:rPr lang="en-ID" sz="2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2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daerah</a:t>
            </a:r>
            <a:r>
              <a:rPr lang="en-ID" sz="26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2600" dirty="0" err="1">
                <a:latin typeface="Arial" panose="020B0604020202020204" pitchFamily="34" charset="0"/>
                <a:ea typeface="Times New Roman" panose="02020603050405020304" pitchFamily="18" charset="0"/>
              </a:rPr>
              <a:t>guna</a:t>
            </a:r>
            <a:r>
              <a:rPr lang="en-ID" sz="2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2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menyusun</a:t>
            </a:r>
            <a:r>
              <a:rPr lang="en-ID" sz="2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2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visi</a:t>
            </a:r>
            <a:r>
              <a:rPr lang="en-ID" sz="2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ID" sz="2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misi</a:t>
            </a:r>
            <a:r>
              <a:rPr lang="en-ID" sz="2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dan program </a:t>
            </a:r>
            <a:r>
              <a:rPr lang="en-ID" sz="2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serta</a:t>
            </a:r>
            <a:r>
              <a:rPr lang="en-ID" sz="2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agar  </a:t>
            </a:r>
            <a:r>
              <a:rPr lang="en-ID" sz="2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arah</a:t>
            </a:r>
            <a:r>
              <a:rPr lang="en-ID" sz="2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2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kebijakan</a:t>
            </a:r>
            <a:r>
              <a:rPr lang="en-ID" sz="2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dan </a:t>
            </a:r>
            <a:r>
              <a:rPr lang="en-ID" sz="2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sasaran</a:t>
            </a:r>
            <a:r>
              <a:rPr lang="en-ID" sz="2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2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pokok</a:t>
            </a:r>
            <a:r>
              <a:rPr lang="en-ID" sz="2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2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pembangunan</a:t>
            </a:r>
            <a:r>
              <a:rPr lang="en-ID" sz="2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2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tahap</a:t>
            </a:r>
            <a:r>
              <a:rPr lang="en-ID" sz="2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2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pertama</a:t>
            </a:r>
            <a:r>
              <a:rPr lang="en-ID" sz="2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RPJPD </a:t>
            </a:r>
            <a:r>
              <a:rPr lang="en-ID" sz="2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Tahun</a:t>
            </a:r>
            <a:r>
              <a:rPr lang="en-ID" sz="2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2025-2030 </a:t>
            </a:r>
            <a:r>
              <a:rPr lang="en-ID" sz="2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selaras</a:t>
            </a:r>
            <a:r>
              <a:rPr lang="en-ID" sz="2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2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dengan</a:t>
            </a:r>
            <a:r>
              <a:rPr lang="en-ID" sz="2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RPJMD 2025-2030 </a:t>
            </a:r>
            <a:r>
              <a:rPr lang="en-ID" sz="2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maka</a:t>
            </a:r>
            <a:r>
              <a:rPr lang="en-ID" sz="2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Daerah </a:t>
            </a:r>
            <a:r>
              <a:rPr lang="en-ID" sz="2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perlu</a:t>
            </a:r>
            <a:r>
              <a:rPr lang="en-ID" sz="2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2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segera</a:t>
            </a:r>
            <a:r>
              <a:rPr lang="en-ID" sz="2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2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menyusun</a:t>
            </a:r>
            <a:r>
              <a:rPr lang="en-ID" sz="2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2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Rancangan</a:t>
            </a:r>
            <a:r>
              <a:rPr lang="en-ID" sz="2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Awal RPJPD </a:t>
            </a:r>
            <a:r>
              <a:rPr lang="en-ID" sz="2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Tahun</a:t>
            </a:r>
            <a:r>
              <a:rPr lang="en-ID" sz="2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2025-2045</a:t>
            </a:r>
            <a:r>
              <a:rPr lang="en-ID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;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E4B5A6-03C3-FF80-C082-EBA877EA8EEF}"/>
              </a:ext>
            </a:extLst>
          </p:cNvPr>
          <p:cNvSpPr txBox="1"/>
          <p:nvPr/>
        </p:nvSpPr>
        <p:spPr>
          <a:xfrm>
            <a:off x="257175" y="1143000"/>
            <a:ext cx="2647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POIN ke-5</a:t>
            </a:r>
            <a:endParaRPr lang="en-ID" sz="20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6AED1-C9B8-8BAD-BB80-D71231F0D1EA}"/>
              </a:ext>
            </a:extLst>
          </p:cNvPr>
          <p:cNvSpPr txBox="1">
            <a:spLocks/>
          </p:cNvSpPr>
          <p:nvPr/>
        </p:nvSpPr>
        <p:spPr>
          <a:xfrm>
            <a:off x="1304026" y="6282787"/>
            <a:ext cx="337480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bg1"/>
                </a:solidFill>
              </a:rPr>
              <a:t>Direktorat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Perencanaan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Evaluasi</a:t>
            </a:r>
            <a:r>
              <a:rPr lang="en-US" sz="1400" dirty="0">
                <a:solidFill>
                  <a:schemeClr val="bg1"/>
                </a:solidFill>
              </a:rPr>
              <a:t>, dan </a:t>
            </a:r>
            <a:r>
              <a:rPr lang="en-US" sz="1400" dirty="0" err="1">
                <a:solidFill>
                  <a:schemeClr val="bg1"/>
                </a:solidFill>
              </a:rPr>
              <a:t>Informasi</a:t>
            </a:r>
            <a:r>
              <a:rPr lang="en-US" sz="1400" dirty="0">
                <a:solidFill>
                  <a:schemeClr val="bg1"/>
                </a:solidFill>
              </a:rPr>
              <a:t> Pembangunan Daerah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54" y="136525"/>
            <a:ext cx="9779183" cy="1325563"/>
          </a:xfrm>
        </p:spPr>
        <p:txBody>
          <a:bodyPr/>
          <a:lstStyle/>
          <a:p>
            <a:r>
              <a:rPr lang="en-US" sz="3200" dirty="0"/>
              <a:t>Hal yang </a:t>
            </a:r>
            <a:r>
              <a:rPr lang="en-US" sz="3200" dirty="0" err="1"/>
              <a:t>perlu</a:t>
            </a:r>
            <a:r>
              <a:rPr lang="en-US" sz="3200" dirty="0"/>
              <a:t> </a:t>
            </a:r>
            <a:r>
              <a:rPr lang="en-US" sz="3200" dirty="0" err="1"/>
              <a:t>diperhatikan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 err="1"/>
              <a:t>Penyusunan</a:t>
            </a:r>
            <a:r>
              <a:rPr lang="en-US" sz="3200" dirty="0"/>
              <a:t> </a:t>
            </a:r>
            <a:r>
              <a:rPr lang="en-US" sz="3200" dirty="0" err="1"/>
              <a:t>Evaluasi</a:t>
            </a:r>
            <a:r>
              <a:rPr lang="en-US" sz="3200" dirty="0"/>
              <a:t> </a:t>
            </a:r>
            <a:r>
              <a:rPr lang="en-US" sz="3200" dirty="0" err="1"/>
              <a:t>RPJPD</a:t>
            </a:r>
            <a:r>
              <a:rPr lang="en-US" sz="3200" dirty="0"/>
              <a:t> 2005-2025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Direktorat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, </a:t>
            </a:r>
            <a:r>
              <a:rPr lang="en-US" dirty="0" err="1"/>
              <a:t>Evaluasi</a:t>
            </a:r>
            <a:r>
              <a:rPr lang="en-US" dirty="0"/>
              <a:t>, dan </a:t>
            </a:r>
            <a:r>
              <a:rPr lang="en-US" dirty="0" err="1"/>
              <a:t>Informasi</a:t>
            </a:r>
            <a:r>
              <a:rPr lang="en-US" dirty="0"/>
              <a:t> Pembangunan Daerah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DA12FB-DD94-5BEB-35A2-DAFEA70F8619}"/>
              </a:ext>
            </a:extLst>
          </p:cNvPr>
          <p:cNvSpPr txBox="1"/>
          <p:nvPr/>
        </p:nvSpPr>
        <p:spPr>
          <a:xfrm>
            <a:off x="219075" y="1462088"/>
            <a:ext cx="2647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POIN ke-6</a:t>
            </a:r>
            <a:endParaRPr lang="en-ID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44D44C-3170-45AE-DF39-D4BEE11F22B2}"/>
              </a:ext>
            </a:extLst>
          </p:cNvPr>
          <p:cNvSpPr txBox="1"/>
          <p:nvPr/>
        </p:nvSpPr>
        <p:spPr>
          <a:xfrm>
            <a:off x="523875" y="1990725"/>
            <a:ext cx="113633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Evaluasi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terhadap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Hasil RPJPD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Tahun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2005-2025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mencakup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pelaksanaan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4 </a:t>
            </a:r>
            <a:r>
              <a:rPr lang="en-US" sz="1800" dirty="0" err="1">
                <a:effectLst/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Periode</a:t>
            </a:r>
            <a:r>
              <a:rPr lang="en-US" sz="18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 RPJMD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;</a:t>
            </a:r>
          </a:p>
          <a:p>
            <a:pPr marL="342900" indent="-342900" algn="just">
              <a:buFont typeface="+mj-lt"/>
              <a:buAutoNum type="alphaLcPeriod"/>
            </a:pPr>
            <a:r>
              <a:rPr lang="en-ID" dirty="0" err="1"/>
              <a:t>Pemerintah</a:t>
            </a:r>
            <a:r>
              <a:rPr lang="en-ID" dirty="0"/>
              <a:t> Provinsi </a:t>
            </a:r>
            <a:r>
              <a:rPr lang="en-ID" dirty="0" err="1"/>
              <a:t>menyusun</a:t>
            </a:r>
            <a:r>
              <a:rPr lang="en-ID" dirty="0"/>
              <a:t> </a:t>
            </a:r>
            <a:r>
              <a:rPr lang="en-ID" dirty="0" err="1"/>
              <a:t>evaluasi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>
                <a:highlight>
                  <a:srgbClr val="FFFF00"/>
                </a:highlight>
              </a:rPr>
              <a:t>hasil</a:t>
            </a:r>
            <a:r>
              <a:rPr lang="en-ID" dirty="0">
                <a:highlight>
                  <a:srgbClr val="FFFF00"/>
                </a:highlight>
              </a:rPr>
              <a:t> RPJPD Provinsi </a:t>
            </a:r>
            <a:r>
              <a:rPr lang="en-ID" dirty="0" err="1"/>
              <a:t>Tahun</a:t>
            </a:r>
            <a:r>
              <a:rPr lang="en-ID" dirty="0"/>
              <a:t> 2005-2025 </a:t>
            </a:r>
            <a:r>
              <a:rPr lang="en-ID" dirty="0" err="1"/>
              <a:t>berpedoman</a:t>
            </a:r>
            <a:r>
              <a:rPr lang="en-ID" dirty="0"/>
              <a:t> pada </a:t>
            </a:r>
            <a:r>
              <a:rPr lang="en-ID" dirty="0" err="1">
                <a:highlight>
                  <a:srgbClr val="FFFF00"/>
                </a:highlight>
              </a:rPr>
              <a:t>Formulir</a:t>
            </a:r>
            <a:r>
              <a:rPr lang="en-ID" dirty="0">
                <a:highlight>
                  <a:srgbClr val="FFFF00"/>
                </a:highlight>
              </a:rPr>
              <a:t> 1</a:t>
            </a:r>
            <a:r>
              <a:rPr lang="en-ID" dirty="0"/>
              <a:t>;</a:t>
            </a:r>
          </a:p>
          <a:p>
            <a:pPr marL="342900" indent="-342900" algn="just">
              <a:buFont typeface="+mj-lt"/>
              <a:buAutoNum type="alphaLcPeriod"/>
            </a:pPr>
            <a:r>
              <a:rPr lang="en-ID" dirty="0" err="1"/>
              <a:t>Pemerintah</a:t>
            </a:r>
            <a:r>
              <a:rPr lang="en-ID" dirty="0"/>
              <a:t> </a:t>
            </a:r>
            <a:r>
              <a:rPr lang="en-ID" dirty="0" err="1"/>
              <a:t>Kabupaten</a:t>
            </a:r>
            <a:r>
              <a:rPr lang="en-ID" dirty="0"/>
              <a:t>/</a:t>
            </a:r>
            <a:r>
              <a:rPr lang="en-ID" dirty="0" err="1"/>
              <a:t>kota</a:t>
            </a:r>
            <a:r>
              <a:rPr lang="en-ID" dirty="0"/>
              <a:t> </a:t>
            </a:r>
            <a:r>
              <a:rPr lang="en-ID" dirty="0" err="1"/>
              <a:t>menyusun</a:t>
            </a:r>
            <a:r>
              <a:rPr lang="en-ID" dirty="0"/>
              <a:t> </a:t>
            </a:r>
            <a:r>
              <a:rPr lang="en-ID" dirty="0" err="1"/>
              <a:t>evaluasi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>
                <a:highlight>
                  <a:srgbClr val="FFFF00"/>
                </a:highlight>
              </a:rPr>
              <a:t>hasil</a:t>
            </a:r>
            <a:r>
              <a:rPr lang="en-ID" dirty="0">
                <a:highlight>
                  <a:srgbClr val="FFFF00"/>
                </a:highlight>
              </a:rPr>
              <a:t> RPJPD </a:t>
            </a:r>
            <a:r>
              <a:rPr lang="en-ID" dirty="0" err="1">
                <a:highlight>
                  <a:srgbClr val="FFFF00"/>
                </a:highlight>
              </a:rPr>
              <a:t>Kabupaten</a:t>
            </a:r>
            <a:r>
              <a:rPr lang="en-ID" dirty="0">
                <a:highlight>
                  <a:srgbClr val="FFFF00"/>
                </a:highlight>
              </a:rPr>
              <a:t>/Kota</a:t>
            </a:r>
            <a:r>
              <a:rPr lang="en-ID" dirty="0"/>
              <a:t> </a:t>
            </a:r>
            <a:r>
              <a:rPr lang="en-ID" dirty="0" err="1"/>
              <a:t>Tahun</a:t>
            </a:r>
            <a:r>
              <a:rPr lang="en-ID" dirty="0"/>
              <a:t> 2005-2025 </a:t>
            </a:r>
            <a:r>
              <a:rPr lang="en-ID" dirty="0" err="1"/>
              <a:t>berpedoman</a:t>
            </a:r>
            <a:r>
              <a:rPr lang="en-ID" dirty="0"/>
              <a:t> pada </a:t>
            </a:r>
            <a:r>
              <a:rPr lang="en-ID" dirty="0" err="1">
                <a:highlight>
                  <a:srgbClr val="FFFF00"/>
                </a:highlight>
              </a:rPr>
              <a:t>Formulir</a:t>
            </a:r>
            <a:r>
              <a:rPr lang="en-ID" dirty="0">
                <a:highlight>
                  <a:srgbClr val="FFFF00"/>
                </a:highlight>
              </a:rPr>
              <a:t> 2</a:t>
            </a:r>
            <a:r>
              <a:rPr lang="en-ID" dirty="0"/>
              <a:t>;</a:t>
            </a:r>
          </a:p>
          <a:p>
            <a:pPr marL="342900" indent="-342900" algn="just">
              <a:buFont typeface="+mj-lt"/>
              <a:buAutoNum type="alphaLcPeriod"/>
            </a:pPr>
            <a:r>
              <a:rPr lang="en-ID" dirty="0" err="1"/>
              <a:t>Pemerintah</a:t>
            </a:r>
            <a:r>
              <a:rPr lang="en-ID" dirty="0"/>
              <a:t> </a:t>
            </a:r>
            <a:r>
              <a:rPr lang="en-ID" dirty="0">
                <a:highlight>
                  <a:srgbClr val="FFFF00"/>
                </a:highlight>
              </a:rPr>
              <a:t>Provinsi </a:t>
            </a:r>
            <a:r>
              <a:rPr lang="en-ID" dirty="0" err="1">
                <a:highlight>
                  <a:srgbClr val="FFFF00"/>
                </a:highlight>
              </a:rPr>
              <a:t>melakukan</a:t>
            </a:r>
            <a:r>
              <a:rPr lang="en-ID" dirty="0">
                <a:highlight>
                  <a:srgbClr val="FFFF00"/>
                </a:highlight>
              </a:rPr>
              <a:t> </a:t>
            </a:r>
            <a:r>
              <a:rPr lang="en-ID" dirty="0" err="1">
                <a:highlight>
                  <a:srgbClr val="FFFF00"/>
                </a:highlight>
              </a:rPr>
              <a:t>rekapitulasi</a:t>
            </a:r>
            <a:r>
              <a:rPr lang="en-ID" dirty="0">
                <a:highlight>
                  <a:srgbClr val="FFFF00"/>
                </a:highlight>
              </a:rPr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pencapaian</a:t>
            </a:r>
            <a:r>
              <a:rPr lang="en-ID" dirty="0"/>
              <a:t> </a:t>
            </a:r>
            <a:r>
              <a:rPr lang="en-ID" dirty="0" err="1">
                <a:highlight>
                  <a:srgbClr val="FFFF00"/>
                </a:highlight>
              </a:rPr>
              <a:t>hasil</a:t>
            </a:r>
            <a:r>
              <a:rPr lang="en-ID" dirty="0">
                <a:highlight>
                  <a:srgbClr val="FFFF00"/>
                </a:highlight>
              </a:rPr>
              <a:t> </a:t>
            </a:r>
            <a:r>
              <a:rPr lang="en-ID" dirty="0" err="1">
                <a:highlight>
                  <a:srgbClr val="FFFF00"/>
                </a:highlight>
              </a:rPr>
              <a:t>evaluasi</a:t>
            </a:r>
            <a:r>
              <a:rPr lang="en-ID" dirty="0">
                <a:highlight>
                  <a:srgbClr val="FFFF00"/>
                </a:highlight>
              </a:rPr>
              <a:t> </a:t>
            </a:r>
            <a:r>
              <a:rPr lang="en-ID" dirty="0" err="1">
                <a:highlight>
                  <a:srgbClr val="FFFF00"/>
                </a:highlight>
              </a:rPr>
              <a:t>hasil</a:t>
            </a:r>
            <a:r>
              <a:rPr lang="en-ID" dirty="0">
                <a:highlight>
                  <a:srgbClr val="FFFF00"/>
                </a:highlight>
              </a:rPr>
              <a:t> RPJPD </a:t>
            </a:r>
            <a:r>
              <a:rPr lang="en-ID" dirty="0" err="1">
                <a:highlight>
                  <a:srgbClr val="FFFF00"/>
                </a:highlight>
              </a:rPr>
              <a:t>lingkup</a:t>
            </a:r>
            <a:r>
              <a:rPr lang="en-ID" dirty="0">
                <a:highlight>
                  <a:srgbClr val="FFFF00"/>
                </a:highlight>
              </a:rPr>
              <a:t> </a:t>
            </a:r>
            <a:r>
              <a:rPr lang="en-ID" dirty="0" err="1">
                <a:highlight>
                  <a:srgbClr val="FFFF00"/>
                </a:highlight>
              </a:rPr>
              <a:t>kabupaten</a:t>
            </a:r>
            <a:r>
              <a:rPr lang="en-ID" dirty="0">
                <a:highlight>
                  <a:srgbClr val="FFFF00"/>
                </a:highlight>
              </a:rPr>
              <a:t>/</a:t>
            </a:r>
            <a:r>
              <a:rPr lang="en-ID" dirty="0" err="1">
                <a:highlight>
                  <a:srgbClr val="FFFF00"/>
                </a:highlight>
              </a:rPr>
              <a:t>kota</a:t>
            </a:r>
            <a:r>
              <a:rPr lang="en-ID" dirty="0">
                <a:highlight>
                  <a:srgbClr val="FFFF00"/>
                </a:highlight>
              </a:rPr>
              <a:t> </a:t>
            </a:r>
            <a:r>
              <a:rPr lang="en-ID" dirty="0" err="1">
                <a:highlight>
                  <a:srgbClr val="FFFF00"/>
                </a:highlight>
              </a:rPr>
              <a:t>diwilayahnya</a:t>
            </a:r>
            <a:r>
              <a:rPr lang="en-ID" dirty="0"/>
              <a:t>, yang </a:t>
            </a:r>
            <a:r>
              <a:rPr lang="en-ID" dirty="0" err="1"/>
              <a:t>selanjutnya</a:t>
            </a:r>
            <a:r>
              <a:rPr lang="en-ID" dirty="0"/>
              <a:t> </a:t>
            </a:r>
            <a:r>
              <a:rPr lang="en-ID" dirty="0" err="1"/>
              <a:t>disajikan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>
                <a:highlight>
                  <a:srgbClr val="FFFF00"/>
                </a:highlight>
              </a:rPr>
              <a:t>Formulir</a:t>
            </a:r>
            <a:r>
              <a:rPr lang="en-ID" dirty="0">
                <a:highlight>
                  <a:srgbClr val="FFFF00"/>
                </a:highlight>
              </a:rPr>
              <a:t> 3</a:t>
            </a:r>
            <a:r>
              <a:rPr lang="en-ID" dirty="0"/>
              <a:t> Kesimpulan </a:t>
            </a:r>
            <a:r>
              <a:rPr lang="en-ID" dirty="0" err="1"/>
              <a:t>Evaluasi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Hasil RPJPD </a:t>
            </a:r>
            <a:r>
              <a:rPr lang="en-ID" dirty="0" err="1"/>
              <a:t>Antarkabupaten</a:t>
            </a:r>
            <a:r>
              <a:rPr lang="en-ID" dirty="0"/>
              <a:t>/</a:t>
            </a:r>
            <a:r>
              <a:rPr lang="en-ID" dirty="0" err="1"/>
              <a:t>kota</a:t>
            </a:r>
            <a:r>
              <a:rPr lang="en-ID" dirty="0"/>
              <a:t> </a:t>
            </a:r>
            <a:r>
              <a:rPr lang="en-ID" dirty="0" err="1"/>
              <a:t>Tahun</a:t>
            </a:r>
            <a:r>
              <a:rPr lang="en-ID" dirty="0"/>
              <a:t> </a:t>
            </a:r>
            <a:r>
              <a:rPr lang="en-ID" dirty="0" err="1"/>
              <a:t>Pelaksanaan</a:t>
            </a:r>
            <a:r>
              <a:rPr lang="en-ID" dirty="0"/>
              <a:t> 2005-2025;</a:t>
            </a:r>
          </a:p>
          <a:p>
            <a:pPr marL="342900" indent="-342900" algn="just">
              <a:buFont typeface="+mj-lt"/>
              <a:buAutoNum type="alphaLcPeriod"/>
            </a:pPr>
            <a:r>
              <a:rPr lang="en-ID" dirty="0" err="1">
                <a:highlight>
                  <a:srgbClr val="FFFF00"/>
                </a:highlight>
              </a:rPr>
              <a:t>Seluruh</a:t>
            </a:r>
            <a:r>
              <a:rPr lang="en-ID" dirty="0">
                <a:highlight>
                  <a:srgbClr val="FFFF00"/>
                </a:highlight>
              </a:rPr>
              <a:t> </a:t>
            </a:r>
            <a:r>
              <a:rPr lang="en-ID" dirty="0" err="1">
                <a:highlight>
                  <a:srgbClr val="FFFF00"/>
                </a:highlight>
              </a:rPr>
              <a:t>provinsi</a:t>
            </a:r>
            <a:r>
              <a:rPr lang="en-ID" dirty="0">
                <a:highlight>
                  <a:srgbClr val="FFFF00"/>
                </a:highlight>
              </a:rPr>
              <a:t>/</a:t>
            </a:r>
            <a:r>
              <a:rPr lang="en-ID" dirty="0" err="1">
                <a:highlight>
                  <a:srgbClr val="FFFF00"/>
                </a:highlight>
              </a:rPr>
              <a:t>kabupaten</a:t>
            </a:r>
            <a:r>
              <a:rPr lang="en-ID" dirty="0">
                <a:highlight>
                  <a:srgbClr val="FFFF00"/>
                </a:highlight>
              </a:rPr>
              <a:t>/</a:t>
            </a:r>
            <a:r>
              <a:rPr lang="en-ID" dirty="0" err="1">
                <a:highlight>
                  <a:srgbClr val="FFFF00"/>
                </a:highlight>
              </a:rPr>
              <a:t>kota</a:t>
            </a:r>
            <a:r>
              <a:rPr lang="en-ID" dirty="0">
                <a:highlight>
                  <a:srgbClr val="FFFF00"/>
                </a:highlight>
              </a:rPr>
              <a:t> </a:t>
            </a:r>
            <a:r>
              <a:rPr lang="en-ID" dirty="0" err="1"/>
              <a:t>menyajikan</a:t>
            </a:r>
            <a:r>
              <a:rPr lang="en-ID" dirty="0"/>
              <a:t> data dan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terkait</a:t>
            </a:r>
            <a:r>
              <a:rPr lang="en-ID" dirty="0"/>
              <a:t> </a:t>
            </a:r>
            <a:r>
              <a:rPr lang="en-ID" dirty="0" err="1">
                <a:highlight>
                  <a:srgbClr val="FFFF00"/>
                </a:highlight>
              </a:rPr>
              <a:t>indikator</a:t>
            </a:r>
            <a:r>
              <a:rPr lang="en-ID" dirty="0">
                <a:highlight>
                  <a:srgbClr val="FFFF00"/>
                </a:highlight>
              </a:rPr>
              <a:t> </a:t>
            </a:r>
            <a:r>
              <a:rPr lang="en-ID" dirty="0" err="1">
                <a:highlight>
                  <a:srgbClr val="FFFF00"/>
                </a:highlight>
              </a:rPr>
              <a:t>makro</a:t>
            </a:r>
            <a:r>
              <a:rPr lang="en-ID" dirty="0">
                <a:highlight>
                  <a:srgbClr val="FFFF00"/>
                </a:highlight>
              </a:rPr>
              <a:t> </a:t>
            </a:r>
            <a:r>
              <a:rPr lang="en-ID" dirty="0" err="1"/>
              <a:t>pembangunan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>
                <a:highlight>
                  <a:srgbClr val="FFFF00"/>
                </a:highlight>
              </a:rPr>
              <a:t>Formulir</a:t>
            </a:r>
            <a:r>
              <a:rPr lang="en-ID" dirty="0">
                <a:highlight>
                  <a:srgbClr val="FFFF00"/>
                </a:highlight>
              </a:rPr>
              <a:t> 4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amanat</a:t>
            </a:r>
            <a:r>
              <a:rPr lang="en-ID" dirty="0"/>
              <a:t> </a:t>
            </a:r>
            <a:r>
              <a:rPr lang="en-ID" dirty="0" err="1">
                <a:highlight>
                  <a:srgbClr val="FFFF00"/>
                </a:highlight>
              </a:rPr>
              <a:t>Peraturan</a:t>
            </a:r>
            <a:r>
              <a:rPr lang="en-ID" dirty="0">
                <a:highlight>
                  <a:srgbClr val="FFFF00"/>
                </a:highlight>
              </a:rPr>
              <a:t> </a:t>
            </a:r>
            <a:r>
              <a:rPr lang="en-ID" dirty="0" err="1">
                <a:highlight>
                  <a:srgbClr val="FFFF00"/>
                </a:highlight>
              </a:rPr>
              <a:t>Pemerintah</a:t>
            </a:r>
            <a:r>
              <a:rPr lang="en-ID" dirty="0">
                <a:highlight>
                  <a:srgbClr val="FFFF00"/>
                </a:highlight>
              </a:rPr>
              <a:t> </a:t>
            </a:r>
            <a:r>
              <a:rPr lang="en-ID" dirty="0" err="1">
                <a:highlight>
                  <a:srgbClr val="FFFF00"/>
                </a:highlight>
              </a:rPr>
              <a:t>Nomor</a:t>
            </a:r>
            <a:r>
              <a:rPr lang="en-ID" dirty="0">
                <a:highlight>
                  <a:srgbClr val="FFFF00"/>
                </a:highlight>
              </a:rPr>
              <a:t> 13 </a:t>
            </a:r>
            <a:r>
              <a:rPr lang="en-ID" dirty="0" err="1">
                <a:highlight>
                  <a:srgbClr val="FFFF00"/>
                </a:highlight>
              </a:rPr>
              <a:t>Tahun</a:t>
            </a:r>
            <a:r>
              <a:rPr lang="en-ID" dirty="0">
                <a:highlight>
                  <a:srgbClr val="FFFF00"/>
                </a:highlight>
              </a:rPr>
              <a:t> 2019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dan </a:t>
            </a:r>
            <a:r>
              <a:rPr lang="en-ID" dirty="0" err="1"/>
              <a:t>Evaluasi</a:t>
            </a:r>
            <a:r>
              <a:rPr lang="en-ID" dirty="0"/>
              <a:t> </a:t>
            </a:r>
            <a:r>
              <a:rPr lang="en-ID" dirty="0" err="1"/>
              <a:t>Penyelenggaraan</a:t>
            </a:r>
            <a:r>
              <a:rPr lang="en-ID" dirty="0"/>
              <a:t> </a:t>
            </a:r>
            <a:r>
              <a:rPr lang="en-ID" dirty="0" err="1"/>
              <a:t>Pemerintahan</a:t>
            </a:r>
            <a:r>
              <a:rPr lang="en-ID" dirty="0"/>
              <a:t> Daerah dan </a:t>
            </a:r>
            <a:r>
              <a:rPr lang="en-ID" dirty="0" err="1"/>
              <a:t>Permendagri</a:t>
            </a:r>
            <a:r>
              <a:rPr lang="en-ID" dirty="0"/>
              <a:t> 18 </a:t>
            </a:r>
            <a:r>
              <a:rPr lang="en-ID" dirty="0" err="1"/>
              <a:t>Tahun</a:t>
            </a:r>
            <a:r>
              <a:rPr lang="en-ID" dirty="0"/>
              <a:t> 2020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pelaksanaan</a:t>
            </a:r>
            <a:r>
              <a:rPr lang="en-ID" dirty="0"/>
              <a:t> </a:t>
            </a:r>
            <a:r>
              <a:rPr lang="en-ID" dirty="0" err="1"/>
              <a:t>Peraturan</a:t>
            </a:r>
            <a:r>
              <a:rPr lang="en-ID" dirty="0"/>
              <a:t> </a:t>
            </a:r>
            <a:r>
              <a:rPr lang="en-ID" dirty="0" err="1"/>
              <a:t>pemerintah</a:t>
            </a:r>
            <a:r>
              <a:rPr lang="en-ID" dirty="0"/>
              <a:t> </a:t>
            </a:r>
            <a:r>
              <a:rPr lang="en-ID" dirty="0" err="1"/>
              <a:t>Nomor</a:t>
            </a:r>
            <a:r>
              <a:rPr lang="en-ID" dirty="0"/>
              <a:t> 13 </a:t>
            </a:r>
            <a:r>
              <a:rPr lang="en-ID" dirty="0" err="1"/>
              <a:t>Tahun</a:t>
            </a:r>
            <a:r>
              <a:rPr lang="en-ID" dirty="0"/>
              <a:t> 2019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dan </a:t>
            </a:r>
            <a:r>
              <a:rPr lang="en-ID" dirty="0" err="1"/>
              <a:t>Evaluasi</a:t>
            </a:r>
            <a:r>
              <a:rPr lang="en-ID" dirty="0"/>
              <a:t> </a:t>
            </a:r>
            <a:r>
              <a:rPr lang="en-ID" dirty="0" err="1"/>
              <a:t>Penyelenggaraan</a:t>
            </a:r>
            <a:r>
              <a:rPr lang="en-ID" dirty="0"/>
              <a:t> </a:t>
            </a:r>
            <a:r>
              <a:rPr lang="en-ID" dirty="0" err="1"/>
              <a:t>Pemerintahan</a:t>
            </a:r>
            <a:r>
              <a:rPr lang="en-ID" dirty="0"/>
              <a:t> Daerah. </a:t>
            </a: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54" y="136525"/>
            <a:ext cx="9779183" cy="1325563"/>
          </a:xfrm>
        </p:spPr>
        <p:txBody>
          <a:bodyPr/>
          <a:lstStyle/>
          <a:p>
            <a:r>
              <a:rPr lang="en-US" sz="3200" dirty="0"/>
              <a:t>Hal </a:t>
            </a:r>
            <a:r>
              <a:rPr lang="en-US" sz="3200" dirty="0" err="1">
                <a:solidFill>
                  <a:schemeClr val="bg1"/>
                </a:solidFill>
                <a:highlight>
                  <a:srgbClr val="000080"/>
                </a:highlight>
              </a:rPr>
              <a:t>khusus</a:t>
            </a:r>
            <a:r>
              <a:rPr lang="en-US" sz="3200" dirty="0">
                <a:highlight>
                  <a:srgbClr val="000080"/>
                </a:highlight>
              </a:rPr>
              <a:t> </a:t>
            </a:r>
            <a:r>
              <a:rPr lang="en-US" sz="3200" dirty="0"/>
              <a:t>yang </a:t>
            </a:r>
            <a:r>
              <a:rPr lang="en-US" sz="3200" dirty="0" err="1"/>
              <a:t>perlu</a:t>
            </a:r>
            <a:r>
              <a:rPr lang="en-US" sz="3200" dirty="0"/>
              <a:t> </a:t>
            </a:r>
            <a:r>
              <a:rPr lang="en-US" sz="3200" dirty="0" err="1"/>
              <a:t>diperhatikan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 err="1"/>
              <a:t>Penyusunan</a:t>
            </a:r>
            <a:r>
              <a:rPr lang="en-US" sz="3200" dirty="0"/>
              <a:t> </a:t>
            </a:r>
            <a:r>
              <a:rPr lang="en-US" sz="3200" dirty="0" err="1"/>
              <a:t>Evaluasi</a:t>
            </a:r>
            <a:r>
              <a:rPr lang="en-US" sz="3200" dirty="0"/>
              <a:t> </a:t>
            </a:r>
            <a:r>
              <a:rPr lang="en-US" sz="3200" dirty="0" err="1"/>
              <a:t>RPJPD</a:t>
            </a:r>
            <a:r>
              <a:rPr lang="en-US" sz="3200" dirty="0"/>
              <a:t> 2005-2025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Direktorat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, </a:t>
            </a:r>
            <a:r>
              <a:rPr lang="en-US" dirty="0" err="1"/>
              <a:t>Evaluasi</a:t>
            </a:r>
            <a:r>
              <a:rPr lang="en-US" dirty="0"/>
              <a:t>, dan </a:t>
            </a:r>
            <a:r>
              <a:rPr lang="en-US" dirty="0" err="1"/>
              <a:t>Informasi</a:t>
            </a:r>
            <a:r>
              <a:rPr lang="en-US" dirty="0"/>
              <a:t> Pembangunan Daerah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DA12FB-DD94-5BEB-35A2-DAFEA70F8619}"/>
              </a:ext>
            </a:extLst>
          </p:cNvPr>
          <p:cNvSpPr txBox="1"/>
          <p:nvPr/>
        </p:nvSpPr>
        <p:spPr>
          <a:xfrm>
            <a:off x="219075" y="1462088"/>
            <a:ext cx="2647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POIN ke-6</a:t>
            </a:r>
            <a:endParaRPr lang="en-ID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44D44C-3170-45AE-DF39-D4BEE11F22B2}"/>
              </a:ext>
            </a:extLst>
          </p:cNvPr>
          <p:cNvSpPr txBox="1"/>
          <p:nvPr/>
        </p:nvSpPr>
        <p:spPr>
          <a:xfrm>
            <a:off x="523875" y="1990725"/>
            <a:ext cx="11363325" cy="285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ts val="300"/>
              </a:spcBef>
              <a:spcAft>
                <a:spcPts val="350"/>
              </a:spcAft>
            </a:pP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f.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Dalam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hal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Perda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tentang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RPJPD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highlight>
                  <a:srgbClr val="FFFF00"/>
                </a:highlight>
                <a:latin typeface="+mj-lt"/>
                <a:ea typeface="Times New Roman" panose="02020603050405020304" pitchFamily="18" charset="0"/>
              </a:rPr>
              <a:t>tidak</a:t>
            </a:r>
            <a:r>
              <a:rPr lang="en-ID" dirty="0">
                <a:effectLst/>
                <a:highlight>
                  <a:srgbClr val="FFFF00"/>
                </a:highlight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highlight>
                  <a:srgbClr val="FFFF00"/>
                </a:highlight>
                <a:latin typeface="+mj-lt"/>
                <a:ea typeface="Times New Roman" panose="02020603050405020304" pitchFamily="18" charset="0"/>
              </a:rPr>
              <a:t>sesuai</a:t>
            </a:r>
            <a:r>
              <a:rPr lang="en-ID" dirty="0">
                <a:effectLst/>
                <a:highlight>
                  <a:srgbClr val="FFFF00"/>
                </a:highlight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dengan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peraturan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perundangan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yang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berlaku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evaluasi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terhadap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highlight>
                  <a:srgbClr val="FFFF00"/>
                </a:highlight>
                <a:latin typeface="+mj-lt"/>
                <a:ea typeface="Times New Roman" panose="02020603050405020304" pitchFamily="18" charset="0"/>
              </a:rPr>
              <a:t>hasil</a:t>
            </a:r>
            <a:r>
              <a:rPr lang="en-ID" dirty="0">
                <a:effectLst/>
                <a:highlight>
                  <a:srgbClr val="FFFF00"/>
                </a:highlight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highlight>
                  <a:srgbClr val="FFFF00"/>
                </a:highlight>
                <a:latin typeface="+mj-lt"/>
                <a:ea typeface="Times New Roman" panose="02020603050405020304" pitchFamily="18" charset="0"/>
              </a:rPr>
              <a:t>RPJPD</a:t>
            </a:r>
            <a:r>
              <a:rPr lang="en-ID" dirty="0">
                <a:effectLst/>
                <a:highlight>
                  <a:srgbClr val="FFFF00"/>
                </a:highlight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highlight>
                  <a:srgbClr val="FFFF00"/>
                </a:highlight>
                <a:latin typeface="+mj-lt"/>
                <a:ea typeface="Times New Roman" panose="02020603050405020304" pitchFamily="18" charset="0"/>
              </a:rPr>
              <a:t>tidak</a:t>
            </a:r>
            <a:r>
              <a:rPr lang="en-ID" dirty="0">
                <a:effectLst/>
                <a:highlight>
                  <a:srgbClr val="FFFF00"/>
                </a:highlight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highlight>
                  <a:srgbClr val="FFFF00"/>
                </a:highlight>
                <a:latin typeface="+mj-lt"/>
                <a:ea typeface="Times New Roman" panose="02020603050405020304" pitchFamily="18" charset="0"/>
              </a:rPr>
              <a:t>dapat</a:t>
            </a:r>
            <a:r>
              <a:rPr lang="en-ID" dirty="0">
                <a:effectLst/>
                <a:highlight>
                  <a:srgbClr val="FFFF00"/>
                </a:highlight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highlight>
                  <a:srgbClr val="FFFF00"/>
                </a:highlight>
                <a:latin typeface="+mj-lt"/>
                <a:ea typeface="Times New Roman" panose="02020603050405020304" pitchFamily="18" charset="0"/>
              </a:rPr>
              <a:t>dinilai</a:t>
            </a:r>
            <a:r>
              <a:rPr lang="en-ID" dirty="0">
                <a:effectLst/>
                <a:highlight>
                  <a:srgbClr val="FFFF00"/>
                </a:highlight>
                <a:latin typeface="+mj-lt"/>
                <a:ea typeface="Times New Roman" panose="02020603050405020304" pitchFamily="18" charset="0"/>
              </a:rPr>
              <a:t> dan </a:t>
            </a:r>
            <a:r>
              <a:rPr lang="en-ID" dirty="0" err="1">
                <a:effectLst/>
                <a:highlight>
                  <a:srgbClr val="FFFF00"/>
                </a:highlight>
                <a:latin typeface="+mj-lt"/>
                <a:ea typeface="Times New Roman" panose="02020603050405020304" pitchFamily="18" charset="0"/>
              </a:rPr>
              <a:t>mendapatkan</a:t>
            </a:r>
            <a:r>
              <a:rPr lang="en-ID" dirty="0">
                <a:effectLst/>
                <a:highlight>
                  <a:srgbClr val="FFFF00"/>
                </a:highlight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highlight>
                  <a:srgbClr val="FFFF00"/>
                </a:highlight>
                <a:latin typeface="+mj-lt"/>
                <a:ea typeface="Times New Roman" panose="02020603050405020304" pitchFamily="18" charset="0"/>
              </a:rPr>
              <a:t>predikat</a:t>
            </a:r>
            <a:r>
              <a:rPr lang="en-ID" dirty="0">
                <a:effectLst/>
                <a:highlight>
                  <a:srgbClr val="FFFF00"/>
                </a:highlight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highlight>
                  <a:srgbClr val="FFFF00"/>
                </a:highlight>
                <a:latin typeface="+mj-lt"/>
                <a:ea typeface="Times New Roman" panose="02020603050405020304" pitchFamily="18" charset="0"/>
              </a:rPr>
              <a:t>kinerja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namun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tetap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disusun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dengan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menggambarkan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hal-hal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sebagai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berikut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:</a:t>
            </a:r>
          </a:p>
          <a:p>
            <a:pPr marL="1257300" lvl="2" indent="-342900" algn="just">
              <a:spcBef>
                <a:spcPts val="300"/>
              </a:spcBef>
              <a:spcAft>
                <a:spcPts val="350"/>
              </a:spcAft>
              <a:buSzPts val="1100"/>
              <a:buFont typeface="+mj-lt"/>
              <a:buAutoNum type="arabicParenR"/>
            </a:pP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Menunjukan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evaluasi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terhadap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target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capaian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kualitatif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RPJPD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merujuk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pada target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tiap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periode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/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tahapan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dan/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atau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arah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kebijakan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dalam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ukuran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kualitas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pencapaiannya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yang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selanjutnya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dinterpretasikan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kedalam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indikator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yang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relevan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dan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disajikan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sesuai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dengan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formulir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5;</a:t>
            </a:r>
          </a:p>
          <a:p>
            <a:pPr marL="1257300" lvl="2" indent="-342900" algn="just">
              <a:spcBef>
                <a:spcPts val="300"/>
              </a:spcBef>
              <a:spcAft>
                <a:spcPts val="350"/>
              </a:spcAft>
              <a:buSzPts val="1100"/>
              <a:buFont typeface="+mj-lt"/>
              <a:buAutoNum type="arabicParenR"/>
            </a:pP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Menggunakan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hasil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evaluasi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hasil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RPJMD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dalam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periode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2005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sampai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dengan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2025 yang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selanjutnya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disajikan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sesuai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dengan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formulir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6; dan</a:t>
            </a:r>
          </a:p>
          <a:p>
            <a:pPr marL="1257300" lvl="2" indent="-342900" algn="just">
              <a:spcBef>
                <a:spcPts val="300"/>
              </a:spcBef>
              <a:spcAft>
                <a:spcPts val="350"/>
              </a:spcAft>
              <a:buSzPts val="1100"/>
              <a:buFont typeface="+mj-lt"/>
              <a:buAutoNum type="arabicParenR"/>
            </a:pP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Menyajikan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hal-hal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penting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Times New Roman" panose="02020603050405020304" pitchFamily="18" charset="0"/>
              </a:rPr>
              <a:t>lainnya</a:t>
            </a:r>
            <a:r>
              <a:rPr lang="en-ID" dirty="0">
                <a:effectLst/>
                <a:latin typeface="+mj-lt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962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sharepoint/v3"/>
    <ds:schemaRef ds:uri="http://purl.org/dc/elements/1.1/"/>
    <ds:schemaRef ds:uri="http://schemas.openxmlformats.org/package/2006/metadata/core-properties"/>
    <ds:schemaRef ds:uri="16c05727-aa75-4e4a-9b5f-8a80a1165891"/>
    <ds:schemaRef ds:uri="http://www.w3.org/XML/1998/namespace"/>
    <ds:schemaRef ds:uri="http://schemas.microsoft.com/office/infopath/2007/PartnerControls"/>
    <ds:schemaRef ds:uri="230e9df3-be65-4c73-a93b-d1236ebd677e"/>
    <ds:schemaRef ds:uri="71af3243-3dd4-4a8d-8c0d-dd76da1f02a5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1090</TotalTime>
  <Words>3785</Words>
  <Application>Microsoft Office PowerPoint</Application>
  <PresentationFormat>Widescreen</PresentationFormat>
  <Paragraphs>875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Amasis MT Pro Light</vt:lpstr>
      <vt:lpstr>Arial</vt:lpstr>
      <vt:lpstr>Arial Narrow</vt:lpstr>
      <vt:lpstr>Bookman Old Style</vt:lpstr>
      <vt:lpstr>Calibri</vt:lpstr>
      <vt:lpstr>Cambria</vt:lpstr>
      <vt:lpstr>Rockwell</vt:lpstr>
      <vt:lpstr>Symbol</vt:lpstr>
      <vt:lpstr>Tenorite</vt:lpstr>
      <vt:lpstr>Times New Roman</vt:lpstr>
      <vt:lpstr>Wingdings</vt:lpstr>
      <vt:lpstr>Office Theme</vt:lpstr>
      <vt:lpstr>Document</vt:lpstr>
      <vt:lpstr>Penyusunan Evaluasi  Dokumen RPJPD Tahun 2005-2025</vt:lpstr>
      <vt:lpstr>PowerPoint Presentation</vt:lpstr>
      <vt:lpstr>PowerPoint Presentation</vt:lpstr>
      <vt:lpstr>PowerPoint Presentation</vt:lpstr>
      <vt:lpstr>PowerPoint Presentation</vt:lpstr>
      <vt:lpstr>Latar Belakang Penyusunan SE</vt:lpstr>
      <vt:lpstr>Tujuan Utama SE</vt:lpstr>
      <vt:lpstr>Hal yang perlu diperhatikan dalam  Penyusunan Evaluasi RPJPD 2005-2025</vt:lpstr>
      <vt:lpstr>Hal khusus yang perlu diperhatikan dalam  Penyusunan Evaluasi RPJPD 2005-2025</vt:lpstr>
      <vt:lpstr>Hal yang perlu diperhatikan dalam  Penyusunan Ranwal RPJPD 2025-2045</vt:lpstr>
      <vt:lpstr>Lampiran SE Mendagri tentang Evaluasi RPJPD Tahun 2005-2025 dan Ranwal RPJPD Tahun 2025-2045</vt:lpstr>
      <vt:lpstr>PowerPoint Presentation</vt:lpstr>
      <vt:lpstr>Formulir 1 Evaluasi terhadap Hasil RPJPD Provinsi ................................... Tahun 2005 -  2025</vt:lpstr>
      <vt:lpstr>Formulir 2 Evaluasi terhadap Hasil RPJPD Kabupaten’Kota ................................... Tahun 2005 -  2025</vt:lpstr>
      <vt:lpstr>Sasaran Pokok, Indikator Kinerja Sasaran Pokok dan Target Kinerja Sasaran Pokok 2025 Provinsi Sulawesi Selatan</vt:lpstr>
      <vt:lpstr>Sasaran Pokok Setiap Tahapan Pembangunan  Lima Tahun RPJPD Sulawesi Selatan</vt:lpstr>
      <vt:lpstr>Tabel 1.  Skala Penilaian </vt:lpstr>
      <vt:lpstr>PowerPoint Presentation</vt:lpstr>
      <vt:lpstr>PowerPoint Presentation</vt:lpstr>
      <vt:lpstr>Formulir 3 Kesimpulan Evaluasi terhadap Hasil RPJPD Kabupaten/kota Tahun Pelaksanaan 2005-2025</vt:lpstr>
      <vt:lpstr>PowerPoint Presentation</vt:lpstr>
      <vt:lpstr>Formulir 4 Capaian Indikator Kinerja Makro Pembangunan Provinsi/Kab/Kota ……. Tahun 2005-Tahun berjalan</vt:lpstr>
      <vt:lpstr>PowerPoint Presentation</vt:lpstr>
      <vt:lpstr>Formulir 5 Evaluasi pencapaian RPJPD Tahun 2005-2025 Provinsi/Kab/Kota ….</vt:lpstr>
      <vt:lpstr>PowerPoint Presentation</vt:lpstr>
      <vt:lpstr>Formulir 6 Evaluasi pencapaian RPJMD Periode Tahun 2005-2025 Provinsi/Kab/Kota ….</vt:lpstr>
      <vt:lpstr>PowerPoint Presentation</vt:lpstr>
      <vt:lpstr>  F. TATACARA PENYAJIAN EVALUASI RPJPD TAHUN 2005-2025</vt:lpstr>
      <vt:lpstr>PowerPoint Presentation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Rancangan SE Mendagri tentang Evaluasi RPJPD Tahun 2005-2025 dan Ranwal RPJPD Tahun 2025-2045</dc:title>
  <dc:creator>Mahardhika Mulya Adi Pamungkas</dc:creator>
  <cp:lastModifiedBy>Anang Indiawan</cp:lastModifiedBy>
  <cp:revision>37</cp:revision>
  <dcterms:created xsi:type="dcterms:W3CDTF">2022-10-10T03:20:08Z</dcterms:created>
  <dcterms:modified xsi:type="dcterms:W3CDTF">2022-11-22T16:41:47Z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