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3"/>
  </p:notesMasterIdLst>
  <p:handoutMasterIdLst>
    <p:handoutMasterId r:id="rId34"/>
  </p:handoutMasterIdLst>
  <p:sldIdLst>
    <p:sldId id="378" r:id="rId2"/>
    <p:sldId id="2847" r:id="rId3"/>
    <p:sldId id="2843" r:id="rId4"/>
    <p:sldId id="381" r:id="rId5"/>
    <p:sldId id="393" r:id="rId6"/>
    <p:sldId id="382" r:id="rId7"/>
    <p:sldId id="440" r:id="rId8"/>
    <p:sldId id="441" r:id="rId9"/>
    <p:sldId id="314" r:id="rId10"/>
    <p:sldId id="315" r:id="rId11"/>
    <p:sldId id="390" r:id="rId12"/>
    <p:sldId id="317" r:id="rId13"/>
    <p:sldId id="2844" r:id="rId14"/>
    <p:sldId id="324" r:id="rId15"/>
    <p:sldId id="395" r:id="rId16"/>
    <p:sldId id="385" r:id="rId17"/>
    <p:sldId id="2845" r:id="rId18"/>
    <p:sldId id="2830" r:id="rId19"/>
    <p:sldId id="2831" r:id="rId20"/>
    <p:sldId id="2832" r:id="rId21"/>
    <p:sldId id="2846" r:id="rId22"/>
    <p:sldId id="2838" r:id="rId23"/>
    <p:sldId id="2833" r:id="rId24"/>
    <p:sldId id="2834" r:id="rId25"/>
    <p:sldId id="2839" r:id="rId26"/>
    <p:sldId id="2840" r:id="rId27"/>
    <p:sldId id="2841" r:id="rId28"/>
    <p:sldId id="2842" r:id="rId29"/>
    <p:sldId id="2837" r:id="rId30"/>
    <p:sldId id="2829" r:id="rId31"/>
    <p:sldId id="425" r:id="rId32"/>
  </p:sldIdLst>
  <p:sldSz cx="12192000" cy="6858000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D0B4"/>
    <a:srgbClr val="ECECF8"/>
    <a:srgbClr val="F2F2F4"/>
    <a:srgbClr val="4A80C0"/>
    <a:srgbClr val="5CD6B3"/>
    <a:srgbClr val="9BBB59"/>
    <a:srgbClr val="B5BC57"/>
    <a:srgbClr val="BDA954"/>
    <a:srgbClr val="BE8D52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501" autoAdjust="0"/>
  </p:normalViewPr>
  <p:slideViewPr>
    <p:cSldViewPr snapToGrid="0">
      <p:cViewPr varScale="1">
        <p:scale>
          <a:sx n="63" d="100"/>
          <a:sy n="63" d="100"/>
        </p:scale>
        <p:origin x="708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4.svg"/><Relationship Id="rId1" Type="http://schemas.openxmlformats.org/officeDocument/2006/relationships/image" Target="../media/image21.png"/><Relationship Id="rId6" Type="http://schemas.openxmlformats.org/officeDocument/2006/relationships/image" Target="../media/image28.svg"/><Relationship Id="rId5" Type="http://schemas.openxmlformats.org/officeDocument/2006/relationships/image" Target="../media/image23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226FF8-882E-4DB6-A4D0-E9241C98851D}" type="doc">
      <dgm:prSet loTypeId="urn:microsoft.com/office/officeart/2005/8/layout/radial5" loCatId="cycle" qsTypeId="urn:microsoft.com/office/officeart/2005/8/quickstyle/simple1" qsCatId="simple" csTypeId="urn:microsoft.com/office/officeart/2005/8/colors/colorful1#4" csCatId="colorful" phldr="1"/>
      <dgm:spPr/>
      <dgm:t>
        <a:bodyPr/>
        <a:lstStyle/>
        <a:p>
          <a:endParaRPr lang="id-ID"/>
        </a:p>
      </dgm:t>
    </dgm:pt>
    <dgm:pt modelId="{C636CD68-774E-4ED5-A2B5-19A5AC69DECF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d-ID" sz="1000" b="1" dirty="0">
              <a:solidFill>
                <a:schemeClr val="tx1"/>
              </a:solidFill>
              <a:effectLst/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rPr>
            <a:t>BAB IV URUSAN PEMERINTAHAN</a:t>
          </a:r>
        </a:p>
        <a:p>
          <a:r>
            <a:rPr lang="id-ID" sz="800" dirty="0">
              <a:solidFill>
                <a:schemeClr val="tx1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rPr>
            <a:t>Pasal 9 Ayat (1) Urusan Pemerintahan terdiri atas urusan pemerintahan absolut, urusan pemerintahan pemerintahan konkuren, dan urusan pemerintahan umum</a:t>
          </a:r>
          <a:endParaRPr lang="id-ID" sz="800" dirty="0">
            <a:solidFill>
              <a:schemeClr val="tx1"/>
            </a:solidFill>
          </a:endParaRPr>
        </a:p>
      </dgm:t>
    </dgm:pt>
    <dgm:pt modelId="{2A10E686-00E9-49E7-ACF4-7461955BC3BA}" type="parTrans" cxnId="{860D51A0-DE28-4238-9C85-1A7C13AC3BC4}">
      <dgm:prSet/>
      <dgm:spPr/>
      <dgm:t>
        <a:bodyPr/>
        <a:lstStyle/>
        <a:p>
          <a:endParaRPr lang="id-ID" sz="1400"/>
        </a:p>
      </dgm:t>
    </dgm:pt>
    <dgm:pt modelId="{56756AA1-C895-42E7-95CF-012F06350EA4}" type="sibTrans" cxnId="{860D51A0-DE28-4238-9C85-1A7C13AC3BC4}">
      <dgm:prSet/>
      <dgm:spPr/>
      <dgm:t>
        <a:bodyPr/>
        <a:lstStyle/>
        <a:p>
          <a:endParaRPr lang="id-ID" sz="1400"/>
        </a:p>
      </dgm:t>
    </dgm:pt>
    <dgm:pt modelId="{007BCC9C-CD0F-4D66-A0BA-0395C1238E4F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d-ID" sz="1000" b="1" dirty="0">
              <a:solidFill>
                <a:schemeClr val="tx1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rPr>
            <a:t>Urusan Pemerintahan</a:t>
          </a:r>
        </a:p>
        <a:p>
          <a:r>
            <a:rPr lang="id-ID" sz="1000" b="1" dirty="0">
              <a:solidFill>
                <a:schemeClr val="tx1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rPr>
            <a:t>ABSOLUT</a:t>
          </a:r>
        </a:p>
        <a:p>
          <a:r>
            <a:rPr lang="id-ID" sz="800" b="1" dirty="0">
              <a:solidFill>
                <a:schemeClr val="tx1"/>
              </a:solidFill>
              <a:effectLst/>
              <a:latin typeface="Arial Narrow" pitchFamily="34" charset="0"/>
              <a:ea typeface="Times New Roman" panose="02020603050405020304" pitchFamily="18" charset="0"/>
            </a:rPr>
            <a:t>(</a:t>
          </a:r>
          <a:r>
            <a:rPr lang="id-ID" sz="900" dirty="0">
              <a:solidFill>
                <a:schemeClr val="tx1"/>
              </a:solidFill>
              <a:latin typeface="Arial Narrow" pitchFamily="34" charset="0"/>
            </a:rPr>
            <a:t>Urusan Pemerintahan yang</a:t>
          </a:r>
          <a:br>
            <a:rPr lang="id-ID" sz="900" dirty="0">
              <a:solidFill>
                <a:schemeClr val="tx1"/>
              </a:solidFill>
              <a:latin typeface="Arial Narrow" pitchFamily="34" charset="0"/>
            </a:rPr>
          </a:br>
          <a:r>
            <a:rPr lang="id-ID" sz="900" dirty="0">
              <a:solidFill>
                <a:schemeClr val="tx1"/>
              </a:solidFill>
              <a:latin typeface="Arial Narrow" pitchFamily="34" charset="0"/>
            </a:rPr>
            <a:t>sepenuhnya menjadi kewenangan Pemerintah Pusat )</a:t>
          </a:r>
        </a:p>
      </dgm:t>
    </dgm:pt>
    <dgm:pt modelId="{30EF052E-E842-411E-A786-13F1BC7DD44B}" type="parTrans" cxnId="{78B373A5-88AF-47B4-A5AC-303F70903712}">
      <dgm:prSet custT="1"/>
      <dgm:spPr/>
      <dgm:t>
        <a:bodyPr/>
        <a:lstStyle/>
        <a:p>
          <a:endParaRPr lang="id-ID" sz="1200"/>
        </a:p>
      </dgm:t>
    </dgm:pt>
    <dgm:pt modelId="{5498F4D8-FCBE-440C-98BB-F22D80223D92}" type="sibTrans" cxnId="{78B373A5-88AF-47B4-A5AC-303F70903712}">
      <dgm:prSet/>
      <dgm:spPr/>
      <dgm:t>
        <a:bodyPr/>
        <a:lstStyle/>
        <a:p>
          <a:endParaRPr lang="id-ID" sz="1400"/>
        </a:p>
      </dgm:t>
    </dgm:pt>
    <dgm:pt modelId="{2B11F413-2573-4644-A419-D06B982F3609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id-ID" sz="900" b="1" dirty="0">
              <a:solidFill>
                <a:schemeClr val="bg1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rPr>
            <a:t>Urusan Pemerintahan</a:t>
          </a:r>
        </a:p>
        <a:p>
          <a:r>
            <a:rPr lang="id-ID" sz="900" b="1" dirty="0">
              <a:solidFill>
                <a:schemeClr val="bg1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rPr>
            <a:t>KONKUREN</a:t>
          </a:r>
        </a:p>
        <a:p>
          <a:r>
            <a:rPr lang="id-ID" sz="700" b="1" dirty="0">
              <a:solidFill>
                <a:schemeClr val="bg1"/>
              </a:solidFill>
              <a:latin typeface="Arial Narrow" pitchFamily="34" charset="0"/>
              <a:ea typeface="Times New Roman" panose="02020603050405020304" pitchFamily="18" charset="0"/>
            </a:rPr>
            <a:t>(</a:t>
          </a:r>
          <a:r>
            <a:rPr lang="sv-SE" sz="700" dirty="0">
              <a:latin typeface="Arial Narrow" pitchFamily="34" charset="0"/>
            </a:rPr>
            <a:t>Urusan Pemerintahan yang</a:t>
          </a:r>
          <a:br>
            <a:rPr lang="sv-SE" sz="700" dirty="0">
              <a:latin typeface="Arial Narrow" pitchFamily="34" charset="0"/>
            </a:rPr>
          </a:br>
          <a:r>
            <a:rPr lang="sv-SE" sz="700" dirty="0">
              <a:latin typeface="Arial Narrow" pitchFamily="34" charset="0"/>
            </a:rPr>
            <a:t>dibagi antara Pemerintah Pusat dan Daerah provinsi dan Daerah kabupaten/kota</a:t>
          </a:r>
          <a:r>
            <a:rPr lang="id-ID" sz="1000" dirty="0">
              <a:latin typeface="Arial Narrow" pitchFamily="34" charset="0"/>
            </a:rPr>
            <a:t>)</a:t>
          </a:r>
          <a:endParaRPr lang="id-ID" sz="800" dirty="0">
            <a:latin typeface="Arial Narrow" pitchFamily="34" charset="0"/>
          </a:endParaRPr>
        </a:p>
      </dgm:t>
    </dgm:pt>
    <dgm:pt modelId="{27B4B5E3-BFD2-448D-8316-82A84F77F265}" type="parTrans" cxnId="{3099710F-F8DD-46C7-A344-651508CE138B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id-ID" sz="1200"/>
        </a:p>
      </dgm:t>
    </dgm:pt>
    <dgm:pt modelId="{109AF22B-7CC7-4164-9AFC-60A65DBCDBD8}" type="sibTrans" cxnId="{3099710F-F8DD-46C7-A344-651508CE138B}">
      <dgm:prSet/>
      <dgm:spPr/>
      <dgm:t>
        <a:bodyPr/>
        <a:lstStyle/>
        <a:p>
          <a:endParaRPr lang="id-ID" sz="1400"/>
        </a:p>
      </dgm:t>
    </dgm:pt>
    <dgm:pt modelId="{813B1B11-4F96-4C4B-B876-98BB53E6D385}">
      <dgm:prSet phldrT="[Text]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id-ID" sz="900" b="1" dirty="0">
              <a:solidFill>
                <a:schemeClr val="bg1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rPr>
            <a:t>Urusan Pemerintahan</a:t>
          </a:r>
        </a:p>
        <a:p>
          <a:r>
            <a:rPr lang="id-ID" sz="900" b="1" dirty="0">
              <a:solidFill>
                <a:schemeClr val="bg1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rPr>
            <a:t>UMUM</a:t>
          </a:r>
        </a:p>
        <a:p>
          <a:r>
            <a:rPr lang="id-ID" sz="700" b="1" dirty="0">
              <a:solidFill>
                <a:schemeClr val="bg1"/>
              </a:solidFill>
              <a:latin typeface="Arial Narrow" pitchFamily="34" charset="0"/>
              <a:ea typeface="Times New Roman" panose="02020603050405020304" pitchFamily="18" charset="0"/>
            </a:rPr>
            <a:t>(</a:t>
          </a:r>
          <a:r>
            <a:rPr lang="id-ID" sz="700" dirty="0">
              <a:latin typeface="Arial Narrow" pitchFamily="34" charset="0"/>
            </a:rPr>
            <a:t>Urusan Pemerintahan yang</a:t>
          </a:r>
          <a:br>
            <a:rPr lang="id-ID" sz="700" dirty="0">
              <a:latin typeface="Arial Narrow" pitchFamily="34" charset="0"/>
            </a:rPr>
          </a:br>
          <a:r>
            <a:rPr lang="id-ID" sz="700" dirty="0">
              <a:latin typeface="Arial Narrow" pitchFamily="34" charset="0"/>
            </a:rPr>
            <a:t>menjadi kewenangan Presiden sebagai kepala pemerintahan)</a:t>
          </a:r>
          <a:endParaRPr lang="id-ID" sz="400" dirty="0">
            <a:latin typeface="Arial Narrow" pitchFamily="34" charset="0"/>
          </a:endParaRPr>
        </a:p>
      </dgm:t>
    </dgm:pt>
    <dgm:pt modelId="{827A85FB-F317-460E-BE2A-D58FA5DD6F97}" type="parTrans" cxnId="{DD16E491-D673-45E4-8BF7-2EC304ACB20D}">
      <dgm:prSet custT="1"/>
      <dgm:spPr>
        <a:solidFill>
          <a:schemeClr val="tx1"/>
        </a:solidFill>
      </dgm:spPr>
      <dgm:t>
        <a:bodyPr/>
        <a:lstStyle/>
        <a:p>
          <a:endParaRPr lang="id-ID" sz="1200"/>
        </a:p>
      </dgm:t>
    </dgm:pt>
    <dgm:pt modelId="{F99FFE72-EE55-4BB3-83F7-B5D3AFAA268A}" type="sibTrans" cxnId="{DD16E491-D673-45E4-8BF7-2EC304ACB20D}">
      <dgm:prSet/>
      <dgm:spPr/>
      <dgm:t>
        <a:bodyPr/>
        <a:lstStyle/>
        <a:p>
          <a:endParaRPr lang="id-ID" sz="1400"/>
        </a:p>
      </dgm:t>
    </dgm:pt>
    <dgm:pt modelId="{176F9C82-B463-4E1F-939B-23B44DF0116C}" type="pres">
      <dgm:prSet presAssocID="{FA226FF8-882E-4DB6-A4D0-E9241C98851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28B3E6-CBB2-4D25-B26D-462EE5979667}" type="pres">
      <dgm:prSet presAssocID="{C636CD68-774E-4ED5-A2B5-19A5AC69DECF}" presName="centerShape" presStyleLbl="node0" presStyleIdx="0" presStyleCnt="1" custScaleX="140896" custScaleY="139314" custLinFactNeighborX="-2268" custLinFactNeighborY="-104"/>
      <dgm:spPr/>
      <dgm:t>
        <a:bodyPr/>
        <a:lstStyle/>
        <a:p>
          <a:endParaRPr lang="en-US"/>
        </a:p>
      </dgm:t>
    </dgm:pt>
    <dgm:pt modelId="{0985D362-7F7E-4F49-9B43-FF2FDFF646CE}" type="pres">
      <dgm:prSet presAssocID="{30EF052E-E842-411E-A786-13F1BC7DD44B}" presName="parTrans" presStyleLbl="sibTrans2D1" presStyleIdx="0" presStyleCnt="3"/>
      <dgm:spPr/>
      <dgm:t>
        <a:bodyPr/>
        <a:lstStyle/>
        <a:p>
          <a:endParaRPr lang="en-US"/>
        </a:p>
      </dgm:t>
    </dgm:pt>
    <dgm:pt modelId="{C03F8A4B-3452-4FA8-89EB-05702CB154B4}" type="pres">
      <dgm:prSet presAssocID="{30EF052E-E842-411E-A786-13F1BC7DD44B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EC3959DD-36C2-4C00-A48F-10D894711863}" type="pres">
      <dgm:prSet presAssocID="{007BCC9C-CD0F-4D66-A0BA-0395C1238E4F}" presName="node" presStyleLbl="node1" presStyleIdx="0" presStyleCnt="3" custScaleX="106183" custScaleY="106539" custRadScaleRad="100080" custRadScaleInc="-38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21F62B-AA62-4192-8BD0-25EC53CBA23F}" type="pres">
      <dgm:prSet presAssocID="{27B4B5E3-BFD2-448D-8316-82A84F77F265}" presName="parTrans" presStyleLbl="sibTrans2D1" presStyleIdx="1" presStyleCnt="3"/>
      <dgm:spPr/>
      <dgm:t>
        <a:bodyPr/>
        <a:lstStyle/>
        <a:p>
          <a:endParaRPr lang="en-US"/>
        </a:p>
      </dgm:t>
    </dgm:pt>
    <dgm:pt modelId="{B7E3EEAD-B1F6-43D0-802F-A7634F6E9638}" type="pres">
      <dgm:prSet presAssocID="{27B4B5E3-BFD2-448D-8316-82A84F77F26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C97AFCF3-DF3C-4410-9240-22B6FB5AAE35}" type="pres">
      <dgm:prSet presAssocID="{2B11F413-2573-4644-A419-D06B982F3609}" presName="node" presStyleLbl="node1" presStyleIdx="1" presStyleCnt="3" custScaleX="111318" custScaleY="100281" custRadScaleRad="109755" custRadScaleInc="-33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58E113-39BB-460F-A7F6-B676D290F93E}" type="pres">
      <dgm:prSet presAssocID="{827A85FB-F317-460E-BE2A-D58FA5DD6F97}" presName="parTrans" presStyleLbl="sibTrans2D1" presStyleIdx="2" presStyleCnt="3"/>
      <dgm:spPr/>
      <dgm:t>
        <a:bodyPr/>
        <a:lstStyle/>
        <a:p>
          <a:endParaRPr lang="en-US"/>
        </a:p>
      </dgm:t>
    </dgm:pt>
    <dgm:pt modelId="{642D5F57-C8DB-4758-B6A6-3AED727DEFFE}" type="pres">
      <dgm:prSet presAssocID="{827A85FB-F317-460E-BE2A-D58FA5DD6F97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B014BECE-AFE3-4DB5-89CB-83EC53825470}" type="pres">
      <dgm:prSet presAssocID="{813B1B11-4F96-4C4B-B876-98BB53E6D385}" presName="node" presStyleLbl="node1" presStyleIdx="2" presStyleCnt="3" custScaleX="106882" custRadScaleRad="114459" custRadScaleInc="69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A74517-BDCB-44A9-B04C-D043ED89D3A3}" type="presOf" srcId="{007BCC9C-CD0F-4D66-A0BA-0395C1238E4F}" destId="{EC3959DD-36C2-4C00-A48F-10D894711863}" srcOrd="0" destOrd="0" presId="urn:microsoft.com/office/officeart/2005/8/layout/radial5"/>
    <dgm:cxn modelId="{860D51A0-DE28-4238-9C85-1A7C13AC3BC4}" srcId="{FA226FF8-882E-4DB6-A4D0-E9241C98851D}" destId="{C636CD68-774E-4ED5-A2B5-19A5AC69DECF}" srcOrd="0" destOrd="0" parTransId="{2A10E686-00E9-49E7-ACF4-7461955BC3BA}" sibTransId="{56756AA1-C895-42E7-95CF-012F06350EA4}"/>
    <dgm:cxn modelId="{EC26B7DE-F243-4C68-BC69-0756F63A106A}" type="presOf" srcId="{FA226FF8-882E-4DB6-A4D0-E9241C98851D}" destId="{176F9C82-B463-4E1F-939B-23B44DF0116C}" srcOrd="0" destOrd="0" presId="urn:microsoft.com/office/officeart/2005/8/layout/radial5"/>
    <dgm:cxn modelId="{D75783BC-5575-4584-AAEC-DC5014293295}" type="presOf" srcId="{C636CD68-774E-4ED5-A2B5-19A5AC69DECF}" destId="{0D28B3E6-CBB2-4D25-B26D-462EE5979667}" srcOrd="0" destOrd="0" presId="urn:microsoft.com/office/officeart/2005/8/layout/radial5"/>
    <dgm:cxn modelId="{3099710F-F8DD-46C7-A344-651508CE138B}" srcId="{C636CD68-774E-4ED5-A2B5-19A5AC69DECF}" destId="{2B11F413-2573-4644-A419-D06B982F3609}" srcOrd="1" destOrd="0" parTransId="{27B4B5E3-BFD2-448D-8316-82A84F77F265}" sibTransId="{109AF22B-7CC7-4164-9AFC-60A65DBCDBD8}"/>
    <dgm:cxn modelId="{368C59F3-C4DB-4617-9085-40BA966F1789}" type="presOf" srcId="{813B1B11-4F96-4C4B-B876-98BB53E6D385}" destId="{B014BECE-AFE3-4DB5-89CB-83EC53825470}" srcOrd="0" destOrd="0" presId="urn:microsoft.com/office/officeart/2005/8/layout/radial5"/>
    <dgm:cxn modelId="{94DD123C-BAF4-48F8-A108-76FA9E3B5E89}" type="presOf" srcId="{2B11F413-2573-4644-A419-D06B982F3609}" destId="{C97AFCF3-DF3C-4410-9240-22B6FB5AAE35}" srcOrd="0" destOrd="0" presId="urn:microsoft.com/office/officeart/2005/8/layout/radial5"/>
    <dgm:cxn modelId="{DD4378AF-A633-4810-A0DF-F192C0673419}" type="presOf" srcId="{30EF052E-E842-411E-A786-13F1BC7DD44B}" destId="{0985D362-7F7E-4F49-9B43-FF2FDFF646CE}" srcOrd="0" destOrd="0" presId="urn:microsoft.com/office/officeart/2005/8/layout/radial5"/>
    <dgm:cxn modelId="{5BE98530-082E-458D-AD1F-CCB1715DE8A1}" type="presOf" srcId="{827A85FB-F317-460E-BE2A-D58FA5DD6F97}" destId="{5D58E113-39BB-460F-A7F6-B676D290F93E}" srcOrd="0" destOrd="0" presId="urn:microsoft.com/office/officeart/2005/8/layout/radial5"/>
    <dgm:cxn modelId="{DD16E491-D673-45E4-8BF7-2EC304ACB20D}" srcId="{C636CD68-774E-4ED5-A2B5-19A5AC69DECF}" destId="{813B1B11-4F96-4C4B-B876-98BB53E6D385}" srcOrd="2" destOrd="0" parTransId="{827A85FB-F317-460E-BE2A-D58FA5DD6F97}" sibTransId="{F99FFE72-EE55-4BB3-83F7-B5D3AFAA268A}"/>
    <dgm:cxn modelId="{F54C5158-0351-42B2-9B22-FFD71CBE4747}" type="presOf" srcId="{27B4B5E3-BFD2-448D-8316-82A84F77F265}" destId="{E021F62B-AA62-4192-8BD0-25EC53CBA23F}" srcOrd="0" destOrd="0" presId="urn:microsoft.com/office/officeart/2005/8/layout/radial5"/>
    <dgm:cxn modelId="{78B373A5-88AF-47B4-A5AC-303F70903712}" srcId="{C636CD68-774E-4ED5-A2B5-19A5AC69DECF}" destId="{007BCC9C-CD0F-4D66-A0BA-0395C1238E4F}" srcOrd="0" destOrd="0" parTransId="{30EF052E-E842-411E-A786-13F1BC7DD44B}" sibTransId="{5498F4D8-FCBE-440C-98BB-F22D80223D92}"/>
    <dgm:cxn modelId="{2B8AFF27-7809-4A97-B825-476B650E10DA}" type="presOf" srcId="{827A85FB-F317-460E-BE2A-D58FA5DD6F97}" destId="{642D5F57-C8DB-4758-B6A6-3AED727DEFFE}" srcOrd="1" destOrd="0" presId="urn:microsoft.com/office/officeart/2005/8/layout/radial5"/>
    <dgm:cxn modelId="{16D7E195-73DA-4DD9-A0B2-892434FCBE0E}" type="presOf" srcId="{27B4B5E3-BFD2-448D-8316-82A84F77F265}" destId="{B7E3EEAD-B1F6-43D0-802F-A7634F6E9638}" srcOrd="1" destOrd="0" presId="urn:microsoft.com/office/officeart/2005/8/layout/radial5"/>
    <dgm:cxn modelId="{DB6F0979-B9A9-4A44-8DBF-6D176E78798B}" type="presOf" srcId="{30EF052E-E842-411E-A786-13F1BC7DD44B}" destId="{C03F8A4B-3452-4FA8-89EB-05702CB154B4}" srcOrd="1" destOrd="0" presId="urn:microsoft.com/office/officeart/2005/8/layout/radial5"/>
    <dgm:cxn modelId="{CF697E28-1B76-4AB4-919C-91D285CE76EF}" type="presParOf" srcId="{176F9C82-B463-4E1F-939B-23B44DF0116C}" destId="{0D28B3E6-CBB2-4D25-B26D-462EE5979667}" srcOrd="0" destOrd="0" presId="urn:microsoft.com/office/officeart/2005/8/layout/radial5"/>
    <dgm:cxn modelId="{720018BC-203E-438C-BC61-D963CAA1F1AA}" type="presParOf" srcId="{176F9C82-B463-4E1F-939B-23B44DF0116C}" destId="{0985D362-7F7E-4F49-9B43-FF2FDFF646CE}" srcOrd="1" destOrd="0" presId="urn:microsoft.com/office/officeart/2005/8/layout/radial5"/>
    <dgm:cxn modelId="{95C6897F-D311-4896-BA3E-3CB41AD03579}" type="presParOf" srcId="{0985D362-7F7E-4F49-9B43-FF2FDFF646CE}" destId="{C03F8A4B-3452-4FA8-89EB-05702CB154B4}" srcOrd="0" destOrd="0" presId="urn:microsoft.com/office/officeart/2005/8/layout/radial5"/>
    <dgm:cxn modelId="{F8A028D2-86B7-4DB7-B1FE-33DF5F845C3F}" type="presParOf" srcId="{176F9C82-B463-4E1F-939B-23B44DF0116C}" destId="{EC3959DD-36C2-4C00-A48F-10D894711863}" srcOrd="2" destOrd="0" presId="urn:microsoft.com/office/officeart/2005/8/layout/radial5"/>
    <dgm:cxn modelId="{011162B9-E8F1-4E11-B0A9-B393A4D589B5}" type="presParOf" srcId="{176F9C82-B463-4E1F-939B-23B44DF0116C}" destId="{E021F62B-AA62-4192-8BD0-25EC53CBA23F}" srcOrd="3" destOrd="0" presId="urn:microsoft.com/office/officeart/2005/8/layout/radial5"/>
    <dgm:cxn modelId="{716930A7-6D8F-42D2-B2D2-BFCDB7123176}" type="presParOf" srcId="{E021F62B-AA62-4192-8BD0-25EC53CBA23F}" destId="{B7E3EEAD-B1F6-43D0-802F-A7634F6E9638}" srcOrd="0" destOrd="0" presId="urn:microsoft.com/office/officeart/2005/8/layout/radial5"/>
    <dgm:cxn modelId="{CED99D21-722E-4BD6-BCC3-6DA6FDC55D72}" type="presParOf" srcId="{176F9C82-B463-4E1F-939B-23B44DF0116C}" destId="{C97AFCF3-DF3C-4410-9240-22B6FB5AAE35}" srcOrd="4" destOrd="0" presId="urn:microsoft.com/office/officeart/2005/8/layout/radial5"/>
    <dgm:cxn modelId="{3C4FD871-04B5-4F55-8499-C764C1390352}" type="presParOf" srcId="{176F9C82-B463-4E1F-939B-23B44DF0116C}" destId="{5D58E113-39BB-460F-A7F6-B676D290F93E}" srcOrd="5" destOrd="0" presId="urn:microsoft.com/office/officeart/2005/8/layout/radial5"/>
    <dgm:cxn modelId="{5AD6AC23-9039-46F4-A852-11082D018136}" type="presParOf" srcId="{5D58E113-39BB-460F-A7F6-B676D290F93E}" destId="{642D5F57-C8DB-4758-B6A6-3AED727DEFFE}" srcOrd="0" destOrd="0" presId="urn:microsoft.com/office/officeart/2005/8/layout/radial5"/>
    <dgm:cxn modelId="{3EEC0606-15CB-4F3F-9439-7417F2D28A3E}" type="presParOf" srcId="{176F9C82-B463-4E1F-939B-23B44DF0116C}" destId="{B014BECE-AFE3-4DB5-89CB-83EC53825470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59449F-F251-4DF1-ADBB-8359D3FCD601}" type="doc">
      <dgm:prSet loTypeId="urn:microsoft.com/office/officeart/2011/layout/HexagonRadial" loCatId="officeonlin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D"/>
        </a:p>
      </dgm:t>
    </dgm:pt>
    <dgm:pt modelId="{E0751486-0880-4D07-AF86-3F3ED498A711}">
      <dgm:prSet phldrT="[Text]"/>
      <dgm:spPr/>
      <dgm:t>
        <a:bodyPr/>
        <a:lstStyle/>
        <a:p>
          <a:r>
            <a:rPr lang="en-US" dirty="0"/>
            <a:t>GWPP</a:t>
          </a:r>
          <a:endParaRPr lang="en-ID" dirty="0"/>
        </a:p>
      </dgm:t>
    </dgm:pt>
    <dgm:pt modelId="{F2BC59A2-EB73-40BC-8243-8B98F0039035}" type="parTrans" cxnId="{CF8BF415-E21E-464F-A9C3-9441786F955F}">
      <dgm:prSet/>
      <dgm:spPr/>
      <dgm:t>
        <a:bodyPr/>
        <a:lstStyle/>
        <a:p>
          <a:endParaRPr lang="en-ID"/>
        </a:p>
      </dgm:t>
    </dgm:pt>
    <dgm:pt modelId="{D537C05E-2B56-4C85-8B84-9BA2AA53AB34}" type="sibTrans" cxnId="{CF8BF415-E21E-464F-A9C3-9441786F955F}">
      <dgm:prSet/>
      <dgm:spPr/>
      <dgm:t>
        <a:bodyPr/>
        <a:lstStyle/>
        <a:p>
          <a:endParaRPr lang="en-ID"/>
        </a:p>
      </dgm:t>
    </dgm:pt>
    <dgm:pt modelId="{80862C29-E443-4C07-A2F0-44A137934308}">
      <dgm:prSet phldrT="[Text]"/>
      <dgm:spPr/>
      <dgm:t>
        <a:bodyPr/>
        <a:lstStyle/>
        <a:p>
          <a:r>
            <a:rPr lang="en-US" dirty="0"/>
            <a:t>01</a:t>
          </a:r>
          <a:endParaRPr lang="en-ID" dirty="0"/>
        </a:p>
      </dgm:t>
    </dgm:pt>
    <dgm:pt modelId="{C9B5137E-AFDF-4919-8553-874230305959}" type="parTrans" cxnId="{AF73D17A-DE4F-4266-9F11-96D773115E2D}">
      <dgm:prSet/>
      <dgm:spPr/>
      <dgm:t>
        <a:bodyPr/>
        <a:lstStyle/>
        <a:p>
          <a:endParaRPr lang="en-ID"/>
        </a:p>
      </dgm:t>
    </dgm:pt>
    <dgm:pt modelId="{4C5225F8-DA74-49E6-8353-B1CDFF113240}" type="sibTrans" cxnId="{AF73D17A-DE4F-4266-9F11-96D773115E2D}">
      <dgm:prSet/>
      <dgm:spPr/>
      <dgm:t>
        <a:bodyPr/>
        <a:lstStyle/>
        <a:p>
          <a:endParaRPr lang="en-ID"/>
        </a:p>
      </dgm:t>
    </dgm:pt>
    <dgm:pt modelId="{5172EA71-C37C-43C0-B626-F444E9CF03DF}">
      <dgm:prSet phldrT="[Text]"/>
      <dgm:spPr/>
      <dgm:t>
        <a:bodyPr/>
        <a:lstStyle/>
        <a:p>
          <a:r>
            <a:rPr lang="en-US" dirty="0"/>
            <a:t>06</a:t>
          </a:r>
          <a:endParaRPr lang="en-ID" dirty="0"/>
        </a:p>
      </dgm:t>
    </dgm:pt>
    <dgm:pt modelId="{6B638665-D03F-4D12-A8FD-72703650CFB4}" type="parTrans" cxnId="{D55A53C2-9FCD-49A9-A063-E9F609460643}">
      <dgm:prSet/>
      <dgm:spPr/>
      <dgm:t>
        <a:bodyPr/>
        <a:lstStyle/>
        <a:p>
          <a:endParaRPr lang="en-ID"/>
        </a:p>
      </dgm:t>
    </dgm:pt>
    <dgm:pt modelId="{3096B672-2346-4AE7-91F4-0923355A4E75}" type="sibTrans" cxnId="{D55A53C2-9FCD-49A9-A063-E9F609460643}">
      <dgm:prSet/>
      <dgm:spPr/>
      <dgm:t>
        <a:bodyPr/>
        <a:lstStyle/>
        <a:p>
          <a:endParaRPr lang="en-ID"/>
        </a:p>
      </dgm:t>
    </dgm:pt>
    <dgm:pt modelId="{91BFCA5B-8CBF-4CF4-A73B-11F9BE71A8F6}">
      <dgm:prSet phldrT="[Text]"/>
      <dgm:spPr/>
      <dgm:t>
        <a:bodyPr/>
        <a:lstStyle/>
        <a:p>
          <a:r>
            <a:rPr lang="en-US" dirty="0"/>
            <a:t>05</a:t>
          </a:r>
          <a:endParaRPr lang="en-ID" dirty="0"/>
        </a:p>
      </dgm:t>
    </dgm:pt>
    <dgm:pt modelId="{4D6377CB-B383-4012-878E-9C08548B1921}" type="parTrans" cxnId="{16073EC9-B4B4-4358-B2BE-E805CDED20CE}">
      <dgm:prSet/>
      <dgm:spPr/>
      <dgm:t>
        <a:bodyPr/>
        <a:lstStyle/>
        <a:p>
          <a:endParaRPr lang="en-ID"/>
        </a:p>
      </dgm:t>
    </dgm:pt>
    <dgm:pt modelId="{EB9088AC-C7D9-4B4D-8DE3-DFD64EE94B39}" type="sibTrans" cxnId="{16073EC9-B4B4-4358-B2BE-E805CDED20CE}">
      <dgm:prSet/>
      <dgm:spPr/>
      <dgm:t>
        <a:bodyPr/>
        <a:lstStyle/>
        <a:p>
          <a:endParaRPr lang="en-ID"/>
        </a:p>
      </dgm:t>
    </dgm:pt>
    <dgm:pt modelId="{9AE88DC7-0A70-4CCA-B153-ABC018E3DF24}">
      <dgm:prSet phldrT="[Text]"/>
      <dgm:spPr/>
      <dgm:t>
        <a:bodyPr/>
        <a:lstStyle/>
        <a:p>
          <a:r>
            <a:rPr lang="en-US" dirty="0"/>
            <a:t>04</a:t>
          </a:r>
          <a:endParaRPr lang="en-ID" dirty="0"/>
        </a:p>
      </dgm:t>
    </dgm:pt>
    <dgm:pt modelId="{21004793-46D6-4B9D-8BD6-40B8006F9A85}" type="parTrans" cxnId="{3E2F464A-0F1B-4711-9954-DFBCB1F2B67E}">
      <dgm:prSet/>
      <dgm:spPr/>
      <dgm:t>
        <a:bodyPr/>
        <a:lstStyle/>
        <a:p>
          <a:endParaRPr lang="en-ID"/>
        </a:p>
      </dgm:t>
    </dgm:pt>
    <dgm:pt modelId="{10B8EB0A-2A62-4D88-8BA5-BD124CD9512E}" type="sibTrans" cxnId="{3E2F464A-0F1B-4711-9954-DFBCB1F2B67E}">
      <dgm:prSet/>
      <dgm:spPr/>
      <dgm:t>
        <a:bodyPr/>
        <a:lstStyle/>
        <a:p>
          <a:endParaRPr lang="en-ID"/>
        </a:p>
      </dgm:t>
    </dgm:pt>
    <dgm:pt modelId="{C6499CBB-9520-4851-9AC9-272EAE3F9F39}">
      <dgm:prSet phldrT="[Text]"/>
      <dgm:spPr/>
      <dgm:t>
        <a:bodyPr/>
        <a:lstStyle/>
        <a:p>
          <a:r>
            <a:rPr lang="en-US" dirty="0"/>
            <a:t>03</a:t>
          </a:r>
          <a:endParaRPr lang="en-ID" dirty="0"/>
        </a:p>
      </dgm:t>
    </dgm:pt>
    <dgm:pt modelId="{03B97685-81C5-4857-A68B-D26D80441645}" type="parTrans" cxnId="{8390593E-6194-40E8-A7B6-C2F33C606401}">
      <dgm:prSet/>
      <dgm:spPr/>
      <dgm:t>
        <a:bodyPr/>
        <a:lstStyle/>
        <a:p>
          <a:endParaRPr lang="en-ID"/>
        </a:p>
      </dgm:t>
    </dgm:pt>
    <dgm:pt modelId="{12F24F21-BE06-4271-9C16-8B740125CF23}" type="sibTrans" cxnId="{8390593E-6194-40E8-A7B6-C2F33C606401}">
      <dgm:prSet/>
      <dgm:spPr/>
      <dgm:t>
        <a:bodyPr/>
        <a:lstStyle/>
        <a:p>
          <a:endParaRPr lang="en-ID"/>
        </a:p>
      </dgm:t>
    </dgm:pt>
    <dgm:pt modelId="{D4ACE483-762E-4018-A87F-23D29673B12E}">
      <dgm:prSet phldrT="[Text]"/>
      <dgm:spPr/>
      <dgm:t>
        <a:bodyPr/>
        <a:lstStyle/>
        <a:p>
          <a:r>
            <a:rPr lang="en-US" dirty="0"/>
            <a:t>02</a:t>
          </a:r>
          <a:endParaRPr lang="en-ID" dirty="0"/>
        </a:p>
      </dgm:t>
    </dgm:pt>
    <dgm:pt modelId="{51B4DFB7-0778-4225-86E3-CAADE8511E87}" type="parTrans" cxnId="{E5A302A9-72AF-478C-90FE-2AD0F3F9CC27}">
      <dgm:prSet/>
      <dgm:spPr/>
      <dgm:t>
        <a:bodyPr/>
        <a:lstStyle/>
        <a:p>
          <a:endParaRPr lang="en-ID"/>
        </a:p>
      </dgm:t>
    </dgm:pt>
    <dgm:pt modelId="{2EE285F3-C046-43BE-BA26-7E9A238455B4}" type="sibTrans" cxnId="{E5A302A9-72AF-478C-90FE-2AD0F3F9CC27}">
      <dgm:prSet/>
      <dgm:spPr/>
      <dgm:t>
        <a:bodyPr/>
        <a:lstStyle/>
        <a:p>
          <a:endParaRPr lang="en-ID"/>
        </a:p>
      </dgm:t>
    </dgm:pt>
    <dgm:pt modelId="{15E826B0-73E1-4D2A-8A24-4215855CD703}" type="pres">
      <dgm:prSet presAssocID="{3F59449F-F251-4DF1-ADBB-8359D3FCD60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46CD2AB-1014-4F83-BAE9-34B4D3496FDF}" type="pres">
      <dgm:prSet presAssocID="{E0751486-0880-4D07-AF86-3F3ED498A711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AEC7E43B-F079-4C35-8DFA-39D0C011E8F0}" type="pres">
      <dgm:prSet presAssocID="{80862C29-E443-4C07-A2F0-44A137934308}" presName="Accent1" presStyleCnt="0"/>
      <dgm:spPr/>
    </dgm:pt>
    <dgm:pt modelId="{767DA125-9ED7-4EB4-89B1-1BACD5599179}" type="pres">
      <dgm:prSet presAssocID="{80862C29-E443-4C07-A2F0-44A137934308}" presName="Accent" presStyleLbl="bgShp" presStyleIdx="0" presStyleCnt="6"/>
      <dgm:spPr/>
    </dgm:pt>
    <dgm:pt modelId="{1311A37B-C337-4479-B09E-A04CF97A82EE}" type="pres">
      <dgm:prSet presAssocID="{80862C29-E443-4C07-A2F0-44A137934308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EE70C5-8D84-4CD3-B7F3-DCFFB6945B33}" type="pres">
      <dgm:prSet presAssocID="{5172EA71-C37C-43C0-B626-F444E9CF03DF}" presName="Accent2" presStyleCnt="0"/>
      <dgm:spPr/>
    </dgm:pt>
    <dgm:pt modelId="{0F61BD1F-2770-440E-91FA-0C5D1B5D33C4}" type="pres">
      <dgm:prSet presAssocID="{5172EA71-C37C-43C0-B626-F444E9CF03DF}" presName="Accent" presStyleLbl="bgShp" presStyleIdx="1" presStyleCnt="6"/>
      <dgm:spPr/>
    </dgm:pt>
    <dgm:pt modelId="{A51D62F6-627B-4140-89BB-0915B9F2A758}" type="pres">
      <dgm:prSet presAssocID="{5172EA71-C37C-43C0-B626-F444E9CF03DF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AABB7F-A25F-4B9B-80AB-2970FA1860EF}" type="pres">
      <dgm:prSet presAssocID="{91BFCA5B-8CBF-4CF4-A73B-11F9BE71A8F6}" presName="Accent3" presStyleCnt="0"/>
      <dgm:spPr/>
    </dgm:pt>
    <dgm:pt modelId="{504A4F4D-4E9B-46E5-B084-62D537B0D66D}" type="pres">
      <dgm:prSet presAssocID="{91BFCA5B-8CBF-4CF4-A73B-11F9BE71A8F6}" presName="Accent" presStyleLbl="bgShp" presStyleIdx="2" presStyleCnt="6"/>
      <dgm:spPr/>
    </dgm:pt>
    <dgm:pt modelId="{8C813F26-69B2-41BE-843B-0081D2A8D0C2}" type="pres">
      <dgm:prSet presAssocID="{91BFCA5B-8CBF-4CF4-A73B-11F9BE71A8F6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D8535B-8032-4890-A7DE-E898ABAF13D0}" type="pres">
      <dgm:prSet presAssocID="{9AE88DC7-0A70-4CCA-B153-ABC018E3DF24}" presName="Accent4" presStyleCnt="0"/>
      <dgm:spPr/>
    </dgm:pt>
    <dgm:pt modelId="{A90CF13C-A95A-4AC4-8C64-012302F03802}" type="pres">
      <dgm:prSet presAssocID="{9AE88DC7-0A70-4CCA-B153-ABC018E3DF24}" presName="Accent" presStyleLbl="bgShp" presStyleIdx="3" presStyleCnt="6"/>
      <dgm:spPr/>
    </dgm:pt>
    <dgm:pt modelId="{10442FAC-2AB3-423D-B775-3CEB1C86528D}" type="pres">
      <dgm:prSet presAssocID="{9AE88DC7-0A70-4CCA-B153-ABC018E3DF24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884AD6-7993-4E77-93C3-9AAF196F3B00}" type="pres">
      <dgm:prSet presAssocID="{C6499CBB-9520-4851-9AC9-272EAE3F9F39}" presName="Accent5" presStyleCnt="0"/>
      <dgm:spPr/>
    </dgm:pt>
    <dgm:pt modelId="{4E9429FB-84B2-426D-9EC9-E8206FB97378}" type="pres">
      <dgm:prSet presAssocID="{C6499CBB-9520-4851-9AC9-272EAE3F9F39}" presName="Accent" presStyleLbl="bgShp" presStyleIdx="4" presStyleCnt="6"/>
      <dgm:spPr/>
    </dgm:pt>
    <dgm:pt modelId="{4949CF13-8C78-427F-8446-EDA425BA8652}" type="pres">
      <dgm:prSet presAssocID="{C6499CBB-9520-4851-9AC9-272EAE3F9F39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949D7-F969-4A76-8F8A-6E8D75218A79}" type="pres">
      <dgm:prSet presAssocID="{D4ACE483-762E-4018-A87F-23D29673B12E}" presName="Accent6" presStyleCnt="0"/>
      <dgm:spPr/>
    </dgm:pt>
    <dgm:pt modelId="{2BE1A5A5-8D95-4C14-ADE0-4AF916CF2D25}" type="pres">
      <dgm:prSet presAssocID="{D4ACE483-762E-4018-A87F-23D29673B12E}" presName="Accent" presStyleLbl="bgShp" presStyleIdx="5" presStyleCnt="6"/>
      <dgm:spPr/>
    </dgm:pt>
    <dgm:pt modelId="{7234AFA3-E9DA-4AE6-8CB7-948059B8B077}" type="pres">
      <dgm:prSet presAssocID="{D4ACE483-762E-4018-A87F-23D29673B12E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E61AAB-0E15-49AB-9DCF-A4F15AFA72CD}" type="presOf" srcId="{5172EA71-C37C-43C0-B626-F444E9CF03DF}" destId="{A51D62F6-627B-4140-89BB-0915B9F2A758}" srcOrd="0" destOrd="0" presId="urn:microsoft.com/office/officeart/2011/layout/HexagonRadial"/>
    <dgm:cxn modelId="{A040D29E-2E61-4A70-81C8-5C8D0235555C}" type="presOf" srcId="{3F59449F-F251-4DF1-ADBB-8359D3FCD601}" destId="{15E826B0-73E1-4D2A-8A24-4215855CD703}" srcOrd="0" destOrd="0" presId="urn:microsoft.com/office/officeart/2011/layout/HexagonRadial"/>
    <dgm:cxn modelId="{AF73D17A-DE4F-4266-9F11-96D773115E2D}" srcId="{E0751486-0880-4D07-AF86-3F3ED498A711}" destId="{80862C29-E443-4C07-A2F0-44A137934308}" srcOrd="0" destOrd="0" parTransId="{C9B5137E-AFDF-4919-8553-874230305959}" sibTransId="{4C5225F8-DA74-49E6-8353-B1CDFF113240}"/>
    <dgm:cxn modelId="{3E2F464A-0F1B-4711-9954-DFBCB1F2B67E}" srcId="{E0751486-0880-4D07-AF86-3F3ED498A711}" destId="{9AE88DC7-0A70-4CCA-B153-ABC018E3DF24}" srcOrd="3" destOrd="0" parTransId="{21004793-46D6-4B9D-8BD6-40B8006F9A85}" sibTransId="{10B8EB0A-2A62-4D88-8BA5-BD124CD9512E}"/>
    <dgm:cxn modelId="{8390593E-6194-40E8-A7B6-C2F33C606401}" srcId="{E0751486-0880-4D07-AF86-3F3ED498A711}" destId="{C6499CBB-9520-4851-9AC9-272EAE3F9F39}" srcOrd="4" destOrd="0" parTransId="{03B97685-81C5-4857-A68B-D26D80441645}" sibTransId="{12F24F21-BE06-4271-9C16-8B740125CF23}"/>
    <dgm:cxn modelId="{16073EC9-B4B4-4358-B2BE-E805CDED20CE}" srcId="{E0751486-0880-4D07-AF86-3F3ED498A711}" destId="{91BFCA5B-8CBF-4CF4-A73B-11F9BE71A8F6}" srcOrd="2" destOrd="0" parTransId="{4D6377CB-B383-4012-878E-9C08548B1921}" sibTransId="{EB9088AC-C7D9-4B4D-8DE3-DFD64EE94B39}"/>
    <dgm:cxn modelId="{D55A53C2-9FCD-49A9-A063-E9F609460643}" srcId="{E0751486-0880-4D07-AF86-3F3ED498A711}" destId="{5172EA71-C37C-43C0-B626-F444E9CF03DF}" srcOrd="1" destOrd="0" parTransId="{6B638665-D03F-4D12-A8FD-72703650CFB4}" sibTransId="{3096B672-2346-4AE7-91F4-0923355A4E75}"/>
    <dgm:cxn modelId="{E5A302A9-72AF-478C-90FE-2AD0F3F9CC27}" srcId="{E0751486-0880-4D07-AF86-3F3ED498A711}" destId="{D4ACE483-762E-4018-A87F-23D29673B12E}" srcOrd="5" destOrd="0" parTransId="{51B4DFB7-0778-4225-86E3-CAADE8511E87}" sibTransId="{2EE285F3-C046-43BE-BA26-7E9A238455B4}"/>
    <dgm:cxn modelId="{B22BF702-310F-4FC9-9F75-AC8DEC8447FC}" type="presOf" srcId="{E0751486-0880-4D07-AF86-3F3ED498A711}" destId="{F46CD2AB-1014-4F83-BAE9-34B4D3496FDF}" srcOrd="0" destOrd="0" presId="urn:microsoft.com/office/officeart/2011/layout/HexagonRadial"/>
    <dgm:cxn modelId="{73B2EB38-A388-4DF5-947A-B196DAC12F1C}" type="presOf" srcId="{91BFCA5B-8CBF-4CF4-A73B-11F9BE71A8F6}" destId="{8C813F26-69B2-41BE-843B-0081D2A8D0C2}" srcOrd="0" destOrd="0" presId="urn:microsoft.com/office/officeart/2011/layout/HexagonRadial"/>
    <dgm:cxn modelId="{CF8BF415-E21E-464F-A9C3-9441786F955F}" srcId="{3F59449F-F251-4DF1-ADBB-8359D3FCD601}" destId="{E0751486-0880-4D07-AF86-3F3ED498A711}" srcOrd="0" destOrd="0" parTransId="{F2BC59A2-EB73-40BC-8243-8B98F0039035}" sibTransId="{D537C05E-2B56-4C85-8B84-9BA2AA53AB34}"/>
    <dgm:cxn modelId="{147F4372-2AFA-4315-B5BD-DEC2DE3172FF}" type="presOf" srcId="{D4ACE483-762E-4018-A87F-23D29673B12E}" destId="{7234AFA3-E9DA-4AE6-8CB7-948059B8B077}" srcOrd="0" destOrd="0" presId="urn:microsoft.com/office/officeart/2011/layout/HexagonRadial"/>
    <dgm:cxn modelId="{541E1B51-89CF-4B1D-A260-F6653C969B2B}" type="presOf" srcId="{80862C29-E443-4C07-A2F0-44A137934308}" destId="{1311A37B-C337-4479-B09E-A04CF97A82EE}" srcOrd="0" destOrd="0" presId="urn:microsoft.com/office/officeart/2011/layout/HexagonRadial"/>
    <dgm:cxn modelId="{DD9EEE63-33AE-4661-8A8C-64A449C31124}" type="presOf" srcId="{C6499CBB-9520-4851-9AC9-272EAE3F9F39}" destId="{4949CF13-8C78-427F-8446-EDA425BA8652}" srcOrd="0" destOrd="0" presId="urn:microsoft.com/office/officeart/2011/layout/HexagonRadial"/>
    <dgm:cxn modelId="{EB1B4D46-3B8B-43DE-B546-D82CDB18DB0B}" type="presOf" srcId="{9AE88DC7-0A70-4CCA-B153-ABC018E3DF24}" destId="{10442FAC-2AB3-423D-B775-3CEB1C86528D}" srcOrd="0" destOrd="0" presId="urn:microsoft.com/office/officeart/2011/layout/HexagonRadial"/>
    <dgm:cxn modelId="{1DCED133-1C56-4B8E-B69D-C98060E4B8FA}" type="presParOf" srcId="{15E826B0-73E1-4D2A-8A24-4215855CD703}" destId="{F46CD2AB-1014-4F83-BAE9-34B4D3496FDF}" srcOrd="0" destOrd="0" presId="urn:microsoft.com/office/officeart/2011/layout/HexagonRadial"/>
    <dgm:cxn modelId="{FA742E1C-0B6E-47EE-AA29-694830683687}" type="presParOf" srcId="{15E826B0-73E1-4D2A-8A24-4215855CD703}" destId="{AEC7E43B-F079-4C35-8DFA-39D0C011E8F0}" srcOrd="1" destOrd="0" presId="urn:microsoft.com/office/officeart/2011/layout/HexagonRadial"/>
    <dgm:cxn modelId="{602CA9A5-D3AF-4F99-8CF9-010060B88963}" type="presParOf" srcId="{AEC7E43B-F079-4C35-8DFA-39D0C011E8F0}" destId="{767DA125-9ED7-4EB4-89B1-1BACD5599179}" srcOrd="0" destOrd="0" presId="urn:microsoft.com/office/officeart/2011/layout/HexagonRadial"/>
    <dgm:cxn modelId="{3BDC6600-0490-4FBC-A121-55D8460EA79B}" type="presParOf" srcId="{15E826B0-73E1-4D2A-8A24-4215855CD703}" destId="{1311A37B-C337-4479-B09E-A04CF97A82EE}" srcOrd="2" destOrd="0" presId="urn:microsoft.com/office/officeart/2011/layout/HexagonRadial"/>
    <dgm:cxn modelId="{44BE09BA-EA3B-427D-B94C-2E0A0A8455FD}" type="presParOf" srcId="{15E826B0-73E1-4D2A-8A24-4215855CD703}" destId="{68EE70C5-8D84-4CD3-B7F3-DCFFB6945B33}" srcOrd="3" destOrd="0" presId="urn:microsoft.com/office/officeart/2011/layout/HexagonRadial"/>
    <dgm:cxn modelId="{72F653D1-0694-4D2B-BE84-68063E51380C}" type="presParOf" srcId="{68EE70C5-8D84-4CD3-B7F3-DCFFB6945B33}" destId="{0F61BD1F-2770-440E-91FA-0C5D1B5D33C4}" srcOrd="0" destOrd="0" presId="urn:microsoft.com/office/officeart/2011/layout/HexagonRadial"/>
    <dgm:cxn modelId="{59D63773-7E3F-40CC-B190-5E41DF480A49}" type="presParOf" srcId="{15E826B0-73E1-4D2A-8A24-4215855CD703}" destId="{A51D62F6-627B-4140-89BB-0915B9F2A758}" srcOrd="4" destOrd="0" presId="urn:microsoft.com/office/officeart/2011/layout/HexagonRadial"/>
    <dgm:cxn modelId="{0C1AA29A-C373-40F1-80D7-A18C869D0DAF}" type="presParOf" srcId="{15E826B0-73E1-4D2A-8A24-4215855CD703}" destId="{17AABB7F-A25F-4B9B-80AB-2970FA1860EF}" srcOrd="5" destOrd="0" presId="urn:microsoft.com/office/officeart/2011/layout/HexagonRadial"/>
    <dgm:cxn modelId="{3907766C-7F9D-4916-833B-0B1FD4C3F647}" type="presParOf" srcId="{17AABB7F-A25F-4B9B-80AB-2970FA1860EF}" destId="{504A4F4D-4E9B-46E5-B084-62D537B0D66D}" srcOrd="0" destOrd="0" presId="urn:microsoft.com/office/officeart/2011/layout/HexagonRadial"/>
    <dgm:cxn modelId="{5FF34EE1-93CB-43FF-9494-18A2FE0E97B5}" type="presParOf" srcId="{15E826B0-73E1-4D2A-8A24-4215855CD703}" destId="{8C813F26-69B2-41BE-843B-0081D2A8D0C2}" srcOrd="6" destOrd="0" presId="urn:microsoft.com/office/officeart/2011/layout/HexagonRadial"/>
    <dgm:cxn modelId="{F498C166-4B3B-4DD1-8958-651CA81A6638}" type="presParOf" srcId="{15E826B0-73E1-4D2A-8A24-4215855CD703}" destId="{C7D8535B-8032-4890-A7DE-E898ABAF13D0}" srcOrd="7" destOrd="0" presId="urn:microsoft.com/office/officeart/2011/layout/HexagonRadial"/>
    <dgm:cxn modelId="{6048D317-91D9-4549-B500-BD082E65BBCF}" type="presParOf" srcId="{C7D8535B-8032-4890-A7DE-E898ABAF13D0}" destId="{A90CF13C-A95A-4AC4-8C64-012302F03802}" srcOrd="0" destOrd="0" presId="urn:microsoft.com/office/officeart/2011/layout/HexagonRadial"/>
    <dgm:cxn modelId="{D5511057-C5E4-4226-99FD-5EF24F0CE913}" type="presParOf" srcId="{15E826B0-73E1-4D2A-8A24-4215855CD703}" destId="{10442FAC-2AB3-423D-B775-3CEB1C86528D}" srcOrd="8" destOrd="0" presId="urn:microsoft.com/office/officeart/2011/layout/HexagonRadial"/>
    <dgm:cxn modelId="{6F689062-4FCF-41AC-B155-24F75705D4EE}" type="presParOf" srcId="{15E826B0-73E1-4D2A-8A24-4215855CD703}" destId="{AA884AD6-7993-4E77-93C3-9AAF196F3B00}" srcOrd="9" destOrd="0" presId="urn:microsoft.com/office/officeart/2011/layout/HexagonRadial"/>
    <dgm:cxn modelId="{D0706CEF-DAD4-436B-A928-1C44C08A4517}" type="presParOf" srcId="{AA884AD6-7993-4E77-93C3-9AAF196F3B00}" destId="{4E9429FB-84B2-426D-9EC9-E8206FB97378}" srcOrd="0" destOrd="0" presId="urn:microsoft.com/office/officeart/2011/layout/HexagonRadial"/>
    <dgm:cxn modelId="{42BA79ED-8AAB-4539-8B75-317FEF86507E}" type="presParOf" srcId="{15E826B0-73E1-4D2A-8A24-4215855CD703}" destId="{4949CF13-8C78-427F-8446-EDA425BA8652}" srcOrd="10" destOrd="0" presId="urn:microsoft.com/office/officeart/2011/layout/HexagonRadial"/>
    <dgm:cxn modelId="{5435F46B-DBC3-450A-92B6-52490B617709}" type="presParOf" srcId="{15E826B0-73E1-4D2A-8A24-4215855CD703}" destId="{631949D7-F969-4A76-8F8A-6E8D75218A79}" srcOrd="11" destOrd="0" presId="urn:microsoft.com/office/officeart/2011/layout/HexagonRadial"/>
    <dgm:cxn modelId="{C9EE3333-492C-41FB-8847-7DA96D724F74}" type="presParOf" srcId="{631949D7-F969-4A76-8F8A-6E8D75218A79}" destId="{2BE1A5A5-8D95-4C14-ADE0-4AF916CF2D25}" srcOrd="0" destOrd="0" presId="urn:microsoft.com/office/officeart/2011/layout/HexagonRadial"/>
    <dgm:cxn modelId="{B542236F-E820-46E7-84C3-CA4797DA31D4}" type="presParOf" srcId="{15E826B0-73E1-4D2A-8A24-4215855CD703}" destId="{7234AFA3-E9DA-4AE6-8CB7-948059B8B077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1E3E72-3F77-4FDC-83E3-0474E5C4D1AD}" type="doc">
      <dgm:prSet loTypeId="urn:microsoft.com/office/officeart/2008/layout/PictureStrip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D"/>
        </a:p>
      </dgm:t>
    </dgm:pt>
    <dgm:pt modelId="{BEE98876-3F9A-4973-8823-E701D4232616}">
      <dgm:prSet phldrT="[Text]"/>
      <dgm:spPr/>
      <dgm:t>
        <a:bodyPr/>
        <a:lstStyle/>
        <a:p>
          <a:r>
            <a:rPr lang="en-US" dirty="0" smtClean="0"/>
            <a:t>PEDOMANI PERMENDAGRI NOMOR 12 TAHUN 2021, KEPMENDAGRI 118-138 TENTANG PETUNJUK TEKNIS PELAKSANAAN DEKONSENTRASI GWPP UNTUK PENGUATAN OUTPUT OUTCOME</a:t>
          </a:r>
          <a:endParaRPr lang="en-ID" dirty="0"/>
        </a:p>
      </dgm:t>
    </dgm:pt>
    <dgm:pt modelId="{B41C63E7-76D7-42E6-ADB1-901AF7C8BFCD}" type="parTrans" cxnId="{1FBDA7CC-D02E-42EA-B348-91E1F92EFBEE}">
      <dgm:prSet/>
      <dgm:spPr/>
      <dgm:t>
        <a:bodyPr/>
        <a:lstStyle/>
        <a:p>
          <a:endParaRPr lang="en-ID"/>
        </a:p>
      </dgm:t>
    </dgm:pt>
    <dgm:pt modelId="{F015A57E-ED1A-4236-81D6-DCB54780ABE0}" type="sibTrans" cxnId="{1FBDA7CC-D02E-42EA-B348-91E1F92EFBEE}">
      <dgm:prSet/>
      <dgm:spPr/>
      <dgm:t>
        <a:bodyPr/>
        <a:lstStyle/>
        <a:p>
          <a:endParaRPr lang="en-ID"/>
        </a:p>
      </dgm:t>
    </dgm:pt>
    <dgm:pt modelId="{20DFBCB4-636E-4CE5-84E2-4B1F93C581D5}">
      <dgm:prSet phldrT="[Text]"/>
      <dgm:spPr/>
      <dgm:t>
        <a:bodyPr/>
        <a:lstStyle/>
        <a:p>
          <a:r>
            <a:rPr lang="en-US" dirty="0" smtClean="0"/>
            <a:t>SEGARA KOORDINASI TERKAIT PEMBENTUKAN SK </a:t>
          </a:r>
          <a:r>
            <a:rPr lang="en-US" dirty="0"/>
            <a:t>PERANGKAT GUBERNUR SESUAI DENGAN PEMBAGIAN UNIT KERJA (PERMENDAGRI 12/2021)</a:t>
          </a:r>
          <a:endParaRPr lang="en-ID" dirty="0"/>
        </a:p>
      </dgm:t>
    </dgm:pt>
    <dgm:pt modelId="{1B2FD9EF-5040-467B-BF3A-49B2C429C196}" type="parTrans" cxnId="{FD74A5C5-04B5-4F29-9F4A-5A9E9A9916FF}">
      <dgm:prSet/>
      <dgm:spPr/>
      <dgm:t>
        <a:bodyPr/>
        <a:lstStyle/>
        <a:p>
          <a:endParaRPr lang="en-ID"/>
        </a:p>
      </dgm:t>
    </dgm:pt>
    <dgm:pt modelId="{63FCAEFC-DB58-4AE7-A0C9-1A877D591DC8}" type="sibTrans" cxnId="{FD74A5C5-04B5-4F29-9F4A-5A9E9A9916FF}">
      <dgm:prSet/>
      <dgm:spPr/>
      <dgm:t>
        <a:bodyPr/>
        <a:lstStyle/>
        <a:p>
          <a:endParaRPr lang="en-ID"/>
        </a:p>
      </dgm:t>
    </dgm:pt>
    <dgm:pt modelId="{335FD8A7-71E8-4157-BF88-040E44954751}">
      <dgm:prSet phldrT="[Text]"/>
      <dgm:spPr/>
      <dgm:t>
        <a:bodyPr/>
        <a:lstStyle/>
        <a:p>
          <a:r>
            <a:rPr lang="en-US" dirty="0" smtClean="0"/>
            <a:t>PERKUAT KOORDINASI DENGAN SEKRETARIAT PERANGKAT GWPP TERKAIT RENCANA PELAPORAN GWPP</a:t>
          </a:r>
          <a:endParaRPr lang="en-ID" dirty="0"/>
        </a:p>
      </dgm:t>
    </dgm:pt>
    <dgm:pt modelId="{0D874049-9544-425E-AF3F-AB6159821DE3}" type="parTrans" cxnId="{F0AD467B-389B-44C5-8F2B-3FB8D58B0D9E}">
      <dgm:prSet/>
      <dgm:spPr/>
      <dgm:t>
        <a:bodyPr/>
        <a:lstStyle/>
        <a:p>
          <a:endParaRPr lang="en-ID"/>
        </a:p>
      </dgm:t>
    </dgm:pt>
    <dgm:pt modelId="{EB3083D3-DB04-4285-9582-9FF860D6C407}" type="sibTrans" cxnId="{F0AD467B-389B-44C5-8F2B-3FB8D58B0D9E}">
      <dgm:prSet/>
      <dgm:spPr/>
      <dgm:t>
        <a:bodyPr/>
        <a:lstStyle/>
        <a:p>
          <a:endParaRPr lang="en-ID"/>
        </a:p>
      </dgm:t>
    </dgm:pt>
    <dgm:pt modelId="{D2860780-675C-4970-9375-DB258CA0EA84}">
      <dgm:prSet/>
      <dgm:spPr/>
      <dgm:t>
        <a:bodyPr/>
        <a:lstStyle/>
        <a:p>
          <a:r>
            <a:rPr lang="en-US" dirty="0" smtClean="0"/>
            <a:t>BANGUN KOORDINASI INTENSIF DENGAN PEMINA UMUM DAN TEKNIS DI DITJEN BINA ADMINISTRASI KEWILAYAHAN</a:t>
          </a:r>
          <a:endParaRPr lang="en-ID" dirty="0"/>
        </a:p>
      </dgm:t>
    </dgm:pt>
    <dgm:pt modelId="{9D0ECA4C-23D1-447A-86FE-370108F14AC0}" type="parTrans" cxnId="{79858DFD-3758-43BF-8A99-CDD673C2531A}">
      <dgm:prSet/>
      <dgm:spPr/>
      <dgm:t>
        <a:bodyPr/>
        <a:lstStyle/>
        <a:p>
          <a:endParaRPr lang="en-ID"/>
        </a:p>
      </dgm:t>
    </dgm:pt>
    <dgm:pt modelId="{CAC057D8-BEEE-4747-B558-B1BA9697BEE0}" type="sibTrans" cxnId="{79858DFD-3758-43BF-8A99-CDD673C2531A}">
      <dgm:prSet/>
      <dgm:spPr/>
      <dgm:t>
        <a:bodyPr/>
        <a:lstStyle/>
        <a:p>
          <a:endParaRPr lang="en-ID"/>
        </a:p>
      </dgm:t>
    </dgm:pt>
    <dgm:pt modelId="{7D631255-9B97-4F87-8EC6-E61FD23AD0BE}">
      <dgm:prSet/>
      <dgm:spPr/>
      <dgm:t>
        <a:bodyPr/>
        <a:lstStyle/>
        <a:p>
          <a:r>
            <a:rPr lang="en-US" dirty="0" smtClean="0"/>
            <a:t>TERTIB ADMINISTRASI KEUANGAN DAN PELAPORAN SESUAI DENGAN KETENTUAN PERUNDANGAN</a:t>
          </a:r>
          <a:endParaRPr lang="en-ID" dirty="0"/>
        </a:p>
      </dgm:t>
    </dgm:pt>
    <dgm:pt modelId="{F26A013A-3AD6-43D0-996B-E9C0C66F2B43}" type="parTrans" cxnId="{5CDF7E5D-0481-4F1B-A834-FC0E49F0D415}">
      <dgm:prSet/>
      <dgm:spPr/>
      <dgm:t>
        <a:bodyPr/>
        <a:lstStyle/>
        <a:p>
          <a:endParaRPr lang="en-ID"/>
        </a:p>
      </dgm:t>
    </dgm:pt>
    <dgm:pt modelId="{171EC606-B881-4741-8A62-1F28EBE06C7E}" type="sibTrans" cxnId="{5CDF7E5D-0481-4F1B-A834-FC0E49F0D415}">
      <dgm:prSet/>
      <dgm:spPr/>
      <dgm:t>
        <a:bodyPr/>
        <a:lstStyle/>
        <a:p>
          <a:endParaRPr lang="en-ID"/>
        </a:p>
      </dgm:t>
    </dgm:pt>
    <dgm:pt modelId="{7BA80906-2349-471B-A2D0-852C72B19568}" type="pres">
      <dgm:prSet presAssocID="{141E3E72-3F77-4FDC-83E3-0474E5C4D1A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DBBB4A-BF5A-4B5F-9C5F-026CBD48E358}" type="pres">
      <dgm:prSet presAssocID="{BEE98876-3F9A-4973-8823-E701D4232616}" presName="composite" presStyleCnt="0"/>
      <dgm:spPr/>
    </dgm:pt>
    <dgm:pt modelId="{17FD6CC7-1032-4A4F-BB2A-53B163C311AE}" type="pres">
      <dgm:prSet presAssocID="{BEE98876-3F9A-4973-8823-E701D4232616}" presName="rect1" presStyleLbl="tr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9A124-DBB4-4200-9CE0-9664787533BB}" type="pres">
      <dgm:prSet presAssocID="{BEE98876-3F9A-4973-8823-E701D4232616}" presName="rect2" presStyleLbl="fgImgPlac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65EDEA52-127E-454C-8EFD-31505F8F6581}" type="pres">
      <dgm:prSet presAssocID="{F015A57E-ED1A-4236-81D6-DCB54780ABE0}" presName="sibTrans" presStyleCnt="0"/>
      <dgm:spPr/>
    </dgm:pt>
    <dgm:pt modelId="{DE0468E2-D82D-45CD-AA67-740A08870B90}" type="pres">
      <dgm:prSet presAssocID="{20DFBCB4-636E-4CE5-84E2-4B1F93C581D5}" presName="composite" presStyleCnt="0"/>
      <dgm:spPr/>
    </dgm:pt>
    <dgm:pt modelId="{DC179AEF-D20B-4989-8311-5274513FB6EE}" type="pres">
      <dgm:prSet presAssocID="{20DFBCB4-636E-4CE5-84E2-4B1F93C581D5}" presName="rect1" presStyleLbl="tr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BD6A31-2C48-4236-9897-F6D9EA565DF6}" type="pres">
      <dgm:prSet presAssocID="{20DFBCB4-636E-4CE5-84E2-4B1F93C581D5}" presName="rect2" presStyleLbl="fgImgPlace1" presStyleIdx="1" presStyleCnt="5" custLinFactNeighborX="-543" custLinFactNeighborY="78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0FE407C-22ED-481E-AC8D-689AC1251C7F}" type="pres">
      <dgm:prSet presAssocID="{63FCAEFC-DB58-4AE7-A0C9-1A877D591DC8}" presName="sibTrans" presStyleCnt="0"/>
      <dgm:spPr/>
    </dgm:pt>
    <dgm:pt modelId="{6F3A3737-0DE5-4B73-BC54-450EA1CAFCED}" type="pres">
      <dgm:prSet presAssocID="{335FD8A7-71E8-4157-BF88-040E44954751}" presName="composite" presStyleCnt="0"/>
      <dgm:spPr/>
    </dgm:pt>
    <dgm:pt modelId="{F56232C1-C611-4303-8B79-0134DECB9328}" type="pres">
      <dgm:prSet presAssocID="{335FD8A7-71E8-4157-BF88-040E44954751}" presName="rect1" presStyleLbl="tr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977E9-E2FA-42A0-B959-47C3A294A3C6}" type="pres">
      <dgm:prSet presAssocID="{335FD8A7-71E8-4157-BF88-040E44954751}" presName="rect2" presStyleLbl="fgImgPlace1" presStyleIdx="2" presStyleCnt="5" custLinFactNeighborX="-2800" custLinFactNeighborY="-193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9B281509-9568-4A11-9C51-6470940E20CC}" type="pres">
      <dgm:prSet presAssocID="{EB3083D3-DB04-4285-9582-9FF860D6C407}" presName="sibTrans" presStyleCnt="0"/>
      <dgm:spPr/>
    </dgm:pt>
    <dgm:pt modelId="{43255F6C-9FCF-44CD-8725-254920DCE5D2}" type="pres">
      <dgm:prSet presAssocID="{D2860780-675C-4970-9375-DB258CA0EA84}" presName="composite" presStyleCnt="0"/>
      <dgm:spPr/>
    </dgm:pt>
    <dgm:pt modelId="{D31D8C86-FF44-48D9-A522-8B40320A5813}" type="pres">
      <dgm:prSet presAssocID="{D2860780-675C-4970-9375-DB258CA0EA84}" presName="rect1" presStyleLbl="tr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2C074E-09D4-4944-9183-EF21EAB9DC0E}" type="pres">
      <dgm:prSet presAssocID="{D2860780-675C-4970-9375-DB258CA0EA84}" presName="rect2" presStyleLbl="fgImgPlac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39FB8B3D-72CA-48E4-93BC-D89C05970A2C}" type="pres">
      <dgm:prSet presAssocID="{CAC057D8-BEEE-4747-B558-B1BA9697BEE0}" presName="sibTrans" presStyleCnt="0"/>
      <dgm:spPr/>
    </dgm:pt>
    <dgm:pt modelId="{AC4E047A-992C-4C9E-881A-045E3FEA4807}" type="pres">
      <dgm:prSet presAssocID="{7D631255-9B97-4F87-8EC6-E61FD23AD0BE}" presName="composite" presStyleCnt="0"/>
      <dgm:spPr/>
    </dgm:pt>
    <dgm:pt modelId="{265C567B-1210-4A21-8872-E145F089FE55}" type="pres">
      <dgm:prSet presAssocID="{7D631255-9B97-4F87-8EC6-E61FD23AD0BE}" presName="rect1" presStyleLbl="tr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0F9CA2-606F-4B7D-BFDE-4E65D02D7052}" type="pres">
      <dgm:prSet presAssocID="{7D631255-9B97-4F87-8EC6-E61FD23AD0BE}" presName="rect2" presStyleLbl="fgImgPlac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Boardroom"/>
        </a:ext>
      </dgm:extLst>
    </dgm:pt>
  </dgm:ptLst>
  <dgm:cxnLst>
    <dgm:cxn modelId="{F0AD467B-389B-44C5-8F2B-3FB8D58B0D9E}" srcId="{141E3E72-3F77-4FDC-83E3-0474E5C4D1AD}" destId="{335FD8A7-71E8-4157-BF88-040E44954751}" srcOrd="2" destOrd="0" parTransId="{0D874049-9544-425E-AF3F-AB6159821DE3}" sibTransId="{EB3083D3-DB04-4285-9582-9FF860D6C407}"/>
    <dgm:cxn modelId="{79858DFD-3758-43BF-8A99-CDD673C2531A}" srcId="{141E3E72-3F77-4FDC-83E3-0474E5C4D1AD}" destId="{D2860780-675C-4970-9375-DB258CA0EA84}" srcOrd="3" destOrd="0" parTransId="{9D0ECA4C-23D1-447A-86FE-370108F14AC0}" sibTransId="{CAC057D8-BEEE-4747-B558-B1BA9697BEE0}"/>
    <dgm:cxn modelId="{27340ADD-C49B-42F5-B7FD-586E9CE922A0}" type="presOf" srcId="{141E3E72-3F77-4FDC-83E3-0474E5C4D1AD}" destId="{7BA80906-2349-471B-A2D0-852C72B19568}" srcOrd="0" destOrd="0" presId="urn:microsoft.com/office/officeart/2008/layout/PictureStrips"/>
    <dgm:cxn modelId="{24C931C7-8AC0-41FC-9A8C-E41B8A2AA2C2}" type="presOf" srcId="{BEE98876-3F9A-4973-8823-E701D4232616}" destId="{17FD6CC7-1032-4A4F-BB2A-53B163C311AE}" srcOrd="0" destOrd="0" presId="urn:microsoft.com/office/officeart/2008/layout/PictureStrips"/>
    <dgm:cxn modelId="{44B1B2CF-31F1-45DF-B15B-489D683EB202}" type="presOf" srcId="{D2860780-675C-4970-9375-DB258CA0EA84}" destId="{D31D8C86-FF44-48D9-A522-8B40320A5813}" srcOrd="0" destOrd="0" presId="urn:microsoft.com/office/officeart/2008/layout/PictureStrips"/>
    <dgm:cxn modelId="{1D796B9F-7DEB-47F6-A32D-EEA31ECBD4BB}" type="presOf" srcId="{20DFBCB4-636E-4CE5-84E2-4B1F93C581D5}" destId="{DC179AEF-D20B-4989-8311-5274513FB6EE}" srcOrd="0" destOrd="0" presId="urn:microsoft.com/office/officeart/2008/layout/PictureStrips"/>
    <dgm:cxn modelId="{FD74A5C5-04B5-4F29-9F4A-5A9E9A9916FF}" srcId="{141E3E72-3F77-4FDC-83E3-0474E5C4D1AD}" destId="{20DFBCB4-636E-4CE5-84E2-4B1F93C581D5}" srcOrd="1" destOrd="0" parTransId="{1B2FD9EF-5040-467B-BF3A-49B2C429C196}" sibTransId="{63FCAEFC-DB58-4AE7-A0C9-1A877D591DC8}"/>
    <dgm:cxn modelId="{85A6B236-4851-4796-B74D-8E625BD54B3C}" type="presOf" srcId="{335FD8A7-71E8-4157-BF88-040E44954751}" destId="{F56232C1-C611-4303-8B79-0134DECB9328}" srcOrd="0" destOrd="0" presId="urn:microsoft.com/office/officeart/2008/layout/PictureStrips"/>
    <dgm:cxn modelId="{1FBDA7CC-D02E-42EA-B348-91E1F92EFBEE}" srcId="{141E3E72-3F77-4FDC-83E3-0474E5C4D1AD}" destId="{BEE98876-3F9A-4973-8823-E701D4232616}" srcOrd="0" destOrd="0" parTransId="{B41C63E7-76D7-42E6-ADB1-901AF7C8BFCD}" sibTransId="{F015A57E-ED1A-4236-81D6-DCB54780ABE0}"/>
    <dgm:cxn modelId="{5CDF7E5D-0481-4F1B-A834-FC0E49F0D415}" srcId="{141E3E72-3F77-4FDC-83E3-0474E5C4D1AD}" destId="{7D631255-9B97-4F87-8EC6-E61FD23AD0BE}" srcOrd="4" destOrd="0" parTransId="{F26A013A-3AD6-43D0-996B-E9C0C66F2B43}" sibTransId="{171EC606-B881-4741-8A62-1F28EBE06C7E}"/>
    <dgm:cxn modelId="{B408DE01-B65A-4B60-A67B-28097A60682E}" type="presOf" srcId="{7D631255-9B97-4F87-8EC6-E61FD23AD0BE}" destId="{265C567B-1210-4A21-8872-E145F089FE55}" srcOrd="0" destOrd="0" presId="urn:microsoft.com/office/officeart/2008/layout/PictureStrips"/>
    <dgm:cxn modelId="{0960566D-1774-49A3-A715-74426FEAE2E1}" type="presParOf" srcId="{7BA80906-2349-471B-A2D0-852C72B19568}" destId="{91DBBB4A-BF5A-4B5F-9C5F-026CBD48E358}" srcOrd="0" destOrd="0" presId="urn:microsoft.com/office/officeart/2008/layout/PictureStrips"/>
    <dgm:cxn modelId="{C374830E-7658-439B-9E7C-934C9E6A6EC6}" type="presParOf" srcId="{91DBBB4A-BF5A-4B5F-9C5F-026CBD48E358}" destId="{17FD6CC7-1032-4A4F-BB2A-53B163C311AE}" srcOrd="0" destOrd="0" presId="urn:microsoft.com/office/officeart/2008/layout/PictureStrips"/>
    <dgm:cxn modelId="{FC2D4475-88A6-489D-A414-EA1736E7DED6}" type="presParOf" srcId="{91DBBB4A-BF5A-4B5F-9C5F-026CBD48E358}" destId="{BD89A124-DBB4-4200-9CE0-9664787533BB}" srcOrd="1" destOrd="0" presId="urn:microsoft.com/office/officeart/2008/layout/PictureStrips"/>
    <dgm:cxn modelId="{7BA898F8-CCF7-4E59-B445-04B751BBC47E}" type="presParOf" srcId="{7BA80906-2349-471B-A2D0-852C72B19568}" destId="{65EDEA52-127E-454C-8EFD-31505F8F6581}" srcOrd="1" destOrd="0" presId="urn:microsoft.com/office/officeart/2008/layout/PictureStrips"/>
    <dgm:cxn modelId="{6BEF9964-18DD-4B25-A44A-FEDD80E42334}" type="presParOf" srcId="{7BA80906-2349-471B-A2D0-852C72B19568}" destId="{DE0468E2-D82D-45CD-AA67-740A08870B90}" srcOrd="2" destOrd="0" presId="urn:microsoft.com/office/officeart/2008/layout/PictureStrips"/>
    <dgm:cxn modelId="{166EA868-C3FC-446E-BB86-AA246DDE0F66}" type="presParOf" srcId="{DE0468E2-D82D-45CD-AA67-740A08870B90}" destId="{DC179AEF-D20B-4989-8311-5274513FB6EE}" srcOrd="0" destOrd="0" presId="urn:microsoft.com/office/officeart/2008/layout/PictureStrips"/>
    <dgm:cxn modelId="{9D941FD9-DD6D-4003-87FF-93BC3F351B53}" type="presParOf" srcId="{DE0468E2-D82D-45CD-AA67-740A08870B90}" destId="{27BD6A31-2C48-4236-9897-F6D9EA565DF6}" srcOrd="1" destOrd="0" presId="urn:microsoft.com/office/officeart/2008/layout/PictureStrips"/>
    <dgm:cxn modelId="{B70D9B7A-5808-4BBC-A98E-0B5946D57FBE}" type="presParOf" srcId="{7BA80906-2349-471B-A2D0-852C72B19568}" destId="{10FE407C-22ED-481E-AC8D-689AC1251C7F}" srcOrd="3" destOrd="0" presId="urn:microsoft.com/office/officeart/2008/layout/PictureStrips"/>
    <dgm:cxn modelId="{8DC50003-5DA5-4AE5-8201-FAB7E5D7BF37}" type="presParOf" srcId="{7BA80906-2349-471B-A2D0-852C72B19568}" destId="{6F3A3737-0DE5-4B73-BC54-450EA1CAFCED}" srcOrd="4" destOrd="0" presId="urn:microsoft.com/office/officeart/2008/layout/PictureStrips"/>
    <dgm:cxn modelId="{9C3E3547-7709-4C60-B561-40AE9E011215}" type="presParOf" srcId="{6F3A3737-0DE5-4B73-BC54-450EA1CAFCED}" destId="{F56232C1-C611-4303-8B79-0134DECB9328}" srcOrd="0" destOrd="0" presId="urn:microsoft.com/office/officeart/2008/layout/PictureStrips"/>
    <dgm:cxn modelId="{BDBD9522-8BA5-42B1-83F3-E0725888CFD0}" type="presParOf" srcId="{6F3A3737-0DE5-4B73-BC54-450EA1CAFCED}" destId="{78A977E9-E2FA-42A0-B959-47C3A294A3C6}" srcOrd="1" destOrd="0" presId="urn:microsoft.com/office/officeart/2008/layout/PictureStrips"/>
    <dgm:cxn modelId="{9843D845-BCAB-4B0B-8F54-469C56CF68C4}" type="presParOf" srcId="{7BA80906-2349-471B-A2D0-852C72B19568}" destId="{9B281509-9568-4A11-9C51-6470940E20CC}" srcOrd="5" destOrd="0" presId="urn:microsoft.com/office/officeart/2008/layout/PictureStrips"/>
    <dgm:cxn modelId="{FFCC0E7B-004B-4439-93F9-A98957CAD47A}" type="presParOf" srcId="{7BA80906-2349-471B-A2D0-852C72B19568}" destId="{43255F6C-9FCF-44CD-8725-254920DCE5D2}" srcOrd="6" destOrd="0" presId="urn:microsoft.com/office/officeart/2008/layout/PictureStrips"/>
    <dgm:cxn modelId="{357C6654-587E-4CA7-800A-5AB49B4BEF11}" type="presParOf" srcId="{43255F6C-9FCF-44CD-8725-254920DCE5D2}" destId="{D31D8C86-FF44-48D9-A522-8B40320A5813}" srcOrd="0" destOrd="0" presId="urn:microsoft.com/office/officeart/2008/layout/PictureStrips"/>
    <dgm:cxn modelId="{FE837003-6A9C-406C-AF83-366CF2F1664C}" type="presParOf" srcId="{43255F6C-9FCF-44CD-8725-254920DCE5D2}" destId="{482C074E-09D4-4944-9183-EF21EAB9DC0E}" srcOrd="1" destOrd="0" presId="urn:microsoft.com/office/officeart/2008/layout/PictureStrips"/>
    <dgm:cxn modelId="{32C68ED7-DEF8-4256-8D6D-2D0AC420054B}" type="presParOf" srcId="{7BA80906-2349-471B-A2D0-852C72B19568}" destId="{39FB8B3D-72CA-48E4-93BC-D89C05970A2C}" srcOrd="7" destOrd="0" presId="urn:microsoft.com/office/officeart/2008/layout/PictureStrips"/>
    <dgm:cxn modelId="{79BF6210-E72D-479B-ACB3-E5B1770C2C08}" type="presParOf" srcId="{7BA80906-2349-471B-A2D0-852C72B19568}" destId="{AC4E047A-992C-4C9E-881A-045E3FEA4807}" srcOrd="8" destOrd="0" presId="urn:microsoft.com/office/officeart/2008/layout/PictureStrips"/>
    <dgm:cxn modelId="{80866003-BD31-4FAC-9FD5-C41DCF355892}" type="presParOf" srcId="{AC4E047A-992C-4C9E-881A-045E3FEA4807}" destId="{265C567B-1210-4A21-8872-E145F089FE55}" srcOrd="0" destOrd="0" presId="urn:microsoft.com/office/officeart/2008/layout/PictureStrips"/>
    <dgm:cxn modelId="{A1001DA5-E70F-4DB2-8680-B09F3908D11D}" type="presParOf" srcId="{AC4E047A-992C-4C9E-881A-045E3FEA4807}" destId="{950F9CA2-606F-4B7D-BFDE-4E65D02D7052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8B3E6-CBB2-4D25-B26D-462EE5979667}">
      <dsp:nvSpPr>
        <dsp:cNvPr id="0" name=""/>
        <dsp:cNvSpPr/>
      </dsp:nvSpPr>
      <dsp:spPr>
        <a:xfrm>
          <a:off x="3248847" y="1950559"/>
          <a:ext cx="2254706" cy="2229390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000" b="1" kern="1200" dirty="0">
              <a:solidFill>
                <a:schemeClr val="tx1"/>
              </a:solidFill>
              <a:effectLst/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rPr>
            <a:t>BAB IV URUSAN PEMERINTAHAN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800" kern="1200" dirty="0">
              <a:solidFill>
                <a:schemeClr val="tx1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rPr>
            <a:t>Pasal 9 Ayat (1) Urusan Pemerintahan terdiri atas urusan pemerintahan absolut, urusan pemerintahan pemerintahan konkuren, dan urusan pemerintahan umum</a:t>
          </a:r>
          <a:endParaRPr lang="id-ID" sz="800" kern="1200" dirty="0">
            <a:solidFill>
              <a:schemeClr val="tx1"/>
            </a:solidFill>
          </a:endParaRPr>
        </a:p>
      </dsp:txBody>
      <dsp:txXfrm>
        <a:off x="3579041" y="2277046"/>
        <a:ext cx="1594318" cy="1576416"/>
      </dsp:txXfrm>
    </dsp:sp>
    <dsp:sp modelId="{0985D362-7F7E-4F49-9B43-FF2FDFF646CE}">
      <dsp:nvSpPr>
        <dsp:cNvPr id="0" name=""/>
        <dsp:cNvSpPr/>
      </dsp:nvSpPr>
      <dsp:spPr>
        <a:xfrm rot="16218850">
          <a:off x="4311309" y="1547267"/>
          <a:ext cx="143445" cy="5440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200" kern="1200"/>
        </a:p>
      </dsp:txBody>
      <dsp:txXfrm>
        <a:off x="4332708" y="1677601"/>
        <a:ext cx="100412" cy="326453"/>
      </dsp:txXfrm>
    </dsp:sp>
    <dsp:sp modelId="{EC3959DD-36C2-4C00-A48F-10D894711863}">
      <dsp:nvSpPr>
        <dsp:cNvPr id="0" name=""/>
        <dsp:cNvSpPr/>
      </dsp:nvSpPr>
      <dsp:spPr>
        <a:xfrm>
          <a:off x="3538867" y="-24962"/>
          <a:ext cx="1699207" cy="1704904"/>
        </a:xfrm>
        <a:prstGeom prst="ellipse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000" b="1" kern="1200" dirty="0">
              <a:solidFill>
                <a:schemeClr val="tx1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rPr>
            <a:t>Urusan Pemerintahan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000" b="1" kern="1200" dirty="0">
              <a:solidFill>
                <a:schemeClr val="tx1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rPr>
            <a:t>ABSOLUT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800" b="1" kern="1200" dirty="0">
              <a:solidFill>
                <a:schemeClr val="tx1"/>
              </a:solidFill>
              <a:effectLst/>
              <a:latin typeface="Arial Narrow" pitchFamily="34" charset="0"/>
              <a:ea typeface="Times New Roman" panose="02020603050405020304" pitchFamily="18" charset="0"/>
            </a:rPr>
            <a:t>(</a:t>
          </a:r>
          <a:r>
            <a:rPr lang="id-ID" sz="900" kern="1200" dirty="0">
              <a:solidFill>
                <a:schemeClr val="tx1"/>
              </a:solidFill>
              <a:latin typeface="Arial Narrow" pitchFamily="34" charset="0"/>
            </a:rPr>
            <a:t>Urusan Pemerintahan yang</a:t>
          </a:r>
          <a:br>
            <a:rPr lang="id-ID" sz="900" kern="1200" dirty="0">
              <a:solidFill>
                <a:schemeClr val="tx1"/>
              </a:solidFill>
              <a:latin typeface="Arial Narrow" pitchFamily="34" charset="0"/>
            </a:rPr>
          </a:br>
          <a:r>
            <a:rPr lang="id-ID" sz="900" kern="1200" dirty="0">
              <a:solidFill>
                <a:schemeClr val="tx1"/>
              </a:solidFill>
              <a:latin typeface="Arial Narrow" pitchFamily="34" charset="0"/>
            </a:rPr>
            <a:t>sepenuhnya menjadi kewenangan Pemerintah Pusat )</a:t>
          </a:r>
        </a:p>
      </dsp:txBody>
      <dsp:txXfrm>
        <a:off x="3787710" y="224715"/>
        <a:ext cx="1201521" cy="1205550"/>
      </dsp:txXfrm>
    </dsp:sp>
    <dsp:sp modelId="{E021F62B-AA62-4192-8BD0-25EC53CBA23F}">
      <dsp:nvSpPr>
        <dsp:cNvPr id="0" name=""/>
        <dsp:cNvSpPr/>
      </dsp:nvSpPr>
      <dsp:spPr>
        <a:xfrm rot="1580024">
          <a:off x="5476298" y="3408838"/>
          <a:ext cx="287375" cy="5440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200" kern="1200"/>
        </a:p>
      </dsp:txBody>
      <dsp:txXfrm>
        <a:off x="5480771" y="3498534"/>
        <a:ext cx="201163" cy="326453"/>
      </dsp:txXfrm>
    </dsp:sp>
    <dsp:sp modelId="{C97AFCF3-DF3C-4410-9240-22B6FB5AAE35}">
      <dsp:nvSpPr>
        <dsp:cNvPr id="0" name=""/>
        <dsp:cNvSpPr/>
      </dsp:nvSpPr>
      <dsp:spPr>
        <a:xfrm>
          <a:off x="5760180" y="3388754"/>
          <a:ext cx="1781381" cy="1604759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900" b="1" kern="1200" dirty="0">
              <a:solidFill>
                <a:schemeClr val="bg1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rPr>
            <a:t>Urusan Pemerintahan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900" b="1" kern="1200" dirty="0">
              <a:solidFill>
                <a:schemeClr val="bg1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rPr>
            <a:t>KONKUREN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700" b="1" kern="1200" dirty="0">
              <a:solidFill>
                <a:schemeClr val="bg1"/>
              </a:solidFill>
              <a:latin typeface="Arial Narrow" pitchFamily="34" charset="0"/>
              <a:ea typeface="Times New Roman" panose="02020603050405020304" pitchFamily="18" charset="0"/>
            </a:rPr>
            <a:t>(</a:t>
          </a:r>
          <a:r>
            <a:rPr lang="sv-SE" sz="700" kern="1200" dirty="0">
              <a:latin typeface="Arial Narrow" pitchFamily="34" charset="0"/>
            </a:rPr>
            <a:t>Urusan Pemerintahan yang</a:t>
          </a:r>
          <a:br>
            <a:rPr lang="sv-SE" sz="700" kern="1200" dirty="0">
              <a:latin typeface="Arial Narrow" pitchFamily="34" charset="0"/>
            </a:rPr>
          </a:br>
          <a:r>
            <a:rPr lang="sv-SE" sz="700" kern="1200" dirty="0">
              <a:latin typeface="Arial Narrow" pitchFamily="34" charset="0"/>
            </a:rPr>
            <a:t>dibagi antara Pemerintah Pusat dan Daerah provinsi dan Daerah kabupaten/kota</a:t>
          </a:r>
          <a:r>
            <a:rPr lang="id-ID" sz="1000" kern="1200" dirty="0">
              <a:latin typeface="Arial Narrow" pitchFamily="34" charset="0"/>
            </a:rPr>
            <a:t>)</a:t>
          </a:r>
          <a:endParaRPr lang="id-ID" sz="800" kern="1200" dirty="0">
            <a:latin typeface="Arial Narrow" pitchFamily="34" charset="0"/>
          </a:endParaRPr>
        </a:p>
      </dsp:txBody>
      <dsp:txXfrm>
        <a:off x="6021057" y="3623766"/>
        <a:ext cx="1259627" cy="1134735"/>
      </dsp:txXfrm>
    </dsp:sp>
    <dsp:sp modelId="{5D58E113-39BB-460F-A7F6-B676D290F93E}">
      <dsp:nvSpPr>
        <dsp:cNvPr id="0" name=""/>
        <dsp:cNvSpPr/>
      </dsp:nvSpPr>
      <dsp:spPr>
        <a:xfrm rot="9181871">
          <a:off x="3018213" y="3415442"/>
          <a:ext cx="270284" cy="544089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200" kern="1200"/>
        </a:p>
      </dsp:txBody>
      <dsp:txXfrm rot="10800000">
        <a:off x="3094889" y="3505874"/>
        <a:ext cx="189199" cy="326453"/>
      </dsp:txXfrm>
    </dsp:sp>
    <dsp:sp modelId="{B014BECE-AFE3-4DB5-89CB-83EC53825470}">
      <dsp:nvSpPr>
        <dsp:cNvPr id="0" name=""/>
        <dsp:cNvSpPr/>
      </dsp:nvSpPr>
      <dsp:spPr>
        <a:xfrm>
          <a:off x="1312807" y="3388742"/>
          <a:ext cx="1710393" cy="1600263"/>
        </a:xfrm>
        <a:prstGeom prst="ellipse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900" b="1" kern="1200" dirty="0">
              <a:solidFill>
                <a:schemeClr val="bg1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rPr>
            <a:t>Urusan Pemerintahan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900" b="1" kern="1200" dirty="0">
              <a:solidFill>
                <a:schemeClr val="bg1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rPr>
            <a:t>UMUM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700" b="1" kern="1200" dirty="0">
              <a:solidFill>
                <a:schemeClr val="bg1"/>
              </a:solidFill>
              <a:latin typeface="Arial Narrow" pitchFamily="34" charset="0"/>
              <a:ea typeface="Times New Roman" panose="02020603050405020304" pitchFamily="18" charset="0"/>
            </a:rPr>
            <a:t>(</a:t>
          </a:r>
          <a:r>
            <a:rPr lang="id-ID" sz="700" kern="1200" dirty="0">
              <a:latin typeface="Arial Narrow" pitchFamily="34" charset="0"/>
            </a:rPr>
            <a:t>Urusan Pemerintahan yang</a:t>
          </a:r>
          <a:br>
            <a:rPr lang="id-ID" sz="700" kern="1200" dirty="0">
              <a:latin typeface="Arial Narrow" pitchFamily="34" charset="0"/>
            </a:rPr>
          </a:br>
          <a:r>
            <a:rPr lang="id-ID" sz="700" kern="1200" dirty="0">
              <a:latin typeface="Arial Narrow" pitchFamily="34" charset="0"/>
            </a:rPr>
            <a:t>menjadi kewenangan Presiden sebagai kepala pemerintahan)</a:t>
          </a:r>
          <a:endParaRPr lang="id-ID" sz="400" kern="1200" dirty="0">
            <a:latin typeface="Arial Narrow" pitchFamily="34" charset="0"/>
          </a:endParaRPr>
        </a:p>
      </dsp:txBody>
      <dsp:txXfrm>
        <a:off x="1563288" y="3623095"/>
        <a:ext cx="1209431" cy="1131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CD2AB-1014-4F83-BAE9-34B4D3496FDF}">
      <dsp:nvSpPr>
        <dsp:cNvPr id="0" name=""/>
        <dsp:cNvSpPr/>
      </dsp:nvSpPr>
      <dsp:spPr>
        <a:xfrm>
          <a:off x="2635998" y="1397115"/>
          <a:ext cx="1775794" cy="1536134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GWPP</a:t>
          </a:r>
          <a:endParaRPr lang="en-ID" sz="3400" kern="1200" dirty="0"/>
        </a:p>
      </dsp:txBody>
      <dsp:txXfrm>
        <a:off x="2930272" y="1651674"/>
        <a:ext cx="1187246" cy="1027016"/>
      </dsp:txXfrm>
    </dsp:sp>
    <dsp:sp modelId="{0F61BD1F-2770-440E-91FA-0C5D1B5D33C4}">
      <dsp:nvSpPr>
        <dsp:cNvPr id="0" name=""/>
        <dsp:cNvSpPr/>
      </dsp:nvSpPr>
      <dsp:spPr>
        <a:xfrm>
          <a:off x="3747986" y="662179"/>
          <a:ext cx="670001" cy="57729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11A37B-C337-4479-B09E-A04CF97A82EE}">
      <dsp:nvSpPr>
        <dsp:cNvPr id="0" name=""/>
        <dsp:cNvSpPr/>
      </dsp:nvSpPr>
      <dsp:spPr>
        <a:xfrm>
          <a:off x="2799574" y="0"/>
          <a:ext cx="1455250" cy="1258962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01</a:t>
          </a:r>
          <a:endParaRPr lang="en-ID" sz="3400" kern="1200" dirty="0"/>
        </a:p>
      </dsp:txBody>
      <dsp:txXfrm>
        <a:off x="3040740" y="208637"/>
        <a:ext cx="972918" cy="841688"/>
      </dsp:txXfrm>
    </dsp:sp>
    <dsp:sp modelId="{504A4F4D-4E9B-46E5-B084-62D537B0D66D}">
      <dsp:nvSpPr>
        <dsp:cNvPr id="0" name=""/>
        <dsp:cNvSpPr/>
      </dsp:nvSpPr>
      <dsp:spPr>
        <a:xfrm>
          <a:off x="4529931" y="1741413"/>
          <a:ext cx="670001" cy="57729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1D62F6-627B-4140-89BB-0915B9F2A758}">
      <dsp:nvSpPr>
        <dsp:cNvPr id="0" name=""/>
        <dsp:cNvSpPr/>
      </dsp:nvSpPr>
      <dsp:spPr>
        <a:xfrm>
          <a:off x="4134208" y="774346"/>
          <a:ext cx="1455250" cy="1258962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06</a:t>
          </a:r>
          <a:endParaRPr lang="en-ID" sz="3400" kern="1200" dirty="0"/>
        </a:p>
      </dsp:txBody>
      <dsp:txXfrm>
        <a:off x="4375374" y="982983"/>
        <a:ext cx="972918" cy="841688"/>
      </dsp:txXfrm>
    </dsp:sp>
    <dsp:sp modelId="{A90CF13C-A95A-4AC4-8C64-012302F03802}">
      <dsp:nvSpPr>
        <dsp:cNvPr id="0" name=""/>
        <dsp:cNvSpPr/>
      </dsp:nvSpPr>
      <dsp:spPr>
        <a:xfrm>
          <a:off x="3986742" y="2959667"/>
          <a:ext cx="670001" cy="57729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813F26-69B2-41BE-843B-0081D2A8D0C2}">
      <dsp:nvSpPr>
        <dsp:cNvPr id="0" name=""/>
        <dsp:cNvSpPr/>
      </dsp:nvSpPr>
      <dsp:spPr>
        <a:xfrm>
          <a:off x="4134208" y="2296622"/>
          <a:ext cx="1455250" cy="1258962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05</a:t>
          </a:r>
          <a:endParaRPr lang="en-ID" sz="3400" kern="1200" dirty="0"/>
        </a:p>
      </dsp:txBody>
      <dsp:txXfrm>
        <a:off x="4375374" y="2505259"/>
        <a:ext cx="972918" cy="841688"/>
      </dsp:txXfrm>
    </dsp:sp>
    <dsp:sp modelId="{4E9429FB-84B2-426D-9EC9-E8206FB97378}">
      <dsp:nvSpPr>
        <dsp:cNvPr id="0" name=""/>
        <dsp:cNvSpPr/>
      </dsp:nvSpPr>
      <dsp:spPr>
        <a:xfrm>
          <a:off x="2639302" y="3086126"/>
          <a:ext cx="670001" cy="57729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42FAC-2AB3-423D-B775-3CEB1C86528D}">
      <dsp:nvSpPr>
        <dsp:cNvPr id="0" name=""/>
        <dsp:cNvSpPr/>
      </dsp:nvSpPr>
      <dsp:spPr>
        <a:xfrm>
          <a:off x="2799574" y="3071835"/>
          <a:ext cx="1455250" cy="1258962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04</a:t>
          </a:r>
          <a:endParaRPr lang="en-ID" sz="3400" kern="1200" dirty="0"/>
        </a:p>
      </dsp:txBody>
      <dsp:txXfrm>
        <a:off x="3040740" y="3280472"/>
        <a:ext cx="972918" cy="841688"/>
      </dsp:txXfrm>
    </dsp:sp>
    <dsp:sp modelId="{2BE1A5A5-8D95-4C14-ADE0-4AF916CF2D25}">
      <dsp:nvSpPr>
        <dsp:cNvPr id="0" name=""/>
        <dsp:cNvSpPr/>
      </dsp:nvSpPr>
      <dsp:spPr>
        <a:xfrm>
          <a:off x="1844553" y="2007324"/>
          <a:ext cx="670001" cy="57729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9CF13-8C78-427F-8446-EDA425BA8652}">
      <dsp:nvSpPr>
        <dsp:cNvPr id="0" name=""/>
        <dsp:cNvSpPr/>
      </dsp:nvSpPr>
      <dsp:spPr>
        <a:xfrm>
          <a:off x="1458744" y="2297488"/>
          <a:ext cx="1455250" cy="1258962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03</a:t>
          </a:r>
          <a:endParaRPr lang="en-ID" sz="3400" kern="1200" dirty="0"/>
        </a:p>
      </dsp:txBody>
      <dsp:txXfrm>
        <a:off x="1699910" y="2506125"/>
        <a:ext cx="972918" cy="841688"/>
      </dsp:txXfrm>
    </dsp:sp>
    <dsp:sp modelId="{7234AFA3-E9DA-4AE6-8CB7-948059B8B077}">
      <dsp:nvSpPr>
        <dsp:cNvPr id="0" name=""/>
        <dsp:cNvSpPr/>
      </dsp:nvSpPr>
      <dsp:spPr>
        <a:xfrm>
          <a:off x="1458744" y="772614"/>
          <a:ext cx="1455250" cy="1258962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02</a:t>
          </a:r>
          <a:endParaRPr lang="en-ID" sz="3400" kern="1200" dirty="0"/>
        </a:p>
      </dsp:txBody>
      <dsp:txXfrm>
        <a:off x="1699910" y="981251"/>
        <a:ext cx="972918" cy="8416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665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6866" y="0"/>
            <a:ext cx="2890665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218"/>
            <a:ext cx="2890665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6866" y="9430218"/>
            <a:ext cx="2890665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BB7ED-4EA7-483F-A34B-CD948267F3D0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648561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1"/>
            <a:ext cx="2889938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5600" y="1239838"/>
            <a:ext cx="5957888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8DA3B-769F-4A72-862C-5049AF46C1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9516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4538"/>
            <a:ext cx="6615112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8733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4538"/>
            <a:ext cx="6615112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575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4A68A-13AE-4D4A-B81F-E7DACD2C93D1}" type="slidenum">
              <a:rPr lang="id-ID" smtClean="0"/>
              <a:t>31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6666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3F56-BD47-4B9E-8BE6-70855D8AE3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3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3F56-BD47-4B9E-8BE6-70855D8AE3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5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3F56-BD47-4B9E-8BE6-70855D8AE3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49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blu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1727400" y="2655751"/>
            <a:ext cx="8737200" cy="15465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64288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30" y="339510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5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15861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09600" y="-30163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215600" y="1600203"/>
            <a:ext cx="9760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70" lvl="0" indent="-558773">
              <a:spcBef>
                <a:spcPts val="800"/>
              </a:spcBef>
              <a:spcAft>
                <a:spcPts val="0"/>
              </a:spcAft>
              <a:buSzPts val="3000"/>
              <a:buChar char="▸"/>
              <a:defRPr/>
            </a:lvl1pPr>
            <a:lvl2pPr marL="1219140" lvl="1" indent="-507974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09" lvl="2" indent="-507974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278" lvl="3" indent="-457178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848" lvl="4" indent="-457178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418" lvl="5" indent="-457178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6987" lvl="6" indent="-457178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557" lvl="7" indent="-457178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126" lvl="8" indent="-457178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501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3F56-BD47-4B9E-8BE6-70855D8AE3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0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3F56-BD47-4B9E-8BE6-70855D8AE3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8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3F56-BD47-4B9E-8BE6-70855D8AE3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5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3F56-BD47-4B9E-8BE6-70855D8AE3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8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3F56-BD47-4B9E-8BE6-70855D8AE3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8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3F56-BD47-4B9E-8BE6-70855D8AE3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1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3F56-BD47-4B9E-8BE6-70855D8AE3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3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3F56-BD47-4B9E-8BE6-70855D8AE3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43F56-BD47-4B9E-8BE6-70855D8AE3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1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701" r:id="rId13"/>
    <p:sldLayoutId id="2147483702" r:id="rId14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.jpeg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695530" y="1332502"/>
            <a:ext cx="10800939" cy="1820924"/>
          </a:xfrm>
          <a:prstGeom prst="rect">
            <a:avLst/>
          </a:prstGeom>
          <a:noFill/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lvl="0"/>
            <a:r>
              <a:rPr lang="en-US" sz="4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haroni" pitchFamily="2" charset="-79"/>
                <a:cs typeface="Aharoni" pitchFamily="2" charset="-79"/>
              </a:rPr>
              <a:t>PENGUATAN </a:t>
            </a:r>
            <a:r>
              <a:rPr lang="id-ID" sz="4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haroni" pitchFamily="2" charset="-79"/>
                <a:cs typeface="Aharoni" pitchFamily="2" charset="-79"/>
              </a:rPr>
              <a:t>GUBERNUR </a:t>
            </a:r>
            <a:r>
              <a:rPr lang="id-ID" sz="48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itchFamily="2" charset="-79"/>
                <a:cs typeface="Aharoni" pitchFamily="2" charset="-79"/>
              </a:rPr>
              <a:t>SEBAGAI WAKIL </a:t>
            </a:r>
            <a:r>
              <a:rPr lang="id-ID" sz="48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PEMERINTAH PUSAT</a:t>
            </a:r>
            <a:endParaRPr sz="48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050" name="Picture 2" descr="C:\Users\NINDYA\Downloads\WhatsApp Image 2020-06-08 at 10.21.35.jpe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868912" y="198798"/>
            <a:ext cx="746350" cy="975996"/>
          </a:xfrm>
          <a:prstGeom prst="rect">
            <a:avLst/>
          </a:prstGeom>
          <a:noFill/>
        </p:spPr>
      </p:pic>
      <p:pic>
        <p:nvPicPr>
          <p:cNvPr id="6" name="Picture 4" descr="Berkas:National emblem of Indonesia Garuda Pancasila.svg - Wikipedia bahasa  Indonesia, ensiklopedia beba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41" y="147998"/>
            <a:ext cx="986248" cy="107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75612" y="4185030"/>
            <a:ext cx="484940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latin typeface="Agency FB" pitchFamily="34" charset="0"/>
              </a:rPr>
              <a:t>DR. </a:t>
            </a:r>
            <a:r>
              <a:rPr lang="en-US" sz="2800" b="1" u="sng" dirty="0" smtClean="0">
                <a:solidFill>
                  <a:schemeClr val="bg1"/>
                </a:solidFill>
                <a:latin typeface="Agency FB" pitchFamily="34" charset="0"/>
              </a:rPr>
              <a:t>SAFRIZAL, ZA, </a:t>
            </a:r>
            <a:r>
              <a:rPr lang="en-US" sz="2800" b="1" u="sng" dirty="0" err="1" smtClean="0">
                <a:solidFill>
                  <a:schemeClr val="bg1"/>
                </a:solidFill>
                <a:latin typeface="Agency FB" pitchFamily="34" charset="0"/>
              </a:rPr>
              <a:t>M.Si</a:t>
            </a:r>
            <a:endParaRPr lang="en-US" sz="2800" b="1" u="sng" dirty="0">
              <a:solidFill>
                <a:schemeClr val="bg1"/>
              </a:solidFill>
              <a:latin typeface="Agency FB" pitchFamily="34" charset="0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Agency FB" pitchFamily="34" charset="0"/>
              </a:rPr>
              <a:t>DIRJEN </a:t>
            </a:r>
            <a:r>
              <a:rPr lang="en-US" sz="2800" dirty="0">
                <a:solidFill>
                  <a:schemeClr val="bg1"/>
                </a:solidFill>
                <a:latin typeface="Agency FB" pitchFamily="34" charset="0"/>
              </a:rPr>
              <a:t>BINA ADMINISTRASI KEWILAYAHAN</a:t>
            </a:r>
          </a:p>
          <a:p>
            <a:pPr algn="ctr"/>
            <a:endParaRPr lang="en-US" sz="2800" dirty="0">
              <a:solidFill>
                <a:schemeClr val="bg1"/>
              </a:solidFill>
              <a:latin typeface="Agency FB" pitchFamily="34" charset="0"/>
            </a:endParaRPr>
          </a:p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Agency FB" pitchFamily="34" charset="0"/>
              </a:rPr>
              <a:t>Samarinda</a:t>
            </a:r>
            <a:r>
              <a:rPr lang="en-US" sz="2000" dirty="0" smtClean="0">
                <a:solidFill>
                  <a:schemeClr val="bg1"/>
                </a:solidFill>
                <a:latin typeface="Agency FB" pitchFamily="34" charset="0"/>
              </a:rPr>
              <a:t>,  27 SEPTEMBER 2021</a:t>
            </a:r>
            <a:endParaRPr lang="en-US" sz="2000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5530" y="2967335"/>
            <a:ext cx="1101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it-IT" dirty="0" smtClean="0">
                <a:solidFill>
                  <a:schemeClr val="bg1"/>
                </a:solidFill>
                <a:latin typeface="Berlin Sans FB" pitchFamily="34" charset="0"/>
              </a:rPr>
              <a:t>DALAM MENGKOORDINASIKAN PEMBINAAN DAN PENGAWASAN PENYELENGGARAN </a:t>
            </a:r>
            <a:r>
              <a:rPr lang="it-IT" dirty="0">
                <a:solidFill>
                  <a:schemeClr val="bg1"/>
                </a:solidFill>
                <a:latin typeface="Berlin Sans FB" pitchFamily="34" charset="0"/>
              </a:rPr>
              <a:t>TUGAS PEMBANTUAN </a:t>
            </a:r>
            <a:r>
              <a:rPr lang="it-IT" dirty="0" smtClean="0">
                <a:solidFill>
                  <a:schemeClr val="bg1"/>
                </a:solidFill>
                <a:latin typeface="Berlin Sans FB" pitchFamily="34" charset="0"/>
              </a:rPr>
              <a:t>DI </a:t>
            </a:r>
            <a:r>
              <a:rPr lang="it-IT" dirty="0">
                <a:solidFill>
                  <a:schemeClr val="bg1"/>
                </a:solidFill>
                <a:latin typeface="Berlin Sans FB" pitchFamily="34" charset="0"/>
              </a:rPr>
              <a:t>DAERAH </a:t>
            </a:r>
            <a:r>
              <a:rPr lang="it-IT" dirty="0" smtClean="0">
                <a:solidFill>
                  <a:schemeClr val="bg1"/>
                </a:solidFill>
                <a:latin typeface="Berlin Sans FB" pitchFamily="34" charset="0"/>
              </a:rPr>
              <a:t>KABUPATEN/KOTA SE PROVINSI KALIMANTAN TIMUR</a:t>
            </a:r>
            <a:endParaRPr lang="it-IT" dirty="0">
              <a:solidFill>
                <a:schemeClr val="bg1"/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297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11" y="836712"/>
            <a:ext cx="11269175" cy="3456384"/>
          </a:xfrm>
          <a:gradFill>
            <a:gsLst>
              <a:gs pos="9000">
                <a:schemeClr val="accent1">
                  <a:lumMod val="20000"/>
                  <a:lumOff val="80000"/>
                </a:schemeClr>
              </a:gs>
              <a:gs pos="61000">
                <a:schemeClr val="accent6">
                  <a:lumMod val="20000"/>
                  <a:lumOff val="80000"/>
                </a:schemeClr>
              </a:gs>
              <a:gs pos="77000">
                <a:schemeClr val="accent5">
                  <a:lumMod val="20000"/>
                  <a:lumOff val="80000"/>
                </a:schemeClr>
              </a:gs>
            </a:gsLst>
            <a:lin ang="7200000" scaled="0"/>
          </a:gradFill>
        </p:spPr>
        <p:txBody>
          <a:bodyPr>
            <a:noAutofit/>
          </a:bodyPr>
          <a:lstStyle/>
          <a:p>
            <a:pPr lvl="0">
              <a:buFont typeface="+mj-lt"/>
              <a:buAutoNum type="arabicPeriod" startAt="11"/>
            </a:pPr>
            <a:r>
              <a:rPr lang="id-ID" sz="1867" dirty="0">
                <a:latin typeface="Arial Narrow" pitchFamily="34" charset="0"/>
              </a:rPr>
              <a:t>Menerima usul pemberhentian Bupati/Walikota yang disampaikan oleh DPRD Kabupaten/Kota.</a:t>
            </a:r>
          </a:p>
          <a:p>
            <a:pPr lvl="0">
              <a:buFont typeface="+mj-lt"/>
              <a:buAutoNum type="arabicPeriod" startAt="11"/>
            </a:pPr>
            <a:r>
              <a:rPr lang="id-ID" sz="1867" dirty="0">
                <a:latin typeface="Arial Narrow" pitchFamily="34" charset="0"/>
              </a:rPr>
              <a:t>Mengusulkan pejabat Bupati/Walikota kepada Menteri Dalam Negeri.</a:t>
            </a:r>
          </a:p>
          <a:p>
            <a:pPr lvl="0">
              <a:buFont typeface="+mj-lt"/>
              <a:buAutoNum type="arabicPeriod" startAt="11"/>
            </a:pPr>
            <a:r>
              <a:rPr lang="id-ID" sz="1867" dirty="0">
                <a:latin typeface="Arial Narrow" pitchFamily="34" charset="0"/>
              </a:rPr>
              <a:t>Membantu presiden dalam hal pembinaan dan pengawasan terhadap urusan yang menjadi kewenangan kabupaten/kota dan tugas pembantuan oleh kabupaten/kota</a:t>
            </a:r>
          </a:p>
          <a:p>
            <a:pPr lvl="0">
              <a:buFont typeface="+mj-lt"/>
              <a:buAutoNum type="arabicPeriod" startAt="11"/>
            </a:pPr>
            <a:r>
              <a:rPr lang="id-ID" sz="1867" dirty="0">
                <a:latin typeface="Arial Narrow" pitchFamily="34" charset="0"/>
              </a:rPr>
              <a:t>Membatalkan PER</a:t>
            </a:r>
            <a:r>
              <a:rPr lang="en-US" sz="1867" dirty="0">
                <a:latin typeface="Arial Narrow" pitchFamily="34" charset="0"/>
              </a:rPr>
              <a:t>KADA</a:t>
            </a:r>
            <a:r>
              <a:rPr lang="id-ID" sz="1867" dirty="0">
                <a:latin typeface="Arial Narrow" pitchFamily="34" charset="0"/>
              </a:rPr>
              <a:t> kabupaten/kota dan peraturan bupati/walikota</a:t>
            </a:r>
          </a:p>
          <a:p>
            <a:pPr lvl="0">
              <a:buFont typeface="+mj-lt"/>
              <a:buAutoNum type="arabicPeriod" startAt="11"/>
            </a:pPr>
            <a:r>
              <a:rPr lang="id-ID" sz="1867" dirty="0">
                <a:latin typeface="Arial Narrow" pitchFamily="34" charset="0"/>
              </a:rPr>
              <a:t>Memberikan penghargaan dan sanksi kepada Bupati/Walikota terkait dengan penyelenggaraan pemerintahan daerah</a:t>
            </a:r>
          </a:p>
          <a:p>
            <a:pPr lvl="0">
              <a:buFont typeface="+mj-lt"/>
              <a:buAutoNum type="arabicPeriod" startAt="11"/>
            </a:pPr>
            <a:r>
              <a:rPr lang="id-ID" sz="1867" dirty="0">
                <a:latin typeface="Arial Narrow" pitchFamily="34" charset="0"/>
              </a:rPr>
              <a:t>Menyelesaikan perselisihan antar kabupaten/kota</a:t>
            </a:r>
          </a:p>
          <a:p>
            <a:pPr lvl="0">
              <a:buFont typeface="+mj-lt"/>
              <a:buAutoNum type="arabicPeriod" startAt="11"/>
            </a:pPr>
            <a:r>
              <a:rPr lang="id-ID" sz="1867" dirty="0">
                <a:latin typeface="Arial Narrow" pitchFamily="34" charset="0"/>
              </a:rPr>
              <a:t>Memberikan persetujuan terhadap rancangan perda kabupaten/kota tentang pembentukan SKPD</a:t>
            </a:r>
          </a:p>
          <a:p>
            <a:pPr lvl="0">
              <a:buFont typeface="+mj-lt"/>
              <a:buAutoNum type="arabicPeriod" startAt="11"/>
            </a:pPr>
            <a:r>
              <a:rPr lang="id-ID" sz="1867" dirty="0">
                <a:latin typeface="Arial Narrow" pitchFamily="34" charset="0"/>
              </a:rPr>
              <a:t>Menyelaraskan perencanaan pembangunan antar daerah kabupaten/kota dan antara Daerah provinsi dan Daerah kabupaten/kota di wilayahnya</a:t>
            </a:r>
          </a:p>
        </p:txBody>
      </p:sp>
      <p:pic>
        <p:nvPicPr>
          <p:cNvPr id="4" name="Picture 2" descr="Ingin Meningkatkan Performa Digital Marketing? Yuk, Kenali Apa Itu Facebook  Business Manager! - Campuspedia New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6713" y="4604500"/>
            <a:ext cx="2752457" cy="218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285709" y="1"/>
            <a:ext cx="11868195" cy="7097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id-ID" sz="3200" dirty="0">
                <a:latin typeface="Berlin Sans FB" pitchFamily="34" charset="0"/>
                <a:ea typeface="+mj-ea"/>
                <a:cs typeface="+mj-cs"/>
              </a:rPr>
              <a:t>TUGAS DAN WEWENANG </a:t>
            </a:r>
            <a:r>
              <a:rPr lang="sv-SE" sz="3200" dirty="0">
                <a:latin typeface="Berlin Sans FB" pitchFamily="34" charset="0"/>
                <a:ea typeface="+mj-ea"/>
                <a:cs typeface="+mj-cs"/>
              </a:rPr>
              <a:t>G</a:t>
            </a:r>
            <a:r>
              <a:rPr lang="id-ID" sz="3200" dirty="0">
                <a:latin typeface="Berlin Sans FB" pitchFamily="34" charset="0"/>
                <a:ea typeface="+mj-ea"/>
                <a:cs typeface="+mj-cs"/>
              </a:rPr>
              <a:t>WPP</a:t>
            </a:r>
          </a:p>
        </p:txBody>
      </p:sp>
      <p:grpSp>
        <p:nvGrpSpPr>
          <p:cNvPr id="6" name="Group 58"/>
          <p:cNvGrpSpPr/>
          <p:nvPr/>
        </p:nvGrpSpPr>
        <p:grpSpPr>
          <a:xfrm>
            <a:off x="190459" y="666734"/>
            <a:ext cx="11715832" cy="60959"/>
            <a:chOff x="-2071734" y="642924"/>
            <a:chExt cx="13535026" cy="111125"/>
          </a:xfrm>
        </p:grpSpPr>
        <p:sp>
          <p:nvSpPr>
            <p:cNvPr id="7" name="Parallelogram 6"/>
            <p:cNvSpPr/>
            <p:nvPr/>
          </p:nvSpPr>
          <p:spPr bwMode="auto">
            <a:xfrm>
              <a:off x="-2071734" y="642924"/>
              <a:ext cx="4511676" cy="11112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67">
                <a:latin typeface="Century Gothic" panose="020B0502020202020204" pitchFamily="34" charset="0"/>
              </a:endParaRPr>
            </a:p>
          </p:txBody>
        </p:sp>
        <p:sp>
          <p:nvSpPr>
            <p:cNvPr id="8" name="Parallelogram 7"/>
            <p:cNvSpPr/>
            <p:nvPr/>
          </p:nvSpPr>
          <p:spPr bwMode="auto">
            <a:xfrm>
              <a:off x="2439942" y="642924"/>
              <a:ext cx="4511675" cy="111125"/>
            </a:xfrm>
            <a:prstGeom prst="parallelogram">
              <a:avLst>
                <a:gd name="adj" fmla="val 11436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67">
                <a:latin typeface="Century Gothic" panose="020B0502020202020204" pitchFamily="34" charset="0"/>
              </a:endParaRPr>
            </a:p>
          </p:txBody>
        </p:sp>
        <p:sp>
          <p:nvSpPr>
            <p:cNvPr id="9" name="Parallelogram 8"/>
            <p:cNvSpPr/>
            <p:nvPr/>
          </p:nvSpPr>
          <p:spPr bwMode="auto">
            <a:xfrm>
              <a:off x="6951617" y="642924"/>
              <a:ext cx="4511675" cy="111125"/>
            </a:xfrm>
            <a:prstGeom prst="parallelogram">
              <a:avLst>
                <a:gd name="adj" fmla="val 1143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67">
                <a:latin typeface="Century Gothic" panose="020B0502020202020204" pitchFamily="34" charset="0"/>
              </a:endParaRPr>
            </a:p>
          </p:txBody>
        </p:sp>
      </p:grpSp>
      <p:pic>
        <p:nvPicPr>
          <p:cNvPr id="10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459" y="2"/>
            <a:ext cx="571504" cy="622495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2255574" y="4293098"/>
            <a:ext cx="9489812" cy="2103589"/>
          </a:xfrm>
          <a:prstGeom prst="rect">
            <a:avLst/>
          </a:prstGeom>
          <a:gradFill>
            <a:gsLst>
              <a:gs pos="9000">
                <a:schemeClr val="accent1">
                  <a:lumMod val="20000"/>
                  <a:lumOff val="80000"/>
                </a:schemeClr>
              </a:gs>
              <a:gs pos="61000">
                <a:schemeClr val="accent6">
                  <a:lumMod val="20000"/>
                  <a:lumOff val="80000"/>
                </a:schemeClr>
              </a:gs>
              <a:gs pos="77000">
                <a:schemeClr val="accent5">
                  <a:lumMod val="20000"/>
                  <a:lumOff val="80000"/>
                </a:schemeClr>
              </a:gs>
            </a:gsLst>
            <a:lin ang="7200000" scaled="0"/>
          </a:gradFill>
        </p:spPr>
        <p:txBody>
          <a:bodyPr wrap="square">
            <a:spAutoFit/>
          </a:bodyPr>
          <a:lstStyle/>
          <a:p>
            <a:pPr marL="457178" indent="-457178">
              <a:buFont typeface="+mj-lt"/>
              <a:buAutoNum type="arabicPeriod" startAt="19"/>
            </a:pPr>
            <a:r>
              <a:rPr lang="id-ID" sz="1867" dirty="0">
                <a:latin typeface="Arial Narrow" pitchFamily="34" charset="0"/>
              </a:rPr>
              <a:t>mengoordinasikan kegiatan pemerintahan dan pembangunan antara Daerah provinsi dan Daerah kabupaten/kota dan antar-Daerah kabupaten/kota yang ada di wilayahnya</a:t>
            </a:r>
          </a:p>
          <a:p>
            <a:pPr marL="457178" indent="-457178">
              <a:buFont typeface="+mj-lt"/>
              <a:buAutoNum type="arabicPeriod" startAt="19"/>
            </a:pPr>
            <a:r>
              <a:rPr lang="id-ID" sz="1867" dirty="0">
                <a:latin typeface="Arial Narrow" pitchFamily="34" charset="0"/>
              </a:rPr>
              <a:t>Memberikan rekomendasi kepada pemerintah pusat atas usulan DAK kabupaten/kota</a:t>
            </a:r>
          </a:p>
          <a:p>
            <a:pPr marL="457178" indent="-457178">
              <a:buFont typeface="+mj-lt"/>
              <a:buAutoNum type="arabicPeriod" startAt="19"/>
            </a:pPr>
            <a:r>
              <a:rPr lang="id-ID" sz="1867" dirty="0">
                <a:latin typeface="Arial Narrow" pitchFamily="34" charset="0"/>
              </a:rPr>
              <a:t>Melantik Bupati dan Walikota</a:t>
            </a:r>
          </a:p>
          <a:p>
            <a:pPr marL="457178" indent="-457178">
              <a:buFont typeface="+mj-lt"/>
              <a:buAutoNum type="arabicPeriod" startAt="19"/>
            </a:pPr>
            <a:r>
              <a:rPr lang="id-ID" sz="1867" dirty="0">
                <a:latin typeface="Arial Narrow" pitchFamily="34" charset="0"/>
              </a:rPr>
              <a:t>Memberikan persetujuan atas pembentukan instansi vertikal di wilayah provinsinya</a:t>
            </a:r>
          </a:p>
          <a:p>
            <a:pPr marL="457178" indent="-457178">
              <a:buFont typeface="+mj-lt"/>
              <a:buAutoNum type="arabicPeriod" startAt="19"/>
            </a:pPr>
            <a:r>
              <a:rPr lang="id-ID" sz="1867" dirty="0">
                <a:latin typeface="Arial Narrow" pitchFamily="34" charset="0"/>
              </a:rPr>
              <a:t>Melantik kepala instansi vertikal dari kementerian dan lembaga pemerintahan non kementerian yang ditugaskan di wilayah daerahnya</a:t>
            </a:r>
          </a:p>
        </p:txBody>
      </p:sp>
      <p:pic>
        <p:nvPicPr>
          <p:cNvPr id="13" name="Picture 2" descr="C:\Users\NINDYA\Downloads\WhatsApp Image 2020-06-08 at 10.21.35.jpeg">
            <a:extLst>
              <a:ext uri="{FF2B5EF4-FFF2-40B4-BE49-F238E27FC236}">
                <a16:creationId xmlns:a16="http://schemas.microsoft.com/office/drawing/2014/main" xmlns="" id="{009A34F8-0AED-43E6-9FFC-DA8F3DBCE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6560" y="44412"/>
            <a:ext cx="479279" cy="626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39199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11" y="836713"/>
            <a:ext cx="11430080" cy="3552395"/>
          </a:xfrm>
          <a:gradFill>
            <a:gsLst>
              <a:gs pos="9000">
                <a:schemeClr val="accent1">
                  <a:lumMod val="20000"/>
                  <a:lumOff val="80000"/>
                </a:schemeClr>
              </a:gs>
              <a:gs pos="61000">
                <a:schemeClr val="accent6">
                  <a:lumMod val="20000"/>
                  <a:lumOff val="80000"/>
                </a:schemeClr>
              </a:gs>
              <a:gs pos="77000">
                <a:schemeClr val="accent5">
                  <a:lumMod val="20000"/>
                  <a:lumOff val="80000"/>
                </a:schemeClr>
              </a:gs>
            </a:gsLst>
            <a:lin ang="7200000" scaled="0"/>
          </a:gradFill>
        </p:spPr>
        <p:txBody>
          <a:bodyPr>
            <a:noAutofit/>
          </a:bodyPr>
          <a:lstStyle/>
          <a:p>
            <a:pPr lvl="0">
              <a:buFont typeface="+mj-lt"/>
              <a:buAutoNum type="arabicPeriod" startAt="24"/>
            </a:pPr>
            <a:r>
              <a:rPr lang="id-ID" sz="1867" dirty="0">
                <a:latin typeface="Arial Narrow" pitchFamily="34" charset="0"/>
              </a:rPr>
              <a:t>Menyampaikan usul pemberhentian anggota DPRD Provinsi dan memberhentikan anggota DPRD Kabupaten/Kota atas usul DPRD Kabupaten/Kota.</a:t>
            </a:r>
          </a:p>
          <a:p>
            <a:pPr lvl="0">
              <a:buFont typeface="+mj-lt"/>
              <a:buAutoNum type="arabicPeriod" startAt="24"/>
            </a:pPr>
            <a:r>
              <a:rPr lang="id-ID" sz="1867" dirty="0">
                <a:latin typeface="Arial Narrow" pitchFamily="34" charset="0"/>
              </a:rPr>
              <a:t>Menerima dan menetapkan pergantian antar waktu anggota DPRD kabupaten/kota yang diusulkan oleh DPRD kabupaten/kota</a:t>
            </a:r>
          </a:p>
          <a:p>
            <a:pPr lvl="0">
              <a:buFont typeface="+mj-lt"/>
              <a:buAutoNum type="arabicPeriod" startAt="24"/>
            </a:pPr>
            <a:r>
              <a:rPr lang="id-ID" sz="1867" dirty="0">
                <a:latin typeface="Arial Narrow" pitchFamily="34" charset="0"/>
              </a:rPr>
              <a:t>Pembinaan terhadap perangkat daerah untuk daerah kabupaten/kota</a:t>
            </a:r>
          </a:p>
          <a:p>
            <a:pPr lvl="0">
              <a:buFont typeface="+mj-lt"/>
              <a:buAutoNum type="arabicPeriod" startAt="24"/>
            </a:pPr>
            <a:r>
              <a:rPr lang="id-ID" sz="1867" dirty="0">
                <a:latin typeface="Arial Narrow" pitchFamily="34" charset="0"/>
              </a:rPr>
              <a:t>Menunjuk penjabat Sekretaris Daerah Provinsi apabila Sekretaris Daerah Provinsi berhalangan melaksanakan tugas</a:t>
            </a:r>
          </a:p>
          <a:p>
            <a:pPr lvl="0">
              <a:buFont typeface="+mj-lt"/>
              <a:buAutoNum type="arabicPeriod" startAt="24"/>
            </a:pPr>
            <a:r>
              <a:rPr lang="id-ID" sz="1867" dirty="0">
                <a:latin typeface="Arial Narrow" pitchFamily="34" charset="0"/>
              </a:rPr>
              <a:t>Menyetujui usul penjabat Sekretaris Daerah Kabupaten/Kota yang diajukan oleh Bupati/Walikota</a:t>
            </a:r>
          </a:p>
          <a:p>
            <a:pPr lvl="0">
              <a:buFont typeface="+mj-lt"/>
              <a:buAutoNum type="arabicPeriod" startAt="24"/>
            </a:pPr>
            <a:r>
              <a:rPr lang="id-ID" sz="1867" dirty="0">
                <a:latin typeface="Arial Narrow" pitchFamily="34" charset="0"/>
              </a:rPr>
              <a:t>Mengajukan Perda Kabupaten/Kota kepada Menteri untuk mendapat persetujuan</a:t>
            </a:r>
          </a:p>
          <a:p>
            <a:pPr lvl="0">
              <a:buFont typeface="+mj-lt"/>
              <a:buAutoNum type="arabicPeriod" startAt="24"/>
            </a:pPr>
            <a:r>
              <a:rPr lang="id-ID" sz="1867" dirty="0">
                <a:latin typeface="Arial Narrow" pitchFamily="34" charset="0"/>
              </a:rPr>
              <a:t>Membatalkan keputusan Bupati/Walikota tentang pengangkatan camat yang tidak sesuai dengan persyaratan menjadi camat</a:t>
            </a:r>
          </a:p>
          <a:p>
            <a:pPr lvl="0">
              <a:buFont typeface="+mj-lt"/>
              <a:buAutoNum type="arabicPeriod" startAt="24"/>
            </a:pPr>
            <a:r>
              <a:rPr lang="id-ID" sz="1867" dirty="0">
                <a:latin typeface="Arial Narrow" pitchFamily="34" charset="0"/>
              </a:rPr>
              <a:t>Melantik kepala perangkat daerah kabupaten/kota yang ditolak oleh bupati/walikota</a:t>
            </a:r>
          </a:p>
        </p:txBody>
      </p:sp>
      <p:pic>
        <p:nvPicPr>
          <p:cNvPr id="4" name="Picture 2" descr="Ingin Meningkatkan Performa Digital Marketing? Yuk, Kenali Apa Itu Facebook  Business Manager! - Campuspedia New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6713" y="4604500"/>
            <a:ext cx="2752457" cy="218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285709" y="1"/>
            <a:ext cx="11868195" cy="7097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id-ID" sz="3200" dirty="0">
                <a:latin typeface="Berlin Sans FB" pitchFamily="34" charset="0"/>
                <a:ea typeface="+mj-ea"/>
                <a:cs typeface="+mj-cs"/>
              </a:rPr>
              <a:t>TUGAS DAN WEWENANG </a:t>
            </a:r>
            <a:r>
              <a:rPr lang="sv-SE" sz="3200" dirty="0">
                <a:latin typeface="Berlin Sans FB" pitchFamily="34" charset="0"/>
                <a:ea typeface="+mj-ea"/>
                <a:cs typeface="+mj-cs"/>
              </a:rPr>
              <a:t>G</a:t>
            </a:r>
            <a:r>
              <a:rPr lang="id-ID" sz="3200" dirty="0">
                <a:latin typeface="Berlin Sans FB" pitchFamily="34" charset="0"/>
                <a:ea typeface="+mj-ea"/>
                <a:cs typeface="+mj-cs"/>
              </a:rPr>
              <a:t>WPP</a:t>
            </a:r>
          </a:p>
        </p:txBody>
      </p:sp>
      <p:grpSp>
        <p:nvGrpSpPr>
          <p:cNvPr id="6" name="Group 58"/>
          <p:cNvGrpSpPr/>
          <p:nvPr/>
        </p:nvGrpSpPr>
        <p:grpSpPr>
          <a:xfrm>
            <a:off x="190459" y="666734"/>
            <a:ext cx="11715832" cy="60959"/>
            <a:chOff x="-2071734" y="642924"/>
            <a:chExt cx="13535026" cy="111125"/>
          </a:xfrm>
        </p:grpSpPr>
        <p:sp>
          <p:nvSpPr>
            <p:cNvPr id="7" name="Parallelogram 6"/>
            <p:cNvSpPr/>
            <p:nvPr/>
          </p:nvSpPr>
          <p:spPr bwMode="auto">
            <a:xfrm>
              <a:off x="-2071734" y="642924"/>
              <a:ext cx="4511676" cy="11112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67">
                <a:latin typeface="Century Gothic" panose="020B0502020202020204" pitchFamily="34" charset="0"/>
              </a:endParaRPr>
            </a:p>
          </p:txBody>
        </p:sp>
        <p:sp>
          <p:nvSpPr>
            <p:cNvPr id="8" name="Parallelogram 7"/>
            <p:cNvSpPr/>
            <p:nvPr/>
          </p:nvSpPr>
          <p:spPr bwMode="auto">
            <a:xfrm>
              <a:off x="2439942" y="642924"/>
              <a:ext cx="4511675" cy="111125"/>
            </a:xfrm>
            <a:prstGeom prst="parallelogram">
              <a:avLst>
                <a:gd name="adj" fmla="val 11436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67">
                <a:latin typeface="Century Gothic" panose="020B0502020202020204" pitchFamily="34" charset="0"/>
              </a:endParaRPr>
            </a:p>
          </p:txBody>
        </p:sp>
        <p:sp>
          <p:nvSpPr>
            <p:cNvPr id="9" name="Parallelogram 8"/>
            <p:cNvSpPr/>
            <p:nvPr/>
          </p:nvSpPr>
          <p:spPr bwMode="auto">
            <a:xfrm>
              <a:off x="6951617" y="642924"/>
              <a:ext cx="4511675" cy="111125"/>
            </a:xfrm>
            <a:prstGeom prst="parallelogram">
              <a:avLst>
                <a:gd name="adj" fmla="val 1143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67">
                <a:latin typeface="Century Gothic" panose="020B0502020202020204" pitchFamily="34" charset="0"/>
              </a:endParaRPr>
            </a:p>
          </p:txBody>
        </p:sp>
      </p:grpSp>
      <p:pic>
        <p:nvPicPr>
          <p:cNvPr id="10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459" y="2"/>
            <a:ext cx="571504" cy="622495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1928417" y="4389108"/>
            <a:ext cx="9977875" cy="2390911"/>
          </a:xfrm>
          <a:prstGeom prst="rect">
            <a:avLst/>
          </a:prstGeom>
          <a:gradFill>
            <a:gsLst>
              <a:gs pos="9000">
                <a:schemeClr val="accent1">
                  <a:lumMod val="20000"/>
                  <a:lumOff val="80000"/>
                </a:schemeClr>
              </a:gs>
              <a:gs pos="61000">
                <a:schemeClr val="accent6">
                  <a:lumMod val="20000"/>
                  <a:lumOff val="80000"/>
                </a:schemeClr>
              </a:gs>
              <a:gs pos="77000">
                <a:schemeClr val="accent5">
                  <a:lumMod val="20000"/>
                  <a:lumOff val="80000"/>
                </a:schemeClr>
              </a:gs>
            </a:gsLst>
            <a:lin ang="7200000" scaled="0"/>
          </a:gradFill>
        </p:spPr>
        <p:txBody>
          <a:bodyPr wrap="square">
            <a:spAutoFit/>
          </a:bodyPr>
          <a:lstStyle/>
          <a:p>
            <a:pPr marL="457178" indent="-457178">
              <a:buFont typeface="+mj-lt"/>
              <a:buAutoNum type="arabicPeriod" startAt="32"/>
            </a:pPr>
            <a:r>
              <a:rPr lang="id-ID" sz="1867" dirty="0">
                <a:latin typeface="Arial Narrow" pitchFamily="34" charset="0"/>
              </a:rPr>
              <a:t>Memberikan nomor registrasi terhadap Raperda yang diajukan oleh Bupati/Walikota</a:t>
            </a:r>
          </a:p>
          <a:p>
            <a:pPr marL="457178" indent="-457178">
              <a:buFont typeface="+mj-lt"/>
              <a:buAutoNum type="arabicPeriod" startAt="32"/>
            </a:pPr>
            <a:r>
              <a:rPr lang="id-ID" sz="1867" dirty="0">
                <a:latin typeface="Arial Narrow" pitchFamily="34" charset="0"/>
              </a:rPr>
              <a:t>Menyampaikan laporan perda kabupaten/kota yang telah mendapat nomor registrasi secara berkala kepada menteri</a:t>
            </a:r>
          </a:p>
          <a:p>
            <a:pPr marL="457178" indent="-457178">
              <a:buFont typeface="+mj-lt"/>
              <a:buAutoNum type="arabicPeriod" startAt="32"/>
            </a:pPr>
            <a:r>
              <a:rPr lang="id-ID" sz="1867" dirty="0">
                <a:latin typeface="Arial Narrow" pitchFamily="34" charset="0"/>
              </a:rPr>
              <a:t>Gubernur sebagai wakil pemerintah pusat melakukan evaluasi terhadap Raperda Kabupaten/Kota tentang pajak daerah dan retribusi daerah dan tata ruang daerah sebelum ditetapkan oleh bupati/walikota.</a:t>
            </a:r>
          </a:p>
          <a:p>
            <a:pPr marL="457178" indent="-457178">
              <a:buFont typeface="+mj-lt"/>
              <a:buAutoNum type="arabicPeriod" startAt="32"/>
            </a:pPr>
            <a:r>
              <a:rPr lang="id-ID" sz="1867" dirty="0">
                <a:latin typeface="Arial Narrow" pitchFamily="34" charset="0"/>
              </a:rPr>
              <a:t>Membatalkan perda kabupaten/kota yang bertentangan dengan peraturan perundang-undangan yang lebih tinggi</a:t>
            </a:r>
          </a:p>
          <a:p>
            <a:pPr marL="457178" indent="-457178">
              <a:buFont typeface="+mj-lt"/>
              <a:buAutoNum type="arabicPeriod" startAt="32"/>
            </a:pPr>
            <a:r>
              <a:rPr lang="id-ID" sz="1867" dirty="0">
                <a:latin typeface="Arial Narrow" pitchFamily="34" charset="0"/>
              </a:rPr>
              <a:t>Memberikan sanksi kepada bupati/walikota yang masih melaksanakan perda yang bermasalah</a:t>
            </a:r>
          </a:p>
        </p:txBody>
      </p:sp>
      <p:pic>
        <p:nvPicPr>
          <p:cNvPr id="13" name="Picture 2" descr="C:\Users\NINDYA\Downloads\WhatsApp Image 2020-06-08 at 10.21.35.jpeg">
            <a:extLst>
              <a:ext uri="{FF2B5EF4-FFF2-40B4-BE49-F238E27FC236}">
                <a16:creationId xmlns:a16="http://schemas.microsoft.com/office/drawing/2014/main" xmlns="" id="{60702151-1B6F-494C-8F6C-13AB7ED5B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6560" y="44412"/>
            <a:ext cx="479279" cy="626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5870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975" y="836712"/>
            <a:ext cx="10972800" cy="4132328"/>
          </a:xfrm>
          <a:gradFill>
            <a:gsLst>
              <a:gs pos="9000">
                <a:schemeClr val="accent1">
                  <a:lumMod val="20000"/>
                  <a:lumOff val="80000"/>
                </a:schemeClr>
              </a:gs>
              <a:gs pos="61000">
                <a:schemeClr val="accent6">
                  <a:lumMod val="20000"/>
                  <a:lumOff val="80000"/>
                </a:schemeClr>
              </a:gs>
              <a:gs pos="77000">
                <a:schemeClr val="accent5">
                  <a:lumMod val="20000"/>
                  <a:lumOff val="80000"/>
                </a:schemeClr>
              </a:gs>
            </a:gsLst>
            <a:lin ang="7200000" scaled="0"/>
          </a:gradFill>
        </p:spPr>
        <p:txBody>
          <a:bodyPr>
            <a:noAutofit/>
          </a:bodyPr>
          <a:lstStyle/>
          <a:p>
            <a:pPr marL="685766" indent="-685766">
              <a:buFont typeface="+mj-lt"/>
              <a:buAutoNum type="arabicPeriod" startAt="37"/>
            </a:pPr>
            <a:r>
              <a:rPr lang="id-ID" sz="2000" dirty="0">
                <a:latin typeface="Arial Narrow" pitchFamily="34" charset="0"/>
              </a:rPr>
              <a:t>Memberi sanksi kepada bupati/walikota yang tidak menyebarluaskan perda dan perkada. </a:t>
            </a:r>
          </a:p>
          <a:p>
            <a:pPr marL="685766" indent="-685766">
              <a:buFont typeface="+mj-lt"/>
              <a:buAutoNum type="arabicPeriod" startAt="37"/>
            </a:pPr>
            <a:r>
              <a:rPr lang="id-ID" sz="2000" dirty="0">
                <a:latin typeface="Arial Narrow" pitchFamily="34" charset="0"/>
              </a:rPr>
              <a:t>Melaksanakan koordinasi teknis pembangunan antar daerah kabupaten/kota oleh gubernur</a:t>
            </a:r>
          </a:p>
          <a:p>
            <a:pPr marL="685766" indent="-685766">
              <a:buFont typeface="+mj-lt"/>
              <a:buAutoNum type="arabicPeriod" startAt="37"/>
            </a:pPr>
            <a:r>
              <a:rPr lang="id-ID" sz="2000" dirty="0">
                <a:latin typeface="Arial Narrow" pitchFamily="34" charset="0"/>
              </a:rPr>
              <a:t>Menerima Raperda tentang RPJPD dan RPJMD yang telah disetujui bersama oleh Bupati/Walikota</a:t>
            </a:r>
          </a:p>
          <a:p>
            <a:pPr marL="685766" indent="-685766">
              <a:buFont typeface="+mj-lt"/>
              <a:buAutoNum type="arabicPeriod" startAt="37"/>
            </a:pPr>
            <a:r>
              <a:rPr lang="id-ID" sz="2000" dirty="0">
                <a:latin typeface="Arial Narrow" pitchFamily="34" charset="0"/>
              </a:rPr>
              <a:t>Melakukan pengendalian terhadap defisit APBD dan batas maksimal defisit APBD dan maksimal jumlah kumulatif dari pinjaman daerah yang ditetapkan oleh Menteri Keuangan</a:t>
            </a:r>
          </a:p>
          <a:p>
            <a:pPr marL="685766" indent="-685766">
              <a:buFont typeface="+mj-lt"/>
              <a:buAutoNum type="arabicPeriod" startAt="37"/>
            </a:pPr>
            <a:r>
              <a:rPr lang="id-ID" sz="2000" dirty="0">
                <a:latin typeface="Arial Narrow" pitchFamily="34" charset="0"/>
              </a:rPr>
              <a:t>Memberikan sanksi administrasi berupa teguran tertulis bagi kepala daerah yang tidak mengumumkan informasi tentang pelayanan publik</a:t>
            </a:r>
          </a:p>
          <a:p>
            <a:pPr marL="685766" indent="-685766">
              <a:buFont typeface="+mj-lt"/>
              <a:buAutoNum type="arabicPeriod" startAt="37"/>
            </a:pPr>
            <a:r>
              <a:rPr lang="id-ID" sz="2000" dirty="0">
                <a:latin typeface="Arial Narrow" pitchFamily="34" charset="0"/>
              </a:rPr>
              <a:t>Melakukan evaluasi kinerja pelayanan publik yang dilaksanakan oleh pemerintah daerah kabupaten/kota</a:t>
            </a:r>
          </a:p>
          <a:p>
            <a:pPr marL="685766" indent="-685766">
              <a:buFont typeface="+mj-lt"/>
              <a:buAutoNum type="arabicPeriod" startAt="37"/>
            </a:pPr>
            <a:r>
              <a:rPr lang="id-ID" sz="2000" dirty="0">
                <a:latin typeface="Arial Narrow" pitchFamily="34" charset="0"/>
              </a:rPr>
              <a:t>Mengoordinasikan pembangunan kawasan perbatasan berdasarkan pedoman yang ditetapkan oleh Pemerintah Pusat.</a:t>
            </a:r>
          </a:p>
          <a:p>
            <a:pPr marL="685766" indent="-685766">
              <a:buFont typeface="+mj-lt"/>
              <a:buAutoNum type="arabicPeriod" startAt="37"/>
            </a:pPr>
            <a:r>
              <a:rPr lang="id-ID" sz="2000" dirty="0">
                <a:latin typeface="Arial Narrow" pitchFamily="34" charset="0"/>
              </a:rPr>
              <a:t>Melakukan pemantauan dan evaluasi terhadap kerjasama yang dilakukan daerah kabupaten/kota dalam satu provinsi  </a:t>
            </a:r>
          </a:p>
        </p:txBody>
      </p:sp>
      <p:pic>
        <p:nvPicPr>
          <p:cNvPr id="4" name="Picture 2" descr="Ingin Meningkatkan Performa Digital Marketing? Yuk, Kenali Apa Itu Facebook  Business Manager! - Campuspedia New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6714" y="4969040"/>
            <a:ext cx="2752457" cy="218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285709" y="1"/>
            <a:ext cx="11868195" cy="7097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id-ID" sz="3200" dirty="0">
                <a:latin typeface="Berlin Sans FB" pitchFamily="34" charset="0"/>
                <a:ea typeface="+mj-ea"/>
                <a:cs typeface="+mj-cs"/>
              </a:rPr>
              <a:t>TUGAS DAN WEWENANG </a:t>
            </a:r>
            <a:r>
              <a:rPr lang="sv-SE" sz="3200" dirty="0">
                <a:latin typeface="Berlin Sans FB" pitchFamily="34" charset="0"/>
                <a:ea typeface="+mj-ea"/>
                <a:cs typeface="+mj-cs"/>
              </a:rPr>
              <a:t>G</a:t>
            </a:r>
            <a:r>
              <a:rPr lang="id-ID" sz="3200" dirty="0">
                <a:latin typeface="Berlin Sans FB" pitchFamily="34" charset="0"/>
                <a:ea typeface="+mj-ea"/>
                <a:cs typeface="+mj-cs"/>
              </a:rPr>
              <a:t>WPP</a:t>
            </a:r>
          </a:p>
        </p:txBody>
      </p:sp>
      <p:grpSp>
        <p:nvGrpSpPr>
          <p:cNvPr id="6" name="Group 58"/>
          <p:cNvGrpSpPr/>
          <p:nvPr/>
        </p:nvGrpSpPr>
        <p:grpSpPr>
          <a:xfrm>
            <a:off x="190459" y="666734"/>
            <a:ext cx="11715832" cy="60959"/>
            <a:chOff x="-2071734" y="642924"/>
            <a:chExt cx="13535026" cy="111125"/>
          </a:xfrm>
        </p:grpSpPr>
        <p:sp>
          <p:nvSpPr>
            <p:cNvPr id="7" name="Parallelogram 6"/>
            <p:cNvSpPr/>
            <p:nvPr/>
          </p:nvSpPr>
          <p:spPr bwMode="auto">
            <a:xfrm>
              <a:off x="-2071734" y="642924"/>
              <a:ext cx="4511676" cy="11112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67">
                <a:latin typeface="Century Gothic" panose="020B0502020202020204" pitchFamily="34" charset="0"/>
              </a:endParaRPr>
            </a:p>
          </p:txBody>
        </p:sp>
        <p:sp>
          <p:nvSpPr>
            <p:cNvPr id="8" name="Parallelogram 7"/>
            <p:cNvSpPr/>
            <p:nvPr/>
          </p:nvSpPr>
          <p:spPr bwMode="auto">
            <a:xfrm>
              <a:off x="2439942" y="642924"/>
              <a:ext cx="4511675" cy="111125"/>
            </a:xfrm>
            <a:prstGeom prst="parallelogram">
              <a:avLst>
                <a:gd name="adj" fmla="val 11436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67">
                <a:latin typeface="Century Gothic" panose="020B0502020202020204" pitchFamily="34" charset="0"/>
              </a:endParaRPr>
            </a:p>
          </p:txBody>
        </p:sp>
        <p:sp>
          <p:nvSpPr>
            <p:cNvPr id="9" name="Parallelogram 8"/>
            <p:cNvSpPr/>
            <p:nvPr/>
          </p:nvSpPr>
          <p:spPr bwMode="auto">
            <a:xfrm>
              <a:off x="6951617" y="642924"/>
              <a:ext cx="4511675" cy="111125"/>
            </a:xfrm>
            <a:prstGeom prst="parallelogram">
              <a:avLst>
                <a:gd name="adj" fmla="val 1143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67">
                <a:latin typeface="Century Gothic" panose="020B0502020202020204" pitchFamily="34" charset="0"/>
              </a:endParaRPr>
            </a:p>
          </p:txBody>
        </p:sp>
      </p:grpSp>
      <p:pic>
        <p:nvPicPr>
          <p:cNvPr id="10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459" y="2"/>
            <a:ext cx="571504" cy="622495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2543605" y="4969040"/>
            <a:ext cx="8981683" cy="1405256"/>
          </a:xfrm>
          <a:prstGeom prst="rect">
            <a:avLst/>
          </a:prstGeom>
          <a:gradFill>
            <a:gsLst>
              <a:gs pos="9000">
                <a:schemeClr val="accent1">
                  <a:lumMod val="20000"/>
                  <a:lumOff val="80000"/>
                </a:schemeClr>
              </a:gs>
              <a:gs pos="61000">
                <a:schemeClr val="accent6">
                  <a:lumMod val="20000"/>
                  <a:lumOff val="80000"/>
                </a:schemeClr>
              </a:gs>
              <a:gs pos="77000">
                <a:schemeClr val="accent5">
                  <a:lumMod val="20000"/>
                  <a:lumOff val="80000"/>
                </a:schemeClr>
              </a:gs>
            </a:gsLst>
            <a:lin ang="7200000" scaled="0"/>
          </a:gradFill>
        </p:spPr>
        <p:txBody>
          <a:bodyPr wrap="square">
            <a:spAutoFit/>
          </a:bodyPr>
          <a:lstStyle/>
          <a:p>
            <a:pPr marL="685766" indent="-685766">
              <a:buFont typeface="+mj-lt"/>
              <a:buAutoNum type="arabicPeriod" startAt="45"/>
            </a:pPr>
            <a:r>
              <a:rPr lang="id-ID" sz="2133" dirty="0">
                <a:latin typeface="Arial Narrow" pitchFamily="34" charset="0"/>
              </a:rPr>
              <a:t>Melakukan pengawasan umum dan pengawasan teknis terhadap penyelenggaraan pemerintahan daerah kabupaten/kota</a:t>
            </a:r>
          </a:p>
          <a:p>
            <a:pPr marL="685766" indent="-685766">
              <a:buFont typeface="+mj-lt"/>
              <a:buAutoNum type="arabicPeriod" startAt="45"/>
            </a:pPr>
            <a:r>
              <a:rPr lang="id-ID" sz="2133" dirty="0">
                <a:latin typeface="Arial Narrow" pitchFamily="34" charset="0"/>
              </a:rPr>
              <a:t>Memfasilitasi kabupaten/kota yang telah dibina namun tidak menunjukkan perbaikan kinerja.</a:t>
            </a:r>
          </a:p>
        </p:txBody>
      </p:sp>
      <p:pic>
        <p:nvPicPr>
          <p:cNvPr id="13" name="Picture 2" descr="C:\Users\NINDYA\Downloads\WhatsApp Image 2020-06-08 at 10.21.35.jpeg">
            <a:extLst>
              <a:ext uri="{FF2B5EF4-FFF2-40B4-BE49-F238E27FC236}">
                <a16:creationId xmlns:a16="http://schemas.microsoft.com/office/drawing/2014/main" xmlns="" id="{EC340575-BAC8-44D9-9F74-616FF735B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6560" y="44412"/>
            <a:ext cx="479279" cy="626750"/>
          </a:xfrm>
          <a:prstGeom prst="rect">
            <a:avLst/>
          </a:prstGeom>
          <a:noFill/>
        </p:spPr>
      </p:pic>
      <p:pic>
        <p:nvPicPr>
          <p:cNvPr id="14" name="Picture 2" descr="Related image">
            <a:extLst>
              <a:ext uri="{FF2B5EF4-FFF2-40B4-BE49-F238E27FC236}">
                <a16:creationId xmlns:a16="http://schemas.microsoft.com/office/drawing/2014/main" xmlns="" id="{1A452612-6A5D-49C7-8592-A2EF6348B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911" y="-655"/>
            <a:ext cx="571504" cy="622495"/>
          </a:xfrm>
          <a:prstGeom prst="rect">
            <a:avLst/>
          </a:prstGeom>
          <a:noFill/>
        </p:spPr>
      </p:pic>
      <p:pic>
        <p:nvPicPr>
          <p:cNvPr id="15" name="Picture 2" descr="C:\Users\NINDYA\Downloads\WhatsApp Image 2020-06-08 at 10.21.35.jpeg">
            <a:extLst>
              <a:ext uri="{FF2B5EF4-FFF2-40B4-BE49-F238E27FC236}">
                <a16:creationId xmlns:a16="http://schemas.microsoft.com/office/drawing/2014/main" xmlns="" id="{00CE3756-145C-478D-8C84-89C61B5E5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27012" y="43755"/>
            <a:ext cx="479279" cy="626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5242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49957" y="3105834"/>
            <a:ext cx="92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KELEMBAGAAN GWPP</a:t>
            </a:r>
            <a:endParaRPr 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298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C:\Users\NINDYA\Downloads\governor-icon-chief-173905641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278" t="12500" r="13346" b="19444"/>
          <a:stretch>
            <a:fillRect/>
          </a:stretch>
        </p:blipFill>
        <p:spPr bwMode="auto">
          <a:xfrm>
            <a:off x="5858129" y="1124747"/>
            <a:ext cx="952507" cy="972351"/>
          </a:xfrm>
          <a:prstGeom prst="rect">
            <a:avLst/>
          </a:prstGeom>
          <a:noFill/>
        </p:spPr>
      </p:pic>
      <p:sp>
        <p:nvSpPr>
          <p:cNvPr id="58" name="TextBox 57"/>
          <p:cNvSpPr txBox="1"/>
          <p:nvPr/>
        </p:nvSpPr>
        <p:spPr>
          <a:xfrm>
            <a:off x="5667628" y="1962899"/>
            <a:ext cx="1400377" cy="410431"/>
          </a:xfrm>
          <a:prstGeom prst="rect">
            <a:avLst/>
          </a:prstGeom>
          <a:noFill/>
        </p:spPr>
        <p:txBody>
          <a:bodyPr wrap="none" lIns="121917" tIns="60959" rIns="121917" bIns="60959" rtlCol="0">
            <a:spAutoFit/>
          </a:bodyPr>
          <a:lstStyle/>
          <a:p>
            <a:r>
              <a:rPr lang="id-ID" sz="1867" b="1" dirty="0">
                <a:latin typeface="Arial Narrow" panose="020B0606020202030204" pitchFamily="34" charset="0"/>
                <a:cs typeface="Courier New" pitchFamily="49" charset="0"/>
              </a:rPr>
              <a:t>GUBERNUR</a:t>
            </a:r>
            <a:endParaRPr lang="en-US" sz="1867" b="1" dirty="0">
              <a:latin typeface="Arial Narrow" panose="020B0606020202030204" pitchFamily="34" charset="0"/>
              <a:cs typeface="Courier New" pitchFamily="49" charset="0"/>
            </a:endParaRPr>
          </a:p>
        </p:txBody>
      </p:sp>
      <p:pic>
        <p:nvPicPr>
          <p:cNvPr id="59" name="Picture 3" descr="C:\Users\NINDYA\Downloads\Speaker-Avatar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296" y="916021"/>
            <a:ext cx="1158936" cy="1158936"/>
          </a:xfrm>
          <a:prstGeom prst="rect">
            <a:avLst/>
          </a:prstGeom>
          <a:noFill/>
        </p:spPr>
      </p:pic>
      <p:sp>
        <p:nvSpPr>
          <p:cNvPr id="60" name="TextBox 59"/>
          <p:cNvSpPr txBox="1"/>
          <p:nvPr/>
        </p:nvSpPr>
        <p:spPr>
          <a:xfrm>
            <a:off x="250837" y="1979719"/>
            <a:ext cx="1249695" cy="410431"/>
          </a:xfrm>
          <a:prstGeom prst="rect">
            <a:avLst/>
          </a:prstGeom>
          <a:noFill/>
        </p:spPr>
        <p:txBody>
          <a:bodyPr wrap="none" lIns="121917" tIns="60959" rIns="121917" bIns="60959" rtlCol="0">
            <a:spAutoFit/>
          </a:bodyPr>
          <a:lstStyle/>
          <a:p>
            <a:r>
              <a:rPr lang="id-ID" sz="1867" b="1" dirty="0">
                <a:latin typeface="Arial Narrow" panose="020B0606020202030204" pitchFamily="34" charset="0"/>
                <a:cs typeface="Courier New" pitchFamily="49" charset="0"/>
              </a:rPr>
              <a:t>PRESIDEN</a:t>
            </a:r>
            <a:endParaRPr lang="en-US" sz="1867" b="1" dirty="0">
              <a:latin typeface="Arial Narrow" panose="020B0606020202030204" pitchFamily="34" charset="0"/>
              <a:cs typeface="Courier New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24356" y="1886751"/>
            <a:ext cx="1312213" cy="410431"/>
          </a:xfrm>
          <a:prstGeom prst="rect">
            <a:avLst/>
          </a:prstGeom>
          <a:noFill/>
        </p:spPr>
        <p:txBody>
          <a:bodyPr wrap="none" lIns="121917" tIns="60959" rIns="121917" bIns="60959" rtlCol="0">
            <a:spAutoFit/>
          </a:bodyPr>
          <a:lstStyle/>
          <a:p>
            <a:r>
              <a:rPr lang="id-ID" sz="1867" b="1" dirty="0">
                <a:latin typeface="Arial Narrow" panose="020B0606020202030204" pitchFamily="34" charset="0"/>
                <a:cs typeface="Courier New" pitchFamily="49" charset="0"/>
              </a:rPr>
              <a:t>MENDAGRI</a:t>
            </a:r>
            <a:endParaRPr lang="en-US" sz="1867" b="1" dirty="0">
              <a:latin typeface="Arial Narrow" panose="020B0606020202030204" pitchFamily="34" charset="0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72380" y="2640500"/>
            <a:ext cx="1524009" cy="369330"/>
          </a:xfrm>
          <a:prstGeom prst="rect">
            <a:avLst/>
          </a:prstGeom>
          <a:solidFill>
            <a:srgbClr val="92D050"/>
          </a:solidFill>
        </p:spPr>
        <p:txBody>
          <a:bodyPr wrap="square" lIns="121917" tIns="60959" rIns="121917" bIns="60959" rtlCol="0">
            <a:spAutoFit/>
          </a:bodyPr>
          <a:lstStyle/>
          <a:p>
            <a:pPr algn="ctr"/>
            <a:r>
              <a:rPr lang="id-ID" sz="1600" b="1" dirty="0">
                <a:latin typeface="Arial Narrow" panose="020B0606020202030204" pitchFamily="34" charset="0"/>
                <a:cs typeface="Courier New" pitchFamily="49" charset="0"/>
              </a:rPr>
              <a:t>SEKDA</a:t>
            </a:r>
            <a:endParaRPr lang="en-US" sz="1600" b="1" dirty="0">
              <a:latin typeface="Arial Narrow" panose="020B0606020202030204" pitchFamily="34" charset="0"/>
              <a:cs typeface="Courier New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33592" y="2735752"/>
            <a:ext cx="4191029" cy="38100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r>
              <a:rPr lang="id-ID" sz="1867" b="1" dirty="0">
                <a:latin typeface="Arial Narrow" panose="020B0606020202030204" pitchFamily="34" charset="0"/>
              </a:rPr>
              <a:t>PERANGKAT GUBERNUR</a:t>
            </a:r>
            <a:endParaRPr lang="en-US" sz="1867" b="1" dirty="0">
              <a:latin typeface="Arial Narrow" panose="020B060602020203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810900" y="2640501"/>
            <a:ext cx="3333773" cy="38100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r>
              <a:rPr lang="id-ID" sz="1867" b="1" dirty="0">
                <a:latin typeface="Arial Narrow" panose="020B0606020202030204" pitchFamily="34" charset="0"/>
              </a:rPr>
              <a:t>PERANGKAT DAERAH</a:t>
            </a:r>
            <a:endParaRPr lang="en-US" sz="1867" b="1" dirty="0">
              <a:latin typeface="Arial Narrow" panose="020B0606020202030204" pitchFamily="34" charset="0"/>
            </a:endParaRPr>
          </a:p>
        </p:txBody>
      </p:sp>
      <p:grpSp>
        <p:nvGrpSpPr>
          <p:cNvPr id="68" name="Group 23">
            <a:extLst>
              <a:ext uri="{FF2B5EF4-FFF2-40B4-BE49-F238E27FC236}">
                <a16:creationId xmlns:a16="http://schemas.microsoft.com/office/drawing/2014/main" xmlns="" id="{11E901CC-3535-49DF-979C-4A76F0C0CB3D}"/>
              </a:ext>
            </a:extLst>
          </p:cNvPr>
          <p:cNvGrpSpPr/>
          <p:nvPr/>
        </p:nvGrpSpPr>
        <p:grpSpPr>
          <a:xfrm>
            <a:off x="9001401" y="4005064"/>
            <a:ext cx="2857520" cy="344312"/>
            <a:chOff x="2413410" y="912814"/>
            <a:chExt cx="1106235" cy="30653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xmlns="" id="{2B38DF62-D9FC-407A-A288-D2A41B6C8875}"/>
                </a:ext>
              </a:extLst>
            </p:cNvPr>
            <p:cNvSpPr/>
            <p:nvPr/>
          </p:nvSpPr>
          <p:spPr>
            <a:xfrm>
              <a:off x="2413410" y="912814"/>
              <a:ext cx="1005022" cy="306531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D7D59406-DBFA-43C3-9D7A-E679CEE4426F}"/>
                </a:ext>
              </a:extLst>
            </p:cNvPr>
            <p:cNvSpPr txBox="1"/>
            <p:nvPr/>
          </p:nvSpPr>
          <p:spPr>
            <a:xfrm>
              <a:off x="2413410" y="912814"/>
              <a:ext cx="1106235" cy="3065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5080" tIns="5080" rIns="5080" bIns="5080" spcCol="1270" anchor="ctr"/>
            <a:lstStyle/>
            <a:p>
              <a:pPr algn="ctr" defTabSz="474085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id-ID" sz="1467" b="1" dirty="0">
                  <a:solidFill>
                    <a:schemeClr val="tx1"/>
                  </a:solidFill>
                  <a:latin typeface="Arial Narrow" panose="020B0606020202030204" pitchFamily="34" charset="0"/>
                  <a:cs typeface="Courier New" pitchFamily="49" charset="0"/>
                </a:rPr>
                <a:t>Biro Pemerintahan Sekretariat Daerah</a:t>
              </a:r>
              <a:endParaRPr lang="en-US" sz="1467" b="1" dirty="0">
                <a:solidFill>
                  <a:schemeClr val="tx1"/>
                </a:solidFill>
                <a:latin typeface="Arial Narrow" panose="020B0606020202030204" pitchFamily="34" charset="0"/>
                <a:cs typeface="Courier New" pitchFamily="49" charset="0"/>
              </a:endParaRPr>
            </a:p>
          </p:txBody>
        </p:sp>
      </p:grpSp>
      <p:grpSp>
        <p:nvGrpSpPr>
          <p:cNvPr id="69" name="Group 24">
            <a:extLst>
              <a:ext uri="{FF2B5EF4-FFF2-40B4-BE49-F238E27FC236}">
                <a16:creationId xmlns:a16="http://schemas.microsoft.com/office/drawing/2014/main" xmlns="" id="{521FDF65-E600-4E11-948D-D394CE80393C}"/>
              </a:ext>
            </a:extLst>
          </p:cNvPr>
          <p:cNvGrpSpPr/>
          <p:nvPr/>
        </p:nvGrpSpPr>
        <p:grpSpPr>
          <a:xfrm>
            <a:off x="9001401" y="4490491"/>
            <a:ext cx="2857520" cy="344312"/>
            <a:chOff x="2413410" y="1344974"/>
            <a:chExt cx="1106235" cy="30653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xmlns="" id="{5D23B203-F5EF-49F5-8233-0C78ED091ECA}"/>
                </a:ext>
              </a:extLst>
            </p:cNvPr>
            <p:cNvSpPr/>
            <p:nvPr/>
          </p:nvSpPr>
          <p:spPr>
            <a:xfrm>
              <a:off x="2413410" y="1344974"/>
              <a:ext cx="1005022" cy="306531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DCC95837-F515-4991-9CA8-D4E2F41C86B8}"/>
                </a:ext>
              </a:extLst>
            </p:cNvPr>
            <p:cNvSpPr txBox="1"/>
            <p:nvPr/>
          </p:nvSpPr>
          <p:spPr>
            <a:xfrm>
              <a:off x="2413410" y="1344974"/>
              <a:ext cx="1106235" cy="3065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5080" tIns="5080" rIns="5080" bIns="5080" spcCol="1270" anchor="ctr"/>
            <a:lstStyle/>
            <a:p>
              <a:pPr algn="ctr" defTabSz="474085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id-ID" sz="1467" b="1" dirty="0">
                  <a:solidFill>
                    <a:schemeClr val="tx1"/>
                  </a:solidFill>
                  <a:latin typeface="Arial Narrow" panose="020B0606020202030204" pitchFamily="34" charset="0"/>
                  <a:cs typeface="Courier New" pitchFamily="49" charset="0"/>
                </a:rPr>
                <a:t>Biro Hukum dan Organisasi Sekretariat Daerah</a:t>
              </a:r>
              <a:endParaRPr lang="en-US" sz="1467" b="1" dirty="0">
                <a:solidFill>
                  <a:schemeClr val="tx1"/>
                </a:solidFill>
                <a:latin typeface="Arial Narrow" panose="020B0606020202030204" pitchFamily="34" charset="0"/>
                <a:cs typeface="Courier New" pitchFamily="49" charset="0"/>
              </a:endParaRPr>
            </a:p>
          </p:txBody>
        </p:sp>
      </p:grpSp>
      <p:grpSp>
        <p:nvGrpSpPr>
          <p:cNvPr id="70" name="Group 27">
            <a:extLst>
              <a:ext uri="{FF2B5EF4-FFF2-40B4-BE49-F238E27FC236}">
                <a16:creationId xmlns:a16="http://schemas.microsoft.com/office/drawing/2014/main" xmlns="" id="{EE7A8D63-9163-47E0-B1A4-2459E3BC6F51}"/>
              </a:ext>
            </a:extLst>
          </p:cNvPr>
          <p:cNvGrpSpPr/>
          <p:nvPr/>
        </p:nvGrpSpPr>
        <p:grpSpPr>
          <a:xfrm>
            <a:off x="9001401" y="4975916"/>
            <a:ext cx="2857520" cy="344312"/>
            <a:chOff x="2413410" y="1777134"/>
            <a:chExt cx="1106235" cy="30653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A6329924-AC8E-4C7A-88BB-10CF9E28A7B1}"/>
                </a:ext>
              </a:extLst>
            </p:cNvPr>
            <p:cNvSpPr/>
            <p:nvPr/>
          </p:nvSpPr>
          <p:spPr>
            <a:xfrm>
              <a:off x="2413410" y="1777134"/>
              <a:ext cx="1005022" cy="306531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9D8B11E3-0E7E-4BFB-B562-5E7C016A0C97}"/>
                </a:ext>
              </a:extLst>
            </p:cNvPr>
            <p:cNvSpPr txBox="1"/>
            <p:nvPr/>
          </p:nvSpPr>
          <p:spPr>
            <a:xfrm>
              <a:off x="2413410" y="1777134"/>
              <a:ext cx="1106235" cy="3065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5080" tIns="5080" rIns="5080" bIns="5080" spcCol="1270" anchor="ctr"/>
            <a:lstStyle/>
            <a:p>
              <a:pPr algn="ctr" defTabSz="474085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id-ID" sz="1467" b="1" dirty="0">
                  <a:solidFill>
                    <a:schemeClr val="tx1"/>
                  </a:solidFill>
                  <a:latin typeface="Arial Narrow" panose="020B0606020202030204" pitchFamily="34" charset="0"/>
                  <a:cs typeface="Courier New" pitchFamily="49" charset="0"/>
                </a:rPr>
                <a:t>Badan Keuangan Daerah/ nama lain</a:t>
              </a:r>
              <a:endParaRPr lang="en-US" sz="1467" b="1" dirty="0">
                <a:solidFill>
                  <a:schemeClr val="tx1"/>
                </a:solidFill>
                <a:latin typeface="Arial Narrow" panose="020B0606020202030204" pitchFamily="34" charset="0"/>
                <a:cs typeface="Courier New" pitchFamily="49" charset="0"/>
              </a:endParaRPr>
            </a:p>
          </p:txBody>
        </p:sp>
      </p:grpSp>
      <p:grpSp>
        <p:nvGrpSpPr>
          <p:cNvPr id="71" name="Group 28">
            <a:extLst>
              <a:ext uri="{FF2B5EF4-FFF2-40B4-BE49-F238E27FC236}">
                <a16:creationId xmlns:a16="http://schemas.microsoft.com/office/drawing/2014/main" xmlns="" id="{C243C629-BD03-43C3-9E16-CF3F396AADCE}"/>
              </a:ext>
            </a:extLst>
          </p:cNvPr>
          <p:cNvGrpSpPr/>
          <p:nvPr/>
        </p:nvGrpSpPr>
        <p:grpSpPr>
          <a:xfrm>
            <a:off x="9001400" y="5461340"/>
            <a:ext cx="2857520" cy="344312"/>
            <a:chOff x="2413410" y="2209293"/>
            <a:chExt cx="1106235" cy="30653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id="{45BB77A5-B6AD-4283-BD99-A5AAEB227189}"/>
                </a:ext>
              </a:extLst>
            </p:cNvPr>
            <p:cNvSpPr/>
            <p:nvPr/>
          </p:nvSpPr>
          <p:spPr>
            <a:xfrm>
              <a:off x="2413410" y="2209293"/>
              <a:ext cx="1005022" cy="306531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87E0AC56-8449-40D5-8B7F-D89BBA41685D}"/>
                </a:ext>
              </a:extLst>
            </p:cNvPr>
            <p:cNvSpPr txBox="1"/>
            <p:nvPr/>
          </p:nvSpPr>
          <p:spPr>
            <a:xfrm>
              <a:off x="2413410" y="2209293"/>
              <a:ext cx="1106235" cy="3065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5080" tIns="5080" rIns="5080" bIns="5080" spcCol="1270" anchor="ctr"/>
            <a:lstStyle/>
            <a:p>
              <a:pPr algn="ctr" defTabSz="474085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id-ID" sz="1467" b="1" dirty="0">
                  <a:solidFill>
                    <a:schemeClr val="tx1"/>
                  </a:solidFill>
                  <a:latin typeface="Arial Narrow" panose="020B0606020202030204" pitchFamily="34" charset="0"/>
                  <a:cs typeface="Courier New" pitchFamily="49" charset="0"/>
                </a:rPr>
                <a:t>Badan Perencanaan Pembangunan Daerah</a:t>
              </a:r>
              <a:endParaRPr lang="en-US" sz="1467" b="1" dirty="0">
                <a:solidFill>
                  <a:schemeClr val="tx1"/>
                </a:solidFill>
                <a:latin typeface="Arial Narrow" panose="020B0606020202030204" pitchFamily="34" charset="0"/>
                <a:cs typeface="Courier New" pitchFamily="49" charset="0"/>
              </a:endParaRPr>
            </a:p>
          </p:txBody>
        </p:sp>
      </p:grpSp>
      <p:grpSp>
        <p:nvGrpSpPr>
          <p:cNvPr id="72" name="Group 30">
            <a:extLst>
              <a:ext uri="{FF2B5EF4-FFF2-40B4-BE49-F238E27FC236}">
                <a16:creationId xmlns:a16="http://schemas.microsoft.com/office/drawing/2014/main" xmlns="" id="{103E731B-DA4A-4A2E-9637-7FBFCAD6CD93}"/>
              </a:ext>
            </a:extLst>
          </p:cNvPr>
          <p:cNvGrpSpPr/>
          <p:nvPr/>
        </p:nvGrpSpPr>
        <p:grpSpPr>
          <a:xfrm>
            <a:off x="9001400" y="5946768"/>
            <a:ext cx="2857520" cy="344312"/>
            <a:chOff x="2413410" y="2641453"/>
            <a:chExt cx="1106235" cy="30653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id="{E09E89EF-D008-4A33-9842-E8FA5E0A8496}"/>
                </a:ext>
              </a:extLst>
            </p:cNvPr>
            <p:cNvSpPr/>
            <p:nvPr/>
          </p:nvSpPr>
          <p:spPr>
            <a:xfrm>
              <a:off x="2413410" y="2641453"/>
              <a:ext cx="1005022" cy="306531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C1962CD-D894-41C3-BEFD-8717E321F258}"/>
                </a:ext>
              </a:extLst>
            </p:cNvPr>
            <p:cNvSpPr txBox="1"/>
            <p:nvPr/>
          </p:nvSpPr>
          <p:spPr>
            <a:xfrm>
              <a:off x="2413410" y="2641453"/>
              <a:ext cx="1106235" cy="3065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5080" tIns="5080" rIns="5080" bIns="5080" spcCol="1270" anchor="ctr"/>
            <a:lstStyle/>
            <a:p>
              <a:pPr algn="ctr" defTabSz="474085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id-ID" sz="1467" b="1" dirty="0">
                  <a:solidFill>
                    <a:schemeClr val="tx1"/>
                  </a:solidFill>
                  <a:latin typeface="Arial Narrow" panose="020B0606020202030204" pitchFamily="34" charset="0"/>
                  <a:cs typeface="Courier New" pitchFamily="49" charset="0"/>
                </a:rPr>
                <a:t>Inspektorat Daerah </a:t>
              </a:r>
              <a:endParaRPr lang="en-US" sz="1467" b="1" dirty="0">
                <a:solidFill>
                  <a:schemeClr val="tx1"/>
                </a:solidFill>
                <a:latin typeface="Arial Narrow" panose="020B0606020202030204" pitchFamily="34" charset="0"/>
                <a:cs typeface="Courier New" pitchFamily="49" charset="0"/>
              </a:endParaRPr>
            </a:p>
          </p:txBody>
        </p:sp>
      </p:grpSp>
      <p:sp>
        <p:nvSpPr>
          <p:cNvPr id="83" name="Down Arrow 82"/>
          <p:cNvSpPr/>
          <p:nvPr/>
        </p:nvSpPr>
        <p:spPr>
          <a:xfrm>
            <a:off x="10239659" y="3212004"/>
            <a:ext cx="285752" cy="7620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1600">
              <a:latin typeface="Arial Narrow" panose="020B0606020202030204" pitchFamily="34" charset="0"/>
            </a:endParaRPr>
          </a:p>
        </p:txBody>
      </p:sp>
      <p:cxnSp>
        <p:nvCxnSpPr>
          <p:cNvPr id="86" name="Straight Arrow Connector 85"/>
          <p:cNvCxnSpPr>
            <a:endCxn id="64" idx="3"/>
          </p:cNvCxnSpPr>
          <p:nvPr/>
        </p:nvCxnSpPr>
        <p:spPr>
          <a:xfrm rot="10800000" flipV="1">
            <a:off x="4524620" y="2926251"/>
            <a:ext cx="104775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000608" y="3307255"/>
            <a:ext cx="1714512" cy="69775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lIns="121917" tIns="60959" rIns="121917" bIns="60959" rtlCol="0">
            <a:spAutoFit/>
          </a:bodyPr>
          <a:lstStyle/>
          <a:p>
            <a:pPr algn="ctr"/>
            <a:r>
              <a:rPr lang="id-ID" sz="1867" b="1" dirty="0">
                <a:latin typeface="Arial Narrow" panose="020B0606020202030204" pitchFamily="34" charset="0"/>
                <a:cs typeface="Courier New" pitchFamily="49" charset="0"/>
              </a:rPr>
              <a:t>SEKRETARIS GUBERNUR</a:t>
            </a:r>
            <a:endParaRPr lang="en-US" sz="1867" b="1" dirty="0">
              <a:latin typeface="Arial Narrow" panose="020B0606020202030204" pitchFamily="34" charset="0"/>
              <a:cs typeface="Courier New" pitchFamily="49" charset="0"/>
            </a:endParaRPr>
          </a:p>
        </p:txBody>
      </p:sp>
      <p:grpSp>
        <p:nvGrpSpPr>
          <p:cNvPr id="91" name="Group 23">
            <a:extLst>
              <a:ext uri="{FF2B5EF4-FFF2-40B4-BE49-F238E27FC236}">
                <a16:creationId xmlns:a16="http://schemas.microsoft.com/office/drawing/2014/main" xmlns="" id="{11E901CC-3535-49DF-979C-4A76F0C0CB3D}"/>
              </a:ext>
            </a:extLst>
          </p:cNvPr>
          <p:cNvGrpSpPr/>
          <p:nvPr/>
        </p:nvGrpSpPr>
        <p:grpSpPr>
          <a:xfrm>
            <a:off x="809844" y="4164511"/>
            <a:ext cx="2857520" cy="344312"/>
            <a:chOff x="2413410" y="912814"/>
            <a:chExt cx="1106235" cy="30653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xmlns="" id="{2B38DF62-D9FC-407A-A288-D2A41B6C8875}"/>
                </a:ext>
              </a:extLst>
            </p:cNvPr>
            <p:cNvSpPr/>
            <p:nvPr/>
          </p:nvSpPr>
          <p:spPr>
            <a:xfrm>
              <a:off x="2413410" y="912814"/>
              <a:ext cx="1005022" cy="306531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D7D59406-DBFA-43C3-9D7A-E679CEE4426F}"/>
                </a:ext>
              </a:extLst>
            </p:cNvPr>
            <p:cNvSpPr txBox="1"/>
            <p:nvPr/>
          </p:nvSpPr>
          <p:spPr>
            <a:xfrm>
              <a:off x="2413410" y="912814"/>
              <a:ext cx="1106235" cy="3065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5080" tIns="5080" rIns="5080" bIns="5080" spcCol="1270" anchor="ctr"/>
            <a:lstStyle/>
            <a:p>
              <a:pPr algn="ctr" defTabSz="474085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id-ID" sz="1200" b="1" dirty="0">
                  <a:solidFill>
                    <a:schemeClr val="tx1"/>
                  </a:solidFill>
                  <a:latin typeface="Arial Narrow" panose="020B0606020202030204" pitchFamily="34" charset="0"/>
                  <a:cs typeface="Courier New" pitchFamily="49" charset="0"/>
                </a:rPr>
                <a:t>UNIT KERJA BIDANG PEMERINTAHAN</a:t>
              </a:r>
              <a:endParaRPr lang="en-US" sz="1200" b="1" dirty="0">
                <a:solidFill>
                  <a:schemeClr val="tx1"/>
                </a:solidFill>
                <a:latin typeface="Arial Narrow" panose="020B0606020202030204" pitchFamily="34" charset="0"/>
                <a:cs typeface="Courier New" pitchFamily="49" charset="0"/>
              </a:endParaRPr>
            </a:p>
          </p:txBody>
        </p:sp>
      </p:grpSp>
      <p:grpSp>
        <p:nvGrpSpPr>
          <p:cNvPr id="94" name="Group 24">
            <a:extLst>
              <a:ext uri="{FF2B5EF4-FFF2-40B4-BE49-F238E27FC236}">
                <a16:creationId xmlns:a16="http://schemas.microsoft.com/office/drawing/2014/main" xmlns="" id="{521FDF65-E600-4E11-948D-D394CE80393C}"/>
              </a:ext>
            </a:extLst>
          </p:cNvPr>
          <p:cNvGrpSpPr/>
          <p:nvPr/>
        </p:nvGrpSpPr>
        <p:grpSpPr>
          <a:xfrm>
            <a:off x="809844" y="4649937"/>
            <a:ext cx="2857520" cy="344312"/>
            <a:chOff x="2413410" y="1344974"/>
            <a:chExt cx="1106235" cy="30653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5D23B203-F5EF-49F5-8233-0C78ED091ECA}"/>
                </a:ext>
              </a:extLst>
            </p:cNvPr>
            <p:cNvSpPr/>
            <p:nvPr/>
          </p:nvSpPr>
          <p:spPr>
            <a:xfrm>
              <a:off x="2413410" y="1344974"/>
              <a:ext cx="1005022" cy="306531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DCC95837-F515-4991-9CA8-D4E2F41C86B8}"/>
                </a:ext>
              </a:extLst>
            </p:cNvPr>
            <p:cNvSpPr txBox="1"/>
            <p:nvPr/>
          </p:nvSpPr>
          <p:spPr>
            <a:xfrm>
              <a:off x="2413410" y="1344974"/>
              <a:ext cx="1106235" cy="3065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5080" tIns="5080" rIns="5080" bIns="5080" spcCol="1270" anchor="ctr"/>
            <a:lstStyle/>
            <a:p>
              <a:pPr algn="ctr" defTabSz="474085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id-ID" sz="1200" b="1" dirty="0">
                  <a:solidFill>
                    <a:schemeClr val="tx1"/>
                  </a:solidFill>
                  <a:latin typeface="Arial Narrow" panose="020B0606020202030204" pitchFamily="34" charset="0"/>
                  <a:cs typeface="Courier New" pitchFamily="49" charset="0"/>
                </a:rPr>
                <a:t>UNIT KERJA BIDANG HUKUM ORGANISASI</a:t>
              </a:r>
              <a:endParaRPr lang="en-US" sz="1200" b="1" dirty="0">
                <a:solidFill>
                  <a:schemeClr val="tx1"/>
                </a:solidFill>
                <a:latin typeface="Arial Narrow" panose="020B0606020202030204" pitchFamily="34" charset="0"/>
                <a:cs typeface="Courier New" pitchFamily="49" charset="0"/>
              </a:endParaRPr>
            </a:p>
          </p:txBody>
        </p:sp>
      </p:grpSp>
      <p:grpSp>
        <p:nvGrpSpPr>
          <p:cNvPr id="97" name="Group 27">
            <a:extLst>
              <a:ext uri="{FF2B5EF4-FFF2-40B4-BE49-F238E27FC236}">
                <a16:creationId xmlns:a16="http://schemas.microsoft.com/office/drawing/2014/main" xmlns="" id="{EE7A8D63-9163-47E0-B1A4-2459E3BC6F51}"/>
              </a:ext>
            </a:extLst>
          </p:cNvPr>
          <p:cNvGrpSpPr/>
          <p:nvPr/>
        </p:nvGrpSpPr>
        <p:grpSpPr>
          <a:xfrm>
            <a:off x="809844" y="5135363"/>
            <a:ext cx="2857520" cy="344312"/>
            <a:chOff x="2413410" y="1777134"/>
            <a:chExt cx="1106235" cy="30653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A6329924-AC8E-4C7A-88BB-10CF9E28A7B1}"/>
                </a:ext>
              </a:extLst>
            </p:cNvPr>
            <p:cNvSpPr/>
            <p:nvPr/>
          </p:nvSpPr>
          <p:spPr>
            <a:xfrm>
              <a:off x="2413410" y="1777134"/>
              <a:ext cx="1005022" cy="306531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9D8B11E3-0E7E-4BFB-B562-5E7C016A0C97}"/>
                </a:ext>
              </a:extLst>
            </p:cNvPr>
            <p:cNvSpPr txBox="1"/>
            <p:nvPr/>
          </p:nvSpPr>
          <p:spPr>
            <a:xfrm>
              <a:off x="2413410" y="1777134"/>
              <a:ext cx="1106235" cy="3065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5080" tIns="5080" rIns="5080" bIns="5080" spcCol="1270" anchor="ctr"/>
            <a:lstStyle/>
            <a:p>
              <a:pPr algn="ctr" defTabSz="474085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id-ID" sz="1200" b="1" dirty="0">
                  <a:solidFill>
                    <a:schemeClr val="tx1"/>
                  </a:solidFill>
                  <a:latin typeface="Arial Narrow" panose="020B0606020202030204" pitchFamily="34" charset="0"/>
                  <a:cs typeface="Courier New" pitchFamily="49" charset="0"/>
                </a:rPr>
                <a:t>UNIT KERJA BIDANG KEUANGAN</a:t>
              </a:r>
              <a:endParaRPr lang="en-US" sz="1200" b="1" dirty="0">
                <a:solidFill>
                  <a:schemeClr val="tx1"/>
                </a:solidFill>
                <a:latin typeface="Arial Narrow" panose="020B0606020202030204" pitchFamily="34" charset="0"/>
                <a:cs typeface="Courier New" pitchFamily="49" charset="0"/>
              </a:endParaRPr>
            </a:p>
          </p:txBody>
        </p:sp>
      </p:grpSp>
      <p:grpSp>
        <p:nvGrpSpPr>
          <p:cNvPr id="100" name="Group 28">
            <a:extLst>
              <a:ext uri="{FF2B5EF4-FFF2-40B4-BE49-F238E27FC236}">
                <a16:creationId xmlns:a16="http://schemas.microsoft.com/office/drawing/2014/main" xmlns="" id="{C243C629-BD03-43C3-9E16-CF3F396AADCE}"/>
              </a:ext>
            </a:extLst>
          </p:cNvPr>
          <p:cNvGrpSpPr/>
          <p:nvPr/>
        </p:nvGrpSpPr>
        <p:grpSpPr>
          <a:xfrm>
            <a:off x="809843" y="5620787"/>
            <a:ext cx="2857520" cy="344312"/>
            <a:chOff x="2413410" y="2209293"/>
            <a:chExt cx="1106235" cy="30653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45BB77A5-B6AD-4283-BD99-A5AAEB227189}"/>
                </a:ext>
              </a:extLst>
            </p:cNvPr>
            <p:cNvSpPr/>
            <p:nvPr/>
          </p:nvSpPr>
          <p:spPr>
            <a:xfrm>
              <a:off x="2413410" y="2209293"/>
              <a:ext cx="1005022" cy="306531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87E0AC56-8449-40D5-8B7F-D89BBA41685D}"/>
                </a:ext>
              </a:extLst>
            </p:cNvPr>
            <p:cNvSpPr txBox="1"/>
            <p:nvPr/>
          </p:nvSpPr>
          <p:spPr>
            <a:xfrm>
              <a:off x="2413410" y="2209293"/>
              <a:ext cx="1106235" cy="3065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5080" tIns="5080" rIns="5080" bIns="5080" spcCol="1270" anchor="ctr"/>
            <a:lstStyle/>
            <a:p>
              <a:pPr algn="ctr" defTabSz="474085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id-ID" sz="1200" b="1" dirty="0">
                  <a:solidFill>
                    <a:schemeClr val="tx1"/>
                  </a:solidFill>
                  <a:latin typeface="Arial Narrow" panose="020B0606020202030204" pitchFamily="34" charset="0"/>
                  <a:cs typeface="Courier New" pitchFamily="49" charset="0"/>
                </a:rPr>
                <a:t>UNIT KERJA BIDANNG PERENCANAAN</a:t>
              </a:r>
              <a:endParaRPr lang="en-US" sz="1200" b="1" dirty="0">
                <a:solidFill>
                  <a:schemeClr val="tx1"/>
                </a:solidFill>
                <a:latin typeface="Arial Narrow" panose="020B0606020202030204" pitchFamily="34" charset="0"/>
                <a:cs typeface="Courier New" pitchFamily="49" charset="0"/>
              </a:endParaRPr>
            </a:p>
          </p:txBody>
        </p:sp>
      </p:grpSp>
      <p:grpSp>
        <p:nvGrpSpPr>
          <p:cNvPr id="103" name="Group 30">
            <a:extLst>
              <a:ext uri="{FF2B5EF4-FFF2-40B4-BE49-F238E27FC236}">
                <a16:creationId xmlns:a16="http://schemas.microsoft.com/office/drawing/2014/main" xmlns="" id="{103E731B-DA4A-4A2E-9637-7FBFCAD6CD93}"/>
              </a:ext>
            </a:extLst>
          </p:cNvPr>
          <p:cNvGrpSpPr/>
          <p:nvPr/>
        </p:nvGrpSpPr>
        <p:grpSpPr>
          <a:xfrm>
            <a:off x="809843" y="6106215"/>
            <a:ext cx="2857520" cy="344312"/>
            <a:chOff x="2413410" y="2641453"/>
            <a:chExt cx="1106235" cy="30653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E09E89EF-D008-4A33-9842-E8FA5E0A8496}"/>
                </a:ext>
              </a:extLst>
            </p:cNvPr>
            <p:cNvSpPr/>
            <p:nvPr/>
          </p:nvSpPr>
          <p:spPr>
            <a:xfrm>
              <a:off x="2413410" y="2641453"/>
              <a:ext cx="1005022" cy="306531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8C1962CD-D894-41C3-BEFD-8717E321F258}"/>
                </a:ext>
              </a:extLst>
            </p:cNvPr>
            <p:cNvSpPr txBox="1"/>
            <p:nvPr/>
          </p:nvSpPr>
          <p:spPr>
            <a:xfrm>
              <a:off x="2413410" y="2641453"/>
              <a:ext cx="1106235" cy="3065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5080" tIns="5080" rIns="5080" bIns="5080" spcCol="1270" anchor="ctr"/>
            <a:lstStyle/>
            <a:p>
              <a:pPr algn="ctr" defTabSz="474085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id-ID" sz="1200" b="1" dirty="0">
                  <a:solidFill>
                    <a:schemeClr val="tx1"/>
                  </a:solidFill>
                  <a:latin typeface="Arial Narrow" panose="020B0606020202030204" pitchFamily="34" charset="0"/>
                  <a:cs typeface="Courier New" pitchFamily="49" charset="0"/>
                </a:rPr>
                <a:t>UNIT KERJA BIDANG PENGAWASAN</a:t>
              </a:r>
              <a:endParaRPr lang="en-US" sz="1200" b="1" dirty="0">
                <a:solidFill>
                  <a:schemeClr val="tx1"/>
                </a:solidFill>
                <a:latin typeface="Arial Narrow" panose="020B0606020202030204" pitchFamily="34" charset="0"/>
                <a:cs typeface="Courier New" pitchFamily="49" charset="0"/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4810372" y="3593009"/>
            <a:ext cx="3619525" cy="492440"/>
          </a:xfrm>
          <a:prstGeom prst="rect">
            <a:avLst/>
          </a:prstGeom>
          <a:noFill/>
        </p:spPr>
        <p:txBody>
          <a:bodyPr wrap="square" lIns="121917" tIns="60959" rIns="121917" bIns="60959" rtlCol="0">
            <a:spAutoFit/>
          </a:bodyPr>
          <a:lstStyle/>
          <a:p>
            <a:pPr algn="r"/>
            <a:r>
              <a:rPr lang="id-ID" sz="1200" b="1" i="1" dirty="0">
                <a:latin typeface="Arial Narrow" panose="020B0606020202030204" pitchFamily="34" charset="0"/>
                <a:cs typeface="Courier New" pitchFamily="49" charset="0"/>
              </a:rPr>
              <a:t>Perangkat Daerah Yang Memiliki Tusi Bersesuaian melaksanakan tusi sebagai perangkat gubernur</a:t>
            </a:r>
            <a:endParaRPr lang="en-US" sz="1200" b="1" i="1" dirty="0">
              <a:latin typeface="Arial Narrow" panose="020B0606020202030204" pitchFamily="34" charset="0"/>
              <a:cs typeface="Courier New" pitchFamily="49" charset="0"/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7096389" y="2831003"/>
            <a:ext cx="1524011" cy="21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5400000">
            <a:off x="3000611" y="5117019"/>
            <a:ext cx="2476517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93" idx="3"/>
          </p:cNvCxnSpPr>
          <p:nvPr/>
        </p:nvCxnSpPr>
        <p:spPr>
          <a:xfrm>
            <a:off x="3667367" y="4336667"/>
            <a:ext cx="571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3667366" y="4831265"/>
            <a:ext cx="571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667366" y="5307519"/>
            <a:ext cx="571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667366" y="6309320"/>
            <a:ext cx="571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667366" y="5783771"/>
            <a:ext cx="571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2429107" y="3593007"/>
            <a:ext cx="571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333592" y="3307256"/>
            <a:ext cx="2095515" cy="3810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r>
              <a:rPr lang="id-ID" sz="2000" b="1" dirty="0">
                <a:solidFill>
                  <a:schemeClr val="tx1"/>
                </a:solidFill>
                <a:latin typeface="Arial Narrow" panose="020B0606020202030204" pitchFamily="34" charset="0"/>
                <a:cs typeface="Courier New" pitchFamily="49" charset="0"/>
              </a:rPr>
              <a:t>SEKRETARIAT</a:t>
            </a:r>
            <a:endParaRPr lang="en-US" sz="2000" b="1" dirty="0">
              <a:solidFill>
                <a:schemeClr val="tx1"/>
              </a:solidFill>
              <a:latin typeface="Arial Narrow" panose="020B0606020202030204" pitchFamily="34" charset="0"/>
              <a:cs typeface="Courier New" pitchFamily="49" charset="0"/>
            </a:endParaRPr>
          </a:p>
        </p:txBody>
      </p:sp>
      <p:cxnSp>
        <p:nvCxnSpPr>
          <p:cNvPr id="126" name="Straight Arrow Connector 125"/>
          <p:cNvCxnSpPr/>
          <p:nvPr/>
        </p:nvCxnSpPr>
        <p:spPr>
          <a:xfrm rot="10800000">
            <a:off x="4810371" y="4355011"/>
            <a:ext cx="3714776" cy="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rot="10800000">
            <a:off x="4810371" y="4926515"/>
            <a:ext cx="3714776" cy="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10800000">
            <a:off x="4810371" y="5402769"/>
            <a:ext cx="3714776" cy="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10800000">
            <a:off x="4810371" y="5783771"/>
            <a:ext cx="3714776" cy="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rot="10800000">
            <a:off x="4810371" y="6260025"/>
            <a:ext cx="3714776" cy="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rot="10800000">
            <a:off x="1381347" y="1696248"/>
            <a:ext cx="4286280" cy="2117"/>
          </a:xfrm>
          <a:prstGeom prst="straightConnector1">
            <a:avLst/>
          </a:prstGeom>
          <a:ln w="38100">
            <a:solidFill>
              <a:srgbClr val="FF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r="20138" b="47500"/>
          <a:stretch>
            <a:fillRect/>
          </a:stretch>
        </p:blipFill>
        <p:spPr>
          <a:xfrm>
            <a:off x="2810110" y="1124744"/>
            <a:ext cx="1040953" cy="857256"/>
          </a:xfrm>
          <a:prstGeom prst="rect">
            <a:avLst/>
          </a:prstGeom>
        </p:spPr>
      </p:pic>
      <p:sp>
        <p:nvSpPr>
          <p:cNvPr id="137" name="TextBox 136"/>
          <p:cNvSpPr txBox="1"/>
          <p:nvPr/>
        </p:nvSpPr>
        <p:spPr>
          <a:xfrm>
            <a:off x="3857867" y="1685897"/>
            <a:ext cx="1905013" cy="492440"/>
          </a:xfrm>
          <a:prstGeom prst="rect">
            <a:avLst/>
          </a:prstGeom>
          <a:noFill/>
        </p:spPr>
        <p:txBody>
          <a:bodyPr wrap="square" lIns="121917" tIns="60959" rIns="121917" bIns="60959" rtlCol="0">
            <a:spAutoFit/>
          </a:bodyPr>
          <a:lstStyle/>
          <a:p>
            <a:pPr algn="r"/>
            <a:r>
              <a:rPr lang="id-ID" sz="1200" i="1" dirty="0">
                <a:latin typeface="Arial Narrow" panose="020B0606020202030204" pitchFamily="34" charset="0"/>
                <a:cs typeface="Courier New" pitchFamily="49" charset="0"/>
              </a:rPr>
              <a:t>Melaporkan pelaksanaan tugas dan wewenang</a:t>
            </a:r>
            <a:endParaRPr lang="en-US" sz="1200" i="1" dirty="0">
              <a:latin typeface="Arial Narrow" panose="020B0606020202030204" pitchFamily="34" charset="0"/>
              <a:cs typeface="Courier New" pitchFamily="49" charset="0"/>
            </a:endParaRPr>
          </a:p>
        </p:txBody>
      </p:sp>
      <p:cxnSp>
        <p:nvCxnSpPr>
          <p:cNvPr id="139" name="Straight Arrow Connector 138"/>
          <p:cNvCxnSpPr>
            <a:endCxn id="63" idx="0"/>
          </p:cNvCxnSpPr>
          <p:nvPr/>
        </p:nvCxnSpPr>
        <p:spPr>
          <a:xfrm>
            <a:off x="6334384" y="2286855"/>
            <a:ext cx="1" cy="35364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bject 2">
            <a:extLst>
              <a:ext uri="{FF2B5EF4-FFF2-40B4-BE49-F238E27FC236}">
                <a16:creationId xmlns:a16="http://schemas.microsoft.com/office/drawing/2014/main" xmlns="" id="{8F004C3E-9293-42A2-A1CF-38256563659B}"/>
              </a:ext>
            </a:extLst>
          </p:cNvPr>
          <p:cNvSpPr txBox="1"/>
          <p:nvPr/>
        </p:nvSpPr>
        <p:spPr>
          <a:xfrm>
            <a:off x="7946366" y="112664"/>
            <a:ext cx="3510159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spcBef>
                <a:spcPts val="105"/>
              </a:spcBef>
            </a:pPr>
            <a:r>
              <a:rPr sz="1467" b="1" dirty="0">
                <a:solidFill>
                  <a:srgbClr val="FFFFFF"/>
                </a:solidFill>
                <a:latin typeface="Cambria"/>
                <a:cs typeface="Cambria"/>
              </a:rPr>
              <a:t>KEMENTERIAN </a:t>
            </a:r>
            <a:r>
              <a:rPr sz="1467" b="1" spc="-5" dirty="0">
                <a:solidFill>
                  <a:srgbClr val="FFFFFF"/>
                </a:solidFill>
                <a:latin typeface="Cambria"/>
                <a:cs typeface="Cambria"/>
              </a:rPr>
              <a:t>DALAM</a:t>
            </a:r>
            <a:r>
              <a:rPr sz="1467" b="1" spc="-91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67" b="1" dirty="0">
                <a:solidFill>
                  <a:srgbClr val="FFFFFF"/>
                </a:solidFill>
                <a:latin typeface="Cambria"/>
                <a:cs typeface="Cambria"/>
              </a:rPr>
              <a:t>NEGERI</a:t>
            </a:r>
            <a:endParaRPr sz="1467" dirty="0">
              <a:latin typeface="Cambria"/>
              <a:cs typeface="Cambria"/>
            </a:endParaRPr>
          </a:p>
          <a:p>
            <a:pPr marR="5080" algn="r">
              <a:spcBef>
                <a:spcPts val="11"/>
              </a:spcBef>
            </a:pPr>
            <a:r>
              <a:rPr lang="id-ID" sz="933" b="1" dirty="0">
                <a:solidFill>
                  <a:prstClr val="white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DITJEN BINA ADMINISTRASI KEWILAYAHAN 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50837" y="-4140"/>
            <a:ext cx="11829612" cy="913199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altLang="en-US" sz="2667" dirty="0">
                <a:latin typeface="Berlin Sans FB" pitchFamily="34" charset="0"/>
                <a:cs typeface="Segoe UI" pitchFamily="34" charset="0"/>
              </a:rPr>
              <a:t>MEKANISME PELAKSANAAN TUGAS DAN </a:t>
            </a:r>
            <a:endParaRPr lang="en-US" altLang="en-US" sz="2667" dirty="0">
              <a:latin typeface="Berlin Sans FB" pitchFamily="34" charset="0"/>
              <a:cs typeface="Segoe UI" pitchFamily="34" charset="0"/>
            </a:endParaRPr>
          </a:p>
          <a:p>
            <a:pPr algn="ctr"/>
            <a:r>
              <a:rPr lang="id-ID" altLang="en-US" sz="2667" dirty="0">
                <a:latin typeface="Berlin Sans FB" pitchFamily="34" charset="0"/>
                <a:cs typeface="Segoe UI" pitchFamily="34" charset="0"/>
              </a:rPr>
              <a:t>FUNGSI PERANGKAT GUBERNUR</a:t>
            </a:r>
            <a:endParaRPr lang="en-US" sz="2667" dirty="0">
              <a:latin typeface="Berlin Sans FB" pitchFamily="34" charset="0"/>
              <a:cs typeface="Segoe UI" pitchFamily="34" charset="0"/>
            </a:endParaRPr>
          </a:p>
        </p:txBody>
      </p:sp>
      <p:grpSp>
        <p:nvGrpSpPr>
          <p:cNvPr id="112" name="Group 58"/>
          <p:cNvGrpSpPr/>
          <p:nvPr/>
        </p:nvGrpSpPr>
        <p:grpSpPr>
          <a:xfrm>
            <a:off x="207964" y="847402"/>
            <a:ext cx="11715832" cy="60959"/>
            <a:chOff x="-2071734" y="642924"/>
            <a:chExt cx="13535026" cy="111125"/>
          </a:xfrm>
        </p:grpSpPr>
        <p:sp>
          <p:nvSpPr>
            <p:cNvPr id="113" name="Parallelogram 112"/>
            <p:cNvSpPr/>
            <p:nvPr/>
          </p:nvSpPr>
          <p:spPr bwMode="auto">
            <a:xfrm>
              <a:off x="-2071734" y="642924"/>
              <a:ext cx="4511676" cy="11112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latin typeface="Century Gothic" panose="020B0502020202020204" pitchFamily="34" charset="0"/>
              </a:endParaRPr>
            </a:p>
          </p:txBody>
        </p:sp>
        <p:sp>
          <p:nvSpPr>
            <p:cNvPr id="114" name="Parallelogram 113"/>
            <p:cNvSpPr/>
            <p:nvPr/>
          </p:nvSpPr>
          <p:spPr bwMode="auto">
            <a:xfrm>
              <a:off x="2439942" y="642924"/>
              <a:ext cx="4511675" cy="111125"/>
            </a:xfrm>
            <a:prstGeom prst="parallelogram">
              <a:avLst>
                <a:gd name="adj" fmla="val 11436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latin typeface="Century Gothic" panose="020B0502020202020204" pitchFamily="34" charset="0"/>
              </a:endParaRPr>
            </a:p>
          </p:txBody>
        </p:sp>
        <p:sp>
          <p:nvSpPr>
            <p:cNvPr id="116" name="Parallelogram 115"/>
            <p:cNvSpPr/>
            <p:nvPr/>
          </p:nvSpPr>
          <p:spPr bwMode="auto">
            <a:xfrm>
              <a:off x="6951617" y="642924"/>
              <a:ext cx="4511675" cy="111125"/>
            </a:xfrm>
            <a:prstGeom prst="parallelogram">
              <a:avLst>
                <a:gd name="adj" fmla="val 1143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latin typeface="Century Gothic" panose="020B0502020202020204" pitchFamily="34" charset="0"/>
              </a:endParaRPr>
            </a:p>
          </p:txBody>
        </p:sp>
      </p:grpSp>
      <p:pic>
        <p:nvPicPr>
          <p:cNvPr id="84" name="Picture 2" descr="Related image">
            <a:extLst>
              <a:ext uri="{FF2B5EF4-FFF2-40B4-BE49-F238E27FC236}">
                <a16:creationId xmlns:a16="http://schemas.microsoft.com/office/drawing/2014/main" xmlns="" id="{AC03560D-9C7D-48CB-8F3C-73E688BB6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7592" y="103025"/>
            <a:ext cx="571504" cy="622495"/>
          </a:xfrm>
          <a:prstGeom prst="rect">
            <a:avLst/>
          </a:prstGeom>
          <a:noFill/>
        </p:spPr>
      </p:pic>
      <p:pic>
        <p:nvPicPr>
          <p:cNvPr id="85" name="Picture 2" descr="C:\Users\NINDYA\Downloads\WhatsApp Image 2020-06-08 at 10.21.35.jpeg">
            <a:extLst>
              <a:ext uri="{FF2B5EF4-FFF2-40B4-BE49-F238E27FC236}">
                <a16:creationId xmlns:a16="http://schemas.microsoft.com/office/drawing/2014/main" xmlns="" id="{0E44ECEE-B3BE-4ACB-B418-1FF3C8AD4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22481" y="83860"/>
            <a:ext cx="479279" cy="626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67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-125414"/>
            <a:ext cx="10972800" cy="887395"/>
          </a:xfrm>
          <a:noFill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id-ID" sz="4300" b="1" dirty="0">
                <a:solidFill>
                  <a:schemeClr val="tx1"/>
                </a:solidFill>
                <a:latin typeface="Agency FB" panose="020B0503020202020204" pitchFamily="34" charset="0"/>
              </a:rPr>
              <a:t>STRUKTUR ORGANISASI </a:t>
            </a:r>
            <a:r>
              <a:rPr lang="sv-SE" sz="4300" b="1" dirty="0">
                <a:solidFill>
                  <a:schemeClr val="tx1"/>
                </a:solidFill>
                <a:latin typeface="Agency FB" panose="020B0503020202020204" pitchFamily="34" charset="0"/>
              </a:rPr>
              <a:t>PERANGKAT G</a:t>
            </a:r>
            <a:r>
              <a:rPr lang="id-ID" sz="4300" b="1" dirty="0">
                <a:solidFill>
                  <a:schemeClr val="tx1"/>
                </a:solidFill>
                <a:latin typeface="Agency FB" panose="020B0503020202020204" pitchFamily="34" charset="0"/>
              </a:rPr>
              <a:t>WPP</a:t>
            </a:r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xmlns="" id="{EE0AAC68-7870-4472-AD10-3B3737742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459" y="-19049"/>
            <a:ext cx="571504" cy="622495"/>
          </a:xfrm>
          <a:prstGeom prst="rect">
            <a:avLst/>
          </a:prstGeom>
          <a:noFill/>
        </p:spPr>
      </p:pic>
      <p:grpSp>
        <p:nvGrpSpPr>
          <p:cNvPr id="8" name="Group 58">
            <a:extLst>
              <a:ext uri="{FF2B5EF4-FFF2-40B4-BE49-F238E27FC236}">
                <a16:creationId xmlns:a16="http://schemas.microsoft.com/office/drawing/2014/main" xmlns="" id="{A9CC2918-11DA-4323-8589-9DF940AADABD}"/>
              </a:ext>
            </a:extLst>
          </p:cNvPr>
          <p:cNvGrpSpPr/>
          <p:nvPr/>
        </p:nvGrpSpPr>
        <p:grpSpPr>
          <a:xfrm>
            <a:off x="190459" y="647685"/>
            <a:ext cx="11715832" cy="60959"/>
            <a:chOff x="-2071734" y="642924"/>
            <a:chExt cx="13535026" cy="111125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xmlns="" id="{CB067AB8-935E-4A64-A8A3-873EBF85AB04}"/>
                </a:ext>
              </a:extLst>
            </p:cNvPr>
            <p:cNvSpPr/>
            <p:nvPr/>
          </p:nvSpPr>
          <p:spPr bwMode="auto">
            <a:xfrm>
              <a:off x="-2071734" y="642924"/>
              <a:ext cx="4511676" cy="11112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67">
                <a:latin typeface="Century Gothic" panose="020B0502020202020204" pitchFamily="34" charset="0"/>
              </a:endParaRPr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xmlns="" id="{1F56B0F1-97E9-4CA7-A2F6-FC289E618999}"/>
                </a:ext>
              </a:extLst>
            </p:cNvPr>
            <p:cNvSpPr/>
            <p:nvPr/>
          </p:nvSpPr>
          <p:spPr bwMode="auto">
            <a:xfrm>
              <a:off x="2439942" y="642924"/>
              <a:ext cx="4511675" cy="111125"/>
            </a:xfrm>
            <a:prstGeom prst="parallelogram">
              <a:avLst>
                <a:gd name="adj" fmla="val 11436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67">
                <a:latin typeface="Century Gothic" panose="020B0502020202020204" pitchFamily="34" charset="0"/>
              </a:endParaRPr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xmlns="" id="{80D4D114-0EEB-4787-9886-3F73E01B0640}"/>
                </a:ext>
              </a:extLst>
            </p:cNvPr>
            <p:cNvSpPr/>
            <p:nvPr/>
          </p:nvSpPr>
          <p:spPr bwMode="auto">
            <a:xfrm>
              <a:off x="6951617" y="642924"/>
              <a:ext cx="4511675" cy="111125"/>
            </a:xfrm>
            <a:prstGeom prst="parallelogram">
              <a:avLst>
                <a:gd name="adj" fmla="val 1143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67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7CC0662D-D31A-4076-95F2-AAE56606D56C}"/>
              </a:ext>
            </a:extLst>
          </p:cNvPr>
          <p:cNvGrpSpPr/>
          <p:nvPr/>
        </p:nvGrpSpPr>
        <p:grpSpPr>
          <a:xfrm>
            <a:off x="349624" y="1653924"/>
            <a:ext cx="11615860" cy="4014168"/>
            <a:chOff x="349624" y="2135188"/>
            <a:chExt cx="11615860" cy="401416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932655C7-D856-4781-A6C9-BF64E0393ECB}"/>
                </a:ext>
              </a:extLst>
            </p:cNvPr>
            <p:cNvGrpSpPr/>
            <p:nvPr/>
          </p:nvGrpSpPr>
          <p:grpSpPr>
            <a:xfrm>
              <a:off x="1616675" y="2665157"/>
              <a:ext cx="8772013" cy="2072591"/>
              <a:chOff x="1616675" y="2665157"/>
              <a:chExt cx="8772013" cy="2072591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594E4EF8-344A-468A-A216-0AA2DD38D0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6610" y="2665157"/>
                <a:ext cx="679" cy="17792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0712FEAB-8886-43F6-A12D-8867629AA13A}"/>
                  </a:ext>
                </a:extLst>
              </p:cNvPr>
              <p:cNvCxnSpPr/>
              <p:nvPr/>
            </p:nvCxnSpPr>
            <p:spPr>
              <a:xfrm>
                <a:off x="1616675" y="4444409"/>
                <a:ext cx="87718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xmlns="" id="{CE970C7D-F8AE-4023-8CFA-531ADB3F10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24726" y="3979842"/>
                <a:ext cx="86841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xmlns="" id="{6628A3F0-AB1F-454C-B9BF-F6C1D57004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6255" y="4444409"/>
                <a:ext cx="679" cy="293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xmlns="" id="{DF6D32BF-DDF7-45E5-B0EC-23AAABE3A9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2851" y="4444408"/>
                <a:ext cx="679" cy="293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xmlns="" id="{B7291787-F059-411F-BAE2-67544EAFDF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3136" y="4444409"/>
                <a:ext cx="679" cy="293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xmlns="" id="{20047F99-6431-4D96-8977-9BA42DC444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6921" y="4444409"/>
                <a:ext cx="679" cy="293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xmlns="" id="{426DF803-2FA1-4D99-A6A6-5C2D4BE460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88009" y="4444408"/>
                <a:ext cx="679" cy="293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4E421179-6ADE-4B7E-B8C5-118E509B5080}"/>
                </a:ext>
              </a:extLst>
            </p:cNvPr>
            <p:cNvSpPr>
              <a:spLocks/>
            </p:cNvSpPr>
            <p:nvPr/>
          </p:nvSpPr>
          <p:spPr>
            <a:xfrm>
              <a:off x="771641" y="4737748"/>
              <a:ext cx="1749534" cy="127074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upright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>
                  <a:solidFill>
                    <a:schemeClr val="tx1"/>
                  </a:solidFill>
                  <a:effectLst/>
                  <a:latin typeface="Arial Narrow" panose="020B0606020202030204" pitchFamily="34" charset="0"/>
                  <a:ea typeface="Times New Roman" panose="02020603050405020304" pitchFamily="18" charset="0"/>
                </a:rPr>
                <a:t>UNIT KERJA BIDANG PEMERINTAHAN</a:t>
              </a:r>
              <a:endParaRPr lang="en-ID" sz="160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EA477A8-40D7-4850-B776-FDF0C546C95C}"/>
                </a:ext>
              </a:extLst>
            </p:cNvPr>
            <p:cNvSpPr>
              <a:spLocks/>
            </p:cNvSpPr>
            <p:nvPr/>
          </p:nvSpPr>
          <p:spPr>
            <a:xfrm>
              <a:off x="2838485" y="4737748"/>
              <a:ext cx="1811554" cy="127074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upright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>
                  <a:solidFill>
                    <a:schemeClr val="tx1"/>
                  </a:solidFill>
                  <a:effectLst/>
                  <a:latin typeface="Arial Narrow" panose="020B0606020202030204" pitchFamily="34" charset="0"/>
                  <a:ea typeface="Times New Roman" panose="02020603050405020304" pitchFamily="18" charset="0"/>
                </a:rPr>
                <a:t>UNIT KERJA BIDANG HUKUM DAN </a:t>
              </a:r>
              <a:r>
                <a:rPr lang="id-ID" sz="1600">
                  <a:solidFill>
                    <a:schemeClr val="tx1"/>
                  </a:solidFill>
                  <a:effectLst/>
                  <a:latin typeface="Arial Narrow" panose="020B0606020202030204" pitchFamily="34" charset="0"/>
                  <a:ea typeface="Times New Roman" panose="02020603050405020304" pitchFamily="18" charset="0"/>
                </a:rPr>
                <a:t>ORGANISASI</a:t>
              </a:r>
              <a:endParaRPr lang="en-ID" sz="160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69EB8721-2EB0-462B-A704-C57720A0AD1D}"/>
                </a:ext>
              </a:extLst>
            </p:cNvPr>
            <p:cNvSpPr>
              <a:spLocks/>
            </p:cNvSpPr>
            <p:nvPr/>
          </p:nvSpPr>
          <p:spPr>
            <a:xfrm>
              <a:off x="3653396" y="2824738"/>
              <a:ext cx="4685375" cy="6777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upright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rgbClr val="000000"/>
                  </a:solidFill>
                  <a:effectLst/>
                  <a:latin typeface="Arial Narrow" panose="020B0606020202030204" pitchFamily="34" charset="0"/>
                  <a:ea typeface="Times New Roman" panose="02020603050405020304" pitchFamily="18" charset="0"/>
                </a:rPr>
                <a:t>SEKRETARIS GUBERNUR SEBAGAI WAKIL PEMERINTAH PUSAT</a:t>
              </a:r>
              <a:endParaRPr lang="en-ID" sz="1600" b="1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3A32B7EB-D7BB-4C18-ADC3-C26D6A73D100}"/>
                </a:ext>
              </a:extLst>
            </p:cNvPr>
            <p:cNvSpPr>
              <a:spLocks/>
            </p:cNvSpPr>
            <p:nvPr/>
          </p:nvSpPr>
          <p:spPr>
            <a:xfrm>
              <a:off x="3465532" y="3722525"/>
              <a:ext cx="1658668" cy="53981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upright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effectLst/>
                  <a:latin typeface="Arial Narrow" panose="020B0606020202030204" pitchFamily="34" charset="0"/>
                  <a:ea typeface="Times New Roman" panose="02020603050405020304" pitchFamily="18" charset="0"/>
                </a:rPr>
                <a:t>SEKRETARIAT</a:t>
              </a:r>
              <a:endParaRPr lang="en-ID" sz="1600" dirty="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0C352662-3305-419F-A1C2-29D0A96C308C}"/>
                </a:ext>
              </a:extLst>
            </p:cNvPr>
            <p:cNvSpPr>
              <a:spLocks/>
            </p:cNvSpPr>
            <p:nvPr/>
          </p:nvSpPr>
          <p:spPr>
            <a:xfrm>
              <a:off x="5023599" y="4737748"/>
              <a:ext cx="1895208" cy="127074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upright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>
                  <a:solidFill>
                    <a:schemeClr val="tx1"/>
                  </a:solidFill>
                  <a:effectLst/>
                  <a:latin typeface="Arial Narrow" panose="020B0606020202030204" pitchFamily="34" charset="0"/>
                  <a:ea typeface="Times New Roman" panose="02020603050405020304" pitchFamily="18" charset="0"/>
                </a:rPr>
                <a:t>UNIT KERJA BIDANG KEUANGAN</a:t>
              </a:r>
              <a:endParaRPr lang="en-ID" sz="160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89BAC88B-DD3A-4ED7-B631-55719D6EA8DE}"/>
                </a:ext>
              </a:extLst>
            </p:cNvPr>
            <p:cNvSpPr>
              <a:spLocks/>
            </p:cNvSpPr>
            <p:nvPr/>
          </p:nvSpPr>
          <p:spPr>
            <a:xfrm>
              <a:off x="3653396" y="2135188"/>
              <a:ext cx="4685375" cy="5299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upright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rgbClr val="000000"/>
                  </a:solidFill>
                  <a:effectLst/>
                  <a:latin typeface="Arial Narrow" panose="020B0606020202030204" pitchFamily="34" charset="0"/>
                  <a:ea typeface="Times New Roman" panose="02020603050405020304" pitchFamily="18" charset="0"/>
                </a:rPr>
                <a:t>GUBERNUR SEBAGAI WAKIL PEMERINTAH PUSAT</a:t>
              </a:r>
              <a:endParaRPr lang="en-ID" sz="1600" b="1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B00EE411-7BF0-44AE-8AF1-A2F5A3DAACD0}"/>
                </a:ext>
              </a:extLst>
            </p:cNvPr>
            <p:cNvSpPr>
              <a:spLocks/>
            </p:cNvSpPr>
            <p:nvPr/>
          </p:nvSpPr>
          <p:spPr>
            <a:xfrm>
              <a:off x="7176262" y="4737748"/>
              <a:ext cx="1974536" cy="128551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upright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>
                  <a:solidFill>
                    <a:schemeClr val="tx1"/>
                  </a:solidFill>
                  <a:effectLst/>
                  <a:latin typeface="Arial Narrow" panose="020B0606020202030204" pitchFamily="34" charset="0"/>
                  <a:ea typeface="Times New Roman" panose="02020603050405020304" pitchFamily="18" charset="0"/>
                </a:rPr>
                <a:t>UNIT KERJA BIDANG PERENCANAAN</a:t>
              </a:r>
              <a:endParaRPr lang="en-ID" sz="160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D45950B1-5AFC-42CA-AA2F-D472F713237D}"/>
                </a:ext>
              </a:extLst>
            </p:cNvPr>
            <p:cNvSpPr>
              <a:spLocks/>
            </p:cNvSpPr>
            <p:nvPr/>
          </p:nvSpPr>
          <p:spPr>
            <a:xfrm>
              <a:off x="9404645" y="4737748"/>
              <a:ext cx="1918285" cy="128551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upright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>
                  <a:solidFill>
                    <a:schemeClr val="tx1"/>
                  </a:solidFill>
                  <a:effectLst/>
                  <a:latin typeface="Arial Narrow" panose="020B0606020202030204" pitchFamily="34" charset="0"/>
                  <a:ea typeface="Times New Roman" panose="02020603050405020304" pitchFamily="18" charset="0"/>
                </a:rPr>
                <a:t>UNIT KERJA BIDANG PENGAWASAN</a:t>
              </a:r>
              <a:endParaRPr lang="en-ID" sz="160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018039D7-57E1-4315-A67B-C204A7753328}"/>
                </a:ext>
              </a:extLst>
            </p:cNvPr>
            <p:cNvSpPr>
              <a:spLocks/>
            </p:cNvSpPr>
            <p:nvPr/>
          </p:nvSpPr>
          <p:spPr>
            <a:xfrm>
              <a:off x="349624" y="3597035"/>
              <a:ext cx="11615860" cy="2552321"/>
            </a:xfrm>
            <a:prstGeom prst="rect">
              <a:avLst/>
            </a:prstGeom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ID" sz="2400">
                <a:latin typeface="Arial Narrow" panose="020B0606020202030204" pitchFamily="34" charset="0"/>
              </a:endParaRPr>
            </a:p>
          </p:txBody>
        </p:sp>
        <p:sp>
          <p:nvSpPr>
            <p:cNvPr id="21" name="Text Box 70">
              <a:extLst>
                <a:ext uri="{FF2B5EF4-FFF2-40B4-BE49-F238E27FC236}">
                  <a16:creationId xmlns:a16="http://schemas.microsoft.com/office/drawing/2014/main" xmlns="" id="{52D2B15C-876D-45A9-BF2B-80B241FDB493}"/>
                </a:ext>
              </a:extLst>
            </p:cNvPr>
            <p:cNvSpPr>
              <a:spLocks/>
            </p:cNvSpPr>
            <p:nvPr/>
          </p:nvSpPr>
          <p:spPr>
            <a:xfrm>
              <a:off x="9066421" y="3597035"/>
              <a:ext cx="2898341" cy="458058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anchor="t" upright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d-ID" sz="1600" b="1" dirty="0">
                  <a:effectLst/>
                  <a:latin typeface="Arial Narrow" panose="020B0606020202030204" pitchFamily="34" charset="0"/>
                  <a:ea typeface="Times New Roman" panose="02020603050405020304" pitchFamily="18" charset="0"/>
                </a:rPr>
                <a:t>PERANGKAT GUBERNUR</a:t>
              </a:r>
              <a:endParaRPr lang="en-ID" sz="1600" b="1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endParaRPr>
            </a:p>
          </p:txBody>
        </p:sp>
      </p:grpSp>
      <p:pic>
        <p:nvPicPr>
          <p:cNvPr id="29" name="Picture 2" descr="C:\Users\NINDYA\Downloads\WhatsApp Image 2020-06-08 at 10.21.35.jpeg">
            <a:extLst>
              <a:ext uri="{FF2B5EF4-FFF2-40B4-BE49-F238E27FC236}">
                <a16:creationId xmlns:a16="http://schemas.microsoft.com/office/drawing/2014/main" xmlns="" id="{B354D55B-A516-48D6-B978-E735EA1F2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60687" y="16514"/>
            <a:ext cx="479279" cy="626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617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NINDYA\Downloads\Speaker-Avatar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03447" y="397183"/>
            <a:ext cx="1238245" cy="123824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01250" y="1540168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>
                <a:latin typeface="Courier New" pitchFamily="49" charset="0"/>
                <a:cs typeface="Courier New" pitchFamily="49" charset="0"/>
              </a:rPr>
              <a:t>PRESIDEN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 descr="Administrator, chief, controller, governor, president, viceroy icon -  Download on Iconfin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4293096"/>
            <a:ext cx="1532992" cy="153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5" idx="2"/>
          </p:cNvCxnSpPr>
          <p:nvPr/>
        </p:nvCxnSpPr>
        <p:spPr>
          <a:xfrm>
            <a:off x="1930965" y="2001833"/>
            <a:ext cx="28640" cy="21952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07435" y="5864409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>
                <a:latin typeface="Courier New" pitchFamily="49" charset="0"/>
                <a:cs typeface="Courier New" pitchFamily="49" charset="0"/>
              </a:rPr>
              <a:t>GWPP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41692" y="1945296"/>
            <a:ext cx="8842875" cy="2308324"/>
          </a:xfrm>
          <a:prstGeom prst="rect">
            <a:avLst/>
          </a:prstGeom>
          <a:gradFill>
            <a:gsLst>
              <a:gs pos="62000">
                <a:schemeClr val="accent6">
                  <a:lumMod val="20000"/>
                  <a:lumOff val="80000"/>
                </a:schemeClr>
              </a:gs>
              <a:gs pos="77000">
                <a:schemeClr val="accent5">
                  <a:lumMod val="40000"/>
                  <a:lumOff val="60000"/>
                </a:schemeClr>
              </a:gs>
            </a:gsLst>
            <a:lin ang="7200000" scaled="0"/>
          </a:gradFill>
        </p:spPr>
        <p:txBody>
          <a:bodyPr wrap="square" rtlCol="0">
            <a:spAutoFit/>
          </a:bodyPr>
          <a:lstStyle/>
          <a:p>
            <a:r>
              <a:rPr lang="id-ID" sz="2400" b="1" dirty="0">
                <a:latin typeface="Arial Narrow" pitchFamily="34" charset="0"/>
              </a:rPr>
              <a:t>Presiden melimpahkan 46 tugas dan wewenang </a:t>
            </a:r>
            <a:r>
              <a:rPr lang="id-ID" sz="2400" dirty="0">
                <a:latin typeface="Arial Narrow" pitchFamily="34" charset="0"/>
              </a:rPr>
              <a:t>kepada Gubernur sebagai Wakil Pemerintah Pusat, meliputi:</a:t>
            </a:r>
          </a:p>
          <a:p>
            <a:pPr marL="457178" indent="-457178">
              <a:buAutoNum type="arabicPeriod"/>
            </a:pPr>
            <a:r>
              <a:rPr lang="id-ID" sz="2400" dirty="0">
                <a:latin typeface="Arial Narrow" pitchFamily="34" charset="0"/>
              </a:rPr>
              <a:t>Binwas Penyelenggaraan Urusan Pemerintah Kabupaten/Kota;</a:t>
            </a:r>
          </a:p>
          <a:p>
            <a:pPr marL="457178" indent="-457178">
              <a:buAutoNum type="arabicPeriod"/>
            </a:pPr>
            <a:r>
              <a:rPr lang="id-ID" sz="2400" dirty="0">
                <a:latin typeface="Arial Narrow" pitchFamily="34" charset="0"/>
              </a:rPr>
              <a:t>Binwas Penyelenggaraan Tugas Pembantuan di Kabupaten/Kota;</a:t>
            </a:r>
          </a:p>
          <a:p>
            <a:pPr marL="457178" indent="-457178">
              <a:buAutoNum type="arabicPeriod"/>
            </a:pPr>
            <a:r>
              <a:rPr lang="id-ID" sz="2400" dirty="0">
                <a:latin typeface="Arial Narrow" pitchFamily="34" charset="0"/>
              </a:rPr>
              <a:t>Tugas dan wewenang lainnya yang tercantum dalam peraturan perundang-undangan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1692" y="4485119"/>
            <a:ext cx="7872875" cy="830997"/>
          </a:xfrm>
          <a:prstGeom prst="rect">
            <a:avLst/>
          </a:prstGeom>
          <a:gradFill>
            <a:gsLst>
              <a:gs pos="40833">
                <a:schemeClr val="tx2">
                  <a:lumMod val="40000"/>
                  <a:lumOff val="60000"/>
                </a:schemeClr>
              </a:gs>
              <a:gs pos="61000">
                <a:schemeClr val="accent6">
                  <a:lumMod val="20000"/>
                  <a:lumOff val="80000"/>
                </a:schemeClr>
              </a:gs>
              <a:gs pos="77000">
                <a:schemeClr val="accent5">
                  <a:lumMod val="40000"/>
                  <a:lumOff val="60000"/>
                </a:schemeClr>
              </a:gs>
            </a:gsLst>
            <a:lin ang="7200000" scaled="0"/>
          </a:gradFill>
        </p:spPr>
        <p:txBody>
          <a:bodyPr wrap="square" rtlCol="0">
            <a:spAutoFit/>
          </a:bodyPr>
          <a:lstStyle/>
          <a:p>
            <a:r>
              <a:rPr lang="id-ID" sz="2400" b="1" dirty="0">
                <a:solidFill>
                  <a:srgbClr val="FF0000"/>
                </a:solidFill>
                <a:latin typeface="Arial Narrow" pitchFamily="34" charset="0"/>
              </a:rPr>
              <a:t>Tugas dan wewenang GWPP bersifat Atributif</a:t>
            </a:r>
            <a:r>
              <a:rPr lang="id-ID" sz="2400" b="1" dirty="0">
                <a:latin typeface="Arial Narrow" pitchFamily="34" charset="0"/>
              </a:rPr>
              <a:t>, melekat pada jabatan Gubernur</a:t>
            </a:r>
            <a:r>
              <a:rPr lang="en-US" sz="2400" b="1" dirty="0">
                <a:latin typeface="Arial Narrow" pitchFamily="34" charset="0"/>
              </a:rPr>
              <a:t> di 34 </a:t>
            </a:r>
            <a:r>
              <a:rPr lang="en-US" sz="2400" b="1" dirty="0" err="1">
                <a:latin typeface="Arial Narrow" pitchFamily="34" charset="0"/>
              </a:rPr>
              <a:t>Provinsi</a:t>
            </a:r>
            <a:r>
              <a:rPr lang="id-ID" sz="2400" b="1" dirty="0">
                <a:latin typeface="Arial Narrow" pitchFamily="34" charset="0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11692" y="5495077"/>
            <a:ext cx="7872875" cy="830997"/>
          </a:xfrm>
          <a:prstGeom prst="rect">
            <a:avLst/>
          </a:prstGeom>
          <a:gradFill>
            <a:gsLst>
              <a:gs pos="40833">
                <a:schemeClr val="tx2">
                  <a:lumMod val="40000"/>
                  <a:lumOff val="60000"/>
                </a:schemeClr>
              </a:gs>
              <a:gs pos="61000">
                <a:schemeClr val="accent6">
                  <a:lumMod val="20000"/>
                  <a:lumOff val="80000"/>
                </a:schemeClr>
              </a:gs>
              <a:gs pos="77000">
                <a:schemeClr val="accent5">
                  <a:lumMod val="40000"/>
                  <a:lumOff val="60000"/>
                </a:schemeClr>
              </a:gs>
            </a:gsLst>
            <a:lin ang="7200000" scaled="0"/>
          </a:gradFill>
        </p:spPr>
        <p:txBody>
          <a:bodyPr wrap="square" rtlCol="0">
            <a:spAutoFit/>
          </a:bodyPr>
          <a:lstStyle/>
          <a:p>
            <a:r>
              <a:rPr lang="id-ID" sz="2400" b="1" dirty="0">
                <a:solidFill>
                  <a:srgbClr val="FF0000"/>
                </a:solidFill>
                <a:latin typeface="Arial Narrow" pitchFamily="34" charset="0"/>
              </a:rPr>
              <a:t>Pelimpahan Kewenangan memberikan konsekuensi pendanaan melalui APBN</a:t>
            </a:r>
            <a:r>
              <a:rPr lang="en-US" sz="2400" b="1" dirty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 Narrow" pitchFamily="34" charset="0"/>
              </a:rPr>
              <a:t>melalui</a:t>
            </a:r>
            <a:r>
              <a:rPr lang="en-US" sz="2400" b="1" dirty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 Narrow" pitchFamily="34" charset="0"/>
              </a:rPr>
              <a:t>mekanisme</a:t>
            </a:r>
            <a:r>
              <a:rPr lang="en-US" sz="2400" b="1" dirty="0">
                <a:solidFill>
                  <a:srgbClr val="FF0000"/>
                </a:solidFill>
                <a:latin typeface="Arial Narrow" pitchFamily="34" charset="0"/>
              </a:rPr>
              <a:t> DEKONSENTRASI.</a:t>
            </a:r>
            <a:endParaRPr lang="id-ID" sz="2400" b="1" dirty="0">
              <a:latin typeface="Arial Narrow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7C3B99F-D88E-404B-BC75-67F1555319F2}"/>
              </a:ext>
            </a:extLst>
          </p:cNvPr>
          <p:cNvSpPr/>
          <p:nvPr/>
        </p:nvSpPr>
        <p:spPr>
          <a:xfrm>
            <a:off x="2872804" y="285536"/>
            <a:ext cx="8256917" cy="152894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39000">
                <a:schemeClr val="accent6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>
            <a:spAutoFit/>
          </a:bodyPr>
          <a:lstStyle/>
          <a:p>
            <a:r>
              <a:rPr lang="id-ID" sz="1867" dirty="0">
                <a:latin typeface="Arial Narrow" pitchFamily="34" charset="0"/>
                <a:cs typeface="Arial" pitchFamily="34" charset="0"/>
              </a:rPr>
              <a:t>Amanat Pasal 91 (1)  Undang-undang Nomor 23 Tahun 2014 tentang Pemerintahan Daerah, Dalam melaksanakan pembinaan dan pengawasan terhadap penyelenggaraan Urusan Pemerintahan yang menjadi kewenangan Daerah kabupaten/kota dan Tugas Pembantuan oleh Daerah kabupaten/kota, </a:t>
            </a:r>
            <a:r>
              <a:rPr lang="id-ID" sz="1867" b="1" dirty="0"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Presiden dibantu oleh Gubernur sebagai Wakil Pemerintah Pusat.</a:t>
            </a:r>
          </a:p>
        </p:txBody>
      </p:sp>
    </p:spTree>
    <p:extLst>
      <p:ext uri="{BB962C8B-B14F-4D97-AF65-F5344CB8AC3E}">
        <p14:creationId xmlns:p14="http://schemas.microsoft.com/office/powerpoint/2010/main" val="142990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49957" y="3105834"/>
            <a:ext cx="92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PENDANAAN GWPP</a:t>
            </a:r>
            <a:endParaRPr 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109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">
            <a:extLst>
              <a:ext uri="{FF2B5EF4-FFF2-40B4-BE49-F238E27FC236}">
                <a16:creationId xmlns:a16="http://schemas.microsoft.com/office/drawing/2014/main" xmlns="" id="{8F004C3E-9293-42A2-A1CF-38256563659B}"/>
              </a:ext>
            </a:extLst>
          </p:cNvPr>
          <p:cNvSpPr txBox="1"/>
          <p:nvPr/>
        </p:nvSpPr>
        <p:spPr>
          <a:xfrm>
            <a:off x="7946365" y="112666"/>
            <a:ext cx="3510159" cy="3674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Cambria"/>
                <a:cs typeface="Cambria"/>
              </a:rPr>
              <a:t>KEMENTERIAN </a:t>
            </a:r>
            <a:r>
              <a:rPr sz="1400" b="1" spc="-5" dirty="0">
                <a:solidFill>
                  <a:srgbClr val="FFFFFF"/>
                </a:solidFill>
                <a:latin typeface="Cambria"/>
                <a:cs typeface="Cambria"/>
              </a:rPr>
              <a:t>DALAM</a:t>
            </a:r>
            <a:r>
              <a:rPr sz="1400" b="1" spc="-91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mbria"/>
                <a:cs typeface="Cambria"/>
              </a:rPr>
              <a:t>NEGERI</a:t>
            </a:r>
            <a:endParaRPr sz="1400" dirty="0">
              <a:latin typeface="Cambria"/>
              <a:cs typeface="Cambria"/>
            </a:endParaRPr>
          </a:p>
          <a:p>
            <a:pPr marR="5080" algn="r">
              <a:spcBef>
                <a:spcPts val="11"/>
              </a:spcBef>
            </a:pPr>
            <a:r>
              <a:rPr lang="id-ID" sz="900" b="1" dirty="0">
                <a:solidFill>
                  <a:prstClr val="white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DITJEN BINA ADMINISTRASI KEWILAYAHAN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67201" y="-75769"/>
            <a:ext cx="37449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400" b="1" cap="all" dirty="0">
                <a:latin typeface="Agency FB" panose="020B0503020202020204" pitchFamily="34" charset="0"/>
                <a:cs typeface="Segoe UI" pitchFamily="34" charset="0"/>
              </a:rPr>
              <a:t>Pendanaan gwpp</a:t>
            </a:r>
            <a:endParaRPr lang="en-US" sz="4400" dirty="0">
              <a:latin typeface="Agency FB" panose="020B0503020202020204" pitchFamily="34" charset="0"/>
              <a:cs typeface="Segoe UI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34F57D23-A519-4A2C-AFE2-37ECE91761F8}"/>
              </a:ext>
            </a:extLst>
          </p:cNvPr>
          <p:cNvGrpSpPr/>
          <p:nvPr/>
        </p:nvGrpSpPr>
        <p:grpSpPr>
          <a:xfrm>
            <a:off x="190459" y="666733"/>
            <a:ext cx="11715832" cy="60959"/>
            <a:chOff x="-2071734" y="642924"/>
            <a:chExt cx="13535026" cy="111125"/>
          </a:xfrm>
        </p:grpSpPr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xmlns="" id="{3C8E09AE-EF94-4471-9056-510FAC7E8848}"/>
                </a:ext>
              </a:extLst>
            </p:cNvPr>
            <p:cNvSpPr/>
            <p:nvPr/>
          </p:nvSpPr>
          <p:spPr bwMode="auto">
            <a:xfrm>
              <a:off x="-2071734" y="642924"/>
              <a:ext cx="4511676" cy="11112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67">
                <a:latin typeface="Century Gothic" panose="020B0502020202020204" pitchFamily="34" charset="0"/>
              </a:endParaRPr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xmlns="" id="{C01DF30A-D8F3-4FAC-AE8F-F0AAE1BCC93E}"/>
                </a:ext>
              </a:extLst>
            </p:cNvPr>
            <p:cNvSpPr/>
            <p:nvPr/>
          </p:nvSpPr>
          <p:spPr bwMode="auto">
            <a:xfrm>
              <a:off x="2439942" y="642924"/>
              <a:ext cx="4511675" cy="111125"/>
            </a:xfrm>
            <a:prstGeom prst="parallelogram">
              <a:avLst>
                <a:gd name="adj" fmla="val 11436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67">
                <a:latin typeface="Century Gothic" panose="020B0502020202020204" pitchFamily="34" charset="0"/>
              </a:endParaRPr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xmlns="" id="{B460681F-E20D-4102-85B5-7E4B00FCD8D7}"/>
                </a:ext>
              </a:extLst>
            </p:cNvPr>
            <p:cNvSpPr/>
            <p:nvPr/>
          </p:nvSpPr>
          <p:spPr bwMode="auto">
            <a:xfrm>
              <a:off x="6951617" y="642924"/>
              <a:ext cx="4511675" cy="111125"/>
            </a:xfrm>
            <a:prstGeom prst="parallelogram">
              <a:avLst>
                <a:gd name="adj" fmla="val 1143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67">
                <a:latin typeface="Century Gothic" panose="020B0502020202020204" pitchFamily="34" charset="0"/>
              </a:endParaRPr>
            </a:p>
          </p:txBody>
        </p:sp>
      </p:grpSp>
      <p:pic>
        <p:nvPicPr>
          <p:cNvPr id="25" name="Picture 2" descr="Related image">
            <a:extLst>
              <a:ext uri="{FF2B5EF4-FFF2-40B4-BE49-F238E27FC236}">
                <a16:creationId xmlns:a16="http://schemas.microsoft.com/office/drawing/2014/main" xmlns="" id="{5524FCC1-0D26-4D29-AF00-542FFBB73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459" y="2"/>
            <a:ext cx="571504" cy="622495"/>
          </a:xfrm>
          <a:prstGeom prst="rect">
            <a:avLst/>
          </a:prstGeom>
          <a:noFill/>
        </p:spPr>
      </p:pic>
      <p:pic>
        <p:nvPicPr>
          <p:cNvPr id="47" name="Picture 2" descr="C:\Users\NINDYA\Downloads\WhatsApp Image 2020-06-08 at 10.21.35.jpeg">
            <a:extLst>
              <a:ext uri="{FF2B5EF4-FFF2-40B4-BE49-F238E27FC236}">
                <a16:creationId xmlns:a16="http://schemas.microsoft.com/office/drawing/2014/main" xmlns="" id="{D4F06E27-7A51-4BFC-B22A-A40B5FEFF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60687" y="16514"/>
            <a:ext cx="479279" cy="626750"/>
          </a:xfrm>
          <a:prstGeom prst="rect">
            <a:avLst/>
          </a:prstGeom>
          <a:noFill/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F704A109-7054-41BC-9131-92AE727FCF94}"/>
              </a:ext>
            </a:extLst>
          </p:cNvPr>
          <p:cNvGrpSpPr/>
          <p:nvPr/>
        </p:nvGrpSpPr>
        <p:grpSpPr>
          <a:xfrm flipV="1">
            <a:off x="0" y="2190578"/>
            <a:ext cx="7595796" cy="3002528"/>
            <a:chOff x="1" y="2479698"/>
            <a:chExt cx="7595796" cy="300252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6AB61AD7-40B1-4DC4-8176-457409068864}"/>
                </a:ext>
              </a:extLst>
            </p:cNvPr>
            <p:cNvSpPr/>
            <p:nvPr/>
          </p:nvSpPr>
          <p:spPr>
            <a:xfrm rot="5400000">
              <a:off x="2786622" y="-304640"/>
              <a:ext cx="474979" cy="6048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41" name="Block Arc 40">
              <a:extLst>
                <a:ext uri="{FF2B5EF4-FFF2-40B4-BE49-F238E27FC236}">
                  <a16:creationId xmlns:a16="http://schemas.microsoft.com/office/drawing/2014/main" xmlns="" id="{EFDE86E3-1F2D-4200-BE6A-7E82C2C38539}"/>
                </a:ext>
              </a:extLst>
            </p:cNvPr>
            <p:cNvSpPr/>
            <p:nvPr/>
          </p:nvSpPr>
          <p:spPr>
            <a:xfrm rot="16200000">
              <a:off x="4593268" y="2479697"/>
              <a:ext cx="3002528" cy="3002530"/>
            </a:xfrm>
            <a:prstGeom prst="blockArc">
              <a:avLst>
                <a:gd name="adj1" fmla="val 17030168"/>
                <a:gd name="adj2" fmla="val 21553905"/>
                <a:gd name="adj3" fmla="val 1599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1C357028-D793-4EC2-B637-A7B5384A142D}"/>
                </a:ext>
              </a:extLst>
            </p:cNvPr>
            <p:cNvSpPr txBox="1"/>
            <p:nvPr/>
          </p:nvSpPr>
          <p:spPr>
            <a:xfrm rot="8215818" flipV="1">
              <a:off x="4850418" y="2878533"/>
              <a:ext cx="1853224" cy="147866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xmlns="" id="{B0A602B9-512C-499A-B785-2CD0817FD1C1}"/>
                </a:ext>
              </a:extLst>
            </p:cNvPr>
            <p:cNvSpPr/>
            <p:nvPr/>
          </p:nvSpPr>
          <p:spPr>
            <a:xfrm rot="11589999">
              <a:off x="4417070" y="3621771"/>
              <a:ext cx="835466" cy="34656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56500ECF-B12B-4D66-B507-83EDACF41252}"/>
              </a:ext>
            </a:extLst>
          </p:cNvPr>
          <p:cNvSpPr/>
          <p:nvPr/>
        </p:nvSpPr>
        <p:spPr>
          <a:xfrm rot="5400000">
            <a:off x="9619719" y="1572097"/>
            <a:ext cx="437038" cy="47075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9CCFF949-A875-4DA3-B7CE-4D2FE52C5D3A}"/>
              </a:ext>
            </a:extLst>
          </p:cNvPr>
          <p:cNvSpPr/>
          <p:nvPr/>
        </p:nvSpPr>
        <p:spPr>
          <a:xfrm rot="5400000">
            <a:off x="8939286" y="-610136"/>
            <a:ext cx="437038" cy="60683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46" name="Block Arc 45">
            <a:extLst>
              <a:ext uri="{FF2B5EF4-FFF2-40B4-BE49-F238E27FC236}">
                <a16:creationId xmlns:a16="http://schemas.microsoft.com/office/drawing/2014/main" xmlns="" id="{3ECD96B3-34C5-4A9C-B288-CA3B31B4E90F}"/>
              </a:ext>
            </a:extLst>
          </p:cNvPr>
          <p:cNvSpPr/>
          <p:nvPr/>
        </p:nvSpPr>
        <p:spPr>
          <a:xfrm rot="5400000">
            <a:off x="4593267" y="2188295"/>
            <a:ext cx="3002528" cy="3002530"/>
          </a:xfrm>
          <a:prstGeom prst="blockArc">
            <a:avLst>
              <a:gd name="adj1" fmla="val 16234075"/>
              <a:gd name="adj2" fmla="val 20497631"/>
              <a:gd name="adj3" fmla="val 1610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8" name="Block Arc 47">
            <a:extLst>
              <a:ext uri="{FF2B5EF4-FFF2-40B4-BE49-F238E27FC236}">
                <a16:creationId xmlns:a16="http://schemas.microsoft.com/office/drawing/2014/main" xmlns="" id="{CF36139B-B3F7-4330-8494-595DA40C84B6}"/>
              </a:ext>
            </a:extLst>
          </p:cNvPr>
          <p:cNvSpPr/>
          <p:nvPr/>
        </p:nvSpPr>
        <p:spPr>
          <a:xfrm>
            <a:off x="4593266" y="2188296"/>
            <a:ext cx="3002530" cy="3002528"/>
          </a:xfrm>
          <a:prstGeom prst="blockArc">
            <a:avLst>
              <a:gd name="adj1" fmla="val 16267252"/>
              <a:gd name="adj2" fmla="val 20128195"/>
              <a:gd name="adj3" fmla="val 156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9D16B71D-D60A-49FE-B47F-FFCC57E7203B}"/>
              </a:ext>
            </a:extLst>
          </p:cNvPr>
          <p:cNvSpPr txBox="1"/>
          <p:nvPr/>
        </p:nvSpPr>
        <p:spPr>
          <a:xfrm>
            <a:off x="245089" y="1596950"/>
            <a:ext cx="44351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1600" dirty="0">
                <a:latin typeface="Arial" pitchFamily="34" charset="0"/>
                <a:ea typeface="Tahoma" pitchFamily="34" charset="0"/>
                <a:cs typeface="Arial" pitchFamily="34" charset="0"/>
              </a:rPr>
              <a:t>Pendanaan pelaksanaan tugas dan wewenang gubernur sebagai wakil Pemerintah Pusat dibebankan pada </a:t>
            </a:r>
            <a:r>
              <a:rPr lang="id-ID" sz="1600" b="1" dirty="0">
                <a:latin typeface="Arial" pitchFamily="34" charset="0"/>
                <a:ea typeface="Tahoma" pitchFamily="34" charset="0"/>
                <a:cs typeface="Arial" pitchFamily="34" charset="0"/>
              </a:rPr>
              <a:t>Anggaran Pendapatan Dan Belanja Negara </a:t>
            </a:r>
            <a:r>
              <a:rPr lang="id-ID" sz="1600" dirty="0">
                <a:latin typeface="Arial" pitchFamily="34" charset="0"/>
                <a:ea typeface="Tahoma" pitchFamily="34" charset="0"/>
                <a:cs typeface="Arial" pitchFamily="34" charset="0"/>
              </a:rPr>
              <a:t>dengan </a:t>
            </a:r>
            <a:r>
              <a:rPr lang="id-ID" sz="1600" b="1" dirty="0">
                <a:latin typeface="Arial" pitchFamily="34" charset="0"/>
                <a:ea typeface="Tahoma" pitchFamily="34" charset="0"/>
                <a:cs typeface="Arial" pitchFamily="34" charset="0"/>
              </a:rPr>
              <a:t>memperhatikan kemampuan keuangan negara (Pasal 4 PP 33/ 2018);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D86C43A7-CA7E-4237-A96C-6F5B35F4B869}"/>
              </a:ext>
            </a:extLst>
          </p:cNvPr>
          <p:cNvSpPr txBox="1"/>
          <p:nvPr/>
        </p:nvSpPr>
        <p:spPr>
          <a:xfrm>
            <a:off x="6155021" y="1148889"/>
            <a:ext cx="58104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>
                <a:latin typeface="Arial" pitchFamily="34" charset="0"/>
                <a:cs typeface="Arial" pitchFamily="34" charset="0"/>
              </a:rPr>
              <a:t>Dengan mempertimbangkan kondisi keuangan negara, pendanaan GWPP baru dialokasikan untuk </a:t>
            </a:r>
            <a:r>
              <a:rPr lang="id-ID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membiayai 8 (Delapan) dari 46 tugas dan wewenang GWPP </a:t>
            </a:r>
            <a:r>
              <a:rPr lang="id-ID" sz="1600" dirty="0">
                <a:latin typeface="Arial" pitchFamily="34" charset="0"/>
                <a:cs typeface="Arial" pitchFamily="34" charset="0"/>
              </a:rPr>
              <a:t>yang dianggap prioritas;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E9D4395F-DA69-442E-BA5D-C170D16C42B9}"/>
              </a:ext>
            </a:extLst>
          </p:cNvPr>
          <p:cNvSpPr txBox="1"/>
          <p:nvPr/>
        </p:nvSpPr>
        <p:spPr>
          <a:xfrm>
            <a:off x="7584162" y="4256410"/>
            <a:ext cx="40755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>
                <a:latin typeface="Arial" pitchFamily="34" charset="0"/>
                <a:cs typeface="Arial" pitchFamily="34" charset="0"/>
              </a:rPr>
              <a:t>Pelimpahan kewenangan dan pendanaan merupakan satu paket yang harus dilaksanakan oleh Gubernur dibantu oleh perangkat gubernur.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BEE6A757-DAAD-426E-A2DD-18AB00E7ABA8}"/>
              </a:ext>
            </a:extLst>
          </p:cNvPr>
          <p:cNvGrpSpPr/>
          <p:nvPr/>
        </p:nvGrpSpPr>
        <p:grpSpPr>
          <a:xfrm>
            <a:off x="-55140" y="1996243"/>
            <a:ext cx="7595799" cy="3152646"/>
            <a:chOff x="-2" y="2329580"/>
            <a:chExt cx="7595799" cy="3152646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id="{A07A668D-C92E-4440-916A-ADD9DC5C2418}"/>
                </a:ext>
              </a:extLst>
            </p:cNvPr>
            <p:cNvSpPr/>
            <p:nvPr/>
          </p:nvSpPr>
          <p:spPr>
            <a:xfrm rot="5400000">
              <a:off x="2145373" y="1361867"/>
              <a:ext cx="437038" cy="47277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4" name="Block Arc 53">
              <a:extLst>
                <a:ext uri="{FF2B5EF4-FFF2-40B4-BE49-F238E27FC236}">
                  <a16:creationId xmlns:a16="http://schemas.microsoft.com/office/drawing/2014/main" xmlns="" id="{0C1A9F2A-5CED-4CDF-A6DE-0808CDB6D4F7}"/>
                </a:ext>
              </a:extLst>
            </p:cNvPr>
            <p:cNvSpPr/>
            <p:nvPr/>
          </p:nvSpPr>
          <p:spPr>
            <a:xfrm rot="16200000">
              <a:off x="4593268" y="2479697"/>
              <a:ext cx="3002528" cy="3002530"/>
            </a:xfrm>
            <a:prstGeom prst="blockArc">
              <a:avLst>
                <a:gd name="adj1" fmla="val 16294378"/>
                <a:gd name="adj2" fmla="val 20340573"/>
                <a:gd name="adj3" fmla="val 1596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69174F88-4C95-45FF-BB0C-C5803F0DFEAC}"/>
                </a:ext>
              </a:extLst>
            </p:cNvPr>
            <p:cNvSpPr txBox="1"/>
            <p:nvPr/>
          </p:nvSpPr>
          <p:spPr>
            <a:xfrm rot="18332389">
              <a:off x="4817267" y="2920999"/>
              <a:ext cx="1853224" cy="147866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xmlns="" id="{61D7EFCC-070B-4289-A892-FFA6E3C9C109}"/>
                </a:ext>
              </a:extLst>
            </p:cNvPr>
            <p:cNvSpPr/>
            <p:nvPr/>
          </p:nvSpPr>
          <p:spPr>
            <a:xfrm rot="4178198">
              <a:off x="5364620" y="2574029"/>
              <a:ext cx="835466" cy="346568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xmlns="" id="{94A9455E-E475-4BBE-8E9E-B905B3134118}"/>
              </a:ext>
            </a:extLst>
          </p:cNvPr>
          <p:cNvSpPr/>
          <p:nvPr/>
        </p:nvSpPr>
        <p:spPr>
          <a:xfrm rot="9366165">
            <a:off x="6876595" y="3136306"/>
            <a:ext cx="835466" cy="34656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xmlns="" id="{F12BB0FE-A402-4E3E-AFEA-387E65635396}"/>
              </a:ext>
            </a:extLst>
          </p:cNvPr>
          <p:cNvSpPr/>
          <p:nvPr/>
        </p:nvSpPr>
        <p:spPr>
          <a:xfrm rot="15126762">
            <a:off x="5923701" y="4795815"/>
            <a:ext cx="835466" cy="34656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45089" y="5289973"/>
            <a:ext cx="56986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d-ID" dirty="0">
                <a:latin typeface="Arial" pitchFamily="34" charset="0"/>
                <a:cs typeface="Arial" pitchFamily="34" charset="0"/>
              </a:rPr>
              <a:t>Pendanaan GWPP merupakan bentuk konsekuensi dari pelimpahan tugas dan kewenangan presiden kepada Gubernur sebagai Wakil Pemerintah Pusat;</a:t>
            </a:r>
          </a:p>
        </p:txBody>
      </p:sp>
      <p:pic>
        <p:nvPicPr>
          <p:cNvPr id="60" name="Picture 2" descr="See the source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166" y="3000906"/>
            <a:ext cx="1298443" cy="129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76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335361" y="-10159"/>
            <a:ext cx="11868195" cy="7097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id-ID" sz="3200" dirty="0">
                <a:latin typeface="Berlin Sans FB" pitchFamily="34" charset="0"/>
                <a:ea typeface="+mj-ea"/>
                <a:cs typeface="+mj-cs"/>
              </a:rPr>
              <a:t>PENDANAAN GWPP TA. 2021</a:t>
            </a:r>
          </a:p>
        </p:txBody>
      </p:sp>
      <p:grpSp>
        <p:nvGrpSpPr>
          <p:cNvPr id="6" name="Group 58"/>
          <p:cNvGrpSpPr/>
          <p:nvPr/>
        </p:nvGrpSpPr>
        <p:grpSpPr>
          <a:xfrm>
            <a:off x="195077" y="666734"/>
            <a:ext cx="11715832" cy="60959"/>
            <a:chOff x="-2071734" y="642924"/>
            <a:chExt cx="13535026" cy="111125"/>
          </a:xfrm>
        </p:grpSpPr>
        <p:sp>
          <p:nvSpPr>
            <p:cNvPr id="7" name="Parallelogram 6"/>
            <p:cNvSpPr/>
            <p:nvPr/>
          </p:nvSpPr>
          <p:spPr bwMode="auto">
            <a:xfrm>
              <a:off x="-2071734" y="642924"/>
              <a:ext cx="4511676" cy="11112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latin typeface="Century Gothic" panose="020B0502020202020204" pitchFamily="34" charset="0"/>
              </a:endParaRPr>
            </a:p>
          </p:txBody>
        </p:sp>
        <p:sp>
          <p:nvSpPr>
            <p:cNvPr id="8" name="Parallelogram 7"/>
            <p:cNvSpPr/>
            <p:nvPr/>
          </p:nvSpPr>
          <p:spPr bwMode="auto">
            <a:xfrm>
              <a:off x="2439942" y="642924"/>
              <a:ext cx="4511675" cy="111125"/>
            </a:xfrm>
            <a:prstGeom prst="parallelogram">
              <a:avLst>
                <a:gd name="adj" fmla="val 11436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latin typeface="Century Gothic" panose="020B0502020202020204" pitchFamily="34" charset="0"/>
              </a:endParaRPr>
            </a:p>
          </p:txBody>
        </p:sp>
        <p:sp>
          <p:nvSpPr>
            <p:cNvPr id="9" name="Parallelogram 8"/>
            <p:cNvSpPr/>
            <p:nvPr/>
          </p:nvSpPr>
          <p:spPr bwMode="auto">
            <a:xfrm>
              <a:off x="6951617" y="642924"/>
              <a:ext cx="4511675" cy="111125"/>
            </a:xfrm>
            <a:prstGeom prst="parallelogram">
              <a:avLst>
                <a:gd name="adj" fmla="val 1143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latin typeface="Century Gothic" panose="020B0502020202020204" pitchFamily="34" charset="0"/>
              </a:endParaRP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>
            <a:off x="1007436" y="1600684"/>
            <a:ext cx="107531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061140" y="1515852"/>
            <a:ext cx="192021" cy="192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13" name="Oval 12"/>
          <p:cNvSpPr/>
          <p:nvPr/>
        </p:nvSpPr>
        <p:spPr>
          <a:xfrm>
            <a:off x="5631495" y="1515852"/>
            <a:ext cx="192021" cy="192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14" name="Oval 13"/>
          <p:cNvSpPr/>
          <p:nvPr/>
        </p:nvSpPr>
        <p:spPr>
          <a:xfrm>
            <a:off x="9264352" y="1504675"/>
            <a:ext cx="192021" cy="192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15" name="TextBox 14"/>
          <p:cNvSpPr txBox="1"/>
          <p:nvPr/>
        </p:nvSpPr>
        <p:spPr>
          <a:xfrm>
            <a:off x="766583" y="1792706"/>
            <a:ext cx="27995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rial Narrow" pitchFamily="34" charset="0"/>
              </a:rPr>
              <a:t>Surat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Pengesahan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Daftar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Isian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Pelaksanaan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Anggaran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Petikan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Tahun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Anggaran</a:t>
            </a:r>
            <a:r>
              <a:rPr lang="en-US" sz="2400" dirty="0">
                <a:latin typeface="Arial Narrow" pitchFamily="34" charset="0"/>
              </a:rPr>
              <a:t> 2021 No SP DIPA- 010.04.1.027486/2021 </a:t>
            </a:r>
            <a:r>
              <a:rPr lang="en-US" sz="2400" dirty="0" err="1">
                <a:latin typeface="Arial Narrow" pitchFamily="34" charset="0"/>
              </a:rPr>
              <a:t>Tanggal</a:t>
            </a:r>
            <a:r>
              <a:rPr lang="en-US" sz="2400" dirty="0">
                <a:latin typeface="Arial Narrow" pitchFamily="34" charset="0"/>
              </a:rPr>
              <a:t> 23 November 2020</a:t>
            </a:r>
            <a:endParaRPr lang="id-ID" sz="2400" dirty="0">
              <a:latin typeface="Arial Narrow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67808" y="1816703"/>
            <a:ext cx="288710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>
                <a:latin typeface="Arial Narrow" pitchFamily="34" charset="0"/>
              </a:rPr>
              <a:t>Alokasi anggaran kegiatan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Dekonsentrasi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Gubernur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sebagai</a:t>
            </a:r>
            <a:r>
              <a:rPr lang="en-US" sz="2400" dirty="0">
                <a:latin typeface="Arial Narrow" pitchFamily="34" charset="0"/>
              </a:rPr>
              <a:t> Wakil </a:t>
            </a:r>
            <a:r>
              <a:rPr lang="en-US" sz="2400" dirty="0" err="1">
                <a:latin typeface="Arial Narrow" pitchFamily="34" charset="0"/>
              </a:rPr>
              <a:t>Pemerintah</a:t>
            </a:r>
            <a:r>
              <a:rPr lang="en-US" sz="2400" dirty="0">
                <a:latin typeface="Arial Narrow" pitchFamily="34" charset="0"/>
              </a:rPr>
              <a:t> Pusat  di 34 </a:t>
            </a:r>
            <a:r>
              <a:rPr lang="en-US" sz="2400" dirty="0" err="1">
                <a:latin typeface="Arial Narrow" pitchFamily="34" charset="0"/>
              </a:rPr>
              <a:t>Provinsi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sebesar</a:t>
            </a:r>
            <a:r>
              <a:rPr lang="en-US" sz="2400" dirty="0">
                <a:latin typeface="Arial Narrow" pitchFamily="34" charset="0"/>
              </a:rPr>
              <a:t> Rp. 83.431.802.000,-</a:t>
            </a:r>
            <a:r>
              <a:rPr lang="id-ID" sz="2400" dirty="0">
                <a:latin typeface="Arial Narrow" pitchFamily="34" charset="0"/>
              </a:rPr>
              <a:t> (membiayai 8 tugas dan wewenang GWPP</a:t>
            </a:r>
            <a:r>
              <a:rPr lang="id-ID" sz="2400" dirty="0" smtClean="0">
                <a:latin typeface="Arial Narrow" pitchFamily="34" charset="0"/>
              </a:rPr>
              <a:t>)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setelah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beberapa</a:t>
            </a:r>
            <a:r>
              <a:rPr lang="en-US" sz="2400" dirty="0" smtClean="0">
                <a:latin typeface="Arial Narrow" pitchFamily="34" charset="0"/>
              </a:rPr>
              <a:t> kali refocusing </a:t>
            </a:r>
            <a:r>
              <a:rPr lang="en-US" sz="2400" dirty="0" err="1" smtClean="0">
                <a:latin typeface="Arial Narrow" pitchFamily="34" charset="0"/>
              </a:rPr>
              <a:t>menjadi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Rp</a:t>
            </a:r>
            <a:r>
              <a:rPr lang="en-US" sz="2400" dirty="0" smtClean="0">
                <a:latin typeface="Arial Narrow" pitchFamily="34" charset="0"/>
              </a:rPr>
              <a:t>. </a:t>
            </a:r>
            <a:r>
              <a:rPr lang="en-ID" sz="2400" b="1" dirty="0">
                <a:latin typeface="Arial Narrow" pitchFamily="34" charset="0"/>
              </a:rPr>
              <a:t>36.460.228.000 ,-.</a:t>
            </a:r>
            <a:endParaRPr lang="id-ID" sz="2400" b="1" dirty="0">
              <a:latin typeface="Arial Narrow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40166" y="1792706"/>
            <a:ext cx="30723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Arial Narrow" pitchFamily="34" charset="0"/>
              </a:rPr>
              <a:t>Pedoman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pelaksanaan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kegiatan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Dekonsentrasi</a:t>
            </a:r>
            <a:r>
              <a:rPr lang="en-US" sz="2400" dirty="0" smtClean="0">
                <a:latin typeface="Arial Narrow" pitchFamily="34" charset="0"/>
              </a:rPr>
              <a:t> GWPP :</a:t>
            </a:r>
          </a:p>
          <a:p>
            <a:r>
              <a:rPr lang="id-ID" sz="2400" b="1" dirty="0" smtClean="0">
                <a:solidFill>
                  <a:srgbClr val="FF0000"/>
                </a:solidFill>
                <a:latin typeface="Arial Narrow" pitchFamily="34" charset="0"/>
              </a:rPr>
              <a:t>Keputusan </a:t>
            </a:r>
            <a:r>
              <a:rPr lang="id-ID" sz="2400" b="1" dirty="0">
                <a:solidFill>
                  <a:srgbClr val="FF0000"/>
                </a:solidFill>
                <a:latin typeface="Arial Narrow" pitchFamily="34" charset="0"/>
              </a:rPr>
              <a:t>Menteri Dalam Negeri Nomor 118-138 Tahun 2021 tentang Petunjuk Teknis Pelaksanaan Kegiatan Dekonsentrasi Gubernur sebagai Wakil Pemerintah Pusat TA. 2021</a:t>
            </a:r>
          </a:p>
        </p:txBody>
      </p:sp>
      <p:sp>
        <p:nvSpPr>
          <p:cNvPr id="18" name="L-Shape 17"/>
          <p:cNvSpPr/>
          <p:nvPr/>
        </p:nvSpPr>
        <p:spPr>
          <a:xfrm rot="13713214">
            <a:off x="2216411" y="1472039"/>
            <a:ext cx="288032" cy="28803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19" name="L-Shape 18"/>
          <p:cNvSpPr/>
          <p:nvPr/>
        </p:nvSpPr>
        <p:spPr>
          <a:xfrm rot="13713214">
            <a:off x="5785860" y="1472040"/>
            <a:ext cx="288032" cy="28803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20" name="L-Shape 19"/>
          <p:cNvSpPr/>
          <p:nvPr/>
        </p:nvSpPr>
        <p:spPr>
          <a:xfrm rot="13713214">
            <a:off x="9419624" y="1472041"/>
            <a:ext cx="288032" cy="28803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pic>
        <p:nvPicPr>
          <p:cNvPr id="21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077" y="2"/>
            <a:ext cx="571504" cy="622495"/>
          </a:xfrm>
          <a:prstGeom prst="rect">
            <a:avLst/>
          </a:prstGeom>
          <a:noFill/>
        </p:spPr>
      </p:pic>
      <p:pic>
        <p:nvPicPr>
          <p:cNvPr id="5122" name="Picture 2" descr="Defisit dalam Asumsi Makro APBN 2021 Diusulkan 3,21 sampai 4,17 Perse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81"/>
          <a:stretch/>
        </p:blipFill>
        <p:spPr bwMode="auto">
          <a:xfrm>
            <a:off x="480829" y="5305939"/>
            <a:ext cx="2868396" cy="13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NINDYA\Downloads\WhatsApp Image 2020-06-08 at 10.21.35.jpeg">
            <a:extLst>
              <a:ext uri="{FF2B5EF4-FFF2-40B4-BE49-F238E27FC236}">
                <a16:creationId xmlns:a16="http://schemas.microsoft.com/office/drawing/2014/main" xmlns="" id="{D69DE896-2800-4D06-BC73-914FFA8F1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60687" y="16514"/>
            <a:ext cx="479279" cy="626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51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933686" y="1045029"/>
            <a:ext cx="10290323" cy="5025388"/>
            <a:chOff x="933686" y="1858887"/>
            <a:chExt cx="6573115" cy="4211530"/>
          </a:xfrm>
        </p:grpSpPr>
        <p:grpSp>
          <p:nvGrpSpPr>
            <p:cNvPr id="3" name="그룹 7">
              <a:extLst>
                <a:ext uri="{FF2B5EF4-FFF2-40B4-BE49-F238E27FC236}">
                  <a16:creationId xmlns:a16="http://schemas.microsoft.com/office/drawing/2014/main" xmlns="" id="{5A013AAF-2E67-4F58-929C-50698F2F6BD5}"/>
                </a:ext>
              </a:extLst>
            </p:cNvPr>
            <p:cNvGrpSpPr/>
            <p:nvPr/>
          </p:nvGrpSpPr>
          <p:grpSpPr>
            <a:xfrm>
              <a:off x="933686" y="1858887"/>
              <a:ext cx="6573115" cy="900000"/>
              <a:chOff x="933685" y="1815665"/>
              <a:chExt cx="6573115" cy="972000"/>
            </a:xfrm>
          </p:grpSpPr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xmlns="" id="{C1D36C7F-377C-4C1A-9073-BFFD1DA7058E}"/>
                  </a:ext>
                </a:extLst>
              </p:cNvPr>
              <p:cNvSpPr/>
              <p:nvPr/>
            </p:nvSpPr>
            <p:spPr>
              <a:xfrm>
                <a:off x="2291056" y="1815665"/>
                <a:ext cx="5215744" cy="972000"/>
              </a:xfrm>
              <a:custGeom>
                <a:avLst/>
                <a:gdLst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396000 w 6460280"/>
                  <a:gd name="connsiteY4" fmla="*/ 396000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396000 w 6460280"/>
                  <a:gd name="connsiteY4" fmla="*/ 396000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35550 w 6460280"/>
                  <a:gd name="connsiteY4" fmla="*/ 405313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54427 w 6460280"/>
                  <a:gd name="connsiteY4" fmla="*/ 405313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68584 w 6460280"/>
                  <a:gd name="connsiteY4" fmla="*/ 414627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73303 w 6460280"/>
                  <a:gd name="connsiteY4" fmla="*/ 402209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73303 w 6460280"/>
                  <a:gd name="connsiteY4" fmla="*/ 386687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63865 w 6460280"/>
                  <a:gd name="connsiteY4" fmla="*/ 392896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78022 w 6460280"/>
                  <a:gd name="connsiteY4" fmla="*/ 402210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78022 w 6460280"/>
                  <a:gd name="connsiteY4" fmla="*/ 392896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78022 w 6460280"/>
                  <a:gd name="connsiteY4" fmla="*/ 396001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68584 w 6460280"/>
                  <a:gd name="connsiteY4" fmla="*/ 396001 h 792000"/>
                  <a:gd name="connsiteX5" fmla="*/ 0 w 6460280"/>
                  <a:gd name="connsiteY5" fmla="*/ 0 h 79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60280" h="792000">
                    <a:moveTo>
                      <a:pt x="0" y="0"/>
                    </a:moveTo>
                    <a:lnTo>
                      <a:pt x="6460280" y="0"/>
                    </a:lnTo>
                    <a:lnTo>
                      <a:pt x="6460280" y="792000"/>
                    </a:lnTo>
                    <a:lnTo>
                      <a:pt x="0" y="792000"/>
                    </a:lnTo>
                    <a:lnTo>
                      <a:pt x="268584" y="3960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5" name="Pentagon 26">
                <a:extLst>
                  <a:ext uri="{FF2B5EF4-FFF2-40B4-BE49-F238E27FC236}">
                    <a16:creationId xmlns:a16="http://schemas.microsoft.com/office/drawing/2014/main" xmlns="" id="{3DC99B26-3F32-46BF-B50C-B0A1BD0DD51A}"/>
                  </a:ext>
                </a:extLst>
              </p:cNvPr>
              <p:cNvSpPr/>
              <p:nvPr/>
            </p:nvSpPr>
            <p:spPr>
              <a:xfrm>
                <a:off x="933685" y="1815665"/>
                <a:ext cx="1441222" cy="972000"/>
              </a:xfrm>
              <a:prstGeom prst="homePlate">
                <a:avLst>
                  <a:gd name="adj" fmla="val 22388"/>
                </a:avLst>
              </a:prstGeom>
              <a:solidFill>
                <a:schemeClr val="accent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A5B88B7A-5D32-49C7-8736-4215378568E9}"/>
                  </a:ext>
                </a:extLst>
              </p:cNvPr>
              <p:cNvSpPr/>
              <p:nvPr/>
            </p:nvSpPr>
            <p:spPr>
              <a:xfrm>
                <a:off x="991160" y="1815665"/>
                <a:ext cx="18000" cy="9720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6F97B6BE-7FCF-4D20-A0AE-CF1CCFFC13DF}"/>
                  </a:ext>
                </a:extLst>
              </p:cNvPr>
              <p:cNvSpPr/>
              <p:nvPr/>
            </p:nvSpPr>
            <p:spPr>
              <a:xfrm>
                <a:off x="1114936" y="1815665"/>
                <a:ext cx="18000" cy="9720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8" name="그룹 62">
              <a:extLst>
                <a:ext uri="{FF2B5EF4-FFF2-40B4-BE49-F238E27FC236}">
                  <a16:creationId xmlns:a16="http://schemas.microsoft.com/office/drawing/2014/main" xmlns="" id="{11A92EFA-FC5C-4BE7-948F-2DB8AA4A2FE9}"/>
                </a:ext>
              </a:extLst>
            </p:cNvPr>
            <p:cNvGrpSpPr/>
            <p:nvPr/>
          </p:nvGrpSpPr>
          <p:grpSpPr>
            <a:xfrm>
              <a:off x="933686" y="2962730"/>
              <a:ext cx="6573115" cy="900000"/>
              <a:chOff x="933685" y="1815665"/>
              <a:chExt cx="6573115" cy="972000"/>
            </a:xfrm>
          </p:grpSpPr>
          <p:sp>
            <p:nvSpPr>
              <p:cNvPr id="9" name="Rectangle 2">
                <a:extLst>
                  <a:ext uri="{FF2B5EF4-FFF2-40B4-BE49-F238E27FC236}">
                    <a16:creationId xmlns:a16="http://schemas.microsoft.com/office/drawing/2014/main" xmlns="" id="{2D6EEB33-EF6D-4DE3-A52F-83ACE376A654}"/>
                  </a:ext>
                </a:extLst>
              </p:cNvPr>
              <p:cNvSpPr/>
              <p:nvPr/>
            </p:nvSpPr>
            <p:spPr>
              <a:xfrm>
                <a:off x="2291056" y="1815665"/>
                <a:ext cx="5215744" cy="972000"/>
              </a:xfrm>
              <a:custGeom>
                <a:avLst/>
                <a:gdLst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396000 w 6460280"/>
                  <a:gd name="connsiteY4" fmla="*/ 396000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396000 w 6460280"/>
                  <a:gd name="connsiteY4" fmla="*/ 396000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35550 w 6460280"/>
                  <a:gd name="connsiteY4" fmla="*/ 405313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54427 w 6460280"/>
                  <a:gd name="connsiteY4" fmla="*/ 405313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68584 w 6460280"/>
                  <a:gd name="connsiteY4" fmla="*/ 414627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73303 w 6460280"/>
                  <a:gd name="connsiteY4" fmla="*/ 402209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73303 w 6460280"/>
                  <a:gd name="connsiteY4" fmla="*/ 386687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63865 w 6460280"/>
                  <a:gd name="connsiteY4" fmla="*/ 392896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78022 w 6460280"/>
                  <a:gd name="connsiteY4" fmla="*/ 402210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78022 w 6460280"/>
                  <a:gd name="connsiteY4" fmla="*/ 392896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78022 w 6460280"/>
                  <a:gd name="connsiteY4" fmla="*/ 396001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68584 w 6460280"/>
                  <a:gd name="connsiteY4" fmla="*/ 396001 h 792000"/>
                  <a:gd name="connsiteX5" fmla="*/ 0 w 6460280"/>
                  <a:gd name="connsiteY5" fmla="*/ 0 h 79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60280" h="792000">
                    <a:moveTo>
                      <a:pt x="0" y="0"/>
                    </a:moveTo>
                    <a:lnTo>
                      <a:pt x="6460280" y="0"/>
                    </a:lnTo>
                    <a:lnTo>
                      <a:pt x="6460280" y="792000"/>
                    </a:lnTo>
                    <a:lnTo>
                      <a:pt x="0" y="792000"/>
                    </a:lnTo>
                    <a:lnTo>
                      <a:pt x="268584" y="3960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0" name="Pentagon 26">
                <a:extLst>
                  <a:ext uri="{FF2B5EF4-FFF2-40B4-BE49-F238E27FC236}">
                    <a16:creationId xmlns:a16="http://schemas.microsoft.com/office/drawing/2014/main" xmlns="" id="{49550F03-2958-4301-B8BC-A0A9BC6FF4B7}"/>
                  </a:ext>
                </a:extLst>
              </p:cNvPr>
              <p:cNvSpPr/>
              <p:nvPr/>
            </p:nvSpPr>
            <p:spPr>
              <a:xfrm>
                <a:off x="933685" y="1815665"/>
                <a:ext cx="1441222" cy="972000"/>
              </a:xfrm>
              <a:prstGeom prst="homePlate">
                <a:avLst>
                  <a:gd name="adj" fmla="val 22388"/>
                </a:avLst>
              </a:prstGeom>
              <a:solidFill>
                <a:schemeClr val="accent4"/>
              </a:solidFill>
              <a:ln w="508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1" name="Rectangle 34">
                <a:extLst>
                  <a:ext uri="{FF2B5EF4-FFF2-40B4-BE49-F238E27FC236}">
                    <a16:creationId xmlns:a16="http://schemas.microsoft.com/office/drawing/2014/main" xmlns="" id="{B6863741-7AC6-40D7-A9EE-BBEBC4A9CFE8}"/>
                  </a:ext>
                </a:extLst>
              </p:cNvPr>
              <p:cNvSpPr/>
              <p:nvPr/>
            </p:nvSpPr>
            <p:spPr>
              <a:xfrm>
                <a:off x="991160" y="1815665"/>
                <a:ext cx="18000" cy="9720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2" name="Rectangle 38">
                <a:extLst>
                  <a:ext uri="{FF2B5EF4-FFF2-40B4-BE49-F238E27FC236}">
                    <a16:creationId xmlns:a16="http://schemas.microsoft.com/office/drawing/2014/main" xmlns="" id="{50C1234C-CFFB-46A8-8746-5A37AB38AAFD}"/>
                  </a:ext>
                </a:extLst>
              </p:cNvPr>
              <p:cNvSpPr/>
              <p:nvPr/>
            </p:nvSpPr>
            <p:spPr>
              <a:xfrm>
                <a:off x="1114936" y="1815665"/>
                <a:ext cx="18000" cy="9720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13" name="그룹 67">
              <a:extLst>
                <a:ext uri="{FF2B5EF4-FFF2-40B4-BE49-F238E27FC236}">
                  <a16:creationId xmlns:a16="http://schemas.microsoft.com/office/drawing/2014/main" xmlns="" id="{8EA5B198-5F7B-47FA-A085-D192CFD9D001}"/>
                </a:ext>
              </a:extLst>
            </p:cNvPr>
            <p:cNvGrpSpPr/>
            <p:nvPr/>
          </p:nvGrpSpPr>
          <p:grpSpPr>
            <a:xfrm>
              <a:off x="933686" y="4066573"/>
              <a:ext cx="6573115" cy="900000"/>
              <a:chOff x="933685" y="1815665"/>
              <a:chExt cx="6573115" cy="972000"/>
            </a:xfrm>
          </p:grpSpPr>
          <p:sp>
            <p:nvSpPr>
              <p:cNvPr id="14" name="Rectangle 2">
                <a:extLst>
                  <a:ext uri="{FF2B5EF4-FFF2-40B4-BE49-F238E27FC236}">
                    <a16:creationId xmlns:a16="http://schemas.microsoft.com/office/drawing/2014/main" xmlns="" id="{3FC50E73-8790-4816-9852-62A2FD1EA640}"/>
                  </a:ext>
                </a:extLst>
              </p:cNvPr>
              <p:cNvSpPr/>
              <p:nvPr/>
            </p:nvSpPr>
            <p:spPr>
              <a:xfrm>
                <a:off x="2291056" y="1815665"/>
                <a:ext cx="5215744" cy="972000"/>
              </a:xfrm>
              <a:custGeom>
                <a:avLst/>
                <a:gdLst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396000 w 6460280"/>
                  <a:gd name="connsiteY4" fmla="*/ 396000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396000 w 6460280"/>
                  <a:gd name="connsiteY4" fmla="*/ 396000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35550 w 6460280"/>
                  <a:gd name="connsiteY4" fmla="*/ 405313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54427 w 6460280"/>
                  <a:gd name="connsiteY4" fmla="*/ 405313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68584 w 6460280"/>
                  <a:gd name="connsiteY4" fmla="*/ 414627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73303 w 6460280"/>
                  <a:gd name="connsiteY4" fmla="*/ 402209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73303 w 6460280"/>
                  <a:gd name="connsiteY4" fmla="*/ 386687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63865 w 6460280"/>
                  <a:gd name="connsiteY4" fmla="*/ 392896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78022 w 6460280"/>
                  <a:gd name="connsiteY4" fmla="*/ 402210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78022 w 6460280"/>
                  <a:gd name="connsiteY4" fmla="*/ 392896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78022 w 6460280"/>
                  <a:gd name="connsiteY4" fmla="*/ 396001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68584 w 6460280"/>
                  <a:gd name="connsiteY4" fmla="*/ 396001 h 792000"/>
                  <a:gd name="connsiteX5" fmla="*/ 0 w 6460280"/>
                  <a:gd name="connsiteY5" fmla="*/ 0 h 79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60280" h="792000">
                    <a:moveTo>
                      <a:pt x="0" y="0"/>
                    </a:moveTo>
                    <a:lnTo>
                      <a:pt x="6460280" y="0"/>
                    </a:lnTo>
                    <a:lnTo>
                      <a:pt x="6460280" y="792000"/>
                    </a:lnTo>
                    <a:lnTo>
                      <a:pt x="0" y="792000"/>
                    </a:lnTo>
                    <a:lnTo>
                      <a:pt x="268584" y="3960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5" name="Pentagon 26">
                <a:extLst>
                  <a:ext uri="{FF2B5EF4-FFF2-40B4-BE49-F238E27FC236}">
                    <a16:creationId xmlns:a16="http://schemas.microsoft.com/office/drawing/2014/main" xmlns="" id="{FA9B43C6-9D3A-4CED-BD96-AC9091C75FBC}"/>
                  </a:ext>
                </a:extLst>
              </p:cNvPr>
              <p:cNvSpPr/>
              <p:nvPr/>
            </p:nvSpPr>
            <p:spPr>
              <a:xfrm>
                <a:off x="933685" y="1815665"/>
                <a:ext cx="1441222" cy="972000"/>
              </a:xfrm>
              <a:prstGeom prst="homePlate">
                <a:avLst>
                  <a:gd name="adj" fmla="val 22388"/>
                </a:avLst>
              </a:prstGeom>
              <a:solidFill>
                <a:schemeClr val="accent3"/>
              </a:solidFill>
              <a:ln w="508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6" name="Rectangle 34">
                <a:extLst>
                  <a:ext uri="{FF2B5EF4-FFF2-40B4-BE49-F238E27FC236}">
                    <a16:creationId xmlns:a16="http://schemas.microsoft.com/office/drawing/2014/main" xmlns="" id="{F92E8E75-804B-4D6F-B265-A23AE73A0AFD}"/>
                  </a:ext>
                </a:extLst>
              </p:cNvPr>
              <p:cNvSpPr/>
              <p:nvPr/>
            </p:nvSpPr>
            <p:spPr>
              <a:xfrm>
                <a:off x="991160" y="1815665"/>
                <a:ext cx="18000" cy="9720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7" name="Rectangle 38">
                <a:extLst>
                  <a:ext uri="{FF2B5EF4-FFF2-40B4-BE49-F238E27FC236}">
                    <a16:creationId xmlns:a16="http://schemas.microsoft.com/office/drawing/2014/main" xmlns="" id="{AABCD749-47EB-4340-BF34-4BAAA1E11596}"/>
                  </a:ext>
                </a:extLst>
              </p:cNvPr>
              <p:cNvSpPr/>
              <p:nvPr/>
            </p:nvSpPr>
            <p:spPr>
              <a:xfrm>
                <a:off x="1114936" y="1815665"/>
                <a:ext cx="18000" cy="9720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18" name="그룹 72">
              <a:extLst>
                <a:ext uri="{FF2B5EF4-FFF2-40B4-BE49-F238E27FC236}">
                  <a16:creationId xmlns:a16="http://schemas.microsoft.com/office/drawing/2014/main" xmlns="" id="{CD9F835F-DAC1-4E76-BBEA-B10FA182B1B8}"/>
                </a:ext>
              </a:extLst>
            </p:cNvPr>
            <p:cNvGrpSpPr/>
            <p:nvPr/>
          </p:nvGrpSpPr>
          <p:grpSpPr>
            <a:xfrm>
              <a:off x="933686" y="5170417"/>
              <a:ext cx="6573115" cy="900000"/>
              <a:chOff x="933685" y="1815665"/>
              <a:chExt cx="6573115" cy="972000"/>
            </a:xfrm>
          </p:grpSpPr>
          <p:sp>
            <p:nvSpPr>
              <p:cNvPr id="19" name="Rectangle 2">
                <a:extLst>
                  <a:ext uri="{FF2B5EF4-FFF2-40B4-BE49-F238E27FC236}">
                    <a16:creationId xmlns:a16="http://schemas.microsoft.com/office/drawing/2014/main" xmlns="" id="{10828E7F-FF3A-4D56-AF63-C38D07BE84EF}"/>
                  </a:ext>
                </a:extLst>
              </p:cNvPr>
              <p:cNvSpPr/>
              <p:nvPr/>
            </p:nvSpPr>
            <p:spPr>
              <a:xfrm>
                <a:off x="2291056" y="1815665"/>
                <a:ext cx="5215744" cy="972000"/>
              </a:xfrm>
              <a:custGeom>
                <a:avLst/>
                <a:gdLst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396000 w 6460280"/>
                  <a:gd name="connsiteY4" fmla="*/ 396000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396000 w 6460280"/>
                  <a:gd name="connsiteY4" fmla="*/ 396000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35550 w 6460280"/>
                  <a:gd name="connsiteY4" fmla="*/ 405313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54427 w 6460280"/>
                  <a:gd name="connsiteY4" fmla="*/ 405313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68584 w 6460280"/>
                  <a:gd name="connsiteY4" fmla="*/ 414627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73303 w 6460280"/>
                  <a:gd name="connsiteY4" fmla="*/ 402209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73303 w 6460280"/>
                  <a:gd name="connsiteY4" fmla="*/ 386687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63865 w 6460280"/>
                  <a:gd name="connsiteY4" fmla="*/ 392896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78022 w 6460280"/>
                  <a:gd name="connsiteY4" fmla="*/ 402210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78022 w 6460280"/>
                  <a:gd name="connsiteY4" fmla="*/ 392896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78022 w 6460280"/>
                  <a:gd name="connsiteY4" fmla="*/ 396001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68584 w 6460280"/>
                  <a:gd name="connsiteY4" fmla="*/ 396001 h 792000"/>
                  <a:gd name="connsiteX5" fmla="*/ 0 w 6460280"/>
                  <a:gd name="connsiteY5" fmla="*/ 0 h 79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60280" h="792000">
                    <a:moveTo>
                      <a:pt x="0" y="0"/>
                    </a:moveTo>
                    <a:lnTo>
                      <a:pt x="6460280" y="0"/>
                    </a:lnTo>
                    <a:lnTo>
                      <a:pt x="6460280" y="792000"/>
                    </a:lnTo>
                    <a:lnTo>
                      <a:pt x="0" y="792000"/>
                    </a:lnTo>
                    <a:lnTo>
                      <a:pt x="268584" y="3960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0" name="Pentagon 26">
                <a:extLst>
                  <a:ext uri="{FF2B5EF4-FFF2-40B4-BE49-F238E27FC236}">
                    <a16:creationId xmlns:a16="http://schemas.microsoft.com/office/drawing/2014/main" xmlns="" id="{D57CA2B5-8603-4D87-8B08-66900E94AE4F}"/>
                  </a:ext>
                </a:extLst>
              </p:cNvPr>
              <p:cNvSpPr/>
              <p:nvPr/>
            </p:nvSpPr>
            <p:spPr>
              <a:xfrm>
                <a:off x="933685" y="1815665"/>
                <a:ext cx="1441222" cy="972000"/>
              </a:xfrm>
              <a:prstGeom prst="homePlate">
                <a:avLst>
                  <a:gd name="adj" fmla="val 22388"/>
                </a:avLst>
              </a:prstGeom>
              <a:solidFill>
                <a:schemeClr val="accent2"/>
              </a:solidFill>
              <a:ln w="508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1" name="Rectangle 34">
                <a:extLst>
                  <a:ext uri="{FF2B5EF4-FFF2-40B4-BE49-F238E27FC236}">
                    <a16:creationId xmlns:a16="http://schemas.microsoft.com/office/drawing/2014/main" xmlns="" id="{ABBA9CCD-8317-4CF8-8704-3331914D2FE9}"/>
                  </a:ext>
                </a:extLst>
              </p:cNvPr>
              <p:cNvSpPr/>
              <p:nvPr/>
            </p:nvSpPr>
            <p:spPr>
              <a:xfrm>
                <a:off x="991160" y="1815665"/>
                <a:ext cx="18000" cy="9720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2" name="Rectangle 38">
                <a:extLst>
                  <a:ext uri="{FF2B5EF4-FFF2-40B4-BE49-F238E27FC236}">
                    <a16:creationId xmlns:a16="http://schemas.microsoft.com/office/drawing/2014/main" xmlns="" id="{FFD0B3B8-3A1D-4006-9A88-23F966C96B02}"/>
                  </a:ext>
                </a:extLst>
              </p:cNvPr>
              <p:cNvSpPr/>
              <p:nvPr/>
            </p:nvSpPr>
            <p:spPr>
              <a:xfrm>
                <a:off x="1114936" y="1815665"/>
                <a:ext cx="18000" cy="9720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F932A34D-2794-4889-A658-69A1AA0DF3C0}"/>
                </a:ext>
              </a:extLst>
            </p:cNvPr>
            <p:cNvSpPr txBox="1"/>
            <p:nvPr/>
          </p:nvSpPr>
          <p:spPr>
            <a:xfrm>
              <a:off x="1258802" y="2062667"/>
              <a:ext cx="748249" cy="492443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0C7DCE69-C0E9-4DE3-A929-81293F76A4F2}"/>
                </a:ext>
              </a:extLst>
            </p:cNvPr>
            <p:cNvSpPr txBox="1"/>
            <p:nvPr/>
          </p:nvSpPr>
          <p:spPr>
            <a:xfrm>
              <a:off x="1267109" y="3166511"/>
              <a:ext cx="748249" cy="492443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8B0B66A3-6825-41DE-9254-C73975F1B30B}"/>
                </a:ext>
              </a:extLst>
            </p:cNvPr>
            <p:cNvSpPr txBox="1"/>
            <p:nvPr/>
          </p:nvSpPr>
          <p:spPr>
            <a:xfrm>
              <a:off x="1284057" y="4270353"/>
              <a:ext cx="748249" cy="492443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1A2F2F3E-17B3-45B5-9D78-D87C4AF9E8A9}"/>
                </a:ext>
              </a:extLst>
            </p:cNvPr>
            <p:cNvSpPr txBox="1"/>
            <p:nvPr/>
          </p:nvSpPr>
          <p:spPr>
            <a:xfrm>
              <a:off x="1284057" y="5374197"/>
              <a:ext cx="748249" cy="492443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</a:p>
          </p:txBody>
        </p:sp>
        <p:sp>
          <p:nvSpPr>
            <p:cNvPr id="37" name="TextBox 10">
              <a:extLst>
                <a:ext uri="{FF2B5EF4-FFF2-40B4-BE49-F238E27FC236}">
                  <a16:creationId xmlns:a16="http://schemas.microsoft.com/office/drawing/2014/main" xmlns="" id="{BDF4041D-FF11-4D82-8B63-33261BF85465}"/>
                </a:ext>
              </a:extLst>
            </p:cNvPr>
            <p:cNvSpPr txBox="1"/>
            <p:nvPr/>
          </p:nvSpPr>
          <p:spPr bwMode="auto">
            <a:xfrm>
              <a:off x="2591605" y="2062667"/>
              <a:ext cx="4614647" cy="490071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  <a:cs typeface="Arial" pitchFamily="34" charset="0"/>
                </a:rPr>
                <a:t>KEDUDUKAN GWPP</a:t>
              </a:r>
              <a:endPara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</p:grpSp>
      <p:sp>
        <p:nvSpPr>
          <p:cNvPr id="40" name="TextBox 10">
            <a:extLst>
              <a:ext uri="{FF2B5EF4-FFF2-40B4-BE49-F238E27FC236}">
                <a16:creationId xmlns:a16="http://schemas.microsoft.com/office/drawing/2014/main" xmlns="" id="{BDF4041D-FF11-4D82-8B63-33261BF85465}"/>
              </a:ext>
            </a:extLst>
          </p:cNvPr>
          <p:cNvSpPr txBox="1"/>
          <p:nvPr/>
        </p:nvSpPr>
        <p:spPr bwMode="auto">
          <a:xfrm>
            <a:off x="3529186" y="2608175"/>
            <a:ext cx="7224308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KELEMBAGAAN GWPP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41" name="TextBox 10">
            <a:extLst>
              <a:ext uri="{FF2B5EF4-FFF2-40B4-BE49-F238E27FC236}">
                <a16:creationId xmlns:a16="http://schemas.microsoft.com/office/drawing/2014/main" xmlns="" id="{BDF4041D-FF11-4D82-8B63-33261BF85465}"/>
              </a:ext>
            </a:extLst>
          </p:cNvPr>
          <p:cNvSpPr txBox="1"/>
          <p:nvPr/>
        </p:nvSpPr>
        <p:spPr bwMode="auto">
          <a:xfrm>
            <a:off x="3594822" y="3922499"/>
            <a:ext cx="7224308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PENDANAAN GWPP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42" name="TextBox 10">
            <a:extLst>
              <a:ext uri="{FF2B5EF4-FFF2-40B4-BE49-F238E27FC236}">
                <a16:creationId xmlns:a16="http://schemas.microsoft.com/office/drawing/2014/main" xmlns="" id="{BDF4041D-FF11-4D82-8B63-33261BF85465}"/>
              </a:ext>
            </a:extLst>
          </p:cNvPr>
          <p:cNvSpPr txBox="1"/>
          <p:nvPr/>
        </p:nvSpPr>
        <p:spPr bwMode="auto">
          <a:xfrm>
            <a:off x="3529186" y="4996420"/>
            <a:ext cx="7224308" cy="1077218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BINWAS TP KAB/KOTA OLEH GWPP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7B7839A2-BC33-4778-9AE8-BC8AF35DFCFF}"/>
              </a:ext>
            </a:extLst>
          </p:cNvPr>
          <p:cNvSpPr txBox="1"/>
          <p:nvPr/>
        </p:nvSpPr>
        <p:spPr>
          <a:xfrm>
            <a:off x="5161404" y="44412"/>
            <a:ext cx="2173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latin typeface="Berlin Sans FB" panose="020E0602020502020306" pitchFamily="34" charset="0"/>
              </a:rPr>
              <a:t>OUTLINE</a:t>
            </a:r>
            <a:endParaRPr lang="en-ID" sz="3600" b="1" dirty="0">
              <a:latin typeface="Berlin Sans FB" panose="020E0602020502020306" pitchFamily="34" charset="0"/>
            </a:endParaRPr>
          </a:p>
        </p:txBody>
      </p:sp>
      <p:grpSp>
        <p:nvGrpSpPr>
          <p:cNvPr id="44" name="Group 58">
            <a:extLst>
              <a:ext uri="{FF2B5EF4-FFF2-40B4-BE49-F238E27FC236}">
                <a16:creationId xmlns:a16="http://schemas.microsoft.com/office/drawing/2014/main" xmlns="" id="{34B468F8-41E5-4E04-8933-ECD0AF17F017}"/>
              </a:ext>
            </a:extLst>
          </p:cNvPr>
          <p:cNvGrpSpPr/>
          <p:nvPr/>
        </p:nvGrpSpPr>
        <p:grpSpPr>
          <a:xfrm>
            <a:off x="961476" y="601823"/>
            <a:ext cx="10234608" cy="45719"/>
            <a:chOff x="-2071734" y="642924"/>
            <a:chExt cx="13535026" cy="111125"/>
          </a:xfrm>
        </p:grpSpPr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xmlns="" id="{F264E7DC-6B9A-4416-ADAD-CE0C1AD129FC}"/>
                </a:ext>
              </a:extLst>
            </p:cNvPr>
            <p:cNvSpPr/>
            <p:nvPr/>
          </p:nvSpPr>
          <p:spPr bwMode="auto">
            <a:xfrm>
              <a:off x="-2071734" y="642924"/>
              <a:ext cx="4511676" cy="11112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67">
                <a:latin typeface="Century Gothic" panose="020B0502020202020204" pitchFamily="34" charset="0"/>
              </a:endParaRPr>
            </a:p>
          </p:txBody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xmlns="" id="{36F1463C-E5A0-4099-8895-68D441720B6D}"/>
                </a:ext>
              </a:extLst>
            </p:cNvPr>
            <p:cNvSpPr/>
            <p:nvPr/>
          </p:nvSpPr>
          <p:spPr bwMode="auto">
            <a:xfrm>
              <a:off x="2439942" y="642924"/>
              <a:ext cx="4511675" cy="111125"/>
            </a:xfrm>
            <a:prstGeom prst="parallelogram">
              <a:avLst>
                <a:gd name="adj" fmla="val 11436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67">
                <a:latin typeface="Century Gothic" panose="020B0502020202020204" pitchFamily="34" charset="0"/>
              </a:endParaRPr>
            </a:p>
          </p:txBody>
        </p:sp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xmlns="" id="{084CED59-825E-4626-9BD5-C7C4B73D3867}"/>
                </a:ext>
              </a:extLst>
            </p:cNvPr>
            <p:cNvSpPr/>
            <p:nvPr/>
          </p:nvSpPr>
          <p:spPr bwMode="auto">
            <a:xfrm>
              <a:off x="6951617" y="642924"/>
              <a:ext cx="4511675" cy="111125"/>
            </a:xfrm>
            <a:prstGeom prst="parallelogram">
              <a:avLst>
                <a:gd name="adj" fmla="val 1143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67">
                <a:latin typeface="Century Gothic" panose="020B0502020202020204" pitchFamily="34" charset="0"/>
              </a:endParaRPr>
            </a:p>
          </p:txBody>
        </p:sp>
      </p:grpSp>
      <p:pic>
        <p:nvPicPr>
          <p:cNvPr id="48" name="Picture 2" descr="Related image">
            <a:extLst>
              <a:ext uri="{FF2B5EF4-FFF2-40B4-BE49-F238E27FC236}">
                <a16:creationId xmlns:a16="http://schemas.microsoft.com/office/drawing/2014/main" xmlns="" id="{41E2DB4A-DE2E-427C-B446-AF3100154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095" y="2"/>
            <a:ext cx="571504" cy="622495"/>
          </a:xfrm>
          <a:prstGeom prst="rect">
            <a:avLst/>
          </a:prstGeom>
          <a:noFill/>
        </p:spPr>
      </p:pic>
      <p:pic>
        <p:nvPicPr>
          <p:cNvPr id="49" name="Picture 2" descr="C:\Users\NINDYA\Downloads\WhatsApp Image 2020-06-08 at 10.21.35.jpeg">
            <a:extLst>
              <a:ext uri="{FF2B5EF4-FFF2-40B4-BE49-F238E27FC236}">
                <a16:creationId xmlns:a16="http://schemas.microsoft.com/office/drawing/2014/main" xmlns="" id="{5C90E7AF-6337-43EC-9DF0-DDEF1E0E6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6560" y="44412"/>
            <a:ext cx="479279" cy="626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60927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285709" y="1301737"/>
            <a:ext cx="6858048" cy="6667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id-ID" dirty="0">
                <a:latin typeface="Arial Narrow" pitchFamily="34" charset="0"/>
              </a:rPr>
              <a:t>Monitoring dan evaluasi kerjasama yang dilaksanakan daerah kabupaten/kota dalam satu provinsi;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857213" y="0"/>
            <a:ext cx="1038232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733" dirty="0">
                <a:latin typeface="Berlin Sans FB" pitchFamily="34" charset="0"/>
              </a:rPr>
              <a:t>TUGAS DAN WEWENANG GWPP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90459" y="666733"/>
            <a:ext cx="11715832" cy="60959"/>
            <a:chOff x="-2071734" y="642924"/>
            <a:chExt cx="13535026" cy="111125"/>
          </a:xfrm>
        </p:grpSpPr>
        <p:sp>
          <p:nvSpPr>
            <p:cNvPr id="8" name="Parallelogram 7"/>
            <p:cNvSpPr/>
            <p:nvPr/>
          </p:nvSpPr>
          <p:spPr bwMode="auto">
            <a:xfrm>
              <a:off x="-2071734" y="642924"/>
              <a:ext cx="4511676" cy="11112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67">
                <a:latin typeface="Century Gothic" panose="020B0502020202020204" pitchFamily="34" charset="0"/>
              </a:endParaRPr>
            </a:p>
          </p:txBody>
        </p:sp>
        <p:sp>
          <p:nvSpPr>
            <p:cNvPr id="9" name="Parallelogram 8"/>
            <p:cNvSpPr/>
            <p:nvPr/>
          </p:nvSpPr>
          <p:spPr bwMode="auto">
            <a:xfrm>
              <a:off x="2439942" y="642924"/>
              <a:ext cx="4511675" cy="111125"/>
            </a:xfrm>
            <a:prstGeom prst="parallelogram">
              <a:avLst>
                <a:gd name="adj" fmla="val 11436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67">
                <a:latin typeface="Century Gothic" panose="020B0502020202020204" pitchFamily="34" charset="0"/>
              </a:endParaRPr>
            </a:p>
          </p:txBody>
        </p:sp>
        <p:sp>
          <p:nvSpPr>
            <p:cNvPr id="10" name="Parallelogram 9"/>
            <p:cNvSpPr/>
            <p:nvPr/>
          </p:nvSpPr>
          <p:spPr bwMode="auto">
            <a:xfrm>
              <a:off x="6951617" y="642924"/>
              <a:ext cx="4511675" cy="111125"/>
            </a:xfrm>
            <a:prstGeom prst="parallelogram">
              <a:avLst>
                <a:gd name="adj" fmla="val 1143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67">
                <a:latin typeface="Century Gothic" panose="020B0502020202020204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285709" y="825484"/>
            <a:ext cx="6858048" cy="38100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solidFill>
                  <a:schemeClr val="tx1"/>
                </a:solidFill>
                <a:latin typeface="Arial Narrow" pitchFamily="34" charset="0"/>
              </a:rPr>
              <a:t>TUGAS DAN WEWENANG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85709" y="2002357"/>
            <a:ext cx="6858048" cy="6667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400"/>
              </a:spcAft>
            </a:pPr>
            <a:r>
              <a:rPr lang="id-ID" dirty="0" smtClean="0">
                <a:latin typeface="Arial Narrow" pitchFamily="34" charset="0"/>
              </a:rPr>
              <a:t>Evaluasi Laporan Penyelenggaraan Pemerintahan Daerah (</a:t>
            </a:r>
            <a:r>
              <a:rPr lang="id-ID" b="1" dirty="0" smtClean="0">
                <a:latin typeface="Arial Narrow" pitchFamily="34" charset="0"/>
              </a:rPr>
              <a:t>ELPPD</a:t>
            </a:r>
            <a:r>
              <a:rPr lang="id-ID" dirty="0" smtClean="0">
                <a:latin typeface="Arial Narrow" pitchFamily="34" charset="0"/>
              </a:rPr>
              <a:t>) daerah kabupaten/kota;</a:t>
            </a:r>
            <a:endParaRPr lang="id-ID" dirty="0">
              <a:latin typeface="Arial Narrow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85709" y="2698748"/>
            <a:ext cx="6858048" cy="66675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400"/>
              </a:spcAft>
            </a:pPr>
            <a:r>
              <a:rPr lang="id-ID" dirty="0">
                <a:solidFill>
                  <a:schemeClr val="tx1"/>
                </a:solidFill>
                <a:latin typeface="Arial Narrow" pitchFamily="34" charset="0"/>
              </a:rPr>
              <a:t>Memberikan rekomendasi atas usulan DAK kabupaten/kota di wilayah provinsi.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85709" y="3397252"/>
            <a:ext cx="6858048" cy="4762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400"/>
              </a:spcAft>
            </a:pPr>
            <a:r>
              <a:rPr lang="sv-SE" dirty="0">
                <a:solidFill>
                  <a:schemeClr val="tx1"/>
                </a:solidFill>
                <a:latin typeface="Arial Narrow" pitchFamily="34" charset="0"/>
              </a:rPr>
              <a:t>Pengawasan terhadap Peraturan Daerah kabupaten/kota;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85709" y="3917957"/>
            <a:ext cx="6858048" cy="6667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id-ID" dirty="0">
                <a:solidFill>
                  <a:schemeClr val="tx1"/>
                </a:solidFill>
                <a:latin typeface="Arial Narrow" pitchFamily="34" charset="0"/>
              </a:rPr>
              <a:t>Koordinasi pembinaan dan pengawasan penyelenggaraan tugas pembantuan di daerah kabupaten/kota;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85709" y="4646097"/>
            <a:ext cx="6858048" cy="751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400"/>
              </a:spcAft>
            </a:pPr>
            <a:r>
              <a:rPr lang="id-ID" dirty="0">
                <a:solidFill>
                  <a:schemeClr val="tx1"/>
                </a:solidFill>
                <a:latin typeface="Arial Narrow" pitchFamily="34" charset="0"/>
              </a:rPr>
              <a:t>Koordinasi kegiatan pemerintahan dan pembangunan antar daerah provinsi dan daerah kabupaten/kota dan antar daerah kabupaten/kota di wilayah  satu provinsi (Pembinaan Penerapan SPM);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5709" y="5450436"/>
            <a:ext cx="6858048" cy="66675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400"/>
              </a:spcAft>
            </a:pPr>
            <a:r>
              <a:rPr lang="id-ID" dirty="0">
                <a:latin typeface="Arial Narrow" pitchFamily="34" charset="0"/>
              </a:rPr>
              <a:t>Monitoring, evaluasi dan supervisi terhadap penyelenggaraan pemerintahan kabupaten/kota yang ada di wilayah satu provinsi (Pengawasan Capaian SPM);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85709" y="6153173"/>
            <a:ext cx="6858048" cy="6667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400"/>
              </a:spcAft>
            </a:pPr>
            <a:r>
              <a:rPr lang="id-ID" dirty="0">
                <a:solidFill>
                  <a:schemeClr val="bg1"/>
                </a:solidFill>
                <a:latin typeface="Arial Narrow" pitchFamily="34" charset="0"/>
              </a:rPr>
              <a:t>Evaluasi kinerja pelayanan publik pemerintah daerah kabupaten/kota terkait penyelenggaraan perizinan dan nonperizinan.</a:t>
            </a:r>
          </a:p>
        </p:txBody>
      </p:sp>
      <p:sp>
        <p:nvSpPr>
          <p:cNvPr id="86" name="Pentagon 85"/>
          <p:cNvSpPr/>
          <p:nvPr/>
        </p:nvSpPr>
        <p:spPr>
          <a:xfrm flipH="1">
            <a:off x="9715525" y="1333485"/>
            <a:ext cx="2095515" cy="571504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>
                <a:solidFill>
                  <a:schemeClr val="tx1"/>
                </a:solidFill>
                <a:latin typeface="Arial Narrow" pitchFamily="34" charset="0"/>
              </a:rPr>
              <a:t>Ditjen Bina ADWIL</a:t>
            </a:r>
          </a:p>
        </p:txBody>
      </p:sp>
      <p:sp>
        <p:nvSpPr>
          <p:cNvPr id="87" name="Pentagon 86"/>
          <p:cNvSpPr/>
          <p:nvPr/>
        </p:nvSpPr>
        <p:spPr>
          <a:xfrm flipH="1">
            <a:off x="9715525" y="2000240"/>
            <a:ext cx="2095515" cy="571504"/>
          </a:xfrm>
          <a:prstGeom prst="homePlat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>
                <a:solidFill>
                  <a:schemeClr val="tx1"/>
                </a:solidFill>
                <a:latin typeface="Arial Narrow" pitchFamily="34" charset="0"/>
              </a:rPr>
              <a:t>DITJEN OTDA</a:t>
            </a:r>
          </a:p>
        </p:txBody>
      </p:sp>
      <p:sp>
        <p:nvSpPr>
          <p:cNvPr id="88" name="Pentagon 87"/>
          <p:cNvSpPr/>
          <p:nvPr/>
        </p:nvSpPr>
        <p:spPr>
          <a:xfrm flipH="1">
            <a:off x="9715525" y="2666995"/>
            <a:ext cx="2095515" cy="571504"/>
          </a:xfrm>
          <a:prstGeom prst="homePlat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>
                <a:solidFill>
                  <a:schemeClr val="tx1"/>
                </a:solidFill>
                <a:latin typeface="Arial Narrow" pitchFamily="34" charset="0"/>
              </a:rPr>
              <a:t>DITJEN BINA BANGDA</a:t>
            </a:r>
          </a:p>
        </p:txBody>
      </p:sp>
      <p:sp>
        <p:nvSpPr>
          <p:cNvPr id="89" name="Pentagon 88"/>
          <p:cNvSpPr/>
          <p:nvPr/>
        </p:nvSpPr>
        <p:spPr>
          <a:xfrm flipH="1">
            <a:off x="9715525" y="3333749"/>
            <a:ext cx="2095515" cy="571504"/>
          </a:xfrm>
          <a:prstGeom prst="homePlate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>
                <a:solidFill>
                  <a:schemeClr val="tx1"/>
                </a:solidFill>
                <a:latin typeface="Arial Narrow" pitchFamily="34" charset="0"/>
              </a:rPr>
              <a:t>DITJEN OTDA</a:t>
            </a:r>
          </a:p>
        </p:txBody>
      </p:sp>
      <p:sp>
        <p:nvSpPr>
          <p:cNvPr id="90" name="Pentagon 89"/>
          <p:cNvSpPr/>
          <p:nvPr/>
        </p:nvSpPr>
        <p:spPr>
          <a:xfrm flipH="1">
            <a:off x="9715525" y="4000504"/>
            <a:ext cx="2095515" cy="571504"/>
          </a:xfrm>
          <a:prstGeom prst="homePlate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>
                <a:solidFill>
                  <a:schemeClr val="tx1"/>
                </a:solidFill>
                <a:latin typeface="Arial Narrow" pitchFamily="34" charset="0"/>
              </a:rPr>
              <a:t>DITJEN BINA ADWIL</a:t>
            </a:r>
          </a:p>
        </p:txBody>
      </p:sp>
      <p:sp>
        <p:nvSpPr>
          <p:cNvPr id="91" name="Pentagon 90"/>
          <p:cNvSpPr/>
          <p:nvPr/>
        </p:nvSpPr>
        <p:spPr>
          <a:xfrm flipH="1">
            <a:off x="9715525" y="4762509"/>
            <a:ext cx="2095515" cy="571504"/>
          </a:xfrm>
          <a:prstGeom prst="homePlate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>
                <a:solidFill>
                  <a:schemeClr val="tx1"/>
                </a:solidFill>
                <a:latin typeface="Arial Narrow" pitchFamily="34" charset="0"/>
              </a:rPr>
              <a:t>DITJEN BINA BANGDA</a:t>
            </a:r>
          </a:p>
        </p:txBody>
      </p:sp>
      <p:sp>
        <p:nvSpPr>
          <p:cNvPr id="92" name="Pentagon 91"/>
          <p:cNvSpPr/>
          <p:nvPr/>
        </p:nvSpPr>
        <p:spPr>
          <a:xfrm flipH="1">
            <a:off x="9715525" y="5524515"/>
            <a:ext cx="2095515" cy="571504"/>
          </a:xfrm>
          <a:prstGeom prst="homePlat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>
                <a:solidFill>
                  <a:schemeClr val="tx1"/>
                </a:solidFill>
                <a:latin typeface="Arial Narrow" pitchFamily="34" charset="0"/>
              </a:rPr>
              <a:t>ITJEN</a:t>
            </a:r>
          </a:p>
        </p:txBody>
      </p:sp>
      <p:sp>
        <p:nvSpPr>
          <p:cNvPr id="93" name="Pentagon 92"/>
          <p:cNvSpPr/>
          <p:nvPr/>
        </p:nvSpPr>
        <p:spPr>
          <a:xfrm flipH="1">
            <a:off x="9715525" y="6191269"/>
            <a:ext cx="2095515" cy="571504"/>
          </a:xfrm>
          <a:prstGeom prst="homePlat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>
                <a:solidFill>
                  <a:schemeClr val="tx1"/>
                </a:solidFill>
                <a:latin typeface="Arial Narrow" pitchFamily="34" charset="0"/>
              </a:rPr>
              <a:t>DITJEN BINA ADWIL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203025" y="812781"/>
            <a:ext cx="2381267" cy="38100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solidFill>
                  <a:schemeClr val="tx1"/>
                </a:solidFill>
                <a:latin typeface="Arial Narrow" pitchFamily="34" charset="0"/>
              </a:rPr>
              <a:t>PELAKSANA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639335" y="809613"/>
            <a:ext cx="2266957" cy="38100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solidFill>
                  <a:schemeClr val="tx1"/>
                </a:solidFill>
                <a:latin typeface="Arial Narrow" pitchFamily="34" charset="0"/>
              </a:rPr>
              <a:t>PEMBINA</a:t>
            </a:r>
          </a:p>
        </p:txBody>
      </p:sp>
      <p:sp>
        <p:nvSpPr>
          <p:cNvPr id="40" name="Pentagon 39"/>
          <p:cNvSpPr/>
          <p:nvPr/>
        </p:nvSpPr>
        <p:spPr>
          <a:xfrm flipH="1">
            <a:off x="7239008" y="1333485"/>
            <a:ext cx="2286016" cy="571504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>
                <a:solidFill>
                  <a:schemeClr val="tx1"/>
                </a:solidFill>
                <a:latin typeface="Arial Narrow" pitchFamily="34" charset="0"/>
              </a:rPr>
              <a:t>BIRO PEMERINTAHAN/ BIRO KERJASAMA</a:t>
            </a:r>
          </a:p>
        </p:txBody>
      </p:sp>
      <p:sp>
        <p:nvSpPr>
          <p:cNvPr id="41" name="Pentagon 40"/>
          <p:cNvSpPr/>
          <p:nvPr/>
        </p:nvSpPr>
        <p:spPr>
          <a:xfrm flipH="1">
            <a:off x="7239008" y="2000240"/>
            <a:ext cx="2286016" cy="571504"/>
          </a:xfrm>
          <a:prstGeom prst="homePlat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>
                <a:solidFill>
                  <a:schemeClr val="tx1"/>
                </a:solidFill>
                <a:latin typeface="Arial Narrow" pitchFamily="34" charset="0"/>
              </a:rPr>
              <a:t>BIRO PEMERINTAHAN</a:t>
            </a:r>
          </a:p>
        </p:txBody>
      </p:sp>
      <p:sp>
        <p:nvSpPr>
          <p:cNvPr id="42" name="Pentagon 41"/>
          <p:cNvSpPr/>
          <p:nvPr/>
        </p:nvSpPr>
        <p:spPr>
          <a:xfrm flipH="1">
            <a:off x="7239008" y="2666995"/>
            <a:ext cx="2286016" cy="571504"/>
          </a:xfrm>
          <a:prstGeom prst="homePlat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>
                <a:solidFill>
                  <a:schemeClr val="tx1"/>
                </a:solidFill>
                <a:latin typeface="Arial Narrow" pitchFamily="34" charset="0"/>
              </a:rPr>
              <a:t>BAPPEDA</a:t>
            </a:r>
          </a:p>
        </p:txBody>
      </p:sp>
      <p:sp>
        <p:nvSpPr>
          <p:cNvPr id="43" name="Pentagon 42"/>
          <p:cNvSpPr/>
          <p:nvPr/>
        </p:nvSpPr>
        <p:spPr>
          <a:xfrm flipH="1">
            <a:off x="7239008" y="3333749"/>
            <a:ext cx="2286016" cy="571504"/>
          </a:xfrm>
          <a:prstGeom prst="homePlate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>
                <a:solidFill>
                  <a:schemeClr val="tx1"/>
                </a:solidFill>
                <a:latin typeface="Arial Narrow" pitchFamily="34" charset="0"/>
              </a:rPr>
              <a:t>BIRO HUKUM</a:t>
            </a:r>
          </a:p>
        </p:txBody>
      </p:sp>
      <p:sp>
        <p:nvSpPr>
          <p:cNvPr id="44" name="Pentagon 43"/>
          <p:cNvSpPr/>
          <p:nvPr/>
        </p:nvSpPr>
        <p:spPr>
          <a:xfrm flipH="1">
            <a:off x="7239008" y="4000504"/>
            <a:ext cx="2286016" cy="571504"/>
          </a:xfrm>
          <a:prstGeom prst="homePlate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>
                <a:solidFill>
                  <a:schemeClr val="tx1"/>
                </a:solidFill>
                <a:latin typeface="Arial Narrow" pitchFamily="34" charset="0"/>
              </a:rPr>
              <a:t>BAPPEDA</a:t>
            </a:r>
          </a:p>
        </p:txBody>
      </p:sp>
      <p:sp>
        <p:nvSpPr>
          <p:cNvPr id="45" name="Pentagon 44"/>
          <p:cNvSpPr/>
          <p:nvPr/>
        </p:nvSpPr>
        <p:spPr>
          <a:xfrm flipH="1">
            <a:off x="7239008" y="4762509"/>
            <a:ext cx="2286016" cy="571504"/>
          </a:xfrm>
          <a:prstGeom prst="homePlate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>
                <a:solidFill>
                  <a:schemeClr val="tx1"/>
                </a:solidFill>
                <a:latin typeface="Arial Narrow" pitchFamily="34" charset="0"/>
              </a:rPr>
              <a:t>BIRO PEMERINTAHAN</a:t>
            </a:r>
          </a:p>
        </p:txBody>
      </p:sp>
      <p:sp>
        <p:nvSpPr>
          <p:cNvPr id="46" name="Pentagon 45"/>
          <p:cNvSpPr/>
          <p:nvPr/>
        </p:nvSpPr>
        <p:spPr>
          <a:xfrm flipH="1">
            <a:off x="7239008" y="5524515"/>
            <a:ext cx="2286016" cy="571504"/>
          </a:xfrm>
          <a:prstGeom prst="homePlat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>
                <a:solidFill>
                  <a:schemeClr val="tx1"/>
                </a:solidFill>
                <a:latin typeface="Arial Narrow" pitchFamily="34" charset="0"/>
              </a:rPr>
              <a:t>INSPEKTORAT </a:t>
            </a:r>
          </a:p>
        </p:txBody>
      </p:sp>
      <p:sp>
        <p:nvSpPr>
          <p:cNvPr id="47" name="Pentagon 46"/>
          <p:cNvSpPr/>
          <p:nvPr/>
        </p:nvSpPr>
        <p:spPr>
          <a:xfrm flipH="1">
            <a:off x="7239008" y="6191269"/>
            <a:ext cx="2286016" cy="571504"/>
          </a:xfrm>
          <a:prstGeom prst="homePlat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>
                <a:solidFill>
                  <a:schemeClr val="tx1"/>
                </a:solidFill>
                <a:latin typeface="Arial Narrow" pitchFamily="34" charset="0"/>
              </a:rPr>
              <a:t>DPMPTSP</a:t>
            </a:r>
          </a:p>
        </p:txBody>
      </p:sp>
      <p:pic>
        <p:nvPicPr>
          <p:cNvPr id="48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459" y="2"/>
            <a:ext cx="571504" cy="622495"/>
          </a:xfrm>
          <a:prstGeom prst="rect">
            <a:avLst/>
          </a:prstGeom>
          <a:noFill/>
        </p:spPr>
      </p:pic>
      <p:pic>
        <p:nvPicPr>
          <p:cNvPr id="50" name="Picture 2" descr="C:\Users\NINDYA\Downloads\WhatsApp Image 2020-06-08 at 10.21.35.jpeg">
            <a:extLst>
              <a:ext uri="{FF2B5EF4-FFF2-40B4-BE49-F238E27FC236}">
                <a16:creationId xmlns:a16="http://schemas.microsoft.com/office/drawing/2014/main" xmlns="" id="{92529537-ACDC-4A43-817A-EE7411B43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60687" y="16514"/>
            <a:ext cx="479279" cy="626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129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49957" y="3105834"/>
            <a:ext cx="9292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BINWAS TP DI KAB/KOTA</a:t>
            </a:r>
          </a:p>
          <a:p>
            <a:pPr algn="ctr"/>
            <a:r>
              <a:rPr lang="en-US" sz="3600" smtClean="0">
                <a:solidFill>
                  <a:schemeClr val="bg1"/>
                </a:solidFill>
                <a:latin typeface="Arial Black" panose="020B0A04020102020204" pitchFamily="34" charset="0"/>
              </a:rPr>
              <a:t>OLEH GWPP</a:t>
            </a:r>
            <a:endParaRPr 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872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: Shape 85">
            <a:extLst>
              <a:ext uri="{FF2B5EF4-FFF2-40B4-BE49-F238E27FC236}">
                <a16:creationId xmlns:a16="http://schemas.microsoft.com/office/drawing/2014/main" xmlns="" id="{AE206A13-FB22-45C2-BB8A-E6C252091604}"/>
              </a:ext>
            </a:extLst>
          </p:cNvPr>
          <p:cNvSpPr/>
          <p:nvPr/>
        </p:nvSpPr>
        <p:spPr>
          <a:xfrm rot="16200000">
            <a:off x="9959923" y="1530440"/>
            <a:ext cx="874486" cy="771262"/>
          </a:xfrm>
          <a:custGeom>
            <a:avLst/>
            <a:gdLst>
              <a:gd name="connsiteX0" fmla="*/ 0 w 723900"/>
              <a:gd name="connsiteY0" fmla="*/ 0 h 795336"/>
              <a:gd name="connsiteX1" fmla="*/ 723900 w 723900"/>
              <a:gd name="connsiteY1" fmla="*/ 0 h 795336"/>
              <a:gd name="connsiteX2" fmla="*/ 723900 w 723900"/>
              <a:gd name="connsiteY2" fmla="*/ 78973 h 795336"/>
              <a:gd name="connsiteX3" fmla="*/ 678448 w 723900"/>
              <a:gd name="connsiteY3" fmla="*/ 116474 h 795336"/>
              <a:gd name="connsiteX4" fmla="*/ 561974 w 723900"/>
              <a:gd name="connsiteY4" fmla="*/ 397668 h 795336"/>
              <a:gd name="connsiteX5" fmla="*/ 678448 w 723900"/>
              <a:gd name="connsiteY5" fmla="*/ 678862 h 795336"/>
              <a:gd name="connsiteX6" fmla="*/ 723900 w 723900"/>
              <a:gd name="connsiteY6" fmla="*/ 716363 h 795336"/>
              <a:gd name="connsiteX7" fmla="*/ 723900 w 723900"/>
              <a:gd name="connsiteY7" fmla="*/ 795336 h 795336"/>
              <a:gd name="connsiteX8" fmla="*/ 0 w 723900"/>
              <a:gd name="connsiteY8" fmla="*/ 795336 h 795336"/>
              <a:gd name="connsiteX9" fmla="*/ 0 w 723900"/>
              <a:gd name="connsiteY9" fmla="*/ 712345 h 795336"/>
              <a:gd name="connsiteX10" fmla="*/ 40582 w 723900"/>
              <a:gd name="connsiteY10" fmla="*/ 678862 h 795336"/>
              <a:gd name="connsiteX11" fmla="*/ 157056 w 723900"/>
              <a:gd name="connsiteY11" fmla="*/ 397668 h 795336"/>
              <a:gd name="connsiteX12" fmla="*/ 40582 w 723900"/>
              <a:gd name="connsiteY12" fmla="*/ 116474 h 795336"/>
              <a:gd name="connsiteX13" fmla="*/ 0 w 723900"/>
              <a:gd name="connsiteY13" fmla="*/ 82991 h 79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3900" h="795336">
                <a:moveTo>
                  <a:pt x="0" y="0"/>
                </a:moveTo>
                <a:lnTo>
                  <a:pt x="723900" y="0"/>
                </a:lnTo>
                <a:lnTo>
                  <a:pt x="723900" y="78973"/>
                </a:lnTo>
                <a:lnTo>
                  <a:pt x="678448" y="116474"/>
                </a:lnTo>
                <a:cubicBezTo>
                  <a:pt x="606485" y="188438"/>
                  <a:pt x="561974" y="287855"/>
                  <a:pt x="561974" y="397668"/>
                </a:cubicBezTo>
                <a:cubicBezTo>
                  <a:pt x="561974" y="507481"/>
                  <a:pt x="606485" y="606898"/>
                  <a:pt x="678448" y="678862"/>
                </a:cubicBezTo>
                <a:lnTo>
                  <a:pt x="723900" y="716363"/>
                </a:lnTo>
                <a:lnTo>
                  <a:pt x="723900" y="795336"/>
                </a:lnTo>
                <a:lnTo>
                  <a:pt x="0" y="795336"/>
                </a:lnTo>
                <a:lnTo>
                  <a:pt x="0" y="712345"/>
                </a:lnTo>
                <a:lnTo>
                  <a:pt x="40582" y="678862"/>
                </a:lnTo>
                <a:cubicBezTo>
                  <a:pt x="112546" y="606898"/>
                  <a:pt x="157056" y="507481"/>
                  <a:pt x="157056" y="397668"/>
                </a:cubicBezTo>
                <a:cubicBezTo>
                  <a:pt x="157056" y="287855"/>
                  <a:pt x="112546" y="188438"/>
                  <a:pt x="40582" y="116474"/>
                </a:cubicBezTo>
                <a:lnTo>
                  <a:pt x="0" y="82991"/>
                </a:lnTo>
                <a:close/>
              </a:path>
            </a:pathLst>
          </a:custGeom>
          <a:solidFill>
            <a:srgbClr val="D99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202E85AE-2DBC-4726-AE0F-E71C0001CAE8}"/>
              </a:ext>
            </a:extLst>
          </p:cNvPr>
          <p:cNvCxnSpPr>
            <a:cxnSpLocks/>
          </p:cNvCxnSpPr>
          <p:nvPr/>
        </p:nvCxnSpPr>
        <p:spPr>
          <a:xfrm>
            <a:off x="2311578" y="2503246"/>
            <a:ext cx="0" cy="2098764"/>
          </a:xfrm>
          <a:prstGeom prst="straightConnector1">
            <a:avLst/>
          </a:prstGeom>
          <a:ln w="254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ED8942E1-24C1-4145-95A3-4D5B7502AB50}"/>
              </a:ext>
            </a:extLst>
          </p:cNvPr>
          <p:cNvCxnSpPr>
            <a:cxnSpLocks/>
          </p:cNvCxnSpPr>
          <p:nvPr/>
        </p:nvCxnSpPr>
        <p:spPr>
          <a:xfrm>
            <a:off x="4813986" y="2503246"/>
            <a:ext cx="0" cy="2098764"/>
          </a:xfrm>
          <a:prstGeom prst="straightConnector1">
            <a:avLst/>
          </a:prstGeom>
          <a:ln w="254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86A99FEE-0457-4D34-A84C-F9B4918F6AD0}"/>
              </a:ext>
            </a:extLst>
          </p:cNvPr>
          <p:cNvCxnSpPr>
            <a:cxnSpLocks/>
          </p:cNvCxnSpPr>
          <p:nvPr/>
        </p:nvCxnSpPr>
        <p:spPr>
          <a:xfrm>
            <a:off x="7316393" y="2503246"/>
            <a:ext cx="0" cy="2098764"/>
          </a:xfrm>
          <a:prstGeom prst="straightConnector1">
            <a:avLst/>
          </a:prstGeom>
          <a:ln w="254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0478DE5B-8FDC-417A-AFD0-F7395AB5B41A}"/>
              </a:ext>
            </a:extLst>
          </p:cNvPr>
          <p:cNvCxnSpPr>
            <a:cxnSpLocks/>
          </p:cNvCxnSpPr>
          <p:nvPr/>
        </p:nvCxnSpPr>
        <p:spPr>
          <a:xfrm>
            <a:off x="9818802" y="2503246"/>
            <a:ext cx="0" cy="2098764"/>
          </a:xfrm>
          <a:prstGeom prst="straightConnector1">
            <a:avLst/>
          </a:prstGeom>
          <a:ln w="254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83CA0434-9A39-4759-A170-27271A928154}"/>
              </a:ext>
            </a:extLst>
          </p:cNvPr>
          <p:cNvSpPr/>
          <p:nvPr/>
        </p:nvSpPr>
        <p:spPr>
          <a:xfrm rot="16200000">
            <a:off x="3745077" y="1557766"/>
            <a:ext cx="874486" cy="771262"/>
          </a:xfrm>
          <a:custGeom>
            <a:avLst/>
            <a:gdLst>
              <a:gd name="connsiteX0" fmla="*/ 0 w 723900"/>
              <a:gd name="connsiteY0" fmla="*/ 0 h 795336"/>
              <a:gd name="connsiteX1" fmla="*/ 723900 w 723900"/>
              <a:gd name="connsiteY1" fmla="*/ 0 h 795336"/>
              <a:gd name="connsiteX2" fmla="*/ 723900 w 723900"/>
              <a:gd name="connsiteY2" fmla="*/ 78973 h 795336"/>
              <a:gd name="connsiteX3" fmla="*/ 678448 w 723900"/>
              <a:gd name="connsiteY3" fmla="*/ 116474 h 795336"/>
              <a:gd name="connsiteX4" fmla="*/ 561974 w 723900"/>
              <a:gd name="connsiteY4" fmla="*/ 397668 h 795336"/>
              <a:gd name="connsiteX5" fmla="*/ 678448 w 723900"/>
              <a:gd name="connsiteY5" fmla="*/ 678862 h 795336"/>
              <a:gd name="connsiteX6" fmla="*/ 723900 w 723900"/>
              <a:gd name="connsiteY6" fmla="*/ 716363 h 795336"/>
              <a:gd name="connsiteX7" fmla="*/ 723900 w 723900"/>
              <a:gd name="connsiteY7" fmla="*/ 795336 h 795336"/>
              <a:gd name="connsiteX8" fmla="*/ 0 w 723900"/>
              <a:gd name="connsiteY8" fmla="*/ 795336 h 795336"/>
              <a:gd name="connsiteX9" fmla="*/ 0 w 723900"/>
              <a:gd name="connsiteY9" fmla="*/ 712345 h 795336"/>
              <a:gd name="connsiteX10" fmla="*/ 40582 w 723900"/>
              <a:gd name="connsiteY10" fmla="*/ 678862 h 795336"/>
              <a:gd name="connsiteX11" fmla="*/ 157056 w 723900"/>
              <a:gd name="connsiteY11" fmla="*/ 397668 h 795336"/>
              <a:gd name="connsiteX12" fmla="*/ 40582 w 723900"/>
              <a:gd name="connsiteY12" fmla="*/ 116474 h 795336"/>
              <a:gd name="connsiteX13" fmla="*/ 0 w 723900"/>
              <a:gd name="connsiteY13" fmla="*/ 82991 h 79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3900" h="795336">
                <a:moveTo>
                  <a:pt x="0" y="0"/>
                </a:moveTo>
                <a:lnTo>
                  <a:pt x="723900" y="0"/>
                </a:lnTo>
                <a:lnTo>
                  <a:pt x="723900" y="78973"/>
                </a:lnTo>
                <a:lnTo>
                  <a:pt x="678448" y="116474"/>
                </a:lnTo>
                <a:cubicBezTo>
                  <a:pt x="606485" y="188438"/>
                  <a:pt x="561974" y="287855"/>
                  <a:pt x="561974" y="397668"/>
                </a:cubicBezTo>
                <a:cubicBezTo>
                  <a:pt x="561974" y="507481"/>
                  <a:pt x="606485" y="606898"/>
                  <a:pt x="678448" y="678862"/>
                </a:cubicBezTo>
                <a:lnTo>
                  <a:pt x="723900" y="716363"/>
                </a:lnTo>
                <a:lnTo>
                  <a:pt x="723900" y="795336"/>
                </a:lnTo>
                <a:lnTo>
                  <a:pt x="0" y="795336"/>
                </a:lnTo>
                <a:lnTo>
                  <a:pt x="0" y="712345"/>
                </a:lnTo>
                <a:lnTo>
                  <a:pt x="40582" y="678862"/>
                </a:lnTo>
                <a:cubicBezTo>
                  <a:pt x="112546" y="606898"/>
                  <a:pt x="157056" y="507481"/>
                  <a:pt x="157056" y="397668"/>
                </a:cubicBezTo>
                <a:cubicBezTo>
                  <a:pt x="157056" y="287855"/>
                  <a:pt x="112546" y="188438"/>
                  <a:pt x="40582" y="116474"/>
                </a:cubicBezTo>
                <a:lnTo>
                  <a:pt x="0" y="8299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22E622EF-07EA-468C-9775-5FB01AB3830F}"/>
              </a:ext>
            </a:extLst>
          </p:cNvPr>
          <p:cNvSpPr/>
          <p:nvPr/>
        </p:nvSpPr>
        <p:spPr>
          <a:xfrm rot="16200000">
            <a:off x="4997629" y="1557767"/>
            <a:ext cx="874486" cy="771262"/>
          </a:xfrm>
          <a:custGeom>
            <a:avLst/>
            <a:gdLst>
              <a:gd name="connsiteX0" fmla="*/ 0 w 723900"/>
              <a:gd name="connsiteY0" fmla="*/ 0 h 795336"/>
              <a:gd name="connsiteX1" fmla="*/ 723900 w 723900"/>
              <a:gd name="connsiteY1" fmla="*/ 0 h 795336"/>
              <a:gd name="connsiteX2" fmla="*/ 723900 w 723900"/>
              <a:gd name="connsiteY2" fmla="*/ 78973 h 795336"/>
              <a:gd name="connsiteX3" fmla="*/ 678448 w 723900"/>
              <a:gd name="connsiteY3" fmla="*/ 116474 h 795336"/>
              <a:gd name="connsiteX4" fmla="*/ 561974 w 723900"/>
              <a:gd name="connsiteY4" fmla="*/ 397668 h 795336"/>
              <a:gd name="connsiteX5" fmla="*/ 678448 w 723900"/>
              <a:gd name="connsiteY5" fmla="*/ 678862 h 795336"/>
              <a:gd name="connsiteX6" fmla="*/ 723900 w 723900"/>
              <a:gd name="connsiteY6" fmla="*/ 716363 h 795336"/>
              <a:gd name="connsiteX7" fmla="*/ 723900 w 723900"/>
              <a:gd name="connsiteY7" fmla="*/ 795336 h 795336"/>
              <a:gd name="connsiteX8" fmla="*/ 0 w 723900"/>
              <a:gd name="connsiteY8" fmla="*/ 795336 h 795336"/>
              <a:gd name="connsiteX9" fmla="*/ 0 w 723900"/>
              <a:gd name="connsiteY9" fmla="*/ 712345 h 795336"/>
              <a:gd name="connsiteX10" fmla="*/ 40582 w 723900"/>
              <a:gd name="connsiteY10" fmla="*/ 678862 h 795336"/>
              <a:gd name="connsiteX11" fmla="*/ 157056 w 723900"/>
              <a:gd name="connsiteY11" fmla="*/ 397668 h 795336"/>
              <a:gd name="connsiteX12" fmla="*/ 40582 w 723900"/>
              <a:gd name="connsiteY12" fmla="*/ 116474 h 795336"/>
              <a:gd name="connsiteX13" fmla="*/ 0 w 723900"/>
              <a:gd name="connsiteY13" fmla="*/ 82991 h 79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3900" h="795336">
                <a:moveTo>
                  <a:pt x="0" y="0"/>
                </a:moveTo>
                <a:lnTo>
                  <a:pt x="723900" y="0"/>
                </a:lnTo>
                <a:lnTo>
                  <a:pt x="723900" y="78973"/>
                </a:lnTo>
                <a:lnTo>
                  <a:pt x="678448" y="116474"/>
                </a:lnTo>
                <a:cubicBezTo>
                  <a:pt x="606485" y="188438"/>
                  <a:pt x="561974" y="287855"/>
                  <a:pt x="561974" y="397668"/>
                </a:cubicBezTo>
                <a:cubicBezTo>
                  <a:pt x="561974" y="507481"/>
                  <a:pt x="606485" y="606898"/>
                  <a:pt x="678448" y="678862"/>
                </a:cubicBezTo>
                <a:lnTo>
                  <a:pt x="723900" y="716363"/>
                </a:lnTo>
                <a:lnTo>
                  <a:pt x="723900" y="795336"/>
                </a:lnTo>
                <a:lnTo>
                  <a:pt x="0" y="795336"/>
                </a:lnTo>
                <a:lnTo>
                  <a:pt x="0" y="712345"/>
                </a:lnTo>
                <a:lnTo>
                  <a:pt x="40582" y="678862"/>
                </a:lnTo>
                <a:cubicBezTo>
                  <a:pt x="112546" y="606898"/>
                  <a:pt x="157056" y="507481"/>
                  <a:pt x="157056" y="397668"/>
                </a:cubicBezTo>
                <a:cubicBezTo>
                  <a:pt x="157056" y="287855"/>
                  <a:pt x="112546" y="188438"/>
                  <a:pt x="40582" y="116474"/>
                </a:cubicBezTo>
                <a:lnTo>
                  <a:pt x="0" y="8299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799F0C66-2F5F-4CD7-8B9D-1384728E18AC}"/>
              </a:ext>
            </a:extLst>
          </p:cNvPr>
          <p:cNvSpPr/>
          <p:nvPr/>
        </p:nvSpPr>
        <p:spPr>
          <a:xfrm rot="16200000">
            <a:off x="6250181" y="1557767"/>
            <a:ext cx="874486" cy="771262"/>
          </a:xfrm>
          <a:custGeom>
            <a:avLst/>
            <a:gdLst>
              <a:gd name="connsiteX0" fmla="*/ 0 w 723900"/>
              <a:gd name="connsiteY0" fmla="*/ 0 h 795336"/>
              <a:gd name="connsiteX1" fmla="*/ 723900 w 723900"/>
              <a:gd name="connsiteY1" fmla="*/ 0 h 795336"/>
              <a:gd name="connsiteX2" fmla="*/ 723900 w 723900"/>
              <a:gd name="connsiteY2" fmla="*/ 78973 h 795336"/>
              <a:gd name="connsiteX3" fmla="*/ 678448 w 723900"/>
              <a:gd name="connsiteY3" fmla="*/ 116474 h 795336"/>
              <a:gd name="connsiteX4" fmla="*/ 561974 w 723900"/>
              <a:gd name="connsiteY4" fmla="*/ 397668 h 795336"/>
              <a:gd name="connsiteX5" fmla="*/ 678448 w 723900"/>
              <a:gd name="connsiteY5" fmla="*/ 678862 h 795336"/>
              <a:gd name="connsiteX6" fmla="*/ 723900 w 723900"/>
              <a:gd name="connsiteY6" fmla="*/ 716363 h 795336"/>
              <a:gd name="connsiteX7" fmla="*/ 723900 w 723900"/>
              <a:gd name="connsiteY7" fmla="*/ 795336 h 795336"/>
              <a:gd name="connsiteX8" fmla="*/ 0 w 723900"/>
              <a:gd name="connsiteY8" fmla="*/ 795336 h 795336"/>
              <a:gd name="connsiteX9" fmla="*/ 0 w 723900"/>
              <a:gd name="connsiteY9" fmla="*/ 712345 h 795336"/>
              <a:gd name="connsiteX10" fmla="*/ 40582 w 723900"/>
              <a:gd name="connsiteY10" fmla="*/ 678862 h 795336"/>
              <a:gd name="connsiteX11" fmla="*/ 157056 w 723900"/>
              <a:gd name="connsiteY11" fmla="*/ 397668 h 795336"/>
              <a:gd name="connsiteX12" fmla="*/ 40582 w 723900"/>
              <a:gd name="connsiteY12" fmla="*/ 116474 h 795336"/>
              <a:gd name="connsiteX13" fmla="*/ 0 w 723900"/>
              <a:gd name="connsiteY13" fmla="*/ 82991 h 79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3900" h="795336">
                <a:moveTo>
                  <a:pt x="0" y="0"/>
                </a:moveTo>
                <a:lnTo>
                  <a:pt x="723900" y="0"/>
                </a:lnTo>
                <a:lnTo>
                  <a:pt x="723900" y="78973"/>
                </a:lnTo>
                <a:lnTo>
                  <a:pt x="678448" y="116474"/>
                </a:lnTo>
                <a:cubicBezTo>
                  <a:pt x="606485" y="188438"/>
                  <a:pt x="561974" y="287855"/>
                  <a:pt x="561974" y="397668"/>
                </a:cubicBezTo>
                <a:cubicBezTo>
                  <a:pt x="561974" y="507481"/>
                  <a:pt x="606485" y="606898"/>
                  <a:pt x="678448" y="678862"/>
                </a:cubicBezTo>
                <a:lnTo>
                  <a:pt x="723900" y="716363"/>
                </a:lnTo>
                <a:lnTo>
                  <a:pt x="723900" y="795336"/>
                </a:lnTo>
                <a:lnTo>
                  <a:pt x="0" y="795336"/>
                </a:lnTo>
                <a:lnTo>
                  <a:pt x="0" y="712345"/>
                </a:lnTo>
                <a:lnTo>
                  <a:pt x="40582" y="678862"/>
                </a:lnTo>
                <a:cubicBezTo>
                  <a:pt x="112546" y="606898"/>
                  <a:pt x="157056" y="507481"/>
                  <a:pt x="157056" y="397668"/>
                </a:cubicBezTo>
                <a:cubicBezTo>
                  <a:pt x="157056" y="287855"/>
                  <a:pt x="112546" y="188438"/>
                  <a:pt x="40582" y="116474"/>
                </a:cubicBezTo>
                <a:lnTo>
                  <a:pt x="0" y="8299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A8A24DD-7D87-45AD-AF45-4D11D3DB9E4B}"/>
              </a:ext>
            </a:extLst>
          </p:cNvPr>
          <p:cNvSpPr/>
          <p:nvPr/>
        </p:nvSpPr>
        <p:spPr>
          <a:xfrm rot="16200000">
            <a:off x="7502732" y="1557766"/>
            <a:ext cx="874486" cy="771262"/>
          </a:xfrm>
          <a:custGeom>
            <a:avLst/>
            <a:gdLst>
              <a:gd name="connsiteX0" fmla="*/ 0 w 723900"/>
              <a:gd name="connsiteY0" fmla="*/ 0 h 795336"/>
              <a:gd name="connsiteX1" fmla="*/ 723900 w 723900"/>
              <a:gd name="connsiteY1" fmla="*/ 0 h 795336"/>
              <a:gd name="connsiteX2" fmla="*/ 723900 w 723900"/>
              <a:gd name="connsiteY2" fmla="*/ 78973 h 795336"/>
              <a:gd name="connsiteX3" fmla="*/ 678448 w 723900"/>
              <a:gd name="connsiteY3" fmla="*/ 116474 h 795336"/>
              <a:gd name="connsiteX4" fmla="*/ 561974 w 723900"/>
              <a:gd name="connsiteY4" fmla="*/ 397668 h 795336"/>
              <a:gd name="connsiteX5" fmla="*/ 678448 w 723900"/>
              <a:gd name="connsiteY5" fmla="*/ 678862 h 795336"/>
              <a:gd name="connsiteX6" fmla="*/ 723900 w 723900"/>
              <a:gd name="connsiteY6" fmla="*/ 716363 h 795336"/>
              <a:gd name="connsiteX7" fmla="*/ 723900 w 723900"/>
              <a:gd name="connsiteY7" fmla="*/ 795336 h 795336"/>
              <a:gd name="connsiteX8" fmla="*/ 0 w 723900"/>
              <a:gd name="connsiteY8" fmla="*/ 795336 h 795336"/>
              <a:gd name="connsiteX9" fmla="*/ 0 w 723900"/>
              <a:gd name="connsiteY9" fmla="*/ 712345 h 795336"/>
              <a:gd name="connsiteX10" fmla="*/ 40582 w 723900"/>
              <a:gd name="connsiteY10" fmla="*/ 678862 h 795336"/>
              <a:gd name="connsiteX11" fmla="*/ 157056 w 723900"/>
              <a:gd name="connsiteY11" fmla="*/ 397668 h 795336"/>
              <a:gd name="connsiteX12" fmla="*/ 40582 w 723900"/>
              <a:gd name="connsiteY12" fmla="*/ 116474 h 795336"/>
              <a:gd name="connsiteX13" fmla="*/ 0 w 723900"/>
              <a:gd name="connsiteY13" fmla="*/ 82991 h 79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3900" h="795336">
                <a:moveTo>
                  <a:pt x="0" y="0"/>
                </a:moveTo>
                <a:lnTo>
                  <a:pt x="723900" y="0"/>
                </a:lnTo>
                <a:lnTo>
                  <a:pt x="723900" y="78973"/>
                </a:lnTo>
                <a:lnTo>
                  <a:pt x="678448" y="116474"/>
                </a:lnTo>
                <a:cubicBezTo>
                  <a:pt x="606485" y="188438"/>
                  <a:pt x="561974" y="287855"/>
                  <a:pt x="561974" y="397668"/>
                </a:cubicBezTo>
                <a:cubicBezTo>
                  <a:pt x="561974" y="507481"/>
                  <a:pt x="606485" y="606898"/>
                  <a:pt x="678448" y="678862"/>
                </a:cubicBezTo>
                <a:lnTo>
                  <a:pt x="723900" y="716363"/>
                </a:lnTo>
                <a:lnTo>
                  <a:pt x="723900" y="795336"/>
                </a:lnTo>
                <a:lnTo>
                  <a:pt x="0" y="795336"/>
                </a:lnTo>
                <a:lnTo>
                  <a:pt x="0" y="712345"/>
                </a:lnTo>
                <a:lnTo>
                  <a:pt x="40582" y="678862"/>
                </a:lnTo>
                <a:cubicBezTo>
                  <a:pt x="112546" y="606898"/>
                  <a:pt x="157056" y="507481"/>
                  <a:pt x="157056" y="397668"/>
                </a:cubicBezTo>
                <a:cubicBezTo>
                  <a:pt x="157056" y="287855"/>
                  <a:pt x="112546" y="188438"/>
                  <a:pt x="40582" y="116474"/>
                </a:cubicBezTo>
                <a:lnTo>
                  <a:pt x="0" y="8299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E32BEE1E-A0F5-4167-B0A6-07319E52D043}"/>
              </a:ext>
            </a:extLst>
          </p:cNvPr>
          <p:cNvSpPr/>
          <p:nvPr/>
        </p:nvSpPr>
        <p:spPr>
          <a:xfrm rot="16200000">
            <a:off x="8755284" y="1557766"/>
            <a:ext cx="874486" cy="771262"/>
          </a:xfrm>
          <a:custGeom>
            <a:avLst/>
            <a:gdLst>
              <a:gd name="connsiteX0" fmla="*/ 0 w 723900"/>
              <a:gd name="connsiteY0" fmla="*/ 0 h 795336"/>
              <a:gd name="connsiteX1" fmla="*/ 723900 w 723900"/>
              <a:gd name="connsiteY1" fmla="*/ 0 h 795336"/>
              <a:gd name="connsiteX2" fmla="*/ 723900 w 723900"/>
              <a:gd name="connsiteY2" fmla="*/ 78973 h 795336"/>
              <a:gd name="connsiteX3" fmla="*/ 678448 w 723900"/>
              <a:gd name="connsiteY3" fmla="*/ 116474 h 795336"/>
              <a:gd name="connsiteX4" fmla="*/ 561974 w 723900"/>
              <a:gd name="connsiteY4" fmla="*/ 397668 h 795336"/>
              <a:gd name="connsiteX5" fmla="*/ 678448 w 723900"/>
              <a:gd name="connsiteY5" fmla="*/ 678862 h 795336"/>
              <a:gd name="connsiteX6" fmla="*/ 723900 w 723900"/>
              <a:gd name="connsiteY6" fmla="*/ 716363 h 795336"/>
              <a:gd name="connsiteX7" fmla="*/ 723900 w 723900"/>
              <a:gd name="connsiteY7" fmla="*/ 795336 h 795336"/>
              <a:gd name="connsiteX8" fmla="*/ 0 w 723900"/>
              <a:gd name="connsiteY8" fmla="*/ 795336 h 795336"/>
              <a:gd name="connsiteX9" fmla="*/ 0 w 723900"/>
              <a:gd name="connsiteY9" fmla="*/ 712345 h 795336"/>
              <a:gd name="connsiteX10" fmla="*/ 40582 w 723900"/>
              <a:gd name="connsiteY10" fmla="*/ 678862 h 795336"/>
              <a:gd name="connsiteX11" fmla="*/ 157056 w 723900"/>
              <a:gd name="connsiteY11" fmla="*/ 397668 h 795336"/>
              <a:gd name="connsiteX12" fmla="*/ 40582 w 723900"/>
              <a:gd name="connsiteY12" fmla="*/ 116474 h 795336"/>
              <a:gd name="connsiteX13" fmla="*/ 0 w 723900"/>
              <a:gd name="connsiteY13" fmla="*/ 82991 h 79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3900" h="795336">
                <a:moveTo>
                  <a:pt x="0" y="0"/>
                </a:moveTo>
                <a:lnTo>
                  <a:pt x="723900" y="0"/>
                </a:lnTo>
                <a:lnTo>
                  <a:pt x="723900" y="78973"/>
                </a:lnTo>
                <a:lnTo>
                  <a:pt x="678448" y="116474"/>
                </a:lnTo>
                <a:cubicBezTo>
                  <a:pt x="606485" y="188438"/>
                  <a:pt x="561974" y="287855"/>
                  <a:pt x="561974" y="397668"/>
                </a:cubicBezTo>
                <a:cubicBezTo>
                  <a:pt x="561974" y="507481"/>
                  <a:pt x="606485" y="606898"/>
                  <a:pt x="678448" y="678862"/>
                </a:cubicBezTo>
                <a:lnTo>
                  <a:pt x="723900" y="716363"/>
                </a:lnTo>
                <a:lnTo>
                  <a:pt x="723900" y="795336"/>
                </a:lnTo>
                <a:lnTo>
                  <a:pt x="0" y="795336"/>
                </a:lnTo>
                <a:lnTo>
                  <a:pt x="0" y="712345"/>
                </a:lnTo>
                <a:lnTo>
                  <a:pt x="40582" y="678862"/>
                </a:lnTo>
                <a:cubicBezTo>
                  <a:pt x="112546" y="606898"/>
                  <a:pt x="157056" y="507481"/>
                  <a:pt x="157056" y="397668"/>
                </a:cubicBezTo>
                <a:cubicBezTo>
                  <a:pt x="157056" y="287855"/>
                  <a:pt x="112546" y="188438"/>
                  <a:pt x="40582" y="116474"/>
                </a:cubicBezTo>
                <a:lnTo>
                  <a:pt x="0" y="8299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F4A315EA-D763-4D74-9041-2451080935BB}"/>
              </a:ext>
            </a:extLst>
          </p:cNvPr>
          <p:cNvSpPr/>
          <p:nvPr/>
        </p:nvSpPr>
        <p:spPr>
          <a:xfrm rot="16200000">
            <a:off x="1249407" y="1557767"/>
            <a:ext cx="874486" cy="771262"/>
          </a:xfrm>
          <a:custGeom>
            <a:avLst/>
            <a:gdLst>
              <a:gd name="connsiteX0" fmla="*/ 0 w 723900"/>
              <a:gd name="connsiteY0" fmla="*/ 0 h 795336"/>
              <a:gd name="connsiteX1" fmla="*/ 723900 w 723900"/>
              <a:gd name="connsiteY1" fmla="*/ 0 h 795336"/>
              <a:gd name="connsiteX2" fmla="*/ 723900 w 723900"/>
              <a:gd name="connsiteY2" fmla="*/ 78973 h 795336"/>
              <a:gd name="connsiteX3" fmla="*/ 678448 w 723900"/>
              <a:gd name="connsiteY3" fmla="*/ 116474 h 795336"/>
              <a:gd name="connsiteX4" fmla="*/ 561974 w 723900"/>
              <a:gd name="connsiteY4" fmla="*/ 397668 h 795336"/>
              <a:gd name="connsiteX5" fmla="*/ 678448 w 723900"/>
              <a:gd name="connsiteY5" fmla="*/ 678862 h 795336"/>
              <a:gd name="connsiteX6" fmla="*/ 723900 w 723900"/>
              <a:gd name="connsiteY6" fmla="*/ 716363 h 795336"/>
              <a:gd name="connsiteX7" fmla="*/ 723900 w 723900"/>
              <a:gd name="connsiteY7" fmla="*/ 795336 h 795336"/>
              <a:gd name="connsiteX8" fmla="*/ 0 w 723900"/>
              <a:gd name="connsiteY8" fmla="*/ 795336 h 795336"/>
              <a:gd name="connsiteX9" fmla="*/ 0 w 723900"/>
              <a:gd name="connsiteY9" fmla="*/ 712345 h 795336"/>
              <a:gd name="connsiteX10" fmla="*/ 40582 w 723900"/>
              <a:gd name="connsiteY10" fmla="*/ 678862 h 795336"/>
              <a:gd name="connsiteX11" fmla="*/ 157056 w 723900"/>
              <a:gd name="connsiteY11" fmla="*/ 397668 h 795336"/>
              <a:gd name="connsiteX12" fmla="*/ 40582 w 723900"/>
              <a:gd name="connsiteY12" fmla="*/ 116474 h 795336"/>
              <a:gd name="connsiteX13" fmla="*/ 0 w 723900"/>
              <a:gd name="connsiteY13" fmla="*/ 82991 h 79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3900" h="795336">
                <a:moveTo>
                  <a:pt x="0" y="0"/>
                </a:moveTo>
                <a:lnTo>
                  <a:pt x="723900" y="0"/>
                </a:lnTo>
                <a:lnTo>
                  <a:pt x="723900" y="78973"/>
                </a:lnTo>
                <a:lnTo>
                  <a:pt x="678448" y="116474"/>
                </a:lnTo>
                <a:cubicBezTo>
                  <a:pt x="606485" y="188438"/>
                  <a:pt x="561974" y="287855"/>
                  <a:pt x="561974" y="397668"/>
                </a:cubicBezTo>
                <a:cubicBezTo>
                  <a:pt x="561974" y="507481"/>
                  <a:pt x="606485" y="606898"/>
                  <a:pt x="678448" y="678862"/>
                </a:cubicBezTo>
                <a:lnTo>
                  <a:pt x="723900" y="716363"/>
                </a:lnTo>
                <a:lnTo>
                  <a:pt x="723900" y="795336"/>
                </a:lnTo>
                <a:lnTo>
                  <a:pt x="0" y="795336"/>
                </a:lnTo>
                <a:lnTo>
                  <a:pt x="0" y="712345"/>
                </a:lnTo>
                <a:lnTo>
                  <a:pt x="40582" y="678862"/>
                </a:lnTo>
                <a:cubicBezTo>
                  <a:pt x="112546" y="606898"/>
                  <a:pt x="157056" y="507481"/>
                  <a:pt x="157056" y="397668"/>
                </a:cubicBezTo>
                <a:cubicBezTo>
                  <a:pt x="157056" y="287855"/>
                  <a:pt x="112546" y="188438"/>
                  <a:pt x="40582" y="116474"/>
                </a:cubicBezTo>
                <a:lnTo>
                  <a:pt x="0" y="8299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63FC3472-6FE7-471C-8875-9A4DC7195CCE}"/>
              </a:ext>
            </a:extLst>
          </p:cNvPr>
          <p:cNvSpPr/>
          <p:nvPr/>
        </p:nvSpPr>
        <p:spPr>
          <a:xfrm rot="16200000">
            <a:off x="2492525" y="1557767"/>
            <a:ext cx="874486" cy="771262"/>
          </a:xfrm>
          <a:custGeom>
            <a:avLst/>
            <a:gdLst>
              <a:gd name="connsiteX0" fmla="*/ 0 w 723900"/>
              <a:gd name="connsiteY0" fmla="*/ 0 h 795336"/>
              <a:gd name="connsiteX1" fmla="*/ 723900 w 723900"/>
              <a:gd name="connsiteY1" fmla="*/ 0 h 795336"/>
              <a:gd name="connsiteX2" fmla="*/ 723900 w 723900"/>
              <a:gd name="connsiteY2" fmla="*/ 78973 h 795336"/>
              <a:gd name="connsiteX3" fmla="*/ 678448 w 723900"/>
              <a:gd name="connsiteY3" fmla="*/ 116474 h 795336"/>
              <a:gd name="connsiteX4" fmla="*/ 561974 w 723900"/>
              <a:gd name="connsiteY4" fmla="*/ 397668 h 795336"/>
              <a:gd name="connsiteX5" fmla="*/ 678448 w 723900"/>
              <a:gd name="connsiteY5" fmla="*/ 678862 h 795336"/>
              <a:gd name="connsiteX6" fmla="*/ 723900 w 723900"/>
              <a:gd name="connsiteY6" fmla="*/ 716363 h 795336"/>
              <a:gd name="connsiteX7" fmla="*/ 723900 w 723900"/>
              <a:gd name="connsiteY7" fmla="*/ 795336 h 795336"/>
              <a:gd name="connsiteX8" fmla="*/ 0 w 723900"/>
              <a:gd name="connsiteY8" fmla="*/ 795336 h 795336"/>
              <a:gd name="connsiteX9" fmla="*/ 0 w 723900"/>
              <a:gd name="connsiteY9" fmla="*/ 712345 h 795336"/>
              <a:gd name="connsiteX10" fmla="*/ 40582 w 723900"/>
              <a:gd name="connsiteY10" fmla="*/ 678862 h 795336"/>
              <a:gd name="connsiteX11" fmla="*/ 157056 w 723900"/>
              <a:gd name="connsiteY11" fmla="*/ 397668 h 795336"/>
              <a:gd name="connsiteX12" fmla="*/ 40582 w 723900"/>
              <a:gd name="connsiteY12" fmla="*/ 116474 h 795336"/>
              <a:gd name="connsiteX13" fmla="*/ 0 w 723900"/>
              <a:gd name="connsiteY13" fmla="*/ 82991 h 79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3900" h="795336">
                <a:moveTo>
                  <a:pt x="0" y="0"/>
                </a:moveTo>
                <a:lnTo>
                  <a:pt x="723900" y="0"/>
                </a:lnTo>
                <a:lnTo>
                  <a:pt x="723900" y="78973"/>
                </a:lnTo>
                <a:lnTo>
                  <a:pt x="678448" y="116474"/>
                </a:lnTo>
                <a:cubicBezTo>
                  <a:pt x="606485" y="188438"/>
                  <a:pt x="561974" y="287855"/>
                  <a:pt x="561974" y="397668"/>
                </a:cubicBezTo>
                <a:cubicBezTo>
                  <a:pt x="561974" y="507481"/>
                  <a:pt x="606485" y="606898"/>
                  <a:pt x="678448" y="678862"/>
                </a:cubicBezTo>
                <a:lnTo>
                  <a:pt x="723900" y="716363"/>
                </a:lnTo>
                <a:lnTo>
                  <a:pt x="723900" y="795336"/>
                </a:lnTo>
                <a:lnTo>
                  <a:pt x="0" y="795336"/>
                </a:lnTo>
                <a:lnTo>
                  <a:pt x="0" y="712345"/>
                </a:lnTo>
                <a:lnTo>
                  <a:pt x="40582" y="678862"/>
                </a:lnTo>
                <a:cubicBezTo>
                  <a:pt x="112546" y="606898"/>
                  <a:pt x="157056" y="507481"/>
                  <a:pt x="157056" y="397668"/>
                </a:cubicBezTo>
                <a:cubicBezTo>
                  <a:pt x="157056" y="287855"/>
                  <a:pt x="112546" y="188438"/>
                  <a:pt x="40582" y="116474"/>
                </a:cubicBezTo>
                <a:lnTo>
                  <a:pt x="0" y="8299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13818F50-2E50-4F56-9531-11D12C1AA651}"/>
              </a:ext>
            </a:extLst>
          </p:cNvPr>
          <p:cNvSpPr/>
          <p:nvPr/>
        </p:nvSpPr>
        <p:spPr>
          <a:xfrm rot="16200000">
            <a:off x="473547" y="1472328"/>
            <a:ext cx="1173652" cy="94214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5933E1F-FB55-4058-ACBF-5D7277CA973D}"/>
              </a:ext>
            </a:extLst>
          </p:cNvPr>
          <p:cNvSpPr/>
          <p:nvPr/>
        </p:nvSpPr>
        <p:spPr>
          <a:xfrm rot="16200000">
            <a:off x="1716666" y="1472328"/>
            <a:ext cx="1173652" cy="9421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B5790444-0833-4FAF-910F-F50B3A0C00E8}"/>
              </a:ext>
            </a:extLst>
          </p:cNvPr>
          <p:cNvSpPr/>
          <p:nvPr/>
        </p:nvSpPr>
        <p:spPr>
          <a:xfrm rot="16200000">
            <a:off x="2969218" y="1472328"/>
            <a:ext cx="1173652" cy="94214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FD072FD7-549C-417E-8123-DB10B70B0689}"/>
              </a:ext>
            </a:extLst>
          </p:cNvPr>
          <p:cNvSpPr/>
          <p:nvPr/>
        </p:nvSpPr>
        <p:spPr>
          <a:xfrm rot="16200000">
            <a:off x="4221770" y="1472328"/>
            <a:ext cx="1173652" cy="94214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51D0CB6F-3E3A-46C1-AF66-305A9EC01464}"/>
              </a:ext>
            </a:extLst>
          </p:cNvPr>
          <p:cNvSpPr/>
          <p:nvPr/>
        </p:nvSpPr>
        <p:spPr>
          <a:xfrm rot="16200000">
            <a:off x="5474321" y="1472328"/>
            <a:ext cx="1173652" cy="94214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DA16FF8E-6E92-4438-9A1F-8804C3A46D51}"/>
              </a:ext>
            </a:extLst>
          </p:cNvPr>
          <p:cNvSpPr/>
          <p:nvPr/>
        </p:nvSpPr>
        <p:spPr>
          <a:xfrm rot="16200000">
            <a:off x="6726873" y="1472327"/>
            <a:ext cx="1173652" cy="9421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A0A349FB-FB3A-44BE-8EDC-0A1CB9EC06F0}"/>
              </a:ext>
            </a:extLst>
          </p:cNvPr>
          <p:cNvSpPr/>
          <p:nvPr/>
        </p:nvSpPr>
        <p:spPr>
          <a:xfrm rot="16200000">
            <a:off x="7979425" y="1472327"/>
            <a:ext cx="1173652" cy="94214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CE1FB427-F9B2-4D50-8A52-F407934A4E8F}"/>
              </a:ext>
            </a:extLst>
          </p:cNvPr>
          <p:cNvSpPr/>
          <p:nvPr/>
        </p:nvSpPr>
        <p:spPr>
          <a:xfrm rot="16200000">
            <a:off x="9231976" y="1472327"/>
            <a:ext cx="1173652" cy="94214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직사각형 113">
            <a:extLst>
              <a:ext uri="{FF2B5EF4-FFF2-40B4-BE49-F238E27FC236}">
                <a16:creationId xmlns:a16="http://schemas.microsoft.com/office/drawing/2014/main" xmlns="" id="{DE2C7B81-21EE-4E82-9D4C-83E2A83DE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5475" y="1724631"/>
            <a:ext cx="839968" cy="44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charset="0"/>
              </a:rPr>
              <a:t>8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5" name="직사각형 113">
            <a:extLst>
              <a:ext uri="{FF2B5EF4-FFF2-40B4-BE49-F238E27FC236}">
                <a16:creationId xmlns:a16="http://schemas.microsoft.com/office/drawing/2014/main" xmlns="" id="{8075C241-A820-4235-AB70-631290B90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77" y="1701726"/>
            <a:ext cx="839968" cy="44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charset="0"/>
              </a:rPr>
              <a:t>7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6" name="직사각형 113">
            <a:extLst>
              <a:ext uri="{FF2B5EF4-FFF2-40B4-BE49-F238E27FC236}">
                <a16:creationId xmlns:a16="http://schemas.microsoft.com/office/drawing/2014/main" xmlns="" id="{2393CFC6-5908-4383-9597-46E676FF9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281" y="1690184"/>
            <a:ext cx="839968" cy="44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charset="0"/>
              </a:rPr>
              <a:t>6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7" name="직사각형 113">
            <a:extLst>
              <a:ext uri="{FF2B5EF4-FFF2-40B4-BE49-F238E27FC236}">
                <a16:creationId xmlns:a16="http://schemas.microsoft.com/office/drawing/2014/main" xmlns="" id="{B98D029C-C767-4A2A-B891-8C66A779D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684" y="1690184"/>
            <a:ext cx="839968" cy="44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charset="0"/>
              </a:rPr>
              <a:t>5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직사각형 113">
            <a:extLst>
              <a:ext uri="{FF2B5EF4-FFF2-40B4-BE49-F238E27FC236}">
                <a16:creationId xmlns:a16="http://schemas.microsoft.com/office/drawing/2014/main" xmlns="" id="{D642D296-83C0-40AA-AC43-F072AB503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9087" y="1690184"/>
            <a:ext cx="839968" cy="44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charset="0"/>
              </a:rPr>
              <a:t>4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직사각형 113">
            <a:extLst>
              <a:ext uri="{FF2B5EF4-FFF2-40B4-BE49-F238E27FC236}">
                <a16:creationId xmlns:a16="http://schemas.microsoft.com/office/drawing/2014/main" xmlns="" id="{16A5FA57-CBE7-4512-82FF-49CB0FCFB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7491" y="1690184"/>
            <a:ext cx="839968" cy="44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charset="0"/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직사각형 113">
            <a:extLst>
              <a:ext uri="{FF2B5EF4-FFF2-40B4-BE49-F238E27FC236}">
                <a16:creationId xmlns:a16="http://schemas.microsoft.com/office/drawing/2014/main" xmlns="" id="{22BDAC3F-45D9-43CC-B133-E26F19D0D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894" y="1690184"/>
            <a:ext cx="839968" cy="44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charset="0"/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직사각형 113">
            <a:extLst>
              <a:ext uri="{FF2B5EF4-FFF2-40B4-BE49-F238E27FC236}">
                <a16:creationId xmlns:a16="http://schemas.microsoft.com/office/drawing/2014/main" xmlns="" id="{E0EC71BC-56A3-4FCF-B5F0-9947D1EE7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298" y="1690184"/>
            <a:ext cx="839968" cy="44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charset="0"/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C457633E-5CD6-4CDC-8227-C17459E5BE02}"/>
              </a:ext>
            </a:extLst>
          </p:cNvPr>
          <p:cNvCxnSpPr>
            <a:cxnSpLocks/>
          </p:cNvCxnSpPr>
          <p:nvPr/>
        </p:nvCxnSpPr>
        <p:spPr>
          <a:xfrm>
            <a:off x="1060373" y="2503246"/>
            <a:ext cx="0" cy="398714"/>
          </a:xfrm>
          <a:prstGeom prst="straightConnector1">
            <a:avLst/>
          </a:prstGeom>
          <a:ln w="254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BA2F7FDF-BCC2-4D9C-9EEB-75DD8E926E29}"/>
              </a:ext>
            </a:extLst>
          </p:cNvPr>
          <p:cNvCxnSpPr>
            <a:cxnSpLocks/>
          </p:cNvCxnSpPr>
          <p:nvPr/>
        </p:nvCxnSpPr>
        <p:spPr>
          <a:xfrm>
            <a:off x="3562781" y="2503246"/>
            <a:ext cx="0" cy="398714"/>
          </a:xfrm>
          <a:prstGeom prst="straightConnector1">
            <a:avLst/>
          </a:prstGeom>
          <a:ln w="254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C37A4788-B69A-4E21-B30C-D4C3EBE14D4F}"/>
              </a:ext>
            </a:extLst>
          </p:cNvPr>
          <p:cNvCxnSpPr>
            <a:cxnSpLocks/>
          </p:cNvCxnSpPr>
          <p:nvPr/>
        </p:nvCxnSpPr>
        <p:spPr>
          <a:xfrm>
            <a:off x="6065189" y="2503246"/>
            <a:ext cx="0" cy="398714"/>
          </a:xfrm>
          <a:prstGeom prst="straightConnector1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0BAFDAAD-2E9E-437E-8484-C605AAAE4A67}"/>
              </a:ext>
            </a:extLst>
          </p:cNvPr>
          <p:cNvCxnSpPr>
            <a:cxnSpLocks/>
          </p:cNvCxnSpPr>
          <p:nvPr/>
        </p:nvCxnSpPr>
        <p:spPr>
          <a:xfrm>
            <a:off x="8567597" y="2503246"/>
            <a:ext cx="0" cy="398714"/>
          </a:xfrm>
          <a:prstGeom prst="straightConnector1">
            <a:avLst/>
          </a:prstGeom>
          <a:ln w="254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248672E8-E5DB-48AB-82D8-3277AD33AD92}"/>
              </a:ext>
            </a:extLst>
          </p:cNvPr>
          <p:cNvGrpSpPr/>
          <p:nvPr/>
        </p:nvGrpSpPr>
        <p:grpSpPr>
          <a:xfrm>
            <a:off x="223284" y="2894539"/>
            <a:ext cx="1674179" cy="2273274"/>
            <a:chOff x="733731" y="3289792"/>
            <a:chExt cx="1726438" cy="1881822"/>
          </a:xfrm>
        </p:grpSpPr>
        <p:sp>
          <p:nvSpPr>
            <p:cNvPr id="80" name="Hexagon 79">
              <a:extLst>
                <a:ext uri="{FF2B5EF4-FFF2-40B4-BE49-F238E27FC236}">
                  <a16:creationId xmlns:a16="http://schemas.microsoft.com/office/drawing/2014/main" xmlns="" id="{BDE5359D-0F0D-4C11-AF2A-D1D1069AB1E9}"/>
                </a:ext>
              </a:extLst>
            </p:cNvPr>
            <p:cNvSpPr/>
            <p:nvPr/>
          </p:nvSpPr>
          <p:spPr>
            <a:xfrm>
              <a:off x="733731" y="3289792"/>
              <a:ext cx="1726438" cy="1881822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03BCE81A-476E-4A74-B193-210FD286C843}"/>
                </a:ext>
              </a:extLst>
            </p:cNvPr>
            <p:cNvSpPr txBox="1"/>
            <p:nvPr/>
          </p:nvSpPr>
          <p:spPr>
            <a:xfrm>
              <a:off x="997274" y="3402910"/>
              <a:ext cx="1232442" cy="1617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/>
                <a:t>Sebagai</a:t>
              </a:r>
              <a:r>
                <a:rPr lang="en-US" sz="1100" dirty="0"/>
                <a:t> </a:t>
              </a:r>
              <a:r>
                <a:rPr lang="en-US" sz="1100" dirty="0" err="1"/>
                <a:t>pelaksanaan</a:t>
              </a:r>
              <a:r>
                <a:rPr lang="en-US" sz="1100" dirty="0"/>
                <a:t> </a:t>
              </a:r>
              <a:r>
                <a:rPr lang="en-US" sz="1100" dirty="0" err="1"/>
                <a:t>tugas</a:t>
              </a:r>
              <a:r>
                <a:rPr lang="en-US" sz="1100" dirty="0"/>
                <a:t> dan </a:t>
              </a:r>
              <a:r>
                <a:rPr lang="en-US" sz="1100" dirty="0" err="1"/>
                <a:t>wewenang</a:t>
              </a:r>
              <a:r>
                <a:rPr lang="en-US" sz="1100" dirty="0"/>
                <a:t> GWPP </a:t>
              </a:r>
              <a:r>
                <a:rPr lang="en-US" sz="1100" dirty="0" err="1"/>
                <a:t>terhadap</a:t>
              </a:r>
              <a:r>
                <a:rPr lang="en-US" sz="1100" dirty="0"/>
                <a:t> </a:t>
              </a:r>
              <a:r>
                <a:rPr lang="en-US" sz="1100" dirty="0" err="1"/>
                <a:t>pembinaan</a:t>
              </a:r>
              <a:r>
                <a:rPr lang="en-US" sz="1100" dirty="0"/>
                <a:t> dan </a:t>
              </a:r>
              <a:r>
                <a:rPr lang="en-US" sz="1100" dirty="0" err="1"/>
                <a:t>pengawasan</a:t>
              </a:r>
              <a:r>
                <a:rPr lang="en-US" sz="1100" dirty="0"/>
                <a:t> </a:t>
              </a:r>
              <a:r>
                <a:rPr lang="en-US" sz="1100" dirty="0" err="1"/>
                <a:t>penyelenggaraan</a:t>
              </a:r>
              <a:r>
                <a:rPr lang="en-US" sz="1100" dirty="0"/>
                <a:t> </a:t>
              </a:r>
              <a:r>
                <a:rPr lang="id-ID" sz="1100" dirty="0"/>
                <a:t>tugas pembantuan </a:t>
              </a:r>
              <a:r>
                <a:rPr lang="en-US" sz="1100" dirty="0"/>
                <a:t>di</a:t>
              </a:r>
              <a:r>
                <a:rPr lang="id-ID" sz="1100" dirty="0"/>
                <a:t> daerah kab/kota</a:t>
              </a:r>
              <a:endPara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A98F05DE-F7CF-477E-A279-12F3A1D08EBA}"/>
              </a:ext>
            </a:extLst>
          </p:cNvPr>
          <p:cNvGrpSpPr/>
          <p:nvPr/>
        </p:nvGrpSpPr>
        <p:grpSpPr>
          <a:xfrm>
            <a:off x="1301019" y="4539101"/>
            <a:ext cx="2010911" cy="2318900"/>
            <a:chOff x="554573" y="3289792"/>
            <a:chExt cx="2073681" cy="1919590"/>
          </a:xfrm>
        </p:grpSpPr>
        <p:sp>
          <p:nvSpPr>
            <p:cNvPr id="75" name="Hexagon 74">
              <a:extLst>
                <a:ext uri="{FF2B5EF4-FFF2-40B4-BE49-F238E27FC236}">
                  <a16:creationId xmlns:a16="http://schemas.microsoft.com/office/drawing/2014/main" xmlns="" id="{AEAF7D56-D3E4-4052-A050-67BEB05D4D21}"/>
                </a:ext>
              </a:extLst>
            </p:cNvPr>
            <p:cNvSpPr/>
            <p:nvPr/>
          </p:nvSpPr>
          <p:spPr>
            <a:xfrm>
              <a:off x="554573" y="3289792"/>
              <a:ext cx="2073681" cy="1919590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2704918F-4767-493B-B15E-BA2A73810236}"/>
                </a:ext>
              </a:extLst>
            </p:cNvPr>
            <p:cNvSpPr txBox="1"/>
            <p:nvPr/>
          </p:nvSpPr>
          <p:spPr>
            <a:xfrm>
              <a:off x="877559" y="3434073"/>
              <a:ext cx="1403452" cy="1757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/>
                <a:t>Gubemur</a:t>
              </a:r>
              <a:r>
                <a:rPr lang="en-US" sz="1100" dirty="0"/>
                <a:t> </a:t>
              </a:r>
              <a:r>
                <a:rPr lang="en-US" sz="1100" dirty="0" err="1"/>
                <a:t>dalam</a:t>
              </a:r>
              <a:r>
                <a:rPr lang="en-US" sz="1100" dirty="0"/>
                <a:t> </a:t>
              </a:r>
              <a:r>
                <a:rPr lang="en-US" sz="1100" dirty="0" err="1"/>
                <a:t>menyelenggarakan</a:t>
              </a:r>
              <a:r>
                <a:rPr lang="en-US" sz="1100" dirty="0"/>
                <a:t> </a:t>
              </a:r>
              <a:r>
                <a:rPr lang="en-US" sz="1100" dirty="0" err="1"/>
                <a:t>tugas</a:t>
              </a:r>
              <a:r>
                <a:rPr lang="en-US" sz="1100" dirty="0"/>
                <a:t> dan </a:t>
              </a:r>
              <a:r>
                <a:rPr lang="en-US" sz="1100" dirty="0" err="1"/>
                <a:t>wewenang</a:t>
              </a:r>
              <a:r>
                <a:rPr lang="en-US" sz="1100" dirty="0"/>
                <a:t> </a:t>
              </a:r>
              <a:r>
                <a:rPr lang="en-US" sz="1100" dirty="0" err="1"/>
                <a:t>sebagai</a:t>
              </a:r>
              <a:r>
                <a:rPr lang="en-US" sz="1100" dirty="0"/>
                <a:t> wakil </a:t>
              </a:r>
              <a:r>
                <a:rPr lang="en-US" sz="1100" dirty="0" err="1"/>
                <a:t>Pemerintah</a:t>
              </a:r>
              <a:r>
                <a:rPr lang="en-US" sz="1100" dirty="0"/>
                <a:t> Pusat </a:t>
              </a:r>
              <a:r>
                <a:rPr lang="en-US" sz="1100" dirty="0" err="1"/>
                <a:t>dibantu</a:t>
              </a:r>
              <a:r>
                <a:rPr lang="en-US" sz="1100" dirty="0"/>
                <a:t> oleh </a:t>
              </a:r>
              <a:r>
                <a:rPr lang="en-US" sz="1100" dirty="0" err="1"/>
                <a:t>perangkat</a:t>
              </a:r>
              <a:r>
                <a:rPr lang="en-US" sz="1100" dirty="0"/>
                <a:t> </a:t>
              </a:r>
              <a:r>
                <a:rPr lang="en-US" sz="1100" dirty="0" err="1"/>
                <a:t>gubernur</a:t>
              </a:r>
              <a:r>
                <a:rPr lang="en-US" sz="1100" dirty="0"/>
                <a:t> yang dal </a:t>
              </a:r>
              <a:r>
                <a:rPr lang="en-US" sz="1100" dirty="0" err="1"/>
                <a:t>hal</a:t>
              </a:r>
              <a:r>
                <a:rPr lang="en-US" sz="1100" dirty="0"/>
                <a:t> </a:t>
              </a:r>
              <a:r>
                <a:rPr lang="en-US" sz="1100" dirty="0" err="1"/>
                <a:t>ini</a:t>
              </a:r>
              <a:r>
                <a:rPr lang="en-US" sz="1100" dirty="0"/>
                <a:t> </a:t>
              </a:r>
              <a:r>
                <a:rPr lang="en-US" sz="1100" dirty="0" err="1"/>
                <a:t>adalah</a:t>
              </a:r>
              <a:r>
                <a:rPr lang="en-US" sz="1100" dirty="0"/>
                <a:t> OPD </a:t>
              </a:r>
              <a:r>
                <a:rPr lang="en-US" sz="1100" dirty="0" err="1"/>
                <a:t>Provinsi</a:t>
              </a:r>
              <a:r>
                <a:rPr lang="en-US" sz="1100" dirty="0"/>
                <a:t> yang </a:t>
              </a:r>
              <a:r>
                <a:rPr lang="en-US" sz="1100" dirty="0" err="1"/>
                <a:t>tugas</a:t>
              </a:r>
              <a:r>
                <a:rPr lang="en-US" sz="1100" dirty="0"/>
                <a:t> dan </a:t>
              </a:r>
              <a:r>
                <a:rPr lang="en-US" sz="1100" dirty="0" err="1"/>
                <a:t>fungsinya</a:t>
              </a:r>
              <a:r>
                <a:rPr lang="en-US" sz="1100" dirty="0"/>
                <a:t> </a:t>
              </a:r>
              <a:r>
                <a:rPr lang="en-US" sz="1100" dirty="0" err="1"/>
                <a:t>bersesuaian</a:t>
              </a:r>
              <a:endPara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943D1D0C-2921-4B81-8022-A224D9BD90F1}"/>
              </a:ext>
            </a:extLst>
          </p:cNvPr>
          <p:cNvGrpSpPr/>
          <p:nvPr/>
        </p:nvGrpSpPr>
        <p:grpSpPr>
          <a:xfrm>
            <a:off x="2726223" y="2894543"/>
            <a:ext cx="1674179" cy="1797905"/>
            <a:chOff x="733731" y="3289793"/>
            <a:chExt cx="1726438" cy="1488309"/>
          </a:xfrm>
        </p:grpSpPr>
        <p:sp>
          <p:nvSpPr>
            <p:cNvPr id="70" name="Hexagon 69">
              <a:extLst>
                <a:ext uri="{FF2B5EF4-FFF2-40B4-BE49-F238E27FC236}">
                  <a16:creationId xmlns:a16="http://schemas.microsoft.com/office/drawing/2014/main" xmlns="" id="{168C59E6-141B-40AD-A410-558716965686}"/>
                </a:ext>
              </a:extLst>
            </p:cNvPr>
            <p:cNvSpPr/>
            <p:nvPr/>
          </p:nvSpPr>
          <p:spPr>
            <a:xfrm>
              <a:off x="733731" y="3289793"/>
              <a:ext cx="1726438" cy="1488309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A9668E63-826F-47B6-9A0E-88E248551BF4}"/>
                </a:ext>
              </a:extLst>
            </p:cNvPr>
            <p:cNvSpPr txBox="1"/>
            <p:nvPr/>
          </p:nvSpPr>
          <p:spPr>
            <a:xfrm>
              <a:off x="850284" y="3634432"/>
              <a:ext cx="1480770" cy="840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Penunjukan</a:t>
              </a:r>
              <a:r>
                <a:rPr lang="en-US" sz="1200" dirty="0"/>
                <a:t> </a:t>
              </a:r>
              <a:r>
                <a:rPr lang="en-US" sz="1200" dirty="0" err="1"/>
                <a:t>Perangkat</a:t>
              </a:r>
              <a:r>
                <a:rPr lang="en-US" sz="1200" dirty="0"/>
                <a:t> Daerah </a:t>
              </a:r>
              <a:r>
                <a:rPr lang="en-US" sz="1200" dirty="0" err="1"/>
                <a:t>Provinsi</a:t>
              </a:r>
              <a:r>
                <a:rPr lang="en-US" sz="1200" dirty="0"/>
                <a:t> </a:t>
              </a:r>
              <a:r>
                <a:rPr lang="en-US" sz="1200" dirty="0" err="1"/>
                <a:t>ditetapkan</a:t>
              </a:r>
              <a:r>
                <a:rPr lang="en-US" sz="1200" dirty="0"/>
                <a:t> </a:t>
              </a:r>
              <a:r>
                <a:rPr lang="en-US" sz="1200" dirty="0" err="1"/>
                <a:t>dengan</a:t>
              </a:r>
              <a:r>
                <a:rPr lang="en-US" sz="1200" dirty="0"/>
                <a:t> </a:t>
              </a:r>
              <a:r>
                <a:rPr lang="en-US" sz="1200" dirty="0" err="1"/>
                <a:t>keputusan</a:t>
              </a:r>
              <a:r>
                <a:rPr lang="en-US" sz="1200" dirty="0"/>
                <a:t> </a:t>
              </a:r>
              <a:r>
                <a:rPr lang="en-US" sz="1200" dirty="0" err="1"/>
                <a:t>gubernur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39975497-7FA0-47B2-9724-0CDC7DD68FA9}"/>
              </a:ext>
            </a:extLst>
          </p:cNvPr>
          <p:cNvGrpSpPr/>
          <p:nvPr/>
        </p:nvGrpSpPr>
        <p:grpSpPr>
          <a:xfrm>
            <a:off x="3977693" y="4539102"/>
            <a:ext cx="1674179" cy="1797905"/>
            <a:chOff x="733731" y="3289793"/>
            <a:chExt cx="1726438" cy="1488309"/>
          </a:xfrm>
        </p:grpSpPr>
        <p:sp>
          <p:nvSpPr>
            <p:cNvPr id="65" name="Hexagon 64">
              <a:extLst>
                <a:ext uri="{FF2B5EF4-FFF2-40B4-BE49-F238E27FC236}">
                  <a16:creationId xmlns:a16="http://schemas.microsoft.com/office/drawing/2014/main" xmlns="" id="{33BDD090-A769-44F7-BC7E-31100D5D4231}"/>
                </a:ext>
              </a:extLst>
            </p:cNvPr>
            <p:cNvSpPr/>
            <p:nvPr/>
          </p:nvSpPr>
          <p:spPr>
            <a:xfrm>
              <a:off x="733731" y="3289793"/>
              <a:ext cx="1726438" cy="1488309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23ED14A1-1700-4A6E-AEA5-CF01BBB4CAC3}"/>
                </a:ext>
              </a:extLst>
            </p:cNvPr>
            <p:cNvSpPr txBox="1"/>
            <p:nvPr/>
          </p:nvSpPr>
          <p:spPr>
            <a:xfrm>
              <a:off x="877105" y="3543106"/>
              <a:ext cx="1416704" cy="11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Pelaksanaan</a:t>
              </a:r>
              <a:r>
                <a:rPr lang="en-US" sz="1200" dirty="0"/>
                <a:t> </a:t>
              </a:r>
              <a:r>
                <a:rPr lang="en-US" sz="1200" dirty="0" err="1"/>
                <a:t>tugas</a:t>
              </a:r>
              <a:r>
                <a:rPr lang="en-US" sz="1200" dirty="0"/>
                <a:t> dan </a:t>
              </a:r>
              <a:r>
                <a:rPr lang="en-US" sz="1200" dirty="0" err="1"/>
                <a:t>wewenang</a:t>
              </a:r>
              <a:r>
                <a:rPr lang="en-US" sz="1200" dirty="0"/>
                <a:t> GWPP </a:t>
              </a:r>
              <a:r>
                <a:rPr lang="en-US" sz="1200" dirty="0" err="1"/>
                <a:t>berdasarkan</a:t>
              </a:r>
              <a:r>
                <a:rPr lang="en-US" sz="1200" dirty="0"/>
                <a:t> </a:t>
              </a:r>
              <a:r>
                <a:rPr lang="en-US" sz="1200" dirty="0" err="1"/>
                <a:t>dekonsentrasi</a:t>
              </a:r>
              <a:r>
                <a:rPr lang="en-US" sz="1200" dirty="0"/>
                <a:t> </a:t>
              </a:r>
              <a:r>
                <a:rPr lang="id-ID" sz="1200" dirty="0"/>
                <a:t>ditetapkan dengan peraturan </a:t>
              </a:r>
              <a:r>
                <a:rPr lang="en-US" sz="1200" dirty="0" err="1"/>
                <a:t>Mendagri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03BED46C-CBB1-4DB8-B202-CD530260ECBD}"/>
              </a:ext>
            </a:extLst>
          </p:cNvPr>
          <p:cNvGrpSpPr/>
          <p:nvPr/>
        </p:nvGrpSpPr>
        <p:grpSpPr>
          <a:xfrm>
            <a:off x="5229163" y="2894542"/>
            <a:ext cx="1674179" cy="1797904"/>
            <a:chOff x="733731" y="3289793"/>
            <a:chExt cx="1726438" cy="1488309"/>
          </a:xfrm>
        </p:grpSpPr>
        <p:sp>
          <p:nvSpPr>
            <p:cNvPr id="60" name="Hexagon 59">
              <a:extLst>
                <a:ext uri="{FF2B5EF4-FFF2-40B4-BE49-F238E27FC236}">
                  <a16:creationId xmlns:a16="http://schemas.microsoft.com/office/drawing/2014/main" xmlns="" id="{FC657BB6-CAA2-45C5-87C3-A509CEFA3211}"/>
                </a:ext>
              </a:extLst>
            </p:cNvPr>
            <p:cNvSpPr/>
            <p:nvPr/>
          </p:nvSpPr>
          <p:spPr>
            <a:xfrm>
              <a:off x="733731" y="3289793"/>
              <a:ext cx="1726438" cy="1488309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96D8F3B6-7254-439B-9008-C28397209B20}"/>
                </a:ext>
              </a:extLst>
            </p:cNvPr>
            <p:cNvSpPr txBox="1"/>
            <p:nvPr/>
          </p:nvSpPr>
          <p:spPr>
            <a:xfrm>
              <a:off x="840088" y="3542870"/>
              <a:ext cx="1480770" cy="1146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Petunjuk</a:t>
              </a:r>
              <a:r>
                <a:rPr lang="en-US" sz="1200" dirty="0"/>
                <a:t> </a:t>
              </a:r>
              <a:r>
                <a:rPr lang="en-US" sz="1200" dirty="0" err="1"/>
                <a:t>Pelaksanaan</a:t>
              </a:r>
              <a:r>
                <a:rPr lang="en-US" sz="1200" dirty="0"/>
                <a:t> </a:t>
              </a:r>
              <a:r>
                <a:rPr lang="en-US" sz="1200" dirty="0" err="1"/>
                <a:t>tugas</a:t>
              </a:r>
              <a:r>
                <a:rPr lang="en-US" sz="1200" dirty="0"/>
                <a:t> dan </a:t>
              </a:r>
              <a:r>
                <a:rPr lang="en-US" sz="1200" dirty="0" err="1"/>
                <a:t>wewenang</a:t>
              </a:r>
              <a:r>
                <a:rPr lang="en-US" sz="1200" dirty="0"/>
                <a:t> GWPP </a:t>
              </a:r>
              <a:r>
                <a:rPr lang="en-US" sz="1200" dirty="0" err="1"/>
                <a:t>ditetapkan</a:t>
              </a:r>
              <a:r>
                <a:rPr lang="en-US" sz="1200" dirty="0"/>
                <a:t> </a:t>
              </a:r>
              <a:r>
                <a:rPr lang="en-US" sz="1200" dirty="0" err="1"/>
                <a:t>dengan</a:t>
              </a:r>
              <a:r>
                <a:rPr lang="en-US" sz="1200" dirty="0"/>
                <a:t> Keputusan Menteri </a:t>
              </a:r>
              <a:r>
                <a:rPr lang="en-US" sz="1200" dirty="0" err="1"/>
                <a:t>Dalam</a:t>
              </a:r>
              <a:r>
                <a:rPr lang="en-US" sz="1200" dirty="0"/>
                <a:t> Negeri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77D48B4B-E2F6-40F3-ACFB-E6F6C8B82559}"/>
              </a:ext>
            </a:extLst>
          </p:cNvPr>
          <p:cNvGrpSpPr/>
          <p:nvPr/>
        </p:nvGrpSpPr>
        <p:grpSpPr>
          <a:xfrm>
            <a:off x="6316440" y="4539101"/>
            <a:ext cx="2009166" cy="2247117"/>
            <a:chOff x="564414" y="3289793"/>
            <a:chExt cx="2071881" cy="1860168"/>
          </a:xfrm>
        </p:grpSpPr>
        <p:sp>
          <p:nvSpPr>
            <p:cNvPr id="55" name="Hexagon 54">
              <a:extLst>
                <a:ext uri="{FF2B5EF4-FFF2-40B4-BE49-F238E27FC236}">
                  <a16:creationId xmlns:a16="http://schemas.microsoft.com/office/drawing/2014/main" xmlns="" id="{FAA2D13A-D922-480B-A2D5-AF737D89D23A}"/>
                </a:ext>
              </a:extLst>
            </p:cNvPr>
            <p:cNvSpPr/>
            <p:nvPr/>
          </p:nvSpPr>
          <p:spPr>
            <a:xfrm>
              <a:off x="564414" y="3289793"/>
              <a:ext cx="2071881" cy="1860168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0CDF5E1A-1DFA-4381-9A4E-62D7D492E4C6}"/>
                </a:ext>
              </a:extLst>
            </p:cNvPr>
            <p:cNvSpPr txBox="1"/>
            <p:nvPr/>
          </p:nvSpPr>
          <p:spPr>
            <a:xfrm>
              <a:off x="774122" y="3341869"/>
              <a:ext cx="1607655" cy="1757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Pendanaan</a:t>
              </a:r>
              <a:r>
                <a:rPr lang="en-US" sz="1200" dirty="0"/>
                <a:t> </a:t>
              </a:r>
              <a:r>
                <a:rPr lang="en-US" sz="1200" dirty="0" err="1"/>
                <a:t>pelaksanaan</a:t>
              </a:r>
              <a:r>
                <a:rPr lang="en-US" sz="1200" dirty="0"/>
                <a:t> </a:t>
              </a:r>
              <a:r>
                <a:rPr lang="en-US" sz="1200" dirty="0" err="1"/>
                <a:t>tugas</a:t>
              </a:r>
              <a:r>
                <a:rPr lang="en-US" sz="1200" dirty="0"/>
                <a:t> dan </a:t>
              </a:r>
              <a:r>
                <a:rPr lang="en-US" sz="1200" dirty="0" err="1"/>
                <a:t>wewenang</a:t>
              </a:r>
              <a:r>
                <a:rPr lang="en-US" sz="1200" dirty="0"/>
                <a:t> GWPP </a:t>
              </a:r>
              <a:r>
                <a:rPr lang="en-US" sz="1200" dirty="0" err="1"/>
                <a:t>dibebankan</a:t>
              </a:r>
              <a:r>
                <a:rPr lang="en-US" sz="1200" dirty="0"/>
                <a:t> pada APBN yang </a:t>
              </a:r>
              <a:r>
                <a:rPr lang="en-US" sz="1200" dirty="0" err="1"/>
                <a:t>merupakan</a:t>
              </a:r>
              <a:r>
                <a:rPr lang="en-US" sz="1200" dirty="0"/>
                <a:t> </a:t>
              </a:r>
              <a:r>
                <a:rPr lang="en-US" sz="1200" dirty="0" err="1"/>
                <a:t>bagian</a:t>
              </a:r>
              <a:r>
                <a:rPr lang="en-US" sz="1200" dirty="0"/>
                <a:t> </a:t>
              </a:r>
              <a:r>
                <a:rPr lang="en-US" sz="1200" dirty="0" err="1"/>
                <a:t>dari</a:t>
              </a:r>
              <a:r>
                <a:rPr lang="en-US" sz="1200" dirty="0"/>
                <a:t> </a:t>
              </a:r>
              <a:r>
                <a:rPr lang="en-US" sz="1200" dirty="0" err="1"/>
                <a:t>anggaran</a:t>
              </a:r>
              <a:r>
                <a:rPr lang="en-US" sz="1200" dirty="0"/>
                <a:t> Kementerian </a:t>
              </a:r>
              <a:r>
                <a:rPr lang="en-US" sz="1200" dirty="0" err="1"/>
                <a:t>Dalam</a:t>
              </a:r>
              <a:r>
                <a:rPr lang="en-US" sz="1200" dirty="0"/>
                <a:t> Negeri </a:t>
              </a:r>
              <a:r>
                <a:rPr lang="en-US" sz="1200" dirty="0" err="1"/>
                <a:t>melalui</a:t>
              </a:r>
              <a:r>
                <a:rPr lang="en-US" sz="1200" dirty="0"/>
                <a:t> </a:t>
              </a:r>
              <a:r>
                <a:rPr lang="en-US" sz="1200" dirty="0" err="1"/>
                <a:t>mekanisme</a:t>
              </a:r>
              <a:r>
                <a:rPr lang="en-US" sz="1200" dirty="0"/>
                <a:t> </a:t>
              </a:r>
              <a:r>
                <a:rPr lang="en-US" sz="1200" b="1" dirty="0" err="1"/>
                <a:t>dekonsentrasi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379ACD83-1542-4791-ACA3-4D9E5EBD80EA}"/>
              </a:ext>
            </a:extLst>
          </p:cNvPr>
          <p:cNvGrpSpPr/>
          <p:nvPr/>
        </p:nvGrpSpPr>
        <p:grpSpPr>
          <a:xfrm>
            <a:off x="7732102" y="2894542"/>
            <a:ext cx="1674179" cy="1797905"/>
            <a:chOff x="733731" y="3289793"/>
            <a:chExt cx="1726438" cy="1488309"/>
          </a:xfrm>
        </p:grpSpPr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xmlns="" id="{5A346AA6-C352-4B45-88CA-B2B9A8CF5A64}"/>
                </a:ext>
              </a:extLst>
            </p:cNvPr>
            <p:cNvSpPr/>
            <p:nvPr/>
          </p:nvSpPr>
          <p:spPr>
            <a:xfrm>
              <a:off x="733731" y="3289793"/>
              <a:ext cx="1726438" cy="1488309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F015654D-B190-45D1-AEFE-527029469927}"/>
                </a:ext>
              </a:extLst>
            </p:cNvPr>
            <p:cNvSpPr txBox="1"/>
            <p:nvPr/>
          </p:nvSpPr>
          <p:spPr>
            <a:xfrm>
              <a:off x="850283" y="3701877"/>
              <a:ext cx="1480770" cy="229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sv-SE" sz="12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6AF41312-DC23-4A5A-9174-4BBFE22FC9B0}"/>
              </a:ext>
            </a:extLst>
          </p:cNvPr>
          <p:cNvGrpSpPr/>
          <p:nvPr/>
        </p:nvGrpSpPr>
        <p:grpSpPr>
          <a:xfrm>
            <a:off x="8849681" y="4539100"/>
            <a:ext cx="1988133" cy="2318900"/>
            <a:chOff x="595665" y="3289793"/>
            <a:chExt cx="2050192" cy="1919591"/>
          </a:xfrm>
        </p:grpSpPr>
        <p:sp>
          <p:nvSpPr>
            <p:cNvPr id="45" name="Hexagon 44">
              <a:extLst>
                <a:ext uri="{FF2B5EF4-FFF2-40B4-BE49-F238E27FC236}">
                  <a16:creationId xmlns:a16="http://schemas.microsoft.com/office/drawing/2014/main" xmlns="" id="{F767D5CF-EAE8-4094-8DD9-09848CBC42C8}"/>
                </a:ext>
              </a:extLst>
            </p:cNvPr>
            <p:cNvSpPr/>
            <p:nvPr/>
          </p:nvSpPr>
          <p:spPr>
            <a:xfrm>
              <a:off x="595665" y="3289793"/>
              <a:ext cx="2050192" cy="1919591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6CD093F3-6D29-43F4-98CE-6D5A8DABCDD0}"/>
                </a:ext>
              </a:extLst>
            </p:cNvPr>
            <p:cNvSpPr txBox="1"/>
            <p:nvPr/>
          </p:nvSpPr>
          <p:spPr>
            <a:xfrm>
              <a:off x="850283" y="3701877"/>
              <a:ext cx="1498258" cy="993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200" dirty="0"/>
                <a:t>GWPP melaporkan pelaksanaan tugas dan wewenang kepada presiden melalui Menteri Dalam Negeri.</a:t>
              </a:r>
            </a:p>
          </p:txBody>
        </p:sp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xmlns="" id="{6252B983-313D-47F0-89F8-1771F055DD82}"/>
              </a:ext>
            </a:extLst>
          </p:cNvPr>
          <p:cNvSpPr/>
          <p:nvPr/>
        </p:nvSpPr>
        <p:spPr>
          <a:xfrm rot="16200000">
            <a:off x="10392300" y="1460783"/>
            <a:ext cx="1173652" cy="942141"/>
          </a:xfrm>
          <a:prstGeom prst="ellipse">
            <a:avLst/>
          </a:prstGeom>
          <a:solidFill>
            <a:srgbClr val="2FA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직사각형 113">
            <a:extLst>
              <a:ext uri="{FF2B5EF4-FFF2-40B4-BE49-F238E27FC236}">
                <a16:creationId xmlns:a16="http://schemas.microsoft.com/office/drawing/2014/main" xmlns="" id="{B2259E0D-923C-4B12-81C5-2B3907ECF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9498" y="1711629"/>
            <a:ext cx="839968" cy="44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9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xmlns="" id="{DF082DF4-73FC-4BD8-B9F8-784FA68BE32B}"/>
              </a:ext>
            </a:extLst>
          </p:cNvPr>
          <p:cNvCxnSpPr>
            <a:cxnSpLocks/>
          </p:cNvCxnSpPr>
          <p:nvPr/>
        </p:nvCxnSpPr>
        <p:spPr>
          <a:xfrm>
            <a:off x="10975682" y="2495829"/>
            <a:ext cx="0" cy="398714"/>
          </a:xfrm>
          <a:prstGeom prst="straightConnector1">
            <a:avLst/>
          </a:prstGeom>
          <a:ln w="254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154C00D4-62FB-425A-BEE1-8DC1DAF4BAB3}"/>
              </a:ext>
            </a:extLst>
          </p:cNvPr>
          <p:cNvGrpSpPr/>
          <p:nvPr/>
        </p:nvGrpSpPr>
        <p:grpSpPr>
          <a:xfrm>
            <a:off x="10138593" y="2887126"/>
            <a:ext cx="1674179" cy="1797905"/>
            <a:chOff x="733731" y="3289793"/>
            <a:chExt cx="1726438" cy="1488309"/>
          </a:xfrm>
        </p:grpSpPr>
        <p:sp>
          <p:nvSpPr>
            <p:cNvPr id="91" name="Hexagon 90">
              <a:extLst>
                <a:ext uri="{FF2B5EF4-FFF2-40B4-BE49-F238E27FC236}">
                  <a16:creationId xmlns:a16="http://schemas.microsoft.com/office/drawing/2014/main" xmlns="" id="{1C78E8EE-5732-4C0D-BD99-4AC770917C96}"/>
                </a:ext>
              </a:extLst>
            </p:cNvPr>
            <p:cNvSpPr/>
            <p:nvPr/>
          </p:nvSpPr>
          <p:spPr>
            <a:xfrm>
              <a:off x="733731" y="3289793"/>
              <a:ext cx="1726438" cy="1488309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20F9C3E3-63C4-4F06-BC1C-30F8C99648E5}"/>
                </a:ext>
              </a:extLst>
            </p:cNvPr>
            <p:cNvSpPr txBox="1"/>
            <p:nvPr/>
          </p:nvSpPr>
          <p:spPr>
            <a:xfrm>
              <a:off x="850171" y="3640572"/>
              <a:ext cx="1480770" cy="840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200" dirty="0"/>
                <a:t>Menteri Dalam Negeri sewaktu-waktu dapat meminta laporan kepada GWPP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D02D6982-7C01-49CA-936F-937911B2A6AF}"/>
              </a:ext>
            </a:extLst>
          </p:cNvPr>
          <p:cNvSpPr txBox="1"/>
          <p:nvPr/>
        </p:nvSpPr>
        <p:spPr>
          <a:xfrm>
            <a:off x="7841717" y="3080822"/>
            <a:ext cx="141774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200" dirty="0"/>
              <a:t>Menteri Dalam Negeri melakukan evaluasi terhadap laporan GWPP setiap tahun dengan melibatkan K/LPNK terkait</a:t>
            </a:r>
            <a:endParaRPr lang="en-ID" sz="12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ED501A02-1CB9-4D2F-BF86-2D09EBEFC536}"/>
              </a:ext>
            </a:extLst>
          </p:cNvPr>
          <p:cNvSpPr/>
          <p:nvPr/>
        </p:nvSpPr>
        <p:spPr>
          <a:xfrm>
            <a:off x="634298" y="206275"/>
            <a:ext cx="1126295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Berlin Sans FB" panose="020E0602020502020306" pitchFamily="34" charset="0"/>
                <a:ea typeface="Tahoma" panose="020B0604030504040204" pitchFamily="34" charset="0"/>
                <a:cs typeface="Tahoma" panose="020B0604030504040204" pitchFamily="34" charset="0"/>
                <a:sym typeface="Arial Narrow"/>
              </a:rPr>
              <a:t>DASAR PELAKSANAAN KOORDINASI PEMBINAAN DAN PENGAWASAN PENYELENGGARAAN TUGAS PEMBANTUAN DI DAERAH KABUPATEN/KOTA </a:t>
            </a:r>
            <a:r>
              <a:rPr lang="en-US" dirty="0" err="1">
                <a:solidFill>
                  <a:schemeClr val="dk1"/>
                </a:solidFill>
                <a:latin typeface="Berlin Sans FB" panose="020E0602020502020306" pitchFamily="34" charset="0"/>
                <a:ea typeface="Tahoma" panose="020B0604030504040204" pitchFamily="34" charset="0"/>
                <a:cs typeface="Tahoma" panose="020B0604030504040204" pitchFamily="34" charset="0"/>
                <a:sym typeface="Arial Narrow"/>
              </a:rPr>
              <a:t>oleh</a:t>
            </a:r>
            <a:r>
              <a:rPr lang="en-US" dirty="0">
                <a:solidFill>
                  <a:schemeClr val="dk1"/>
                </a:solidFill>
                <a:latin typeface="Berlin Sans FB" panose="020E0602020502020306" pitchFamily="34" charset="0"/>
                <a:ea typeface="Tahoma" panose="020B0604030504040204" pitchFamily="34" charset="0"/>
                <a:cs typeface="Tahoma" panose="020B0604030504040204" pitchFamily="34" charset="0"/>
                <a:sym typeface="Arial Narrow"/>
              </a:rPr>
              <a:t> GWPP</a:t>
            </a:r>
          </a:p>
          <a:p>
            <a:pPr algn="ctr"/>
            <a:r>
              <a:rPr lang="en-US" sz="1600" dirty="0">
                <a:solidFill>
                  <a:schemeClr val="dk1"/>
                </a:solidFill>
                <a:latin typeface="Berlin Sans FB" panose="020E0602020502020306" pitchFamily="34" charset="0"/>
                <a:ea typeface="Tahoma" panose="020B0604030504040204" pitchFamily="34" charset="0"/>
                <a:cs typeface="Tahoma" panose="020B0604030504040204" pitchFamily="34" charset="0"/>
                <a:sym typeface="Arial Narrow"/>
              </a:rPr>
              <a:t>(</a:t>
            </a:r>
            <a:r>
              <a:rPr lang="en-US" sz="1600" dirty="0" err="1">
                <a:solidFill>
                  <a:schemeClr val="dk1"/>
                </a:solidFill>
                <a:latin typeface="Berlin Sans FB" panose="020E0602020502020306" pitchFamily="34" charset="0"/>
                <a:ea typeface="Tahoma" panose="020B0604030504040204" pitchFamily="34" charset="0"/>
                <a:cs typeface="Tahoma" panose="020B0604030504040204" pitchFamily="34" charset="0"/>
                <a:sym typeface="Arial Narrow"/>
              </a:rPr>
              <a:t>berdasarkan</a:t>
            </a:r>
            <a:r>
              <a:rPr lang="en-US" sz="1600" dirty="0">
                <a:solidFill>
                  <a:schemeClr val="dk1"/>
                </a:solidFill>
                <a:latin typeface="Berlin Sans FB" panose="020E0602020502020306" pitchFamily="34" charset="0"/>
                <a:ea typeface="Tahoma" panose="020B0604030504040204" pitchFamily="34" charset="0"/>
                <a:cs typeface="Tahoma" panose="020B0604030504040204" pitchFamily="34" charset="0"/>
                <a:sym typeface="Arial Narrow"/>
              </a:rPr>
              <a:t> PP No. 33 </a:t>
            </a:r>
            <a:r>
              <a:rPr lang="en-US" sz="1600" dirty="0" err="1">
                <a:solidFill>
                  <a:schemeClr val="dk1"/>
                </a:solidFill>
                <a:latin typeface="Berlin Sans FB" panose="020E0602020502020306" pitchFamily="34" charset="0"/>
                <a:ea typeface="Tahoma" panose="020B0604030504040204" pitchFamily="34" charset="0"/>
                <a:cs typeface="Tahoma" panose="020B0604030504040204" pitchFamily="34" charset="0"/>
                <a:sym typeface="Arial Narrow"/>
              </a:rPr>
              <a:t>Tahun</a:t>
            </a:r>
            <a:r>
              <a:rPr lang="en-US" sz="1600" dirty="0">
                <a:solidFill>
                  <a:schemeClr val="dk1"/>
                </a:solidFill>
                <a:latin typeface="Berlin Sans FB" panose="020E0602020502020306" pitchFamily="34" charset="0"/>
                <a:ea typeface="Tahoma" panose="020B0604030504040204" pitchFamily="34" charset="0"/>
                <a:cs typeface="Tahoma" panose="020B0604030504040204" pitchFamily="34" charset="0"/>
                <a:sym typeface="Arial Narrow"/>
              </a:rPr>
              <a:t> 2018 </a:t>
            </a:r>
            <a:r>
              <a:rPr lang="en-US" sz="1600" dirty="0" err="1">
                <a:solidFill>
                  <a:schemeClr val="dk1"/>
                </a:solidFill>
                <a:latin typeface="Berlin Sans FB" panose="020E0602020502020306" pitchFamily="34" charset="0"/>
                <a:ea typeface="Tahoma" panose="020B0604030504040204" pitchFamily="34" charset="0"/>
                <a:cs typeface="Tahoma" panose="020B0604030504040204" pitchFamily="34" charset="0"/>
                <a:sym typeface="Arial Narrow"/>
              </a:rPr>
              <a:t>dan</a:t>
            </a:r>
            <a:r>
              <a:rPr lang="en-US" sz="1600" dirty="0">
                <a:solidFill>
                  <a:schemeClr val="dk1"/>
                </a:solidFill>
                <a:latin typeface="Berlin Sans FB" panose="020E0602020502020306" pitchFamily="34" charset="0"/>
                <a:ea typeface="Tahoma" panose="020B0604030504040204" pitchFamily="34" charset="0"/>
                <a:cs typeface="Tahoma" panose="020B0604030504040204" pitchFamily="34" charset="0"/>
                <a:sym typeface="Arial Narrow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Berlin Sans FB" panose="020E0602020502020306" pitchFamily="34" charset="0"/>
                <a:ea typeface="Tahoma" panose="020B0604030504040204" pitchFamily="34" charset="0"/>
                <a:cs typeface="Tahoma" panose="020B0604030504040204" pitchFamily="34" charset="0"/>
                <a:sym typeface="Arial Narrow"/>
              </a:rPr>
              <a:t>Permendagri</a:t>
            </a:r>
            <a:r>
              <a:rPr lang="en-US" sz="1600" dirty="0">
                <a:solidFill>
                  <a:schemeClr val="dk1"/>
                </a:solidFill>
                <a:latin typeface="Berlin Sans FB" panose="020E0602020502020306" pitchFamily="34" charset="0"/>
                <a:ea typeface="Tahoma" panose="020B0604030504040204" pitchFamily="34" charset="0"/>
                <a:cs typeface="Tahoma" panose="020B0604030504040204" pitchFamily="34" charset="0"/>
                <a:sym typeface="Arial Narrow"/>
              </a:rPr>
              <a:t> No. 12 </a:t>
            </a:r>
            <a:r>
              <a:rPr lang="en-US" sz="1600" dirty="0" err="1">
                <a:solidFill>
                  <a:schemeClr val="dk1"/>
                </a:solidFill>
                <a:latin typeface="Berlin Sans FB" panose="020E0602020502020306" pitchFamily="34" charset="0"/>
                <a:ea typeface="Tahoma" panose="020B0604030504040204" pitchFamily="34" charset="0"/>
                <a:cs typeface="Tahoma" panose="020B0604030504040204" pitchFamily="34" charset="0"/>
                <a:sym typeface="Arial Narrow"/>
              </a:rPr>
              <a:t>Tahun</a:t>
            </a:r>
            <a:r>
              <a:rPr lang="en-US" sz="1600" dirty="0">
                <a:solidFill>
                  <a:schemeClr val="dk1"/>
                </a:solidFill>
                <a:latin typeface="Berlin Sans FB" panose="020E0602020502020306" pitchFamily="34" charset="0"/>
                <a:ea typeface="Tahoma" panose="020B0604030504040204" pitchFamily="34" charset="0"/>
                <a:cs typeface="Tahoma" panose="020B0604030504040204" pitchFamily="34" charset="0"/>
                <a:sym typeface="Arial Narrow"/>
              </a:rPr>
              <a:t> 2021)</a:t>
            </a:r>
            <a:endParaRPr lang="en-US" sz="1600" dirty="0">
              <a:latin typeface="Berlin Sans FB" panose="020E0602020502020306" pitchFamily="34" charset="0"/>
            </a:endParaRPr>
          </a:p>
        </p:txBody>
      </p:sp>
      <p:grpSp>
        <p:nvGrpSpPr>
          <p:cNvPr id="96" name="Group 58"/>
          <p:cNvGrpSpPr/>
          <p:nvPr/>
        </p:nvGrpSpPr>
        <p:grpSpPr>
          <a:xfrm>
            <a:off x="104535" y="1145912"/>
            <a:ext cx="11715832" cy="60959"/>
            <a:chOff x="-2071734" y="642924"/>
            <a:chExt cx="13535026" cy="111125"/>
          </a:xfrm>
        </p:grpSpPr>
        <p:sp>
          <p:nvSpPr>
            <p:cNvPr id="98" name="Parallelogram 97"/>
            <p:cNvSpPr/>
            <p:nvPr/>
          </p:nvSpPr>
          <p:spPr bwMode="auto">
            <a:xfrm>
              <a:off x="-2071734" y="642924"/>
              <a:ext cx="4511676" cy="11112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latin typeface="Century Gothic" panose="020B0502020202020204" pitchFamily="34" charset="0"/>
              </a:endParaRPr>
            </a:p>
          </p:txBody>
        </p:sp>
        <p:sp>
          <p:nvSpPr>
            <p:cNvPr id="101" name="Parallelogram 100"/>
            <p:cNvSpPr/>
            <p:nvPr/>
          </p:nvSpPr>
          <p:spPr bwMode="auto">
            <a:xfrm>
              <a:off x="2439942" y="642924"/>
              <a:ext cx="4511675" cy="111125"/>
            </a:xfrm>
            <a:prstGeom prst="parallelogram">
              <a:avLst>
                <a:gd name="adj" fmla="val 11436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latin typeface="Century Gothic" panose="020B0502020202020204" pitchFamily="34" charset="0"/>
              </a:endParaRPr>
            </a:p>
          </p:txBody>
        </p:sp>
        <p:sp>
          <p:nvSpPr>
            <p:cNvPr id="102" name="Parallelogram 101"/>
            <p:cNvSpPr/>
            <p:nvPr/>
          </p:nvSpPr>
          <p:spPr bwMode="auto">
            <a:xfrm>
              <a:off x="6951617" y="642924"/>
              <a:ext cx="4511675" cy="111125"/>
            </a:xfrm>
            <a:prstGeom prst="parallelogram">
              <a:avLst>
                <a:gd name="adj" fmla="val 1143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850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69068" y="1346681"/>
            <a:ext cx="9539112" cy="52629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marR="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Secara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umum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857250" marR="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Terinventarisasinya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TP di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daerah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kabupaten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kota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857250" marR="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memperoleh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gambaran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umum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penyelenggaraan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TP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berbagai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kriteria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yaitu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relevansi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efektivitas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efisiensi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dampak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sustainabilitasnya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857250" marR="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upaya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melihat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kriteria-kriteria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diperlukan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mengukur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seberapa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jauh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tujuan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penyelenggaraan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TP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sesuai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ketentuan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PP No. 7/2008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UU 23/2014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dapat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diwujudkan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857250" marR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6263" indent="-285750">
              <a:buFont typeface="Wingdings" panose="05000000000000000000" pitchFamily="2" charset="2"/>
              <a:buChar char="q"/>
            </a:pPr>
            <a:r>
              <a:rPr lang="en-US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Secara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khusus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857250" lvl="0" indent="-285750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Memotret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penyelenggaraan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penyelenggaraan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TP di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Kab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/Kota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satu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wilayah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provinsi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857250" lvl="0" indent="-285750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Mendapat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gambaran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mengenai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penyelenggaraan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TP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secara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keseluruhan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wilayah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provinsi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857250" lvl="0" indent="-285750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Mengetahui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besaran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efektivitas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TP di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wilayah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provinsi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. </a:t>
            </a:r>
          </a:p>
          <a:p>
            <a:pPr marL="857250" lvl="0" indent="-285750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Mengidentifikasi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berbagai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masalah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terkait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penyelenggaraan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TP di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wilayah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provinsi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857250" lvl="0" indent="-285750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Mengidentifikasi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potensi-potensi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terkait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upaya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mendorong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terwujudnya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taat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asas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penyelenggaraan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TP,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efisiensi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efektivitas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penyelenggaraannya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dampak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serta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sustainabilitasnya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penyelenggaraan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TP.</a:t>
            </a:r>
          </a:p>
          <a:p>
            <a:pPr marL="857250" indent="-285750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Mengidentifikasi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berbagai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saran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kontribusi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upaya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peningkatan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penyelenggaraan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TP di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Kabupaten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/Kota.</a:t>
            </a:r>
          </a:p>
          <a:p>
            <a:pPr marL="857250" indent="-285750">
              <a:buFont typeface="Wingdings" panose="05000000000000000000" pitchFamily="2" charset="2"/>
              <a:buChar char="§"/>
            </a:pP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Menganalisis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TP di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daerah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kab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1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kota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hal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relevansi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efektivitas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efisiensi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dampak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sustainabilitasnya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permasalahannya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serta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memberikan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rekomendasi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6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5602" y="3113473"/>
            <a:ext cx="1839953" cy="156966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endParaRPr lang="en-US" sz="3200" b="1" cap="none" spc="0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3200" b="1" cap="none" spc="0" dirty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TUJUAN</a:t>
            </a:r>
          </a:p>
          <a:p>
            <a:pPr algn="ctr"/>
            <a:r>
              <a:rPr lang="en-US" sz="32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3200" b="1" cap="none" spc="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969782" y="3605915"/>
            <a:ext cx="592798" cy="584775"/>
          </a:xfrm>
          <a:prstGeom prst="rightArrow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335361" y="-10159"/>
            <a:ext cx="11868195" cy="954704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it-IT" sz="2400" dirty="0" smtClean="0">
                <a:latin typeface="Berlin Sans FB" pitchFamily="34" charset="0"/>
                <a:ea typeface="+mj-ea"/>
                <a:cs typeface="+mj-cs"/>
              </a:rPr>
              <a:t>MONITORING DAN EVALUASI PENYELENGGARAN TUGAS PEMBANTUAN </a:t>
            </a:r>
          </a:p>
          <a:p>
            <a:pPr algn="ctr">
              <a:spcBef>
                <a:spcPct val="0"/>
              </a:spcBef>
            </a:pPr>
            <a:r>
              <a:rPr lang="it-IT" sz="2400" dirty="0" smtClean="0">
                <a:latin typeface="Berlin Sans FB" pitchFamily="34" charset="0"/>
                <a:ea typeface="+mj-ea"/>
                <a:cs typeface="+mj-cs"/>
              </a:rPr>
              <a:t>DI DAERAH KABUPATEN/KOTA</a:t>
            </a:r>
            <a:endParaRPr lang="it-IT" sz="2400" dirty="0">
              <a:latin typeface="Berlin Sans FB" pitchFamily="34" charset="0"/>
              <a:ea typeface="+mj-ea"/>
              <a:cs typeface="+mj-cs"/>
            </a:endParaRPr>
          </a:p>
        </p:txBody>
      </p:sp>
      <p:pic>
        <p:nvPicPr>
          <p:cNvPr id="9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077" y="2"/>
            <a:ext cx="571504" cy="622495"/>
          </a:xfrm>
          <a:prstGeom prst="rect">
            <a:avLst/>
          </a:prstGeom>
          <a:noFill/>
        </p:spPr>
      </p:pic>
      <p:pic>
        <p:nvPicPr>
          <p:cNvPr id="10" name="Picture 2" descr="C:\Users\NINDYA\Downloads\WhatsApp Image 2020-06-08 at 10.21.35.jpeg">
            <a:extLst>
              <a:ext uri="{FF2B5EF4-FFF2-40B4-BE49-F238E27FC236}">
                <a16:creationId xmlns:a16="http://schemas.microsoft.com/office/drawing/2014/main" xmlns="" id="{D69DE896-2800-4D06-BC73-914FFA8F1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60687" y="16514"/>
            <a:ext cx="479279" cy="626750"/>
          </a:xfrm>
          <a:prstGeom prst="rect">
            <a:avLst/>
          </a:prstGeom>
          <a:noFill/>
        </p:spPr>
      </p:pic>
      <p:grpSp>
        <p:nvGrpSpPr>
          <p:cNvPr id="11" name="Group 58"/>
          <p:cNvGrpSpPr/>
          <p:nvPr/>
        </p:nvGrpSpPr>
        <p:grpSpPr>
          <a:xfrm>
            <a:off x="195077" y="893747"/>
            <a:ext cx="11715832" cy="60959"/>
            <a:chOff x="-2071734" y="642924"/>
            <a:chExt cx="13535026" cy="111125"/>
          </a:xfrm>
        </p:grpSpPr>
        <p:sp>
          <p:nvSpPr>
            <p:cNvPr id="12" name="Parallelogram 11"/>
            <p:cNvSpPr/>
            <p:nvPr/>
          </p:nvSpPr>
          <p:spPr bwMode="auto">
            <a:xfrm>
              <a:off x="-2071734" y="642924"/>
              <a:ext cx="4511676" cy="11112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latin typeface="Century Gothic" panose="020B0502020202020204" pitchFamily="34" charset="0"/>
              </a:endParaRPr>
            </a:p>
          </p:txBody>
        </p:sp>
        <p:sp>
          <p:nvSpPr>
            <p:cNvPr id="13" name="Parallelogram 12"/>
            <p:cNvSpPr/>
            <p:nvPr/>
          </p:nvSpPr>
          <p:spPr bwMode="auto">
            <a:xfrm>
              <a:off x="2439942" y="642924"/>
              <a:ext cx="4511675" cy="111125"/>
            </a:xfrm>
            <a:prstGeom prst="parallelogram">
              <a:avLst>
                <a:gd name="adj" fmla="val 11436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latin typeface="Century Gothic" panose="020B0502020202020204" pitchFamily="34" charset="0"/>
              </a:endParaRPr>
            </a:p>
          </p:txBody>
        </p:sp>
        <p:sp>
          <p:nvSpPr>
            <p:cNvPr id="14" name="Parallelogram 13"/>
            <p:cNvSpPr/>
            <p:nvPr/>
          </p:nvSpPr>
          <p:spPr bwMode="auto">
            <a:xfrm>
              <a:off x="6951617" y="642924"/>
              <a:ext cx="4511675" cy="111125"/>
            </a:xfrm>
            <a:prstGeom prst="parallelogram">
              <a:avLst>
                <a:gd name="adj" fmla="val 1143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513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6971" y="1442490"/>
            <a:ext cx="8236052" cy="50167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marR="0" lvl="0" indent="-342900" algn="just">
              <a:buFont typeface="+mj-lt"/>
              <a:buAutoNum type="arabicPeriod"/>
              <a:tabLst>
                <a:tab pos="514350" algn="l"/>
              </a:tabLst>
            </a:pP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Mengetahui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peta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penyelenggaraan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TP di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Kab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/Kota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wilayah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provinsi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kesesuain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urusan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pemerintahan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sesuai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prioritas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pembangunan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nasional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mendukung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pembangunan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daerah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marR="0" lvl="0" indent="-342900" algn="just">
              <a:buFont typeface="+mj-lt"/>
              <a:buAutoNum type="arabicPeriod"/>
              <a:tabLst>
                <a:tab pos="514350" algn="l"/>
              </a:tabLst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just">
              <a:buFont typeface="+mj-lt"/>
              <a:buAutoNum type="arabicPeriod"/>
              <a:tabLst>
                <a:tab pos="514350" algn="l"/>
              </a:tabLst>
            </a:pP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Memperlancar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pelaksanaan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tugas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pembantuan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penyelesaian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permasalahan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urusan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pemerintah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pusat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daerah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marR="0" lvl="0" indent="-342900" algn="just">
              <a:buFont typeface="+mj-lt"/>
              <a:buAutoNum type="arabicPeriod"/>
              <a:tabLst>
                <a:tab pos="514350" algn="l"/>
              </a:tabLst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just">
              <a:buFont typeface="+mj-lt"/>
              <a:buAutoNum type="arabicPeriod"/>
              <a:tabLst>
                <a:tab pos="514350" algn="l"/>
              </a:tabLst>
            </a:pP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Terbangunnya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penyelenggaraan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pemerintahan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pengembangan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pembangunan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daerah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marR="0" lvl="0" indent="-342900" algn="just">
              <a:buFont typeface="+mj-lt"/>
              <a:buAutoNum type="arabicPeriod"/>
              <a:tabLst>
                <a:tab pos="514350" algn="l"/>
              </a:tabLst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514350" algn="l"/>
              </a:tabLst>
            </a:pP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Mengetahui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daerah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Kab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/Kota yang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efektif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menyelenggarakan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TP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faktor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pendukungnya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penyelenggaraan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pemerintahan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pembangunan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daerah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pelayanan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umum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lvl="0" indent="-342900" algn="just">
              <a:buFont typeface="+mj-lt"/>
              <a:buAutoNum type="arabicPeriod"/>
              <a:tabLst>
                <a:tab pos="514350" algn="l"/>
              </a:tabLst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514350" algn="l"/>
              </a:tabLst>
            </a:pP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Dapat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mengetahui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area yang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menjadi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kendala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pelaksanaan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TP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sekaligus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merumuskan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rekomendasi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perbaikannya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lvl="0" indent="-342900" algn="just">
              <a:buFont typeface="+mj-lt"/>
              <a:buAutoNum type="arabicPeriod"/>
              <a:tabLst>
                <a:tab pos="514350" algn="l"/>
              </a:tabLst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514350" algn="l"/>
              </a:tabLst>
            </a:pP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Memberikan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masukan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kepada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Pemerintah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Pusat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terhadap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pelaksanaan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TP di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Kabupaten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/Kota,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misalkan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karakteristik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daerah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kuandran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prioritas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pendanaan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TP.</a:t>
            </a:r>
            <a:endParaRPr lang="en-US" sz="16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8759" y="2364135"/>
            <a:ext cx="2199641" cy="156966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endParaRPr lang="en-US" sz="3200" b="1" cap="none" spc="0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3200" b="1" cap="none" spc="0" dirty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MANFAAT</a:t>
            </a:r>
          </a:p>
          <a:p>
            <a:pPr algn="ctr"/>
            <a:r>
              <a:rPr lang="en-US" sz="32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3200" b="1" cap="none" spc="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525051" y="2909807"/>
            <a:ext cx="915268" cy="677331"/>
          </a:xfrm>
          <a:prstGeom prst="rightArrow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335361" y="-10159"/>
            <a:ext cx="11868195" cy="954704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it-IT" sz="2400" dirty="0" smtClean="0">
                <a:latin typeface="Berlin Sans FB" pitchFamily="34" charset="0"/>
                <a:ea typeface="+mj-ea"/>
                <a:cs typeface="+mj-cs"/>
              </a:rPr>
              <a:t>MONITORING DAN EVALUASI PENYELENGGARAN TUGAS PEMBANTUAN </a:t>
            </a:r>
          </a:p>
          <a:p>
            <a:pPr algn="ctr">
              <a:spcBef>
                <a:spcPct val="0"/>
              </a:spcBef>
            </a:pPr>
            <a:r>
              <a:rPr lang="it-IT" sz="2400" dirty="0" smtClean="0">
                <a:latin typeface="Berlin Sans FB" pitchFamily="34" charset="0"/>
                <a:ea typeface="+mj-ea"/>
                <a:cs typeface="+mj-cs"/>
              </a:rPr>
              <a:t>DI DAERAH KABUPATEN/KOTA</a:t>
            </a:r>
            <a:endParaRPr lang="it-IT" sz="2400" dirty="0">
              <a:latin typeface="Berlin Sans FB" pitchFamily="34" charset="0"/>
              <a:ea typeface="+mj-ea"/>
              <a:cs typeface="+mj-cs"/>
            </a:endParaRPr>
          </a:p>
        </p:txBody>
      </p:sp>
      <p:pic>
        <p:nvPicPr>
          <p:cNvPr id="9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077" y="2"/>
            <a:ext cx="571504" cy="622495"/>
          </a:xfrm>
          <a:prstGeom prst="rect">
            <a:avLst/>
          </a:prstGeom>
          <a:noFill/>
        </p:spPr>
      </p:pic>
      <p:pic>
        <p:nvPicPr>
          <p:cNvPr id="10" name="Picture 2" descr="C:\Users\NINDYA\Downloads\WhatsApp Image 2020-06-08 at 10.21.35.jpeg">
            <a:extLst>
              <a:ext uri="{FF2B5EF4-FFF2-40B4-BE49-F238E27FC236}">
                <a16:creationId xmlns:a16="http://schemas.microsoft.com/office/drawing/2014/main" xmlns="" id="{D69DE896-2800-4D06-BC73-914FFA8F1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60687" y="16514"/>
            <a:ext cx="479279" cy="626750"/>
          </a:xfrm>
          <a:prstGeom prst="rect">
            <a:avLst/>
          </a:prstGeom>
          <a:noFill/>
        </p:spPr>
      </p:pic>
      <p:grpSp>
        <p:nvGrpSpPr>
          <p:cNvPr id="11" name="Group 58"/>
          <p:cNvGrpSpPr/>
          <p:nvPr/>
        </p:nvGrpSpPr>
        <p:grpSpPr>
          <a:xfrm>
            <a:off x="195077" y="893747"/>
            <a:ext cx="11715832" cy="60959"/>
            <a:chOff x="-2071734" y="642924"/>
            <a:chExt cx="13535026" cy="111125"/>
          </a:xfrm>
        </p:grpSpPr>
        <p:sp>
          <p:nvSpPr>
            <p:cNvPr id="12" name="Parallelogram 11"/>
            <p:cNvSpPr/>
            <p:nvPr/>
          </p:nvSpPr>
          <p:spPr bwMode="auto">
            <a:xfrm>
              <a:off x="-2071734" y="642924"/>
              <a:ext cx="4511676" cy="11112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latin typeface="Century Gothic" panose="020B0502020202020204" pitchFamily="34" charset="0"/>
              </a:endParaRPr>
            </a:p>
          </p:txBody>
        </p:sp>
        <p:sp>
          <p:nvSpPr>
            <p:cNvPr id="13" name="Parallelogram 12"/>
            <p:cNvSpPr/>
            <p:nvPr/>
          </p:nvSpPr>
          <p:spPr bwMode="auto">
            <a:xfrm>
              <a:off x="2439942" y="642924"/>
              <a:ext cx="4511675" cy="111125"/>
            </a:xfrm>
            <a:prstGeom prst="parallelogram">
              <a:avLst>
                <a:gd name="adj" fmla="val 11436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latin typeface="Century Gothic" panose="020B0502020202020204" pitchFamily="34" charset="0"/>
              </a:endParaRPr>
            </a:p>
          </p:txBody>
        </p:sp>
        <p:sp>
          <p:nvSpPr>
            <p:cNvPr id="14" name="Parallelogram 13"/>
            <p:cNvSpPr/>
            <p:nvPr/>
          </p:nvSpPr>
          <p:spPr bwMode="auto">
            <a:xfrm>
              <a:off x="6951617" y="642924"/>
              <a:ext cx="4511675" cy="111125"/>
            </a:xfrm>
            <a:prstGeom prst="parallelogram">
              <a:avLst>
                <a:gd name="adj" fmla="val 1143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491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68772" y="1903370"/>
            <a:ext cx="11558138" cy="3874431"/>
            <a:chOff x="1004135" y="1903370"/>
            <a:chExt cx="10124272" cy="252465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2D53C927-6183-461A-813F-1D0938725736}"/>
                </a:ext>
              </a:extLst>
            </p:cNvPr>
            <p:cNvSpPr/>
            <p:nvPr/>
          </p:nvSpPr>
          <p:spPr>
            <a:xfrm>
              <a:off x="1076768" y="2387285"/>
              <a:ext cx="1771492" cy="204074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ound Same Side Corner Rectangle 21">
              <a:extLst>
                <a:ext uri="{FF2B5EF4-FFF2-40B4-BE49-F238E27FC236}">
                  <a16:creationId xmlns:a16="http://schemas.microsoft.com/office/drawing/2014/main" xmlns="" id="{613014C3-9B13-45B0-8306-4270FEFC9BF1}"/>
                </a:ext>
              </a:extLst>
            </p:cNvPr>
            <p:cNvSpPr/>
            <p:nvPr/>
          </p:nvSpPr>
          <p:spPr>
            <a:xfrm>
              <a:off x="1076768" y="1903370"/>
              <a:ext cx="1771492" cy="483989"/>
            </a:xfrm>
            <a:prstGeom prst="round2SameRect">
              <a:avLst/>
            </a:prstGeom>
            <a:solidFill>
              <a:schemeClr val="accent6"/>
            </a:solidFill>
            <a:ln w="635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b="1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39649CD-66A0-4584-9B2F-F1D2D5CABA2F}"/>
                </a:ext>
              </a:extLst>
            </p:cNvPr>
            <p:cNvSpPr txBox="1"/>
            <p:nvPr/>
          </p:nvSpPr>
          <p:spPr>
            <a:xfrm>
              <a:off x="1004135" y="2444685"/>
              <a:ext cx="1844124" cy="1935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1300" dirty="0" err="1">
                  <a:latin typeface="Arial" panose="020B0604020202020204" pitchFamily="34" charset="0"/>
                  <a:cs typeface="Arial" panose="020B0604020202020204" pitchFamily="34" charset="0"/>
                </a:rPr>
                <a:t>Sejauh</a:t>
              </a:r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300" dirty="0" err="1">
                  <a:latin typeface="Arial" panose="020B0604020202020204" pitchFamily="34" charset="0"/>
                  <a:cs typeface="Arial" panose="020B0604020202020204" pitchFamily="34" charset="0"/>
                </a:rPr>
                <a:t>mana</a:t>
              </a:r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300" dirty="0" err="1">
                  <a:latin typeface="Arial" panose="020B0604020202020204" pitchFamily="34" charset="0"/>
                  <a:cs typeface="Arial" panose="020B0604020202020204" pitchFamily="34" charset="0"/>
                </a:rPr>
                <a:t>tujuan</a:t>
              </a:r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300" dirty="0" err="1">
                  <a:latin typeface="Arial" panose="020B0604020202020204" pitchFamily="34" charset="0"/>
                  <a:cs typeface="Arial" panose="020B0604020202020204" pitchFamily="34" charset="0"/>
                </a:rPr>
                <a:t>pelaksanaan</a:t>
              </a:r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 TP </a:t>
              </a:r>
              <a:r>
                <a:rPr lang="en-US" sz="1300" dirty="0" err="1">
                  <a:latin typeface="Arial" panose="020B0604020202020204" pitchFamily="34" charset="0"/>
                  <a:cs typeface="Arial" panose="020B0604020202020204" pitchFamily="34" charset="0"/>
                </a:rPr>
                <a:t>sejalan</a:t>
              </a:r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300" dirty="0" err="1">
                  <a:latin typeface="Arial" panose="020B0604020202020204" pitchFamily="34" charset="0"/>
                  <a:cs typeface="Arial" panose="020B0604020202020204" pitchFamily="34" charset="0"/>
                </a:rPr>
                <a:t>dengan</a:t>
              </a:r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 per-UU-an.</a:t>
              </a:r>
            </a:p>
            <a:p>
              <a:pPr marL="285750" lvl="0" indent="-285750">
                <a:buFont typeface="Wingdings" panose="05000000000000000000" pitchFamily="2" charset="2"/>
                <a:buChar char="§"/>
              </a:pPr>
              <a:r>
                <a:rPr lang="en-US" sz="1300" dirty="0" err="1">
                  <a:latin typeface="Arial" panose="020B0604020202020204" pitchFamily="34" charset="0"/>
                  <a:cs typeface="Arial" panose="020B0604020202020204" pitchFamily="34" charset="0"/>
                </a:rPr>
                <a:t>Sejauh</a:t>
              </a:r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300" dirty="0" err="1">
                  <a:latin typeface="Arial" panose="020B0604020202020204" pitchFamily="34" charset="0"/>
                  <a:cs typeface="Arial" panose="020B0604020202020204" pitchFamily="34" charset="0"/>
                </a:rPr>
                <a:t>mana</a:t>
              </a:r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300" dirty="0" err="1">
                  <a:latin typeface="Arial" panose="020B0604020202020204" pitchFamily="34" charset="0"/>
                  <a:cs typeface="Arial" panose="020B0604020202020204" pitchFamily="34" charset="0"/>
                </a:rPr>
                <a:t>pelaksanaan</a:t>
              </a:r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 TP </a:t>
              </a:r>
              <a:r>
                <a:rPr lang="en-US" sz="1300" dirty="0" err="1">
                  <a:latin typeface="Arial" panose="020B0604020202020204" pitchFamily="34" charset="0"/>
                  <a:cs typeface="Arial" panose="020B0604020202020204" pitchFamily="34" charset="0"/>
                </a:rPr>
                <a:t>sejalan</a:t>
              </a:r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300" dirty="0" err="1">
                  <a:latin typeface="Arial" panose="020B0604020202020204" pitchFamily="34" charset="0"/>
                  <a:cs typeface="Arial" panose="020B0604020202020204" pitchFamily="34" charset="0"/>
                </a:rPr>
                <a:t>dengan</a:t>
              </a:r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300" dirty="0" err="1">
                  <a:latin typeface="Arial" panose="020B0604020202020204" pitchFamily="34" charset="0"/>
                  <a:cs typeface="Arial" panose="020B0604020202020204" pitchFamily="34" charset="0"/>
                </a:rPr>
                <a:t>kewenangan</a:t>
              </a:r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300" dirty="0" err="1">
                  <a:latin typeface="Arial" panose="020B0604020202020204" pitchFamily="34" charset="0"/>
                  <a:cs typeface="Arial" panose="020B0604020202020204" pitchFamily="34" charset="0"/>
                </a:rPr>
                <a:t>pemerintah</a:t>
              </a:r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300" dirty="0" err="1">
                  <a:latin typeface="Arial" panose="020B0604020202020204" pitchFamily="34" charset="0"/>
                  <a:cs typeface="Arial" panose="020B0604020202020204" pitchFamily="34" charset="0"/>
                </a:rPr>
                <a:t>pusat</a:t>
              </a:r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300" dirty="0" err="1">
                  <a:latin typeface="Arial" panose="020B0604020202020204" pitchFamily="34" charset="0"/>
                  <a:cs typeface="Arial" panose="020B0604020202020204" pitchFamily="34" charset="0"/>
                </a:rPr>
                <a:t>dalam</a:t>
              </a:r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300" dirty="0" err="1">
                  <a:latin typeface="Arial" panose="020B0604020202020204" pitchFamily="34" charset="0"/>
                  <a:cs typeface="Arial" panose="020B0604020202020204" pitchFamily="34" charset="0"/>
                </a:rPr>
                <a:t>melaksanakan</a:t>
              </a:r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300" dirty="0" err="1">
                  <a:latin typeface="Arial" panose="020B0604020202020204" pitchFamily="34" charset="0"/>
                  <a:cs typeface="Arial" panose="020B0604020202020204" pitchFamily="34" charset="0"/>
                </a:rPr>
                <a:t>urusan</a:t>
              </a:r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300" dirty="0" err="1">
                  <a:latin typeface="Arial" panose="020B0604020202020204" pitchFamily="34" charset="0"/>
                  <a:cs typeface="Arial" panose="020B0604020202020204" pitchFamily="34" charset="0"/>
                </a:rPr>
                <a:t>pemerintahan</a:t>
              </a:r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300" dirty="0" err="1">
                  <a:latin typeface="Arial" panose="020B0604020202020204" pitchFamily="34" charset="0"/>
                  <a:cs typeface="Arial" panose="020B0604020202020204" pitchFamily="34" charset="0"/>
                </a:rPr>
                <a:t>konkuren</a:t>
              </a:r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 yang </a:t>
              </a:r>
              <a:r>
                <a:rPr lang="en-US" sz="1300" dirty="0" err="1">
                  <a:latin typeface="Arial" panose="020B0604020202020204" pitchFamily="34" charset="0"/>
                  <a:cs typeface="Arial" panose="020B0604020202020204" pitchFamily="34" charset="0"/>
                </a:rPr>
                <a:t>menjadi</a:t>
              </a:r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300" dirty="0" err="1">
                  <a:latin typeface="Arial" panose="020B0604020202020204" pitchFamily="34" charset="0"/>
                  <a:cs typeface="Arial" panose="020B0604020202020204" pitchFamily="34" charset="0"/>
                </a:rPr>
                <a:t>kewenangnya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C9502444-974C-40E9-AE6A-6F33D3FDAC66}"/>
                </a:ext>
              </a:extLst>
            </p:cNvPr>
            <p:cNvSpPr txBox="1"/>
            <p:nvPr/>
          </p:nvSpPr>
          <p:spPr>
            <a:xfrm>
              <a:off x="1314590" y="1960696"/>
              <a:ext cx="1295850" cy="240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 smtClean="0">
                  <a:solidFill>
                    <a:schemeClr val="bg1"/>
                  </a:solidFill>
                  <a:cs typeface="Arial" pitchFamily="34" charset="0"/>
                </a:rPr>
                <a:t>Relevansi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12A25EBA-8A61-42A5-9540-0A20E8A18A65}"/>
                </a:ext>
              </a:extLst>
            </p:cNvPr>
            <p:cNvSpPr/>
            <p:nvPr/>
          </p:nvSpPr>
          <p:spPr>
            <a:xfrm>
              <a:off x="5216842" y="2387285"/>
              <a:ext cx="1771492" cy="204074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61348B4F-08AB-4E23-8973-36DD22DDC590}"/>
                </a:ext>
              </a:extLst>
            </p:cNvPr>
            <p:cNvSpPr/>
            <p:nvPr/>
          </p:nvSpPr>
          <p:spPr>
            <a:xfrm>
              <a:off x="7286879" y="2387285"/>
              <a:ext cx="1771492" cy="204074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9F08751-BC55-4108-8D8E-EC9BE7BAC229}"/>
                </a:ext>
              </a:extLst>
            </p:cNvPr>
            <p:cNvSpPr/>
            <p:nvPr/>
          </p:nvSpPr>
          <p:spPr>
            <a:xfrm>
              <a:off x="9356915" y="2387285"/>
              <a:ext cx="1771492" cy="204074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8100299D-6BC8-4F19-A420-2E0FCEB59ED9}"/>
                </a:ext>
              </a:extLst>
            </p:cNvPr>
            <p:cNvSpPr/>
            <p:nvPr/>
          </p:nvSpPr>
          <p:spPr>
            <a:xfrm>
              <a:off x="3146805" y="2387285"/>
              <a:ext cx="1771492" cy="204074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Round Same Side Corner Rectangle 22">
              <a:extLst>
                <a:ext uri="{FF2B5EF4-FFF2-40B4-BE49-F238E27FC236}">
                  <a16:creationId xmlns:a16="http://schemas.microsoft.com/office/drawing/2014/main" xmlns="" id="{A19EC876-0B3B-4567-8FCC-2097D4E77AFD}"/>
                </a:ext>
              </a:extLst>
            </p:cNvPr>
            <p:cNvSpPr/>
            <p:nvPr/>
          </p:nvSpPr>
          <p:spPr>
            <a:xfrm>
              <a:off x="3146805" y="1903370"/>
              <a:ext cx="1771492" cy="483989"/>
            </a:xfrm>
            <a:prstGeom prst="round2SameRect">
              <a:avLst/>
            </a:prstGeom>
            <a:solidFill>
              <a:schemeClr val="accent1"/>
            </a:solidFill>
            <a:ln w="635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b="1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Round Same Side Corner Rectangle 23">
              <a:extLst>
                <a:ext uri="{FF2B5EF4-FFF2-40B4-BE49-F238E27FC236}">
                  <a16:creationId xmlns:a16="http://schemas.microsoft.com/office/drawing/2014/main" xmlns="" id="{B1F5F8F2-9BF7-4924-8BF4-55D9794DB855}"/>
                </a:ext>
              </a:extLst>
            </p:cNvPr>
            <p:cNvSpPr/>
            <p:nvPr/>
          </p:nvSpPr>
          <p:spPr>
            <a:xfrm>
              <a:off x="5216842" y="1903370"/>
              <a:ext cx="1771492" cy="483989"/>
            </a:xfrm>
            <a:prstGeom prst="round2SameRect">
              <a:avLst/>
            </a:prstGeom>
            <a:solidFill>
              <a:schemeClr val="accent2"/>
            </a:solidFill>
            <a:ln w="635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b="1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Round Same Side Corner Rectangle 24">
              <a:extLst>
                <a:ext uri="{FF2B5EF4-FFF2-40B4-BE49-F238E27FC236}">
                  <a16:creationId xmlns:a16="http://schemas.microsoft.com/office/drawing/2014/main" xmlns="" id="{8FCB21B3-31E5-4763-B3B8-FF80052F09B1}"/>
                </a:ext>
              </a:extLst>
            </p:cNvPr>
            <p:cNvSpPr/>
            <p:nvPr/>
          </p:nvSpPr>
          <p:spPr>
            <a:xfrm>
              <a:off x="7286879" y="1903370"/>
              <a:ext cx="1771492" cy="483989"/>
            </a:xfrm>
            <a:prstGeom prst="round2SameRect">
              <a:avLst/>
            </a:prstGeom>
            <a:solidFill>
              <a:schemeClr val="accent3"/>
            </a:solidFill>
            <a:ln w="635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b="1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Round Same Side Corner Rectangle 25">
              <a:extLst>
                <a:ext uri="{FF2B5EF4-FFF2-40B4-BE49-F238E27FC236}">
                  <a16:creationId xmlns:a16="http://schemas.microsoft.com/office/drawing/2014/main" xmlns="" id="{B8E5C690-F12B-447F-AF0C-3763FC6017E2}"/>
                </a:ext>
              </a:extLst>
            </p:cNvPr>
            <p:cNvSpPr/>
            <p:nvPr/>
          </p:nvSpPr>
          <p:spPr>
            <a:xfrm>
              <a:off x="9356915" y="1903370"/>
              <a:ext cx="1771492" cy="483989"/>
            </a:xfrm>
            <a:prstGeom prst="round2SameRect">
              <a:avLst/>
            </a:prstGeom>
            <a:solidFill>
              <a:schemeClr val="accent4"/>
            </a:solidFill>
            <a:ln w="635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b="1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9C694B1E-CA3C-4963-8DAA-88E4E02F2138}"/>
                </a:ext>
              </a:extLst>
            </p:cNvPr>
            <p:cNvSpPr txBox="1"/>
            <p:nvPr/>
          </p:nvSpPr>
          <p:spPr>
            <a:xfrm>
              <a:off x="5163202" y="2523812"/>
              <a:ext cx="1590540" cy="118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2575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Mengukur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output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dan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outcome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pelaksanaan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tugas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pembantuan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serta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sumber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daya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yang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digunakan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96944489-24AC-4F24-87CB-D6611B25042A}"/>
                </a:ext>
              </a:extLst>
            </p:cNvPr>
            <p:cNvSpPr txBox="1"/>
            <p:nvPr/>
          </p:nvSpPr>
          <p:spPr>
            <a:xfrm>
              <a:off x="7519408" y="2520585"/>
              <a:ext cx="1538963" cy="1744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Dampak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yang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dihasilkan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dari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pelaksanaan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tugas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pembantuan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baik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positif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maupun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negatif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jangka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pendek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atau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jangka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panjang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langsung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atau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tidak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langsung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direncanakan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atau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tidak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direncanakan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A13586C1-4205-45E2-A9CD-05011F3BB2C6}"/>
                </a:ext>
              </a:extLst>
            </p:cNvPr>
            <p:cNvSpPr txBox="1"/>
            <p:nvPr/>
          </p:nvSpPr>
          <p:spPr>
            <a:xfrm>
              <a:off x="9603882" y="2523812"/>
              <a:ext cx="1294056" cy="902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Apakah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manfaat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pelaksanaan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tugas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pembantuan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berkelanjutan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atau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tidak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20B35F13-D4DC-4A0D-8330-7BE76D54014F}"/>
                </a:ext>
              </a:extLst>
            </p:cNvPr>
            <p:cNvSpPr txBox="1"/>
            <p:nvPr/>
          </p:nvSpPr>
          <p:spPr>
            <a:xfrm>
              <a:off x="3146803" y="2523812"/>
              <a:ext cx="1534839" cy="118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2575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Sejauh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mana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tujuan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pelaksanaan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tugas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pembantuan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dapat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dicapai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atau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diharapkan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dapat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dicapai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400" dirty="0">
                <a:solidFill>
                  <a:schemeClr val="dk1"/>
                </a:solidFill>
                <a:latin typeface="Arial" pitchFamily="34" charset="0"/>
                <a:ea typeface="Arial Narrow"/>
                <a:cs typeface="Arial" pitchFamily="34" charset="0"/>
                <a:sym typeface="Arial Narrow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FA5927E8-2FA9-4FBC-A367-C5ED2D671FAA}"/>
                </a:ext>
              </a:extLst>
            </p:cNvPr>
            <p:cNvSpPr txBox="1"/>
            <p:nvPr/>
          </p:nvSpPr>
          <p:spPr>
            <a:xfrm>
              <a:off x="5458788" y="1960696"/>
              <a:ext cx="1295850" cy="240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 smtClean="0">
                  <a:solidFill>
                    <a:schemeClr val="bg1"/>
                  </a:solidFill>
                  <a:cs typeface="Arial" pitchFamily="34" charset="0"/>
                </a:rPr>
                <a:t>Efisiensi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21F14341-BADC-4262-AAF1-A4DCFDBEB4EC}"/>
                </a:ext>
              </a:extLst>
            </p:cNvPr>
            <p:cNvSpPr txBox="1"/>
            <p:nvPr/>
          </p:nvSpPr>
          <p:spPr>
            <a:xfrm>
              <a:off x="7530886" y="1960696"/>
              <a:ext cx="1295850" cy="240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 smtClean="0">
                  <a:solidFill>
                    <a:schemeClr val="bg1"/>
                  </a:solidFill>
                  <a:cs typeface="Arial" pitchFamily="34" charset="0"/>
                </a:rPr>
                <a:t>Dampak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A42D5C4A-E195-453B-BD89-752D021F1F90}"/>
                </a:ext>
              </a:extLst>
            </p:cNvPr>
            <p:cNvSpPr txBox="1"/>
            <p:nvPr/>
          </p:nvSpPr>
          <p:spPr>
            <a:xfrm>
              <a:off x="9602984" y="1960696"/>
              <a:ext cx="1295850" cy="240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cs typeface="Arial" pitchFamily="34" charset="0"/>
                </a:rPr>
                <a:t>Sustainable 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28CACFEE-4A56-487B-B768-D368AA3A166F}"/>
                </a:ext>
              </a:extLst>
            </p:cNvPr>
            <p:cNvSpPr txBox="1"/>
            <p:nvPr/>
          </p:nvSpPr>
          <p:spPr>
            <a:xfrm>
              <a:off x="3386688" y="1960696"/>
              <a:ext cx="1295850" cy="240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 smtClean="0">
                  <a:solidFill>
                    <a:schemeClr val="bg1"/>
                  </a:solidFill>
                  <a:cs typeface="Arial" pitchFamily="34" charset="0"/>
                </a:rPr>
                <a:t>Efektivitas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6" name="Title 2"/>
          <p:cNvSpPr txBox="1">
            <a:spLocks/>
          </p:cNvSpPr>
          <p:nvPr/>
        </p:nvSpPr>
        <p:spPr>
          <a:xfrm>
            <a:off x="335361" y="-10159"/>
            <a:ext cx="11868195" cy="954704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it-IT" sz="2400" dirty="0" smtClean="0">
                <a:latin typeface="Berlin Sans FB" pitchFamily="34" charset="0"/>
                <a:ea typeface="+mj-ea"/>
                <a:cs typeface="+mj-cs"/>
              </a:rPr>
              <a:t>MONITORING DAN EVALUASI PENYELENGGARAN TUGAS PEMBANTUAN </a:t>
            </a:r>
          </a:p>
          <a:p>
            <a:pPr algn="ctr">
              <a:spcBef>
                <a:spcPct val="0"/>
              </a:spcBef>
            </a:pPr>
            <a:r>
              <a:rPr lang="it-IT" sz="2400" dirty="0" smtClean="0">
                <a:latin typeface="Berlin Sans FB" pitchFamily="34" charset="0"/>
                <a:ea typeface="+mj-ea"/>
                <a:cs typeface="+mj-cs"/>
              </a:rPr>
              <a:t>DI DAERAH KABUPATEN/KOTA</a:t>
            </a:r>
            <a:endParaRPr lang="it-IT" sz="2400" dirty="0">
              <a:latin typeface="Berlin Sans FB" pitchFamily="34" charset="0"/>
              <a:ea typeface="+mj-ea"/>
              <a:cs typeface="+mj-cs"/>
            </a:endParaRPr>
          </a:p>
        </p:txBody>
      </p:sp>
      <p:pic>
        <p:nvPicPr>
          <p:cNvPr id="37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077" y="2"/>
            <a:ext cx="571504" cy="622495"/>
          </a:xfrm>
          <a:prstGeom prst="rect">
            <a:avLst/>
          </a:prstGeom>
          <a:noFill/>
        </p:spPr>
      </p:pic>
      <p:pic>
        <p:nvPicPr>
          <p:cNvPr id="38" name="Picture 2" descr="C:\Users\NINDYA\Downloads\WhatsApp Image 2020-06-08 at 10.21.35.jpeg">
            <a:extLst>
              <a:ext uri="{FF2B5EF4-FFF2-40B4-BE49-F238E27FC236}">
                <a16:creationId xmlns:a16="http://schemas.microsoft.com/office/drawing/2014/main" xmlns="" id="{D69DE896-2800-4D06-BC73-914FFA8F1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60687" y="16514"/>
            <a:ext cx="479279" cy="626750"/>
          </a:xfrm>
          <a:prstGeom prst="rect">
            <a:avLst/>
          </a:prstGeom>
          <a:noFill/>
        </p:spPr>
      </p:pic>
      <p:grpSp>
        <p:nvGrpSpPr>
          <p:cNvPr id="39" name="Group 58"/>
          <p:cNvGrpSpPr/>
          <p:nvPr/>
        </p:nvGrpSpPr>
        <p:grpSpPr>
          <a:xfrm>
            <a:off x="195077" y="893747"/>
            <a:ext cx="11715832" cy="60959"/>
            <a:chOff x="-2071734" y="642924"/>
            <a:chExt cx="13535026" cy="111125"/>
          </a:xfrm>
        </p:grpSpPr>
        <p:sp>
          <p:nvSpPr>
            <p:cNvPr id="40" name="Parallelogram 39"/>
            <p:cNvSpPr/>
            <p:nvPr/>
          </p:nvSpPr>
          <p:spPr bwMode="auto">
            <a:xfrm>
              <a:off x="-2071734" y="642924"/>
              <a:ext cx="4511676" cy="11112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latin typeface="Century Gothic" panose="020B0502020202020204" pitchFamily="34" charset="0"/>
              </a:endParaRPr>
            </a:p>
          </p:txBody>
        </p:sp>
        <p:sp>
          <p:nvSpPr>
            <p:cNvPr id="41" name="Parallelogram 40"/>
            <p:cNvSpPr/>
            <p:nvPr/>
          </p:nvSpPr>
          <p:spPr bwMode="auto">
            <a:xfrm>
              <a:off x="2439942" y="642924"/>
              <a:ext cx="4511675" cy="111125"/>
            </a:xfrm>
            <a:prstGeom prst="parallelogram">
              <a:avLst>
                <a:gd name="adj" fmla="val 11436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latin typeface="Century Gothic" panose="020B0502020202020204" pitchFamily="34" charset="0"/>
              </a:endParaRPr>
            </a:p>
          </p:txBody>
        </p:sp>
        <p:sp>
          <p:nvSpPr>
            <p:cNvPr id="42" name="Parallelogram 41"/>
            <p:cNvSpPr/>
            <p:nvPr/>
          </p:nvSpPr>
          <p:spPr bwMode="auto">
            <a:xfrm>
              <a:off x="6951617" y="642924"/>
              <a:ext cx="4511675" cy="111125"/>
            </a:xfrm>
            <a:prstGeom prst="parallelogram">
              <a:avLst>
                <a:gd name="adj" fmla="val 1143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534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>
            <a:extLst>
              <a:ext uri="{FF2B5EF4-FFF2-40B4-BE49-F238E27FC236}">
                <a16:creationId xmlns:a16="http://schemas.microsoft.com/office/drawing/2014/main" xmlns="" id="{96BB4CD4-6FC7-49FF-8924-4B6FC2F5A9D0}"/>
              </a:ext>
            </a:extLst>
          </p:cNvPr>
          <p:cNvGrpSpPr/>
          <p:nvPr/>
        </p:nvGrpSpPr>
        <p:grpSpPr>
          <a:xfrm>
            <a:off x="3847083" y="1788587"/>
            <a:ext cx="4472740" cy="4341629"/>
            <a:chOff x="2323083" y="1750735"/>
            <a:chExt cx="4472740" cy="4341629"/>
          </a:xfrm>
        </p:grpSpPr>
        <p:sp>
          <p:nvSpPr>
            <p:cNvPr id="6" name="Oval 2">
              <a:extLst>
                <a:ext uri="{FF2B5EF4-FFF2-40B4-BE49-F238E27FC236}">
                  <a16:creationId xmlns:a16="http://schemas.microsoft.com/office/drawing/2014/main" xmlns="" id="{831BF6E6-2A6C-4829-A984-AF0C5E960D43}"/>
                </a:ext>
              </a:extLst>
            </p:cNvPr>
            <p:cNvSpPr/>
            <p:nvPr/>
          </p:nvSpPr>
          <p:spPr>
            <a:xfrm>
              <a:off x="2388990" y="1750735"/>
              <a:ext cx="4341629" cy="4341629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Oval 3">
              <a:extLst>
                <a:ext uri="{FF2B5EF4-FFF2-40B4-BE49-F238E27FC236}">
                  <a16:creationId xmlns:a16="http://schemas.microsoft.com/office/drawing/2014/main" xmlns="" id="{6E60BD8F-854C-4F3B-AD84-8E9D68AF42A6}"/>
                </a:ext>
              </a:extLst>
            </p:cNvPr>
            <p:cNvSpPr/>
            <p:nvPr/>
          </p:nvSpPr>
          <p:spPr>
            <a:xfrm>
              <a:off x="2323083" y="3867495"/>
              <a:ext cx="131813" cy="131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4">
              <a:extLst>
                <a:ext uri="{FF2B5EF4-FFF2-40B4-BE49-F238E27FC236}">
                  <a16:creationId xmlns:a16="http://schemas.microsoft.com/office/drawing/2014/main" xmlns="" id="{F5A4ACCC-8E69-475D-8901-EB336CE75DB5}"/>
                </a:ext>
              </a:extLst>
            </p:cNvPr>
            <p:cNvSpPr/>
            <p:nvPr/>
          </p:nvSpPr>
          <p:spPr>
            <a:xfrm>
              <a:off x="3472176" y="5748785"/>
              <a:ext cx="131813" cy="1318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5">
              <a:extLst>
                <a:ext uri="{FF2B5EF4-FFF2-40B4-BE49-F238E27FC236}">
                  <a16:creationId xmlns:a16="http://schemas.microsoft.com/office/drawing/2014/main" xmlns="" id="{6FBDD845-6076-48A3-B01D-04688871CDA6}"/>
                </a:ext>
              </a:extLst>
            </p:cNvPr>
            <p:cNvSpPr/>
            <p:nvPr/>
          </p:nvSpPr>
          <p:spPr>
            <a:xfrm>
              <a:off x="5627959" y="5731201"/>
              <a:ext cx="131813" cy="1318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Oval 6">
              <a:extLst>
                <a:ext uri="{FF2B5EF4-FFF2-40B4-BE49-F238E27FC236}">
                  <a16:creationId xmlns:a16="http://schemas.microsoft.com/office/drawing/2014/main" xmlns="" id="{A6F2C732-957A-4089-A1B5-DCFBBDEE7436}"/>
                </a:ext>
              </a:extLst>
            </p:cNvPr>
            <p:cNvSpPr/>
            <p:nvPr/>
          </p:nvSpPr>
          <p:spPr>
            <a:xfrm>
              <a:off x="6664010" y="3867495"/>
              <a:ext cx="131813" cy="1318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Oval 7">
              <a:extLst>
                <a:ext uri="{FF2B5EF4-FFF2-40B4-BE49-F238E27FC236}">
                  <a16:creationId xmlns:a16="http://schemas.microsoft.com/office/drawing/2014/main" xmlns="" id="{06CBE43B-D674-4BDF-8ECC-E1B8A4F85240}"/>
                </a:ext>
              </a:extLst>
            </p:cNvPr>
            <p:cNvSpPr/>
            <p:nvPr/>
          </p:nvSpPr>
          <p:spPr>
            <a:xfrm>
              <a:off x="5619167" y="1965330"/>
              <a:ext cx="131813" cy="1318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8">
              <a:extLst>
                <a:ext uri="{FF2B5EF4-FFF2-40B4-BE49-F238E27FC236}">
                  <a16:creationId xmlns:a16="http://schemas.microsoft.com/office/drawing/2014/main" xmlns="" id="{8F3C313B-956F-4A39-9062-EE75CE29834C}"/>
                </a:ext>
              </a:extLst>
            </p:cNvPr>
            <p:cNvSpPr/>
            <p:nvPr/>
          </p:nvSpPr>
          <p:spPr>
            <a:xfrm>
              <a:off x="3454592" y="1965330"/>
              <a:ext cx="131813" cy="1318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3" name="Straight Arrow Connector 9">
            <a:extLst>
              <a:ext uri="{FF2B5EF4-FFF2-40B4-BE49-F238E27FC236}">
                <a16:creationId xmlns:a16="http://schemas.microsoft.com/office/drawing/2014/main" xmlns="" id="{F4C72D5A-DA5D-4771-ABB3-A5F7BBFB5CBE}"/>
              </a:ext>
            </a:extLst>
          </p:cNvPr>
          <p:cNvCxnSpPr/>
          <p:nvPr/>
        </p:nvCxnSpPr>
        <p:spPr>
          <a:xfrm>
            <a:off x="4738541" y="3186405"/>
            <a:ext cx="2705493" cy="154599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0">
            <a:extLst>
              <a:ext uri="{FF2B5EF4-FFF2-40B4-BE49-F238E27FC236}">
                <a16:creationId xmlns:a16="http://schemas.microsoft.com/office/drawing/2014/main" xmlns="" id="{83E2BA47-0BE6-40A5-A0C9-330A191874E3}"/>
              </a:ext>
            </a:extLst>
          </p:cNvPr>
          <p:cNvCxnSpPr>
            <a:endCxn id="17" idx="4"/>
          </p:cNvCxnSpPr>
          <p:nvPr/>
        </p:nvCxnSpPr>
        <p:spPr>
          <a:xfrm>
            <a:off x="6077147" y="2403979"/>
            <a:ext cx="10279" cy="31582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1">
            <a:extLst>
              <a:ext uri="{FF2B5EF4-FFF2-40B4-BE49-F238E27FC236}">
                <a16:creationId xmlns:a16="http://schemas.microsoft.com/office/drawing/2014/main" xmlns="" id="{47A7D286-1670-4045-BFE4-B0FDBC9D89B4}"/>
              </a:ext>
            </a:extLst>
          </p:cNvPr>
          <p:cNvCxnSpPr/>
          <p:nvPr/>
        </p:nvCxnSpPr>
        <p:spPr>
          <a:xfrm flipH="1">
            <a:off x="4757396" y="3176977"/>
            <a:ext cx="2648931" cy="15554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4">
            <a:extLst>
              <a:ext uri="{FF2B5EF4-FFF2-40B4-BE49-F238E27FC236}">
                <a16:creationId xmlns:a16="http://schemas.microsoft.com/office/drawing/2014/main" xmlns="" id="{B8486A6A-769B-4590-96AD-89CEDDF449E2}"/>
              </a:ext>
            </a:extLst>
          </p:cNvPr>
          <p:cNvSpPr/>
          <p:nvPr/>
        </p:nvSpPr>
        <p:spPr>
          <a:xfrm>
            <a:off x="5451067" y="3316547"/>
            <a:ext cx="1272716" cy="12727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Donut 15">
            <a:extLst>
              <a:ext uri="{FF2B5EF4-FFF2-40B4-BE49-F238E27FC236}">
                <a16:creationId xmlns:a16="http://schemas.microsoft.com/office/drawing/2014/main" xmlns="" id="{A1D80E65-8BDD-41D7-8BF2-93F73C3BBAFA}"/>
              </a:ext>
            </a:extLst>
          </p:cNvPr>
          <p:cNvSpPr/>
          <p:nvPr/>
        </p:nvSpPr>
        <p:spPr>
          <a:xfrm>
            <a:off x="4478097" y="2343577"/>
            <a:ext cx="3218656" cy="3218656"/>
          </a:xfrm>
          <a:prstGeom prst="donut">
            <a:avLst>
              <a:gd name="adj" fmla="val 448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8" name="Group 16">
            <a:extLst>
              <a:ext uri="{FF2B5EF4-FFF2-40B4-BE49-F238E27FC236}">
                <a16:creationId xmlns:a16="http://schemas.microsoft.com/office/drawing/2014/main" xmlns="" id="{BA104717-B490-4DB0-81D2-DD68E0A75393}"/>
              </a:ext>
            </a:extLst>
          </p:cNvPr>
          <p:cNvGrpSpPr/>
          <p:nvPr/>
        </p:nvGrpSpPr>
        <p:grpSpPr>
          <a:xfrm>
            <a:off x="4051495" y="1918679"/>
            <a:ext cx="4068452" cy="4068452"/>
            <a:chOff x="2527495" y="1880828"/>
            <a:chExt cx="4068452" cy="4068452"/>
          </a:xfrm>
        </p:grpSpPr>
        <p:sp>
          <p:nvSpPr>
            <p:cNvPr id="19" name="Block Arc 17">
              <a:extLst>
                <a:ext uri="{FF2B5EF4-FFF2-40B4-BE49-F238E27FC236}">
                  <a16:creationId xmlns:a16="http://schemas.microsoft.com/office/drawing/2014/main" xmlns="" id="{F9910F8E-D226-4CA1-A1C6-F43774A7002F}"/>
                </a:ext>
              </a:extLst>
            </p:cNvPr>
            <p:cNvSpPr/>
            <p:nvPr/>
          </p:nvSpPr>
          <p:spPr>
            <a:xfrm rot="19920000">
              <a:off x="2527495" y="1880828"/>
              <a:ext cx="4068452" cy="4068452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Block Arc 18">
              <a:extLst>
                <a:ext uri="{FF2B5EF4-FFF2-40B4-BE49-F238E27FC236}">
                  <a16:creationId xmlns:a16="http://schemas.microsoft.com/office/drawing/2014/main" xmlns="" id="{A50FF15A-456D-4EF3-8BEE-28C0488381FE}"/>
                </a:ext>
              </a:extLst>
            </p:cNvPr>
            <p:cNvSpPr/>
            <p:nvPr/>
          </p:nvSpPr>
          <p:spPr>
            <a:xfrm rot="16320000">
              <a:off x="2527495" y="1880828"/>
              <a:ext cx="4068452" cy="4068452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Block Arc 19">
              <a:extLst>
                <a:ext uri="{FF2B5EF4-FFF2-40B4-BE49-F238E27FC236}">
                  <a16:creationId xmlns:a16="http://schemas.microsoft.com/office/drawing/2014/main" xmlns="" id="{66665F16-357E-4536-B2E1-E6C82B5336FB}"/>
                </a:ext>
              </a:extLst>
            </p:cNvPr>
            <p:cNvSpPr/>
            <p:nvPr/>
          </p:nvSpPr>
          <p:spPr>
            <a:xfrm rot="12720000">
              <a:off x="2527495" y="1880828"/>
              <a:ext cx="4068452" cy="4068452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Block Arc 20">
              <a:extLst>
                <a:ext uri="{FF2B5EF4-FFF2-40B4-BE49-F238E27FC236}">
                  <a16:creationId xmlns:a16="http://schemas.microsoft.com/office/drawing/2014/main" xmlns="" id="{084D769B-31FD-4484-B9B0-D7FEA208C195}"/>
                </a:ext>
              </a:extLst>
            </p:cNvPr>
            <p:cNvSpPr/>
            <p:nvPr/>
          </p:nvSpPr>
          <p:spPr>
            <a:xfrm rot="9120000">
              <a:off x="2527495" y="1880828"/>
              <a:ext cx="4068452" cy="4068452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Block Arc 21">
              <a:extLst>
                <a:ext uri="{FF2B5EF4-FFF2-40B4-BE49-F238E27FC236}">
                  <a16:creationId xmlns:a16="http://schemas.microsoft.com/office/drawing/2014/main" xmlns="" id="{12FF3314-B1A7-40DE-9578-C5995FD82C23}"/>
                </a:ext>
              </a:extLst>
            </p:cNvPr>
            <p:cNvSpPr/>
            <p:nvPr/>
          </p:nvSpPr>
          <p:spPr>
            <a:xfrm rot="5520000">
              <a:off x="2527495" y="1880828"/>
              <a:ext cx="4068452" cy="4068452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Block Arc 22">
              <a:extLst>
                <a:ext uri="{FF2B5EF4-FFF2-40B4-BE49-F238E27FC236}">
                  <a16:creationId xmlns:a16="http://schemas.microsoft.com/office/drawing/2014/main" xmlns="" id="{CDA50885-B360-4844-B069-0643BD88A38F}"/>
                </a:ext>
              </a:extLst>
            </p:cNvPr>
            <p:cNvSpPr/>
            <p:nvPr/>
          </p:nvSpPr>
          <p:spPr>
            <a:xfrm rot="1920000">
              <a:off x="2527495" y="1880828"/>
              <a:ext cx="4068452" cy="4068452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30">
            <a:extLst>
              <a:ext uri="{FF2B5EF4-FFF2-40B4-BE49-F238E27FC236}">
                <a16:creationId xmlns:a16="http://schemas.microsoft.com/office/drawing/2014/main" xmlns="" id="{269592CB-46FD-414F-9F2A-263F493984C5}"/>
              </a:ext>
            </a:extLst>
          </p:cNvPr>
          <p:cNvGrpSpPr/>
          <p:nvPr/>
        </p:nvGrpSpPr>
        <p:grpSpPr>
          <a:xfrm>
            <a:off x="1412708" y="1721943"/>
            <a:ext cx="2829600" cy="923330"/>
            <a:chOff x="2551706" y="4283314"/>
            <a:chExt cx="1682085" cy="923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13B5DA76-1F71-4609-9E46-EE4EFA4F037F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6020202030204" pitchFamily="34" charset="0"/>
                  <a:cs typeface="Arial" pitchFamily="34" charset="0"/>
                </a:rPr>
                <a:t>Penyelenggaraan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6020202030204" pitchFamily="34" charset="0"/>
                  <a:cs typeface="Arial" pitchFamily="34" charset="0"/>
                </a:rPr>
                <a:t> </a:t>
              </a: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6020202030204" pitchFamily="34" charset="0"/>
                  <a:cs typeface="Arial" pitchFamily="34" charset="0"/>
                </a:rPr>
                <a:t>Tugas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6020202030204" pitchFamily="34" charset="0"/>
                  <a:cs typeface="Arial" pitchFamily="34" charset="0"/>
                </a:rPr>
                <a:t> </a:t>
              </a: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6020202030204" pitchFamily="34" charset="0"/>
                  <a:cs typeface="Arial" pitchFamily="34" charset="0"/>
                </a:rPr>
                <a:t>Pembantuan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6020202030204" pitchFamily="34" charset="0"/>
                  <a:cs typeface="Arial" pitchFamily="34" charset="0"/>
                </a:rPr>
                <a:t> </a:t>
              </a: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6020202030204" pitchFamily="34" charset="0"/>
                  <a:cs typeface="Arial" pitchFamily="34" charset="0"/>
                </a:rPr>
                <a:t>Kabupaten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6020202030204" pitchFamily="34" charset="0"/>
                  <a:cs typeface="Arial" pitchFamily="34" charset="0"/>
                </a:rPr>
                <a:t>/Kota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152CCE7-CAE8-4EBF-9385-4A2AA6A0976C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6020202030204" pitchFamily="34" charset="0"/>
                  <a:cs typeface="Arial" pitchFamily="34" charset="0"/>
                </a:rPr>
                <a:t>Sasaran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39">
            <a:extLst>
              <a:ext uri="{FF2B5EF4-FFF2-40B4-BE49-F238E27FC236}">
                <a16:creationId xmlns:a16="http://schemas.microsoft.com/office/drawing/2014/main" xmlns="" id="{C20F09F8-5D63-40E3-86F1-2EDD4E962D23}"/>
              </a:ext>
            </a:extLst>
          </p:cNvPr>
          <p:cNvGrpSpPr/>
          <p:nvPr/>
        </p:nvGrpSpPr>
        <p:grpSpPr>
          <a:xfrm>
            <a:off x="7848465" y="1209441"/>
            <a:ext cx="3725010" cy="2585323"/>
            <a:chOff x="2551706" y="4283314"/>
            <a:chExt cx="1682085" cy="258532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DEBACD2D-4E50-423F-B2BA-241F47995547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04792" indent="-304792">
                <a:buClr>
                  <a:schemeClr val="dk1"/>
                </a:buClr>
                <a:buSzPts val="1600"/>
                <a:buFont typeface="Calibri"/>
                <a:buAutoNum type="arabicPeriod"/>
              </a:pPr>
              <a:r>
                <a:rPr lang="en-US" dirty="0" err="1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Inventarisasi</a:t>
              </a:r>
              <a:r>
                <a:rPr lang="en-US" dirty="0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 TP di </a:t>
              </a:r>
              <a:r>
                <a:rPr lang="en-US" dirty="0" err="1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Kabupaten</a:t>
              </a:r>
              <a:r>
                <a:rPr lang="en-US" dirty="0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/Kota</a:t>
              </a:r>
              <a:endParaRPr lang="en-US" dirty="0">
                <a:latin typeface="Arial Narrow" panose="020B0606020202030204" pitchFamily="34" charset="0"/>
              </a:endParaRPr>
            </a:p>
            <a:p>
              <a:pPr marL="304792" indent="-304792">
                <a:buClr>
                  <a:schemeClr val="dk1"/>
                </a:buClr>
                <a:buSzPts val="1600"/>
                <a:buFont typeface="Calibri"/>
                <a:buAutoNum type="arabicPeriod"/>
              </a:pPr>
              <a:r>
                <a:rPr lang="en-US" dirty="0" err="1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Analisis</a:t>
              </a:r>
              <a:r>
                <a:rPr lang="en-US" dirty="0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 </a:t>
              </a:r>
              <a:r>
                <a:rPr lang="en-US" dirty="0" err="1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pelaksanaan</a:t>
              </a:r>
              <a:r>
                <a:rPr lang="en-US" dirty="0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 TP di </a:t>
              </a:r>
              <a:r>
                <a:rPr lang="en-US" dirty="0" err="1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Kab</a:t>
              </a:r>
              <a:r>
                <a:rPr lang="en-US" dirty="0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/Kota</a:t>
              </a:r>
              <a:endParaRPr lang="en-US" dirty="0">
                <a:latin typeface="Arial Narrow" panose="020B0606020202030204" pitchFamily="34" charset="0"/>
              </a:endParaRPr>
            </a:p>
            <a:p>
              <a:pPr marL="304792" indent="-304792">
                <a:buClr>
                  <a:schemeClr val="dk1"/>
                </a:buClr>
                <a:buSzPts val="1600"/>
                <a:buFont typeface="Calibri"/>
                <a:buAutoNum type="arabicPeriod"/>
              </a:pPr>
              <a:r>
                <a:rPr lang="en-US" dirty="0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Monitoring </a:t>
              </a:r>
              <a:r>
                <a:rPr lang="en-US" dirty="0" err="1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dan</a:t>
              </a:r>
              <a:r>
                <a:rPr lang="en-US" dirty="0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 </a:t>
              </a:r>
              <a:r>
                <a:rPr lang="en-US" dirty="0" err="1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evaluasi</a:t>
              </a:r>
              <a:r>
                <a:rPr lang="en-US" dirty="0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 </a:t>
              </a:r>
              <a:r>
                <a:rPr lang="en-US" dirty="0" err="1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pelaksanaan</a:t>
              </a:r>
              <a:r>
                <a:rPr lang="en-US" dirty="0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 TP </a:t>
              </a:r>
              <a:r>
                <a:rPr lang="en-US" dirty="0" err="1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Kab</a:t>
              </a:r>
              <a:r>
                <a:rPr lang="en-US" dirty="0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/Kota</a:t>
              </a:r>
              <a:endParaRPr lang="en-US" dirty="0">
                <a:latin typeface="Arial Narrow" panose="020B0606020202030204" pitchFamily="34" charset="0"/>
              </a:endParaRPr>
            </a:p>
            <a:p>
              <a:pPr marL="304792" indent="-304792">
                <a:buClr>
                  <a:schemeClr val="dk1"/>
                </a:buClr>
                <a:buSzPts val="1600"/>
                <a:buFont typeface="Calibri"/>
                <a:buAutoNum type="arabicPeriod"/>
              </a:pPr>
              <a:r>
                <a:rPr lang="en-US" dirty="0" err="1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Penyusunan</a:t>
              </a:r>
              <a:r>
                <a:rPr lang="en-US" dirty="0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 </a:t>
              </a:r>
              <a:r>
                <a:rPr lang="en-US" dirty="0" err="1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laporan</a:t>
              </a:r>
              <a:r>
                <a:rPr lang="en-US" dirty="0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 </a:t>
              </a:r>
              <a:r>
                <a:rPr lang="en-US" dirty="0" err="1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dan</a:t>
              </a:r>
              <a:r>
                <a:rPr lang="en-US" dirty="0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 </a:t>
              </a:r>
              <a:r>
                <a:rPr lang="en-US" dirty="0" err="1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rekomendasi</a:t>
              </a:r>
              <a:endParaRPr lang="en-US" sz="3200" dirty="0">
                <a:solidFill>
                  <a:schemeClr val="dk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E024FCDC-4F46-449E-967E-8F99CC2317D5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6020202030204" pitchFamily="34" charset="0"/>
                  <a:cs typeface="Arial" pitchFamily="34" charset="0"/>
                </a:rPr>
                <a:t>Langkah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3">
            <a:extLst>
              <a:ext uri="{FF2B5EF4-FFF2-40B4-BE49-F238E27FC236}">
                <a16:creationId xmlns:a16="http://schemas.microsoft.com/office/drawing/2014/main" xmlns="" id="{68C33188-9D58-40D8-8307-26990AAC68D6}"/>
              </a:ext>
            </a:extLst>
          </p:cNvPr>
          <p:cNvGrpSpPr/>
          <p:nvPr/>
        </p:nvGrpSpPr>
        <p:grpSpPr>
          <a:xfrm>
            <a:off x="788400" y="3459840"/>
            <a:ext cx="2829600" cy="1200329"/>
            <a:chOff x="2551706" y="4283314"/>
            <a:chExt cx="1682085" cy="120032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C59F2457-37BD-4482-9764-906BA07FE85A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Laporan</a:t>
              </a:r>
              <a:r>
                <a:rPr lang="en-US" dirty="0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 </a:t>
              </a:r>
              <a:r>
                <a:rPr lang="en-US" dirty="0" err="1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Korbinwas</a:t>
              </a:r>
              <a:r>
                <a:rPr lang="en-US" dirty="0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 </a:t>
              </a:r>
              <a:r>
                <a:rPr lang="en-US" dirty="0" err="1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Tugas</a:t>
              </a:r>
              <a:r>
                <a:rPr lang="en-US" dirty="0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 </a:t>
              </a:r>
              <a:r>
                <a:rPr lang="en-US" dirty="0" err="1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Pembantuan</a:t>
              </a:r>
              <a:r>
                <a:rPr lang="en-US" dirty="0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 </a:t>
              </a:r>
              <a:r>
                <a:rPr lang="en-US" dirty="0" err="1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Kab</a:t>
              </a:r>
              <a:r>
                <a:rPr lang="en-US" dirty="0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/</a:t>
              </a:r>
              <a:r>
                <a:rPr lang="en-US" dirty="0" err="1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kota</a:t>
              </a:r>
              <a:r>
                <a:rPr lang="en-US" dirty="0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 </a:t>
              </a:r>
              <a:r>
                <a:rPr lang="en-US" dirty="0" err="1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dan</a:t>
              </a:r>
              <a:r>
                <a:rPr lang="en-US" dirty="0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 </a:t>
              </a:r>
              <a:r>
                <a:rPr lang="en-US" dirty="0" err="1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rekomendasi</a:t>
              </a:r>
              <a:endParaRPr lang="en-US" dirty="0">
                <a:solidFill>
                  <a:schemeClr val="dk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2D5270F3-CBED-4B4D-922F-A02AEA541059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6020202030204" pitchFamily="34" charset="0"/>
                  <a:cs typeface="Arial" pitchFamily="34" charset="0"/>
                </a:rPr>
                <a:t>Output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42">
            <a:extLst>
              <a:ext uri="{FF2B5EF4-FFF2-40B4-BE49-F238E27FC236}">
                <a16:creationId xmlns:a16="http://schemas.microsoft.com/office/drawing/2014/main" xmlns="" id="{18DBFF37-0BF7-4814-AFCD-CF19C5C809D8}"/>
              </a:ext>
            </a:extLst>
          </p:cNvPr>
          <p:cNvGrpSpPr/>
          <p:nvPr/>
        </p:nvGrpSpPr>
        <p:grpSpPr>
          <a:xfrm>
            <a:off x="8575482" y="3459840"/>
            <a:ext cx="2829600" cy="1200329"/>
            <a:chOff x="2551706" y="4283314"/>
            <a:chExt cx="1682085" cy="120032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2B97ADE9-7F04-48A2-AE75-6CB12C408197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Direktorat</a:t>
              </a:r>
              <a:r>
                <a:rPr lang="en-US" dirty="0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 </a:t>
              </a:r>
              <a:r>
                <a:rPr lang="en-US" dirty="0" err="1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Dekonsentrasi</a:t>
              </a:r>
              <a:r>
                <a:rPr lang="en-US" dirty="0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, </a:t>
              </a:r>
              <a:r>
                <a:rPr lang="en-US" dirty="0" err="1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Tugas</a:t>
              </a:r>
              <a:r>
                <a:rPr lang="en-US" dirty="0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 </a:t>
              </a:r>
              <a:r>
                <a:rPr lang="en-US" dirty="0" err="1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Pembantuan</a:t>
              </a:r>
              <a:r>
                <a:rPr lang="en-US" dirty="0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 </a:t>
              </a:r>
              <a:r>
                <a:rPr lang="en-US" dirty="0" err="1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dan</a:t>
              </a:r>
              <a:r>
                <a:rPr lang="en-US" dirty="0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 </a:t>
              </a:r>
              <a:r>
                <a:rPr lang="en-US" dirty="0" err="1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Kerja</a:t>
              </a:r>
              <a:r>
                <a:rPr lang="en-US" dirty="0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 </a:t>
              </a:r>
              <a:r>
                <a:rPr lang="en-US" dirty="0" err="1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Sama</a:t>
              </a:r>
              <a:r>
                <a:rPr lang="en-US" dirty="0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, </a:t>
              </a:r>
              <a:r>
                <a:rPr lang="en-US" dirty="0" err="1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Ditjen</a:t>
              </a:r>
              <a:r>
                <a:rPr lang="en-US" dirty="0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 </a:t>
              </a:r>
              <a:r>
                <a:rPr lang="en-US" dirty="0" err="1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Bina</a:t>
              </a:r>
              <a:r>
                <a:rPr lang="en-US" dirty="0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 ADWIL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B95BA24F-44B8-497A-9D7A-E2FBFA346629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6020202030204" pitchFamily="34" charset="0"/>
                  <a:cs typeface="Arial" pitchFamily="34" charset="0"/>
                </a:rPr>
                <a:t>Pembina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F1224C18-03A7-4A6E-ABA6-D16E8665D366}"/>
              </a:ext>
            </a:extLst>
          </p:cNvPr>
          <p:cNvGrpSpPr/>
          <p:nvPr/>
        </p:nvGrpSpPr>
        <p:grpSpPr>
          <a:xfrm>
            <a:off x="1373354" y="5197737"/>
            <a:ext cx="2829600" cy="1200329"/>
            <a:chOff x="2551706" y="4283314"/>
            <a:chExt cx="1682085" cy="120032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9B60FD7B-1A56-46DE-840B-16D736E9C433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dk1"/>
                </a:buClr>
                <a:buSzPts val="1600"/>
              </a:pPr>
              <a:r>
                <a:rPr lang="en-US" dirty="0" err="1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Terwujudnya</a:t>
              </a:r>
              <a:r>
                <a:rPr lang="en-US" dirty="0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 </a:t>
              </a:r>
              <a:r>
                <a:rPr lang="en-US" dirty="0" err="1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pelaksanaan</a:t>
              </a:r>
              <a:r>
                <a:rPr lang="en-US" dirty="0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 TP di </a:t>
              </a:r>
              <a:r>
                <a:rPr lang="en-US" dirty="0" err="1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kab</a:t>
              </a:r>
              <a:r>
                <a:rPr lang="en-US" dirty="0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/</a:t>
              </a:r>
              <a:r>
                <a:rPr lang="en-US" dirty="0" err="1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kota</a:t>
              </a:r>
              <a:r>
                <a:rPr lang="en-US" dirty="0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 agar </a:t>
              </a:r>
              <a:r>
                <a:rPr lang="en-US" dirty="0" err="1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berjalan</a:t>
              </a:r>
              <a:r>
                <a:rPr lang="en-US" dirty="0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 </a:t>
              </a:r>
              <a:r>
                <a:rPr lang="en-US" dirty="0" err="1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sesuai</a:t>
              </a:r>
              <a:r>
                <a:rPr lang="en-US" dirty="0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 </a:t>
              </a:r>
              <a:r>
                <a:rPr lang="en-US" dirty="0" err="1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ketentuan</a:t>
              </a:r>
              <a:endParaRPr lang="en-US" sz="3200" dirty="0">
                <a:solidFill>
                  <a:schemeClr val="dk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EE57B315-05D9-42F5-B72F-2FBC9F2F82FE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6020202030204" pitchFamily="34" charset="0"/>
                  <a:cs typeface="Arial" pitchFamily="34" charset="0"/>
                </a:rPr>
                <a:t>Outcome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Arial" pitchFamily="34" charset="0"/>
              </a:endParaRPr>
            </a:p>
          </p:txBody>
        </p:sp>
      </p:grpSp>
      <p:grpSp>
        <p:nvGrpSpPr>
          <p:cNvPr id="40" name="Group 45">
            <a:extLst>
              <a:ext uri="{FF2B5EF4-FFF2-40B4-BE49-F238E27FC236}">
                <a16:creationId xmlns:a16="http://schemas.microsoft.com/office/drawing/2014/main" xmlns="" id="{284D6840-C2E0-4E58-91F7-006D461791E9}"/>
              </a:ext>
            </a:extLst>
          </p:cNvPr>
          <p:cNvGrpSpPr/>
          <p:nvPr/>
        </p:nvGrpSpPr>
        <p:grpSpPr>
          <a:xfrm>
            <a:off x="7990529" y="5197737"/>
            <a:ext cx="2829600" cy="646331"/>
            <a:chOff x="2551706" y="4283314"/>
            <a:chExt cx="1682085" cy="64633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3F04DE91-FD3D-4BF0-AEC6-FCC12A978BF3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Bappeda</a:t>
              </a:r>
              <a:r>
                <a:rPr lang="en-US" dirty="0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 </a:t>
              </a:r>
              <a:r>
                <a:rPr lang="en-US" dirty="0" err="1">
                  <a:solidFill>
                    <a:schemeClr val="dk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Provinsi</a:t>
              </a:r>
              <a:endParaRPr lang="en-US" dirty="0">
                <a:solidFill>
                  <a:schemeClr val="dk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A735506C-7532-412C-B51A-3BC43D0F9498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6020202030204" pitchFamily="34" charset="0"/>
                  <a:cs typeface="Arial" pitchFamily="34" charset="0"/>
                </a:rPr>
                <a:t>Pelaksana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Arial" pitchFamily="34" charset="0"/>
              </a:endParaRPr>
            </a:p>
          </p:txBody>
        </p:sp>
      </p:grpSp>
      <p:sp>
        <p:nvSpPr>
          <p:cNvPr id="44" name="Rectangle 30">
            <a:extLst>
              <a:ext uri="{FF2B5EF4-FFF2-40B4-BE49-F238E27FC236}">
                <a16:creationId xmlns:a16="http://schemas.microsoft.com/office/drawing/2014/main" xmlns="" id="{227B362D-748C-4DBB-ABB3-885503F8093D}"/>
              </a:ext>
            </a:extLst>
          </p:cNvPr>
          <p:cNvSpPr/>
          <p:nvPr/>
        </p:nvSpPr>
        <p:spPr>
          <a:xfrm flipH="1">
            <a:off x="7290737" y="1769968"/>
            <a:ext cx="45719" cy="45719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Rectangle 16">
            <a:extLst>
              <a:ext uri="{FF2B5EF4-FFF2-40B4-BE49-F238E27FC236}">
                <a16:creationId xmlns:a16="http://schemas.microsoft.com/office/drawing/2014/main" xmlns="" id="{53AD59D4-1851-4274-8BD2-6B0BE896AC2A}"/>
              </a:ext>
            </a:extLst>
          </p:cNvPr>
          <p:cNvSpPr/>
          <p:nvPr/>
        </p:nvSpPr>
        <p:spPr>
          <a:xfrm rot="2700000">
            <a:off x="4465176" y="3710702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Rectangle 9">
            <a:extLst>
              <a:ext uri="{FF2B5EF4-FFF2-40B4-BE49-F238E27FC236}">
                <a16:creationId xmlns:a16="http://schemas.microsoft.com/office/drawing/2014/main" xmlns="" id="{B8A28F6A-EBB6-476F-917C-64CB9868BCCF}"/>
              </a:ext>
            </a:extLst>
          </p:cNvPr>
          <p:cNvSpPr/>
          <p:nvPr/>
        </p:nvSpPr>
        <p:spPr>
          <a:xfrm>
            <a:off x="6673123" y="504213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Round Same Side Corner Rectangle 36">
            <a:extLst>
              <a:ext uri="{FF2B5EF4-FFF2-40B4-BE49-F238E27FC236}">
                <a16:creationId xmlns:a16="http://schemas.microsoft.com/office/drawing/2014/main" xmlns="" id="{5E950880-BE2F-4AB6-B4FF-6BE8113F4849}"/>
              </a:ext>
            </a:extLst>
          </p:cNvPr>
          <p:cNvSpPr>
            <a:spLocks noChangeAspect="1"/>
          </p:cNvSpPr>
          <p:nvPr/>
        </p:nvSpPr>
        <p:spPr>
          <a:xfrm>
            <a:off x="7343024" y="3748805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9" name="Oval 21">
            <a:extLst>
              <a:ext uri="{FF2B5EF4-FFF2-40B4-BE49-F238E27FC236}">
                <a16:creationId xmlns:a16="http://schemas.microsoft.com/office/drawing/2014/main" xmlns="" id="{0E988129-5F1F-4580-9D78-C4D8DDF535AF}"/>
              </a:ext>
            </a:extLst>
          </p:cNvPr>
          <p:cNvSpPr>
            <a:spLocks noChangeAspect="1"/>
          </p:cNvSpPr>
          <p:nvPr/>
        </p:nvSpPr>
        <p:spPr>
          <a:xfrm>
            <a:off x="5840391" y="3696094"/>
            <a:ext cx="523345" cy="52771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Title 2"/>
          <p:cNvSpPr txBox="1">
            <a:spLocks/>
          </p:cNvSpPr>
          <p:nvPr/>
        </p:nvSpPr>
        <p:spPr>
          <a:xfrm>
            <a:off x="335361" y="-10159"/>
            <a:ext cx="11868195" cy="954704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it-IT" sz="2400" dirty="0" smtClean="0">
                <a:latin typeface="Berlin Sans FB" pitchFamily="34" charset="0"/>
                <a:ea typeface="+mj-ea"/>
                <a:cs typeface="+mj-cs"/>
              </a:rPr>
              <a:t>MONITORING DAN EVALUASI PENYELENGGARAN TUGAS PEMBANTUAN </a:t>
            </a:r>
          </a:p>
          <a:p>
            <a:pPr algn="ctr">
              <a:spcBef>
                <a:spcPct val="0"/>
              </a:spcBef>
            </a:pPr>
            <a:r>
              <a:rPr lang="it-IT" sz="2400" dirty="0" smtClean="0">
                <a:latin typeface="Berlin Sans FB" pitchFamily="34" charset="0"/>
                <a:ea typeface="+mj-ea"/>
                <a:cs typeface="+mj-cs"/>
              </a:rPr>
              <a:t>DI DAERAH KABUPATEN/KOTA</a:t>
            </a:r>
            <a:endParaRPr lang="it-IT" sz="2400" dirty="0">
              <a:latin typeface="Berlin Sans FB" pitchFamily="34" charset="0"/>
              <a:ea typeface="+mj-ea"/>
              <a:cs typeface="+mj-cs"/>
            </a:endParaRPr>
          </a:p>
        </p:txBody>
      </p:sp>
      <p:pic>
        <p:nvPicPr>
          <p:cNvPr id="51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077" y="2"/>
            <a:ext cx="571504" cy="622495"/>
          </a:xfrm>
          <a:prstGeom prst="rect">
            <a:avLst/>
          </a:prstGeom>
          <a:noFill/>
        </p:spPr>
      </p:pic>
      <p:pic>
        <p:nvPicPr>
          <p:cNvPr id="52" name="Picture 2" descr="C:\Users\NINDYA\Downloads\WhatsApp Image 2020-06-08 at 10.21.35.jpeg">
            <a:extLst>
              <a:ext uri="{FF2B5EF4-FFF2-40B4-BE49-F238E27FC236}">
                <a16:creationId xmlns:a16="http://schemas.microsoft.com/office/drawing/2014/main" xmlns="" id="{D69DE896-2800-4D06-BC73-914FFA8F1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60687" y="16514"/>
            <a:ext cx="479279" cy="626750"/>
          </a:xfrm>
          <a:prstGeom prst="rect">
            <a:avLst/>
          </a:prstGeom>
          <a:noFill/>
        </p:spPr>
      </p:pic>
      <p:grpSp>
        <p:nvGrpSpPr>
          <p:cNvPr id="53" name="Group 58"/>
          <p:cNvGrpSpPr/>
          <p:nvPr/>
        </p:nvGrpSpPr>
        <p:grpSpPr>
          <a:xfrm>
            <a:off x="195077" y="893747"/>
            <a:ext cx="11715832" cy="60959"/>
            <a:chOff x="-2071734" y="642924"/>
            <a:chExt cx="13535026" cy="111125"/>
          </a:xfrm>
        </p:grpSpPr>
        <p:sp>
          <p:nvSpPr>
            <p:cNvPr id="54" name="Parallelogram 53"/>
            <p:cNvSpPr/>
            <p:nvPr/>
          </p:nvSpPr>
          <p:spPr bwMode="auto">
            <a:xfrm>
              <a:off x="-2071734" y="642924"/>
              <a:ext cx="4511676" cy="11112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latin typeface="Century Gothic" panose="020B0502020202020204" pitchFamily="34" charset="0"/>
              </a:endParaRPr>
            </a:p>
          </p:txBody>
        </p:sp>
        <p:sp>
          <p:nvSpPr>
            <p:cNvPr id="55" name="Parallelogram 54"/>
            <p:cNvSpPr/>
            <p:nvPr/>
          </p:nvSpPr>
          <p:spPr bwMode="auto">
            <a:xfrm>
              <a:off x="2439942" y="642924"/>
              <a:ext cx="4511675" cy="111125"/>
            </a:xfrm>
            <a:prstGeom prst="parallelogram">
              <a:avLst>
                <a:gd name="adj" fmla="val 11436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latin typeface="Century Gothic" panose="020B0502020202020204" pitchFamily="34" charset="0"/>
              </a:endParaRPr>
            </a:p>
          </p:txBody>
        </p:sp>
        <p:sp>
          <p:nvSpPr>
            <p:cNvPr id="56" name="Parallelogram 55"/>
            <p:cNvSpPr/>
            <p:nvPr/>
          </p:nvSpPr>
          <p:spPr bwMode="auto">
            <a:xfrm>
              <a:off x="6951617" y="642924"/>
              <a:ext cx="4511675" cy="111125"/>
            </a:xfrm>
            <a:prstGeom prst="parallelogram">
              <a:avLst>
                <a:gd name="adj" fmla="val 1143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latin typeface="Century Gothic" panose="020B0502020202020204" pitchFamily="34" charset="0"/>
              </a:endParaRPr>
            </a:p>
          </p:txBody>
        </p:sp>
      </p:grp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57774" y="2516896"/>
            <a:ext cx="525836" cy="52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130">
            <a:extLst>
              <a:ext uri="{FF2B5EF4-FFF2-40B4-BE49-F238E27FC236}">
                <a16:creationId xmlns:a16="http://schemas.microsoft.com/office/drawing/2014/main" xmlns="" id="{730F70CE-A628-4EA2-93FD-48B59AB6D1C5}"/>
              </a:ext>
            </a:extLst>
          </p:cNvPr>
          <p:cNvSpPr/>
          <p:nvPr/>
        </p:nvSpPr>
        <p:spPr>
          <a:xfrm>
            <a:off x="6589751" y="2565937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Parallelogram 15">
            <a:extLst>
              <a:ext uri="{FF2B5EF4-FFF2-40B4-BE49-F238E27FC236}">
                <a16:creationId xmlns:a16="http://schemas.microsoft.com/office/drawing/2014/main" xmlns="" id="{C74B8913-4B34-4B87-9411-B91362044D3C}"/>
              </a:ext>
            </a:extLst>
          </p:cNvPr>
          <p:cNvSpPr/>
          <p:nvPr/>
        </p:nvSpPr>
        <p:spPr>
          <a:xfrm flipH="1">
            <a:off x="5186683" y="5037965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414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335361" y="-10159"/>
            <a:ext cx="11868195" cy="954704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it-IT" sz="2400" dirty="0" smtClean="0">
                <a:latin typeface="Berlin Sans FB" pitchFamily="34" charset="0"/>
                <a:ea typeface="+mj-ea"/>
                <a:cs typeface="+mj-cs"/>
              </a:rPr>
              <a:t>DATA TUGAS PEMBANTUAN DARI KEMENTERIAN/LEMBAGA </a:t>
            </a:r>
            <a:endParaRPr lang="it-IT" sz="2400" dirty="0">
              <a:latin typeface="Berlin Sans FB" pitchFamily="34" charset="0"/>
              <a:ea typeface="+mj-ea"/>
              <a:cs typeface="+mj-cs"/>
            </a:endParaRPr>
          </a:p>
        </p:txBody>
      </p:sp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077" y="2"/>
            <a:ext cx="571504" cy="622495"/>
          </a:xfrm>
          <a:prstGeom prst="rect">
            <a:avLst/>
          </a:prstGeom>
          <a:noFill/>
        </p:spPr>
      </p:pic>
      <p:pic>
        <p:nvPicPr>
          <p:cNvPr id="7" name="Picture 2" descr="C:\Users\NINDYA\Downloads\WhatsApp Image 2020-06-08 at 10.21.35.jpeg">
            <a:extLst>
              <a:ext uri="{FF2B5EF4-FFF2-40B4-BE49-F238E27FC236}">
                <a16:creationId xmlns:a16="http://schemas.microsoft.com/office/drawing/2014/main" xmlns="" id="{D69DE896-2800-4D06-BC73-914FFA8F1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60687" y="16514"/>
            <a:ext cx="479279" cy="626750"/>
          </a:xfrm>
          <a:prstGeom prst="rect">
            <a:avLst/>
          </a:prstGeom>
          <a:noFill/>
        </p:spPr>
      </p:pic>
      <p:grpSp>
        <p:nvGrpSpPr>
          <p:cNvPr id="8" name="Group 58"/>
          <p:cNvGrpSpPr/>
          <p:nvPr/>
        </p:nvGrpSpPr>
        <p:grpSpPr>
          <a:xfrm>
            <a:off x="195077" y="893747"/>
            <a:ext cx="11715832" cy="60959"/>
            <a:chOff x="-2071734" y="642924"/>
            <a:chExt cx="13535026" cy="111125"/>
          </a:xfrm>
        </p:grpSpPr>
        <p:sp>
          <p:nvSpPr>
            <p:cNvPr id="9" name="Parallelogram 8"/>
            <p:cNvSpPr/>
            <p:nvPr/>
          </p:nvSpPr>
          <p:spPr bwMode="auto">
            <a:xfrm>
              <a:off x="-2071734" y="642924"/>
              <a:ext cx="4511676" cy="11112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latin typeface="Century Gothic" panose="020B0502020202020204" pitchFamily="34" charset="0"/>
              </a:endParaRPr>
            </a:p>
          </p:txBody>
        </p:sp>
        <p:sp>
          <p:nvSpPr>
            <p:cNvPr id="10" name="Parallelogram 9"/>
            <p:cNvSpPr/>
            <p:nvPr/>
          </p:nvSpPr>
          <p:spPr bwMode="auto">
            <a:xfrm>
              <a:off x="2439942" y="642924"/>
              <a:ext cx="4511675" cy="111125"/>
            </a:xfrm>
            <a:prstGeom prst="parallelogram">
              <a:avLst>
                <a:gd name="adj" fmla="val 11436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latin typeface="Century Gothic" panose="020B0502020202020204" pitchFamily="34" charset="0"/>
              </a:endParaRPr>
            </a:p>
          </p:txBody>
        </p:sp>
        <p:sp>
          <p:nvSpPr>
            <p:cNvPr id="11" name="Parallelogram 10"/>
            <p:cNvSpPr/>
            <p:nvPr/>
          </p:nvSpPr>
          <p:spPr bwMode="auto">
            <a:xfrm>
              <a:off x="6951617" y="642924"/>
              <a:ext cx="4511675" cy="111125"/>
            </a:xfrm>
            <a:prstGeom prst="parallelogram">
              <a:avLst>
                <a:gd name="adj" fmla="val 1143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latin typeface="Century Gothic" panose="020B050202020202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BA4576F-1396-4878-9422-A92BBEE41D5F}"/>
              </a:ext>
            </a:extLst>
          </p:cNvPr>
          <p:cNvSpPr txBox="1"/>
          <p:nvPr/>
        </p:nvSpPr>
        <p:spPr>
          <a:xfrm>
            <a:off x="609600" y="1491650"/>
            <a:ext cx="5084924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KEGIATAN 	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: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Pembinaan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Kawasan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Perkotaan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batas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negara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batas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wilayah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toponimi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	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LOKASI	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: 2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kabupaten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(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Sintang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Nunukan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)	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ANGGARAN	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: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Rp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. 2.850.000.000,-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1464763B-7A3F-4FC8-9646-80AF076AE1FD}"/>
              </a:ext>
            </a:extLst>
          </p:cNvPr>
          <p:cNvSpPr/>
          <p:nvPr/>
        </p:nvSpPr>
        <p:spPr>
          <a:xfrm>
            <a:off x="725041" y="1075020"/>
            <a:ext cx="360040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Arial Narrow" panose="020B0606020202030204" pitchFamily="34" charset="0"/>
              </a:rPr>
              <a:t>01</a:t>
            </a:r>
            <a:endParaRPr lang="ko-KR" alt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31F1A60-7EE5-4567-A367-8297C57FB847}"/>
              </a:ext>
            </a:extLst>
          </p:cNvPr>
          <p:cNvSpPr txBox="1"/>
          <p:nvPr/>
        </p:nvSpPr>
        <p:spPr>
          <a:xfrm>
            <a:off x="519164" y="3112989"/>
            <a:ext cx="5348058" cy="23083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984250" indent="-984250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KEGIATAN 	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:1.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Pelaksanaan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Preservasi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Peningkatan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Kapasitas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Jalan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Nasional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  <a:p>
            <a:pPr marL="984250" indent="-984250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	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2.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Operasi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Pemeliharaan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Sarana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Prasarana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SDA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serta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Penanggulangan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Darurat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Akibat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Bencana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	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  <a:p>
            <a:pPr marL="984250" indent="-984250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	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3.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Operasi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Pemeliharaan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Sarana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Prasarana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SDA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serta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Penanggulangan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Darurat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Akibat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Bencana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		</a:t>
            </a:r>
          </a:p>
          <a:p>
            <a:pPr marL="984250" indent="-984250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LOKASI	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: 32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Provinsi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(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Sumut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Sulbar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Papua Barat, Bangka Belitung,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Banten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Papua, NTT, Bali, Maluku,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Sultra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Sulteng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Sulut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Kalsel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Kalteng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Kalbar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Lampung,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Sumsel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Jambi, Riau,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Sumbar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Jatim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DIY,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Jateng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Jabar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Kaltara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Kepri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Gorontalo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Maluku Utara, Bengkulu, NTB,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Sulsel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Kaltim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		</a:t>
            </a:r>
          </a:p>
          <a:p>
            <a:pPr marL="984250" indent="-984250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ANGGARAN	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: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Rp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1.453.943.045.000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,-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						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B8D54E85-34AB-4DD9-BF82-616DC0F6CDE3}"/>
              </a:ext>
            </a:extLst>
          </p:cNvPr>
          <p:cNvSpPr/>
          <p:nvPr/>
        </p:nvSpPr>
        <p:spPr>
          <a:xfrm>
            <a:off x="634605" y="2691972"/>
            <a:ext cx="360040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Arial Narrow" panose="020B0606020202030204" pitchFamily="34" charset="0"/>
              </a:rPr>
              <a:t>02</a:t>
            </a:r>
            <a:endParaRPr lang="ko-KR" alt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02546" y="1122325"/>
            <a:ext cx="3135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 Narrow" panose="020B0606020202030204" pitchFamily="34" charset="0"/>
              </a:rPr>
              <a:t>KEMENTERIAN DALAM NEGERI</a:t>
            </a:r>
            <a:endParaRPr lang="en-US" b="1" u="sng" dirty="0">
              <a:latin typeface="Arial Narrow" panose="020B0606020202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12110" y="2767532"/>
            <a:ext cx="4855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400" b="1" u="sng" dirty="0">
                <a:solidFill>
                  <a:srgbClr val="000000"/>
                </a:solidFill>
                <a:latin typeface="Arial Narrow" panose="020B0606020202030204" pitchFamily="34" charset="0"/>
              </a:rPr>
              <a:t>KEMENTERIAN PEKERJAAN UMUM DAN PERUMAHAN RAKYAT</a:t>
            </a:r>
            <a:r>
              <a:rPr lang="fi-FI" sz="1400" b="1" u="sng" dirty="0">
                <a:latin typeface="Arial Narrow" panose="020B0606020202030204" pitchFamily="34" charset="0"/>
              </a:rPr>
              <a:t> </a:t>
            </a:r>
            <a:endParaRPr lang="en-US" sz="1400" b="1" u="sng" dirty="0">
              <a:latin typeface="Arial Narrow" panose="020B0606020202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EBA4576F-1396-4878-9422-A92BBEE41D5F}"/>
              </a:ext>
            </a:extLst>
          </p:cNvPr>
          <p:cNvSpPr txBox="1"/>
          <p:nvPr/>
        </p:nvSpPr>
        <p:spPr>
          <a:xfrm>
            <a:off x="6478743" y="1467968"/>
            <a:ext cx="5547287" cy="50783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984250" indent="-984250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KEGIATAN 	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: 1. Pembangunan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Pengembangan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Sarana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Prasarana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di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Kawasan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TransmigrasiPengembangan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Sosial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Budaya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Transmigrasi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		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  <a:p>
            <a:pPr marL="984250" indent="-984250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	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2.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Dukungan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Manajemen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Dukungan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Teknis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Lainnya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Ditjen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Pengembangan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Kawasan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Transmigrasi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	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  <a:p>
            <a:pPr marL="984250" indent="-984250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	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3. Tingkat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kepuasan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aparatur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lingkup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Ditjen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PKTrans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atas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pelayanan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teknis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dukungan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manajeme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  <a:p>
            <a:pPr marL="984250" indent="-984250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LOKASI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	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: 29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Provinsi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(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Kaltara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Sulbar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Papua Barat,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Gorontalo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Bangka Belitung, Maluku Utara, Bengkulu, Papua, 	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NTT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NTB,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Sultra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Sulsel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Sulteng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Sulut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Kaltim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Kalsel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Kalteng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Kalbar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Lampung,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Sumsel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Riau,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Sumbar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Banten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Bali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Jatim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DIY,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Jateng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Jabar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  <a:p>
            <a:pPr marL="984250" indent="-984250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ANGGARAN	: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Rp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. 105.476.719.000,-						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	</a:t>
            </a:r>
          </a:p>
          <a:p>
            <a:pPr marL="984250" indent="-984250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KEGIATAN 	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: 1. Pembangunan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Pengembangan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Sarana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Prasarana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di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Kawasan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Transmigrasi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	</a:t>
            </a:r>
          </a:p>
          <a:p>
            <a:pPr marL="984250" indent="-984250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	2.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Dukungan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Manajemen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Dukungan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Teknis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Lainnya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Ditjen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Pengembangan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Kawasan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Transmigrasi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	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  <a:p>
            <a:pPr marL="984250" indent="-984250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	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3.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Nilai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Kesesuaian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atas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Penyajian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Laporan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Keuangan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BMN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Ditjen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PKP2Trans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berdasarkan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Standar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Akuntansi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Pemerintah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(SAP)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dari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hasil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evaluasi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Aparat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Pengawas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Intern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Pemerintah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(APIP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)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			</a:t>
            </a:r>
          </a:p>
          <a:p>
            <a:pPr marL="984250" indent="-984250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LOKASI	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:29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kabupaten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(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Bulungan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Mamasa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Bengkulu Utara,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Merauke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Sumba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Timur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Bima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Muna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Luwu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Timur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Buol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Kutai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Timur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Kapuas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Polewali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Mandar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Kolaka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Timur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Muna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Barat, Bengkulu Selatan,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Gorontalo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Utara,  TELUK WONDAMA,  FAK-FAK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,"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ROTE NDAO, 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Konawe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Wajo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Sigi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Barito Kuala,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Banyuasin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sijunjung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Mamuju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Tengah,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Mamuju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Utara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Penukal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Abab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Lematang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Ilir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  <a:p>
            <a:pPr marL="984250" indent="-984250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ANGGARAN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	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: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Rp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. 182.103.308.000,-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1464763B-7A3F-4FC8-9646-80AF076AE1FD}"/>
              </a:ext>
            </a:extLst>
          </p:cNvPr>
          <p:cNvSpPr/>
          <p:nvPr/>
        </p:nvSpPr>
        <p:spPr>
          <a:xfrm>
            <a:off x="6566045" y="1075020"/>
            <a:ext cx="36004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Arial Narrow" panose="020B0606020202030204" pitchFamily="34" charset="0"/>
              </a:rPr>
              <a:t>03</a:t>
            </a:r>
            <a:endParaRPr lang="ko-KR" alt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43550" y="1122325"/>
            <a:ext cx="461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 Narrow" panose="020B0606020202030204" pitchFamily="34" charset="0"/>
              </a:rPr>
              <a:t>KEMENTERIAN DESA PDT DAN TRANSMIGRASI</a:t>
            </a:r>
          </a:p>
        </p:txBody>
      </p:sp>
    </p:spTree>
    <p:extLst>
      <p:ext uri="{BB962C8B-B14F-4D97-AF65-F5344CB8AC3E}">
        <p14:creationId xmlns:p14="http://schemas.microsoft.com/office/powerpoint/2010/main" val="4011086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24B21E9-F1B9-4907-A05E-CAB8E09B9771}"/>
              </a:ext>
            </a:extLst>
          </p:cNvPr>
          <p:cNvSpPr txBox="1"/>
          <p:nvPr/>
        </p:nvSpPr>
        <p:spPr>
          <a:xfrm>
            <a:off x="335361" y="1428692"/>
            <a:ext cx="5084924" cy="48936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984250" indent="-984250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KEGIATAN 	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: 1.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Sertifikasi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Produk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Tanaman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Pangan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	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  <a:p>
            <a:pPr marL="984250" indent="-984250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	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2.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Sarana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bidang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pertanian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kehutanan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lingkungan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hidup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  <a:p>
            <a:pPr marL="984250" indent="-984250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	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 3.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Sarana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pascapanen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tanaman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pangan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	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  <a:p>
            <a:pPr marL="984250" indent="-984250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	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4.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Pengelolaan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produksi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aneka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kacang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umbi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tanaman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pangan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				</a:t>
            </a:r>
          </a:p>
          <a:p>
            <a:pPr marL="984250" indent="-984250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LOKASI	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: 34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Provinsi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(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Sumut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Kaltara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Sulbar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Papua Barat,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Kepri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Gorontalo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Bangka Belitung,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Banten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Maluku Utara,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Bengkulu, Papua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NTT, NTB, Bali, Maluku,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Sultra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Sulsel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Sulteng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Sulut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Kaltim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Kalsel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Kalteng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Kalbar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Lampung,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Sumsel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Jambi, Riau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Sumbar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Jatim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DIY,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Jateng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Jabar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DKI Jakarta, 	</a:t>
            </a:r>
          </a:p>
          <a:p>
            <a:pPr marL="984250" indent="-984250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ANGGARAN	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: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Rp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. 3.348.182.642.000,-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							</a:t>
            </a:r>
          </a:p>
          <a:p>
            <a:pPr marL="984250" indent="-984250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KEGIATAN 	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: 1.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Pengembangan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Kawasan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Tanaman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Semusim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Rempah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  <a:p>
            <a:pPr marL="984250" indent="-984250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	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 2. 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Penguatan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Perbenihan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Tanaman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Perkebunan</a:t>
            </a:r>
          </a:p>
          <a:p>
            <a:pPr marL="984250" indent="-984250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	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 3. 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Pengolahan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Pemasaran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Hasil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Hortikultur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  <a:p>
            <a:pPr marL="984250" indent="-984250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	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 4. 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Peningkatan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Produksi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Sayuran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Tanaman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Obat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  <a:p>
            <a:pPr marL="984250" indent="-984250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	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 5. 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Peningkatan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Produksi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Buah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Florikultura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  <a:p>
            <a:pPr marL="984250" indent="-984250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	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 6.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Pengembangan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Kawasan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Tanaman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Tahunan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Penyegar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  <a:p>
            <a:pPr marL="984250" indent="-984250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	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 7.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Penguatan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Perbenihan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Tanaman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Perkebunan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Pasca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Panen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Pengolahan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(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Hilirisasi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)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Pemasaran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Hasil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Perkebunan	</a:t>
            </a:r>
          </a:p>
          <a:p>
            <a:pPr marL="984250" indent="-984250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LOKASI	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: 11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kabupaten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/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kota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(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Kab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Kolaka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Utara,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Kab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Kolaka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Kab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Luwu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Timur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Kab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Wajo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Kab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Toli-Toli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Kab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Ogan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Komering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Ilir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Kab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Kepulauan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Meranti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Kab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Manokwari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Selatan,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Kab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. Sumbawa,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Kab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Tabanan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Kab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Sopeng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Kab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Donggala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Kab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Minahasa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Selatan,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Kab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Minahasa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			</a:t>
            </a:r>
          </a:p>
          <a:p>
            <a:pPr marL="984250" indent="-984250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ANGGARAN	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: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Rp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. 66.163.796.000 ,-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		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F43CC3F-C8EC-4C7A-BE8F-F0346C8008AF}"/>
              </a:ext>
            </a:extLst>
          </p:cNvPr>
          <p:cNvSpPr/>
          <p:nvPr/>
        </p:nvSpPr>
        <p:spPr>
          <a:xfrm>
            <a:off x="473833" y="1061671"/>
            <a:ext cx="36004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Arial Narrow" panose="020B0606020202030204" pitchFamily="34" charset="0"/>
              </a:rPr>
              <a:t>04</a:t>
            </a:r>
            <a:endParaRPr lang="ko-KR" alt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31F1A60-7EE5-4567-A367-8297C57FB847}"/>
              </a:ext>
            </a:extLst>
          </p:cNvPr>
          <p:cNvSpPr txBox="1"/>
          <p:nvPr/>
        </p:nvSpPr>
        <p:spPr>
          <a:xfrm>
            <a:off x="6019721" y="1466372"/>
            <a:ext cx="5348058" cy="19389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984250" indent="-984250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KEGIATAN 	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: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Penataan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Pemanfaatan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Jasa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Kelautann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	</a:t>
            </a:r>
          </a:p>
          <a:p>
            <a:pPr marL="984250" indent="-984250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LOKASI	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: 8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Provinsi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(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Sulbar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papua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barat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gorontalo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maluku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utara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NTT,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  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maluku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sultra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sulsel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sulteng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lampung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sumsel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riau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Jateng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Jabar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</a:t>
            </a:r>
          </a:p>
          <a:p>
            <a:pPr marL="984250" indent="-984250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ANGGARAN	: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Rp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. 56.501.278.000,-		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  <a:p>
            <a:pPr marL="984250" indent="-984250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  <a:p>
            <a:pPr marL="984250" indent="-984250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KEGIATAN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	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: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Penataan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Pemanfaatan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Jasa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Kelautan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		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  <a:p>
            <a:pPr marL="984250" indent="-984250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LOKASI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	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: 15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kabupaten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/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kota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(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Kab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Serang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kab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Kupang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kab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lombok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barat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kab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bima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kab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pangkajene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kepulauan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kab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gresik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kab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jepara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kab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pati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kab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demak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		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  <a:p>
            <a:pPr marL="984250" indent="-984250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ANGGARAN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	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: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Rp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. 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66.163.796.000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,-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8D54E85-34AB-4DD9-BF82-616DC0F6CDE3}"/>
              </a:ext>
            </a:extLst>
          </p:cNvPr>
          <p:cNvSpPr/>
          <p:nvPr/>
        </p:nvSpPr>
        <p:spPr>
          <a:xfrm>
            <a:off x="6135162" y="1045355"/>
            <a:ext cx="360040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Arial Narrow" panose="020B0606020202030204" pitchFamily="34" charset="0"/>
              </a:rPr>
              <a:t>05</a:t>
            </a:r>
            <a:endParaRPr lang="ko-KR" alt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3873" y="1065684"/>
            <a:ext cx="24668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>
                <a:latin typeface="Arial Narrow" panose="020B0606020202030204" pitchFamily="34" charset="0"/>
              </a:rPr>
              <a:t>KEMENTERIAN PERTANIAN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12667" y="1120915"/>
            <a:ext cx="3417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400" b="1" u="sng" dirty="0">
                <a:solidFill>
                  <a:srgbClr val="000000"/>
                </a:solidFill>
                <a:latin typeface="Arial Narrow" panose="020B0606020202030204" pitchFamily="34" charset="0"/>
              </a:rPr>
              <a:t>KEMENTERIAN KELAUTAN DAN PERIKANAN</a:t>
            </a: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335361" y="-10159"/>
            <a:ext cx="11868195" cy="954704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it-IT" sz="2400" dirty="0" smtClean="0">
                <a:latin typeface="Berlin Sans FB" pitchFamily="34" charset="0"/>
                <a:ea typeface="+mj-ea"/>
                <a:cs typeface="+mj-cs"/>
              </a:rPr>
              <a:t>DATA TUGAS PEMBANTUAN DARI KEMENTERIAN/LEMBAGA </a:t>
            </a:r>
            <a:endParaRPr lang="it-IT" sz="2400" dirty="0">
              <a:latin typeface="Berlin Sans FB" pitchFamily="34" charset="0"/>
              <a:ea typeface="+mj-ea"/>
              <a:cs typeface="+mj-cs"/>
            </a:endParaRPr>
          </a:p>
        </p:txBody>
      </p:sp>
      <p:pic>
        <p:nvPicPr>
          <p:cNvPr id="14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077" y="2"/>
            <a:ext cx="571504" cy="622495"/>
          </a:xfrm>
          <a:prstGeom prst="rect">
            <a:avLst/>
          </a:prstGeom>
          <a:noFill/>
        </p:spPr>
      </p:pic>
      <p:pic>
        <p:nvPicPr>
          <p:cNvPr id="15" name="Picture 2" descr="C:\Users\NINDYA\Downloads\WhatsApp Image 2020-06-08 at 10.21.35.jpeg">
            <a:extLst>
              <a:ext uri="{FF2B5EF4-FFF2-40B4-BE49-F238E27FC236}">
                <a16:creationId xmlns:a16="http://schemas.microsoft.com/office/drawing/2014/main" xmlns="" id="{D69DE896-2800-4D06-BC73-914FFA8F1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60687" y="16514"/>
            <a:ext cx="479279" cy="626750"/>
          </a:xfrm>
          <a:prstGeom prst="rect">
            <a:avLst/>
          </a:prstGeom>
          <a:noFill/>
        </p:spPr>
      </p:pic>
      <p:grpSp>
        <p:nvGrpSpPr>
          <p:cNvPr id="16" name="Group 58"/>
          <p:cNvGrpSpPr/>
          <p:nvPr/>
        </p:nvGrpSpPr>
        <p:grpSpPr>
          <a:xfrm>
            <a:off x="195077" y="893747"/>
            <a:ext cx="11715832" cy="60959"/>
            <a:chOff x="-2071734" y="642924"/>
            <a:chExt cx="13535026" cy="111125"/>
          </a:xfrm>
        </p:grpSpPr>
        <p:sp>
          <p:nvSpPr>
            <p:cNvPr id="17" name="Parallelogram 16"/>
            <p:cNvSpPr/>
            <p:nvPr/>
          </p:nvSpPr>
          <p:spPr bwMode="auto">
            <a:xfrm>
              <a:off x="-2071734" y="642924"/>
              <a:ext cx="4511676" cy="11112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latin typeface="Century Gothic" panose="020B0502020202020204" pitchFamily="34" charset="0"/>
              </a:endParaRPr>
            </a:p>
          </p:txBody>
        </p:sp>
        <p:sp>
          <p:nvSpPr>
            <p:cNvPr id="18" name="Parallelogram 17"/>
            <p:cNvSpPr/>
            <p:nvPr/>
          </p:nvSpPr>
          <p:spPr bwMode="auto">
            <a:xfrm>
              <a:off x="2439942" y="642924"/>
              <a:ext cx="4511675" cy="111125"/>
            </a:xfrm>
            <a:prstGeom prst="parallelogram">
              <a:avLst>
                <a:gd name="adj" fmla="val 11436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latin typeface="Century Gothic" panose="020B0502020202020204" pitchFamily="34" charset="0"/>
              </a:endParaRPr>
            </a:p>
          </p:txBody>
        </p:sp>
        <p:sp>
          <p:nvSpPr>
            <p:cNvPr id="19" name="Parallelogram 18"/>
            <p:cNvSpPr/>
            <p:nvPr/>
          </p:nvSpPr>
          <p:spPr bwMode="auto">
            <a:xfrm>
              <a:off x="6951617" y="642924"/>
              <a:ext cx="4511675" cy="111125"/>
            </a:xfrm>
            <a:prstGeom prst="parallelogram">
              <a:avLst>
                <a:gd name="adj" fmla="val 1143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latin typeface="Century Gothic" panose="020B0502020202020204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24B21E9-F1B9-4907-A05E-CAB8E09B9771}"/>
              </a:ext>
            </a:extLst>
          </p:cNvPr>
          <p:cNvSpPr txBox="1"/>
          <p:nvPr/>
        </p:nvSpPr>
        <p:spPr>
          <a:xfrm>
            <a:off x="6019721" y="4131698"/>
            <a:ext cx="5348058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KEGIATAN 	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: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Pemulihan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Kerusakan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Lingkungan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		</a:t>
            </a:r>
          </a:p>
          <a:p>
            <a:pPr marL="893763" indent="-893763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LOKASI	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PROVINSI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PAPUA, KALIMANTAN SELATAN,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		KALIMANTAN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TENGAH, KALIMANTAN BARAT, SUMATERA SELATAN, JAMBI, RIAU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		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  <a:p>
            <a:pPr marL="893763" indent="-893763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ANGGARAN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	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: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Rp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141.338.000.000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,-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			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9F43CC3F-C8EC-4C7A-BE8F-F0346C8008AF}"/>
              </a:ext>
            </a:extLst>
          </p:cNvPr>
          <p:cNvSpPr/>
          <p:nvPr/>
        </p:nvSpPr>
        <p:spPr>
          <a:xfrm>
            <a:off x="6135162" y="3764677"/>
            <a:ext cx="360040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Arial Narrow" panose="020B0606020202030204" pitchFamily="34" charset="0"/>
              </a:rPr>
              <a:t>06</a:t>
            </a:r>
            <a:endParaRPr lang="ko-KR" alt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95202" y="3768690"/>
            <a:ext cx="48258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>
                <a:latin typeface="Arial Narrow" panose="020B0606020202030204" pitchFamily="34" charset="0"/>
              </a:rPr>
              <a:t>KEMENTERIAN LINGKUNGAN HIDUP DAN KEHUTANAN</a:t>
            </a:r>
          </a:p>
        </p:txBody>
      </p:sp>
    </p:spTree>
    <p:extLst>
      <p:ext uri="{BB962C8B-B14F-4D97-AF65-F5344CB8AC3E}">
        <p14:creationId xmlns:p14="http://schemas.microsoft.com/office/powerpoint/2010/main" val="697588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13A13214-29FC-4A7D-9976-5E565609E89E}"/>
              </a:ext>
            </a:extLst>
          </p:cNvPr>
          <p:cNvGrpSpPr/>
          <p:nvPr/>
        </p:nvGrpSpPr>
        <p:grpSpPr>
          <a:xfrm>
            <a:off x="776522" y="1830787"/>
            <a:ext cx="10547226" cy="4566575"/>
            <a:chOff x="776522" y="1830787"/>
            <a:chExt cx="10547226" cy="4566575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C561B774-04AA-4296-B09C-2698F0246C50}"/>
                </a:ext>
              </a:extLst>
            </p:cNvPr>
            <p:cNvSpPr/>
            <p:nvPr/>
          </p:nvSpPr>
          <p:spPr>
            <a:xfrm flipH="1">
              <a:off x="5215056" y="3297305"/>
              <a:ext cx="1761888" cy="1943704"/>
            </a:xfrm>
            <a:custGeom>
              <a:avLst/>
              <a:gdLst>
                <a:gd name="connsiteX0" fmla="*/ 882596 w 1761888"/>
                <a:gd name="connsiteY0" fmla="*/ 0 h 1943704"/>
                <a:gd name="connsiteX1" fmla="*/ 880946 w 1761888"/>
                <a:gd name="connsiteY1" fmla="*/ 128 h 1943704"/>
                <a:gd name="connsiteX2" fmla="*/ 879294 w 1761888"/>
                <a:gd name="connsiteY2" fmla="*/ 0 h 1943704"/>
                <a:gd name="connsiteX3" fmla="*/ 0 w 1761888"/>
                <a:gd name="connsiteY3" fmla="*/ 879294 h 1943704"/>
                <a:gd name="connsiteX4" fmla="*/ 419247 w 1761888"/>
                <a:gd name="connsiteY4" fmla="*/ 1680284 h 1943704"/>
                <a:gd name="connsiteX5" fmla="*/ 461792 w 1761888"/>
                <a:gd name="connsiteY5" fmla="*/ 1859546 h 1943704"/>
                <a:gd name="connsiteX6" fmla="*/ 574313 w 1761888"/>
                <a:gd name="connsiteY6" fmla="*/ 1943704 h 1943704"/>
                <a:gd name="connsiteX7" fmla="*/ 880946 w 1761888"/>
                <a:gd name="connsiteY7" fmla="*/ 1942606 h 1943704"/>
                <a:gd name="connsiteX8" fmla="*/ 1187574 w 1761888"/>
                <a:gd name="connsiteY8" fmla="*/ 1943704 h 1943704"/>
                <a:gd name="connsiteX9" fmla="*/ 1300096 w 1761888"/>
                <a:gd name="connsiteY9" fmla="*/ 1859546 h 1943704"/>
                <a:gd name="connsiteX10" fmla="*/ 1342641 w 1761888"/>
                <a:gd name="connsiteY10" fmla="*/ 1680284 h 1943704"/>
                <a:gd name="connsiteX11" fmla="*/ 1761888 w 1761888"/>
                <a:gd name="connsiteY11" fmla="*/ 879294 h 1943704"/>
                <a:gd name="connsiteX12" fmla="*/ 882596 w 1761888"/>
                <a:gd name="connsiteY12" fmla="*/ 0 h 194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61888" h="1943704">
                  <a:moveTo>
                    <a:pt x="882596" y="0"/>
                  </a:moveTo>
                  <a:lnTo>
                    <a:pt x="880946" y="128"/>
                  </a:lnTo>
                  <a:lnTo>
                    <a:pt x="879294" y="0"/>
                  </a:lnTo>
                  <a:cubicBezTo>
                    <a:pt x="393674" y="0"/>
                    <a:pt x="0" y="393673"/>
                    <a:pt x="0" y="879294"/>
                  </a:cubicBezTo>
                  <a:cubicBezTo>
                    <a:pt x="0" y="1207915"/>
                    <a:pt x="234636" y="1532245"/>
                    <a:pt x="419247" y="1680284"/>
                  </a:cubicBezTo>
                  <a:cubicBezTo>
                    <a:pt x="474247" y="1743648"/>
                    <a:pt x="449974" y="1776943"/>
                    <a:pt x="461792" y="1859546"/>
                  </a:cubicBezTo>
                  <a:cubicBezTo>
                    <a:pt x="492519" y="1923313"/>
                    <a:pt x="520003" y="1943704"/>
                    <a:pt x="574313" y="1943704"/>
                  </a:cubicBezTo>
                  <a:lnTo>
                    <a:pt x="880946" y="1942606"/>
                  </a:lnTo>
                  <a:lnTo>
                    <a:pt x="1187574" y="1943704"/>
                  </a:lnTo>
                  <a:cubicBezTo>
                    <a:pt x="1241887" y="1943704"/>
                    <a:pt x="1269370" y="1923313"/>
                    <a:pt x="1300096" y="1859546"/>
                  </a:cubicBezTo>
                  <a:cubicBezTo>
                    <a:pt x="1311914" y="1776943"/>
                    <a:pt x="1287642" y="1743648"/>
                    <a:pt x="1342641" y="1680284"/>
                  </a:cubicBezTo>
                  <a:cubicBezTo>
                    <a:pt x="1527252" y="1532245"/>
                    <a:pt x="1761888" y="1207915"/>
                    <a:pt x="1761888" y="879294"/>
                  </a:cubicBezTo>
                  <a:cubicBezTo>
                    <a:pt x="1761888" y="393673"/>
                    <a:pt x="1368215" y="0"/>
                    <a:pt x="8825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635000">
                <a:schemeClr val="accent1">
                  <a:alpha val="3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5EEAA362-EBBB-4E4A-A7EF-F5EAAE625263}"/>
                </a:ext>
              </a:extLst>
            </p:cNvPr>
            <p:cNvSpPr txBox="1"/>
            <p:nvPr/>
          </p:nvSpPr>
          <p:spPr>
            <a:xfrm>
              <a:off x="7514732" y="1830787"/>
              <a:ext cx="31626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s-ES" sz="16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Laporan</a:t>
              </a:r>
              <a:r>
                <a:rPr lang="es-E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disusun</a:t>
              </a:r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berdasarkan</a:t>
              </a:r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format dan </a:t>
              </a:r>
              <a:r>
                <a:rPr lang="en-US" sz="16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instrumen</a:t>
              </a:r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yang </a:t>
              </a:r>
              <a:r>
                <a:rPr lang="en-US" sz="16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telah</a:t>
              </a:r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ditetapkan</a:t>
              </a:r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oleh Menteri.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1F7C6F2E-D9FC-4B76-88B5-E269CA54344E}"/>
                </a:ext>
              </a:extLst>
            </p:cNvPr>
            <p:cNvSpPr txBox="1"/>
            <p:nvPr/>
          </p:nvSpPr>
          <p:spPr>
            <a:xfrm>
              <a:off x="1513093" y="5177134"/>
              <a:ext cx="265563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defRPr/>
              </a:pPr>
              <a:r>
                <a:rPr lang="id-ID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Laporan </a:t>
              </a:r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GWPP </a:t>
              </a:r>
              <a:r>
                <a:rPr lang="id-ID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disampaikan paling lambat </a:t>
              </a:r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  <a:r>
                <a:rPr lang="id-ID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(</a:t>
              </a:r>
              <a:r>
                <a:rPr lang="en-US" sz="16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dua</a:t>
              </a:r>
              <a:r>
                <a:rPr lang="id-ID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bulan setelah tahun anggaran berakhir</a:t>
              </a:r>
              <a:r>
                <a:rPr lang="es-E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E44F69DE-67B4-4C45-92B6-E7513FA1705D}"/>
                </a:ext>
              </a:extLst>
            </p:cNvPr>
            <p:cNvSpPr txBox="1"/>
            <p:nvPr/>
          </p:nvSpPr>
          <p:spPr>
            <a:xfrm>
              <a:off x="776522" y="3490691"/>
              <a:ext cx="274562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defRPr/>
              </a:pPr>
              <a:r>
                <a:rPr lang="id-ID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Laporan </a:t>
              </a:r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GWPP </a:t>
              </a:r>
              <a:r>
                <a:rPr lang="en-US" sz="16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meliputi</a:t>
              </a:r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aspek</a:t>
              </a:r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manajerial</a:t>
              </a:r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(</a:t>
              </a:r>
              <a:r>
                <a:rPr lang="id-ID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kinerja</a:t>
              </a:r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</a:t>
              </a:r>
              <a:r>
                <a:rPr lang="en-US" sz="16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serta</a:t>
              </a:r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aspek</a:t>
              </a:r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akuntabilitas</a:t>
              </a:r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(</a:t>
              </a:r>
              <a:r>
                <a:rPr lang="en-US" sz="16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keuangan</a:t>
              </a:r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).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7976EB06-8C7E-4BDC-A4DB-FB5F667F8FF6}"/>
                </a:ext>
              </a:extLst>
            </p:cNvPr>
            <p:cNvSpPr txBox="1"/>
            <p:nvPr/>
          </p:nvSpPr>
          <p:spPr>
            <a:xfrm>
              <a:off x="1246807" y="2023653"/>
              <a:ext cx="33497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defRPr/>
              </a:pPr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GWPP </a:t>
              </a:r>
              <a:r>
                <a:rPr lang="en-US" sz="16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wajib</a:t>
              </a:r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id-ID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</a:t>
              </a:r>
              <a:r>
                <a:rPr lang="en-US" sz="16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elapor</a:t>
              </a:r>
              <a:r>
                <a:rPr lang="id-ID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</a:t>
              </a:r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 </a:t>
              </a:r>
              <a:r>
                <a:rPr lang="en-US" sz="16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pelaksanaan</a:t>
              </a:r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tugas</a:t>
              </a:r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dan </a:t>
              </a:r>
              <a:r>
                <a:rPr lang="en-US" sz="16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wewenang</a:t>
              </a:r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kepada</a:t>
              </a:r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Presiden</a:t>
              </a:r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melalui</a:t>
              </a:r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Mendagri</a:t>
              </a:r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D9A63D8A-C409-4F4A-8F82-30314FAAC8D0}"/>
                </a:ext>
              </a:extLst>
            </p:cNvPr>
            <p:cNvSpPr txBox="1"/>
            <p:nvPr/>
          </p:nvSpPr>
          <p:spPr>
            <a:xfrm>
              <a:off x="8668369" y="3429000"/>
              <a:ext cx="265537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Evaluasi</a:t>
              </a:r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</a:t>
              </a:r>
              <a:r>
                <a:rPr lang="id-ID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</a:t>
              </a:r>
              <a:r>
                <a:rPr lang="en-US" sz="16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rhadap</a:t>
              </a:r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GWPP </a:t>
              </a:r>
              <a:r>
                <a:rPr lang="en-US" sz="16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dilaksanakan</a:t>
              </a:r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Kemendagri</a:t>
              </a:r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dengan</a:t>
              </a:r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melibatkan</a:t>
              </a:r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KL dan LPNK </a:t>
              </a:r>
              <a:r>
                <a:rPr lang="en-US" sz="16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terkait</a:t>
              </a:r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1ABCCE0F-E569-40BB-8E1A-D2AD4BC02F40}"/>
                </a:ext>
              </a:extLst>
            </p:cNvPr>
            <p:cNvSpPr txBox="1"/>
            <p:nvPr/>
          </p:nvSpPr>
          <p:spPr>
            <a:xfrm>
              <a:off x="7992687" y="5260341"/>
              <a:ext cx="265537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Objek</a:t>
              </a:r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yang </a:t>
              </a:r>
              <a:r>
                <a:rPr lang="en-US" sz="16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dievaluasi</a:t>
              </a:r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adalah</a:t>
              </a:r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aspek</a:t>
              </a:r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perencanaan</a:t>
              </a:r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lang="en-US" sz="16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pelaksanaan</a:t>
              </a:r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dan </a:t>
              </a:r>
              <a:r>
                <a:rPr lang="en-US" sz="16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pelaporan</a:t>
              </a:r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kegiatan</a:t>
              </a:r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GWPP.</a:t>
              </a:r>
            </a:p>
          </p:txBody>
        </p:sp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xmlns="" id="{67539DD6-AC61-49A1-9EC0-6AA7DC26280B}"/>
                </a:ext>
              </a:extLst>
            </p:cNvPr>
            <p:cNvSpPr/>
            <p:nvPr/>
          </p:nvSpPr>
          <p:spPr>
            <a:xfrm>
              <a:off x="4060695" y="2328230"/>
              <a:ext cx="4069130" cy="4069132"/>
            </a:xfrm>
            <a:prstGeom prst="blockArc">
              <a:avLst>
                <a:gd name="adj1" fmla="val 8400961"/>
                <a:gd name="adj2" fmla="val 3911839"/>
                <a:gd name="adj3" fmla="val 2065"/>
              </a:avLst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C2B44BC-F3FD-4895-BE4A-28E5FF362301}"/>
                </a:ext>
              </a:extLst>
            </p:cNvPr>
            <p:cNvSpPr/>
            <p:nvPr/>
          </p:nvSpPr>
          <p:spPr>
            <a:xfrm>
              <a:off x="3675018" y="3456893"/>
              <a:ext cx="874165" cy="8741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grpSp>
          <p:nvGrpSpPr>
            <p:cNvPr id="14" name="그룹 6">
              <a:extLst>
                <a:ext uri="{FF2B5EF4-FFF2-40B4-BE49-F238E27FC236}">
                  <a16:creationId xmlns:a16="http://schemas.microsoft.com/office/drawing/2014/main" xmlns="" id="{5E1D604B-CE4C-4785-9D23-CC07A7C96A7A}"/>
                </a:ext>
              </a:extLst>
            </p:cNvPr>
            <p:cNvGrpSpPr/>
            <p:nvPr/>
          </p:nvGrpSpPr>
          <p:grpSpPr>
            <a:xfrm>
              <a:off x="4773292" y="2138724"/>
              <a:ext cx="2643935" cy="874165"/>
              <a:chOff x="4991839" y="2148357"/>
              <a:chExt cx="1918288" cy="634244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xmlns="" id="{12D206B1-8A53-4585-8198-A8E66C22489E}"/>
                  </a:ext>
                </a:extLst>
              </p:cNvPr>
              <p:cNvSpPr/>
              <p:nvPr/>
            </p:nvSpPr>
            <p:spPr>
              <a:xfrm>
                <a:off x="4991839" y="2148357"/>
                <a:ext cx="634244" cy="63424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xmlns="" id="{044362CF-EFA3-4F04-B6DE-9699E80E9E89}"/>
                  </a:ext>
                </a:extLst>
              </p:cNvPr>
              <p:cNvSpPr/>
              <p:nvPr/>
            </p:nvSpPr>
            <p:spPr>
              <a:xfrm>
                <a:off x="6275883" y="2148357"/>
                <a:ext cx="634244" cy="6342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B57A792E-8C08-4E71-9FD0-4D6243290DB6}"/>
                </a:ext>
              </a:extLst>
            </p:cNvPr>
            <p:cNvSpPr/>
            <p:nvPr/>
          </p:nvSpPr>
          <p:spPr>
            <a:xfrm>
              <a:off x="7646735" y="3456893"/>
              <a:ext cx="874165" cy="87416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8B7D00F0-9CDB-411B-BA65-6B28808595B0}"/>
                </a:ext>
              </a:extLst>
            </p:cNvPr>
            <p:cNvSpPr/>
            <p:nvPr/>
          </p:nvSpPr>
          <p:spPr>
            <a:xfrm>
              <a:off x="7047733" y="5122255"/>
              <a:ext cx="874165" cy="87416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F73541C7-2B53-4194-80AE-2978B536D90A}"/>
                </a:ext>
              </a:extLst>
            </p:cNvPr>
            <p:cNvSpPr/>
            <p:nvPr/>
          </p:nvSpPr>
          <p:spPr>
            <a:xfrm>
              <a:off x="4259801" y="5122255"/>
              <a:ext cx="874165" cy="87416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54C98155-6AB1-43BD-88B6-87BEF4BE94D5}"/>
                </a:ext>
              </a:extLst>
            </p:cNvPr>
            <p:cNvSpPr/>
            <p:nvPr/>
          </p:nvSpPr>
          <p:spPr>
            <a:xfrm rot="14485673">
              <a:off x="6707625" y="6081474"/>
              <a:ext cx="290554" cy="285472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0" name="Rectangle 130">
              <a:extLst>
                <a:ext uri="{FF2B5EF4-FFF2-40B4-BE49-F238E27FC236}">
                  <a16:creationId xmlns:a16="http://schemas.microsoft.com/office/drawing/2014/main" xmlns="" id="{AFD8C85B-2054-4A69-9AB8-EDB2613E832F}"/>
                </a:ext>
              </a:extLst>
            </p:cNvPr>
            <p:cNvSpPr/>
            <p:nvPr/>
          </p:nvSpPr>
          <p:spPr>
            <a:xfrm>
              <a:off x="7881730" y="3735164"/>
              <a:ext cx="400962" cy="402783"/>
            </a:xfrm>
            <a:custGeom>
              <a:avLst/>
              <a:gdLst/>
              <a:ahLst/>
              <a:cxnLst/>
              <a:rect l="l" t="t" r="r" b="b"/>
              <a:pathLst>
                <a:path w="371900" h="373588">
                  <a:moveTo>
                    <a:pt x="297080" y="129105"/>
                  </a:moveTo>
                  <a:lnTo>
                    <a:pt x="284273" y="219737"/>
                  </a:lnTo>
                  <a:lnTo>
                    <a:pt x="305496" y="219737"/>
                  </a:lnTo>
                  <a:lnTo>
                    <a:pt x="333001" y="129105"/>
                  </a:lnTo>
                  <a:close/>
                  <a:moveTo>
                    <a:pt x="228265" y="129105"/>
                  </a:moveTo>
                  <a:lnTo>
                    <a:pt x="228265" y="219737"/>
                  </a:lnTo>
                  <a:lnTo>
                    <a:pt x="250807" y="219737"/>
                  </a:lnTo>
                  <a:lnTo>
                    <a:pt x="263614" y="129105"/>
                  </a:lnTo>
                  <a:close/>
                  <a:moveTo>
                    <a:pt x="157021" y="129105"/>
                  </a:moveTo>
                  <a:lnTo>
                    <a:pt x="175826" y="219737"/>
                  </a:lnTo>
                  <a:lnTo>
                    <a:pt x="195129" y="219737"/>
                  </a:lnTo>
                  <a:lnTo>
                    <a:pt x="195129" y="129105"/>
                  </a:lnTo>
                  <a:close/>
                  <a:moveTo>
                    <a:pt x="93087" y="129105"/>
                  </a:moveTo>
                  <a:lnTo>
                    <a:pt x="117372" y="219737"/>
                  </a:lnTo>
                  <a:lnTo>
                    <a:pt x="141984" y="219737"/>
                  </a:lnTo>
                  <a:lnTo>
                    <a:pt x="123179" y="129105"/>
                  </a:lnTo>
                  <a:close/>
                  <a:moveTo>
                    <a:pt x="58494" y="0"/>
                  </a:moveTo>
                  <a:lnTo>
                    <a:pt x="84208" y="95969"/>
                  </a:lnTo>
                  <a:lnTo>
                    <a:pt x="354346" y="95969"/>
                  </a:lnTo>
                  <a:lnTo>
                    <a:pt x="354346" y="97437"/>
                  </a:lnTo>
                  <a:cubicBezTo>
                    <a:pt x="356087" y="96136"/>
                    <a:pt x="357928" y="96353"/>
                    <a:pt x="359747" y="96905"/>
                  </a:cubicBezTo>
                  <a:lnTo>
                    <a:pt x="360371" y="97095"/>
                  </a:lnTo>
                  <a:cubicBezTo>
                    <a:pt x="368954" y="99700"/>
                    <a:pt x="373801" y="108770"/>
                    <a:pt x="371196" y="117354"/>
                  </a:cubicBezTo>
                  <a:lnTo>
                    <a:pt x="333339" y="242097"/>
                  </a:lnTo>
                  <a:cubicBezTo>
                    <a:pt x="331591" y="247858"/>
                    <a:pt x="326929" y="251935"/>
                    <a:pt x="321206" y="252122"/>
                  </a:cubicBezTo>
                  <a:lnTo>
                    <a:pt x="321206" y="252873"/>
                  </a:lnTo>
                  <a:lnTo>
                    <a:pt x="313576" y="252873"/>
                  </a:lnTo>
                  <a:cubicBezTo>
                    <a:pt x="313378" y="253010"/>
                    <a:pt x="313229" y="252967"/>
                    <a:pt x="313080" y="252922"/>
                  </a:cubicBezTo>
                  <a:lnTo>
                    <a:pt x="312919" y="252873"/>
                  </a:lnTo>
                  <a:lnTo>
                    <a:pt x="126251" y="252873"/>
                  </a:lnTo>
                  <a:lnTo>
                    <a:pt x="133971" y="281687"/>
                  </a:lnTo>
                  <a:lnTo>
                    <a:pt x="321075" y="281687"/>
                  </a:lnTo>
                  <a:lnTo>
                    <a:pt x="321075" y="314823"/>
                  </a:lnTo>
                  <a:lnTo>
                    <a:pt x="318480" y="314823"/>
                  </a:lnTo>
                  <a:cubicBezTo>
                    <a:pt x="329614" y="318311"/>
                    <a:pt x="336414" y="328969"/>
                    <a:pt x="336414" y="341215"/>
                  </a:cubicBezTo>
                  <a:cubicBezTo>
                    <a:pt x="336414" y="359094"/>
                    <a:pt x="321920" y="373588"/>
                    <a:pt x="304041" y="373588"/>
                  </a:cubicBezTo>
                  <a:cubicBezTo>
                    <a:pt x="286162" y="373588"/>
                    <a:pt x="271668" y="359094"/>
                    <a:pt x="271668" y="341215"/>
                  </a:cubicBezTo>
                  <a:cubicBezTo>
                    <a:pt x="271668" y="328969"/>
                    <a:pt x="278468" y="318311"/>
                    <a:pt x="289602" y="314823"/>
                  </a:cubicBezTo>
                  <a:lnTo>
                    <a:pt x="142850" y="314823"/>
                  </a:lnTo>
                  <a:lnTo>
                    <a:pt x="143397" y="316865"/>
                  </a:lnTo>
                  <a:cubicBezTo>
                    <a:pt x="151629" y="321811"/>
                    <a:pt x="156401" y="330956"/>
                    <a:pt x="156401" y="341215"/>
                  </a:cubicBezTo>
                  <a:cubicBezTo>
                    <a:pt x="156401" y="359094"/>
                    <a:pt x="141907" y="373588"/>
                    <a:pt x="124028" y="373588"/>
                  </a:cubicBezTo>
                  <a:cubicBezTo>
                    <a:pt x="106149" y="373588"/>
                    <a:pt x="91655" y="359094"/>
                    <a:pt x="91655" y="341215"/>
                  </a:cubicBezTo>
                  <a:cubicBezTo>
                    <a:pt x="91655" y="329356"/>
                    <a:pt x="98032" y="318986"/>
                    <a:pt x="108649" y="315212"/>
                  </a:cubicBezTo>
                  <a:lnTo>
                    <a:pt x="33542" y="34909"/>
                  </a:lnTo>
                  <a:lnTo>
                    <a:pt x="0" y="34909"/>
                  </a:lnTo>
                  <a:lnTo>
                    <a:pt x="0" y="1773"/>
                  </a:lnTo>
                  <a:lnTo>
                    <a:pt x="51879" y="17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9">
              <a:extLst>
                <a:ext uri="{FF2B5EF4-FFF2-40B4-BE49-F238E27FC236}">
                  <a16:creationId xmlns:a16="http://schemas.microsoft.com/office/drawing/2014/main" xmlns="" id="{72BD599E-529C-4E41-A805-3473F933C656}"/>
                </a:ext>
              </a:extLst>
            </p:cNvPr>
            <p:cNvSpPr/>
            <p:nvPr/>
          </p:nvSpPr>
          <p:spPr>
            <a:xfrm>
              <a:off x="6766622" y="2328230"/>
              <a:ext cx="423508" cy="422820"/>
            </a:xfrm>
            <a:custGeom>
              <a:avLst/>
              <a:gdLst/>
              <a:ahLst/>
              <a:cxnLst/>
              <a:rect l="l" t="t" r="r" b="b"/>
              <a:pathLst>
                <a:path w="3228210" h="3222968">
                  <a:moveTo>
                    <a:pt x="1619999" y="642446"/>
                  </a:moveTo>
                  <a:lnTo>
                    <a:pt x="2664115" y="1686562"/>
                  </a:lnTo>
                  <a:lnTo>
                    <a:pt x="2664116" y="1686562"/>
                  </a:lnTo>
                  <a:lnTo>
                    <a:pt x="2664116" y="3222968"/>
                  </a:lnTo>
                  <a:lnTo>
                    <a:pt x="2015013" y="3222968"/>
                  </a:lnTo>
                  <a:lnTo>
                    <a:pt x="2015013" y="2511495"/>
                  </a:lnTo>
                  <a:cubicBezTo>
                    <a:pt x="2015013" y="2399422"/>
                    <a:pt x="1924159" y="2308568"/>
                    <a:pt x="1812086" y="2308568"/>
                  </a:cubicBezTo>
                  <a:lnTo>
                    <a:pt x="1427912" y="2308568"/>
                  </a:lnTo>
                  <a:cubicBezTo>
                    <a:pt x="1315839" y="2308568"/>
                    <a:pt x="1224985" y="2399422"/>
                    <a:pt x="1224985" y="2511495"/>
                  </a:cubicBezTo>
                  <a:lnTo>
                    <a:pt x="1224985" y="3222968"/>
                  </a:lnTo>
                  <a:lnTo>
                    <a:pt x="575882" y="3222968"/>
                  </a:lnTo>
                  <a:lnTo>
                    <a:pt x="575882" y="1686562"/>
                  </a:lnTo>
                  <a:lnTo>
                    <a:pt x="575884" y="1686562"/>
                  </a:lnTo>
                  <a:close/>
                  <a:moveTo>
                    <a:pt x="509997" y="122689"/>
                  </a:moveTo>
                  <a:lnTo>
                    <a:pt x="942045" y="122689"/>
                  </a:lnTo>
                  <a:lnTo>
                    <a:pt x="942045" y="542556"/>
                  </a:lnTo>
                  <a:lnTo>
                    <a:pt x="509997" y="974604"/>
                  </a:lnTo>
                  <a:close/>
                  <a:moveTo>
                    <a:pt x="1620001" y="7099"/>
                  </a:moveTo>
                  <a:lnTo>
                    <a:pt x="3228210" y="1686560"/>
                  </a:lnTo>
                  <a:lnTo>
                    <a:pt x="2900441" y="1686560"/>
                  </a:lnTo>
                  <a:lnTo>
                    <a:pt x="1620001" y="349390"/>
                  </a:lnTo>
                  <a:close/>
                  <a:moveTo>
                    <a:pt x="1619999" y="0"/>
                  </a:moveTo>
                  <a:lnTo>
                    <a:pt x="1619999" y="342291"/>
                  </a:lnTo>
                  <a:lnTo>
                    <a:pt x="330172" y="1679462"/>
                  </a:lnTo>
                  <a:lnTo>
                    <a:pt x="0" y="16794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xmlns="" id="{90715293-F45B-4749-AAC4-A8CE4A008107}"/>
                </a:ext>
              </a:extLst>
            </p:cNvPr>
            <p:cNvSpPr/>
            <p:nvPr/>
          </p:nvSpPr>
          <p:spPr>
            <a:xfrm>
              <a:off x="7241335" y="5333012"/>
              <a:ext cx="486906" cy="392969"/>
            </a:xfrm>
            <a:custGeom>
              <a:avLst/>
              <a:gdLst/>
              <a:ahLst/>
              <a:cxnLst/>
              <a:rect l="l" t="t" r="r" b="b"/>
              <a:pathLst>
                <a:path w="3307788" h="2669631">
                  <a:moveTo>
                    <a:pt x="2793832" y="1478391"/>
                  </a:moveTo>
                  <a:cubicBezTo>
                    <a:pt x="2772990" y="1635402"/>
                    <a:pt x="2717678" y="1784517"/>
                    <a:pt x="2633007" y="1915952"/>
                  </a:cubicBezTo>
                  <a:cubicBezTo>
                    <a:pt x="2695386" y="1951862"/>
                    <a:pt x="2772768" y="1955673"/>
                    <a:pt x="2841607" y="1924185"/>
                  </a:cubicBezTo>
                  <a:cubicBezTo>
                    <a:pt x="2943442" y="1877605"/>
                    <a:pt x="2999062" y="1766364"/>
                    <a:pt x="2975226" y="1656948"/>
                  </a:cubicBezTo>
                  <a:cubicBezTo>
                    <a:pt x="2955176" y="1564911"/>
                    <a:pt x="2883463" y="1495086"/>
                    <a:pt x="2793832" y="1478391"/>
                  </a:cubicBezTo>
                  <a:close/>
                  <a:moveTo>
                    <a:pt x="2807611" y="1247700"/>
                  </a:moveTo>
                  <a:lnTo>
                    <a:pt x="2807472" y="1256060"/>
                  </a:lnTo>
                  <a:cubicBezTo>
                    <a:pt x="2994195" y="1281771"/>
                    <a:pt x="3148201" y="1421768"/>
                    <a:pt x="3189276" y="1610317"/>
                  </a:cubicBezTo>
                  <a:cubicBezTo>
                    <a:pt x="3235041" y="1820393"/>
                    <a:pt x="3128252" y="2033972"/>
                    <a:pt x="2932732" y="2123406"/>
                  </a:cubicBezTo>
                  <a:cubicBezTo>
                    <a:pt x="2789297" y="2189015"/>
                    <a:pt x="2626543" y="2174805"/>
                    <a:pt x="2499470" y="2094044"/>
                  </a:cubicBezTo>
                  <a:cubicBezTo>
                    <a:pt x="2427194" y="2172627"/>
                    <a:pt x="2343030" y="2241391"/>
                    <a:pt x="2248861" y="2297980"/>
                  </a:cubicBezTo>
                  <a:cubicBezTo>
                    <a:pt x="2178351" y="2340352"/>
                    <a:pt x="2104446" y="2374567"/>
                    <a:pt x="2027600" y="2398134"/>
                  </a:cubicBezTo>
                  <a:lnTo>
                    <a:pt x="3307788" y="2397615"/>
                  </a:lnTo>
                  <a:cubicBezTo>
                    <a:pt x="3265361" y="2549905"/>
                    <a:pt x="2537441" y="2669620"/>
                    <a:pt x="1653814" y="2669631"/>
                  </a:cubicBezTo>
                  <a:cubicBezTo>
                    <a:pt x="773102" y="2669642"/>
                    <a:pt x="46417" y="2550707"/>
                    <a:pt x="0" y="2398955"/>
                  </a:cubicBezTo>
                  <a:lnTo>
                    <a:pt x="1280678" y="2398436"/>
                  </a:lnTo>
                  <a:cubicBezTo>
                    <a:pt x="1203764" y="2374915"/>
                    <a:pt x="1129786" y="2340732"/>
                    <a:pt x="1059201" y="2298380"/>
                  </a:cubicBezTo>
                  <a:cubicBezTo>
                    <a:pt x="693039" y="2078675"/>
                    <a:pt x="477900" y="1674935"/>
                    <a:pt x="499745" y="1248476"/>
                  </a:cubicBezTo>
                  <a:close/>
                  <a:moveTo>
                    <a:pt x="1331611" y="201752"/>
                  </a:moveTo>
                  <a:cubicBezTo>
                    <a:pt x="1206335" y="290902"/>
                    <a:pt x="1124761" y="308382"/>
                    <a:pt x="1132336" y="435988"/>
                  </a:cubicBezTo>
                  <a:cubicBezTo>
                    <a:pt x="1160888" y="640507"/>
                    <a:pt x="1527973" y="617783"/>
                    <a:pt x="1498839" y="840365"/>
                  </a:cubicBezTo>
                  <a:cubicBezTo>
                    <a:pt x="1455138" y="960979"/>
                    <a:pt x="1395705" y="987199"/>
                    <a:pt x="1213910" y="1052459"/>
                  </a:cubicBezTo>
                  <a:cubicBezTo>
                    <a:pt x="1331028" y="972050"/>
                    <a:pt x="1364241" y="921357"/>
                    <a:pt x="1360745" y="809484"/>
                  </a:cubicBezTo>
                  <a:cubicBezTo>
                    <a:pt x="1360746" y="646916"/>
                    <a:pt x="1111360" y="626523"/>
                    <a:pt x="1020462" y="495421"/>
                  </a:cubicBezTo>
                  <a:cubicBezTo>
                    <a:pt x="941218" y="374224"/>
                    <a:pt x="1061250" y="280996"/>
                    <a:pt x="1331611" y="201752"/>
                  </a:cubicBezTo>
                  <a:close/>
                  <a:moveTo>
                    <a:pt x="2164365" y="80223"/>
                  </a:moveTo>
                  <a:cubicBezTo>
                    <a:pt x="2021192" y="182108"/>
                    <a:pt x="1927964" y="202086"/>
                    <a:pt x="1936621" y="347922"/>
                  </a:cubicBezTo>
                  <a:cubicBezTo>
                    <a:pt x="1969252" y="581657"/>
                    <a:pt x="2388778" y="555687"/>
                    <a:pt x="2355482" y="810066"/>
                  </a:cubicBezTo>
                  <a:cubicBezTo>
                    <a:pt x="2305538" y="947910"/>
                    <a:pt x="2237615" y="977876"/>
                    <a:pt x="2029849" y="1052459"/>
                  </a:cubicBezTo>
                  <a:cubicBezTo>
                    <a:pt x="2163698" y="960563"/>
                    <a:pt x="2201656" y="902628"/>
                    <a:pt x="2197660" y="774773"/>
                  </a:cubicBezTo>
                  <a:cubicBezTo>
                    <a:pt x="2197661" y="588982"/>
                    <a:pt x="1912649" y="565676"/>
                    <a:pt x="1808765" y="415844"/>
                  </a:cubicBezTo>
                  <a:cubicBezTo>
                    <a:pt x="1718201" y="277334"/>
                    <a:pt x="1855380" y="170787"/>
                    <a:pt x="2164365" y="80223"/>
                  </a:cubicBezTo>
                  <a:close/>
                  <a:moveTo>
                    <a:pt x="1754169" y="0"/>
                  </a:moveTo>
                  <a:cubicBezTo>
                    <a:pt x="1583512" y="121444"/>
                    <a:pt x="1472387" y="145257"/>
                    <a:pt x="1482706" y="319088"/>
                  </a:cubicBezTo>
                  <a:cubicBezTo>
                    <a:pt x="1521601" y="597693"/>
                    <a:pt x="2021663" y="566738"/>
                    <a:pt x="1981975" y="869950"/>
                  </a:cubicBezTo>
                  <a:cubicBezTo>
                    <a:pt x="1922443" y="1034256"/>
                    <a:pt x="1841481" y="1069974"/>
                    <a:pt x="1593831" y="1158875"/>
                  </a:cubicBezTo>
                  <a:cubicBezTo>
                    <a:pt x="1753374" y="1049338"/>
                    <a:pt x="1798619" y="980281"/>
                    <a:pt x="1793856" y="827882"/>
                  </a:cubicBezTo>
                  <a:cubicBezTo>
                    <a:pt x="1793857" y="606424"/>
                    <a:pt x="1454132" y="578644"/>
                    <a:pt x="1330306" y="400050"/>
                  </a:cubicBezTo>
                  <a:cubicBezTo>
                    <a:pt x="1222356" y="234950"/>
                    <a:pt x="1385869" y="107950"/>
                    <a:pt x="17541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3" name="Rounded Rectangle 7">
              <a:extLst>
                <a:ext uri="{FF2B5EF4-FFF2-40B4-BE49-F238E27FC236}">
                  <a16:creationId xmlns:a16="http://schemas.microsoft.com/office/drawing/2014/main" xmlns="" id="{1A3DB914-D05C-4A19-B813-172331AF3101}"/>
                </a:ext>
              </a:extLst>
            </p:cNvPr>
            <p:cNvSpPr/>
            <p:nvPr/>
          </p:nvSpPr>
          <p:spPr>
            <a:xfrm>
              <a:off x="5011320" y="2339152"/>
              <a:ext cx="401174" cy="346209"/>
            </a:xfrm>
            <a:custGeom>
              <a:avLst/>
              <a:gdLst/>
              <a:ahLst/>
              <a:cxnLst/>
              <a:rect l="l" t="t" r="r" b="b"/>
              <a:pathLst>
                <a:path w="3240006" h="2796091">
                  <a:moveTo>
                    <a:pt x="686867" y="612319"/>
                  </a:moveTo>
                  <a:cubicBezTo>
                    <a:pt x="611281" y="612319"/>
                    <a:pt x="550007" y="673593"/>
                    <a:pt x="550007" y="749179"/>
                  </a:cubicBezTo>
                  <a:cubicBezTo>
                    <a:pt x="550007" y="824765"/>
                    <a:pt x="611281" y="886039"/>
                    <a:pt x="686867" y="886039"/>
                  </a:cubicBezTo>
                  <a:cubicBezTo>
                    <a:pt x="762453" y="886039"/>
                    <a:pt x="823727" y="824765"/>
                    <a:pt x="823727" y="749179"/>
                  </a:cubicBezTo>
                  <a:cubicBezTo>
                    <a:pt x="823727" y="673593"/>
                    <a:pt x="762453" y="612319"/>
                    <a:pt x="686867" y="612319"/>
                  </a:cubicBezTo>
                  <a:close/>
                  <a:moveTo>
                    <a:pt x="1587500" y="281447"/>
                  </a:moveTo>
                  <a:cubicBezTo>
                    <a:pt x="1432061" y="281447"/>
                    <a:pt x="1306053" y="407455"/>
                    <a:pt x="1306053" y="562894"/>
                  </a:cubicBezTo>
                  <a:cubicBezTo>
                    <a:pt x="1306053" y="718333"/>
                    <a:pt x="1432061" y="844341"/>
                    <a:pt x="1587500" y="844341"/>
                  </a:cubicBezTo>
                  <a:cubicBezTo>
                    <a:pt x="1742939" y="844341"/>
                    <a:pt x="1868947" y="718333"/>
                    <a:pt x="1868947" y="562894"/>
                  </a:cubicBezTo>
                  <a:cubicBezTo>
                    <a:pt x="1868947" y="407455"/>
                    <a:pt x="1742939" y="281447"/>
                    <a:pt x="1587500" y="281447"/>
                  </a:cubicBezTo>
                  <a:close/>
                  <a:moveTo>
                    <a:pt x="1587500" y="0"/>
                  </a:moveTo>
                  <a:cubicBezTo>
                    <a:pt x="1898378" y="0"/>
                    <a:pt x="2150394" y="252016"/>
                    <a:pt x="2150394" y="562894"/>
                  </a:cubicBezTo>
                  <a:cubicBezTo>
                    <a:pt x="2150394" y="786167"/>
                    <a:pt x="2020401" y="979078"/>
                    <a:pt x="1831095" y="1068260"/>
                  </a:cubicBezTo>
                  <a:lnTo>
                    <a:pt x="2215710" y="1068260"/>
                  </a:lnTo>
                  <a:cubicBezTo>
                    <a:pt x="2374756" y="1068260"/>
                    <a:pt x="2503688" y="1197192"/>
                    <a:pt x="2503688" y="1356238"/>
                  </a:cubicBezTo>
                  <a:lnTo>
                    <a:pt x="2503688" y="1474975"/>
                  </a:lnTo>
                  <a:lnTo>
                    <a:pt x="2656086" y="1474975"/>
                  </a:lnTo>
                  <a:cubicBezTo>
                    <a:pt x="2692420" y="1474975"/>
                    <a:pt x="2722815" y="1500405"/>
                    <a:pt x="2728975" y="1534767"/>
                  </a:cubicBezTo>
                  <a:lnTo>
                    <a:pt x="3240006" y="1109804"/>
                  </a:lnTo>
                  <a:lnTo>
                    <a:pt x="3240006" y="2754548"/>
                  </a:lnTo>
                  <a:lnTo>
                    <a:pt x="2728975" y="2329585"/>
                  </a:lnTo>
                  <a:cubicBezTo>
                    <a:pt x="2722815" y="2363946"/>
                    <a:pt x="2692420" y="2389375"/>
                    <a:pt x="2656086" y="2389375"/>
                  </a:cubicBezTo>
                  <a:lnTo>
                    <a:pt x="2503688" y="2389375"/>
                  </a:lnTo>
                  <a:lnTo>
                    <a:pt x="2503688" y="2508113"/>
                  </a:lnTo>
                  <a:cubicBezTo>
                    <a:pt x="2503688" y="2667159"/>
                    <a:pt x="2374756" y="2796091"/>
                    <a:pt x="2215710" y="2796091"/>
                  </a:cubicBezTo>
                  <a:lnTo>
                    <a:pt x="287978" y="2796091"/>
                  </a:lnTo>
                  <a:cubicBezTo>
                    <a:pt x="128932" y="2796091"/>
                    <a:pt x="0" y="2667159"/>
                    <a:pt x="0" y="2508113"/>
                  </a:cubicBezTo>
                  <a:lnTo>
                    <a:pt x="0" y="1356238"/>
                  </a:lnTo>
                  <a:cubicBezTo>
                    <a:pt x="0" y="1197192"/>
                    <a:pt x="128932" y="1068260"/>
                    <a:pt x="287978" y="1068260"/>
                  </a:cubicBezTo>
                  <a:lnTo>
                    <a:pt x="544513" y="1068260"/>
                  </a:lnTo>
                  <a:cubicBezTo>
                    <a:pt x="422089" y="1014226"/>
                    <a:pt x="336949" y="891645"/>
                    <a:pt x="336949" y="749179"/>
                  </a:cubicBezTo>
                  <a:cubicBezTo>
                    <a:pt x="336949" y="555925"/>
                    <a:pt x="493613" y="399261"/>
                    <a:pt x="686867" y="399261"/>
                  </a:cubicBezTo>
                  <a:cubicBezTo>
                    <a:pt x="880121" y="399261"/>
                    <a:pt x="1036785" y="555925"/>
                    <a:pt x="1036785" y="749179"/>
                  </a:cubicBezTo>
                  <a:cubicBezTo>
                    <a:pt x="1036785" y="891645"/>
                    <a:pt x="951645" y="1014226"/>
                    <a:pt x="829222" y="1068260"/>
                  </a:cubicBezTo>
                  <a:lnTo>
                    <a:pt x="1343906" y="1068260"/>
                  </a:lnTo>
                  <a:cubicBezTo>
                    <a:pt x="1154600" y="979078"/>
                    <a:pt x="1024606" y="786167"/>
                    <a:pt x="1024606" y="562894"/>
                  </a:cubicBezTo>
                  <a:cubicBezTo>
                    <a:pt x="1024606" y="252016"/>
                    <a:pt x="1276622" y="0"/>
                    <a:pt x="15875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4" name="Block Arc 10">
              <a:extLst>
                <a:ext uri="{FF2B5EF4-FFF2-40B4-BE49-F238E27FC236}">
                  <a16:creationId xmlns:a16="http://schemas.microsoft.com/office/drawing/2014/main" xmlns="" id="{7ADA81CE-D5ED-4539-8366-DCFA58719E58}"/>
                </a:ext>
              </a:extLst>
            </p:cNvPr>
            <p:cNvSpPr/>
            <p:nvPr/>
          </p:nvSpPr>
          <p:spPr>
            <a:xfrm>
              <a:off x="3878553" y="3737336"/>
              <a:ext cx="491544" cy="332945"/>
            </a:xfrm>
            <a:custGeom>
              <a:avLst/>
              <a:gdLst/>
              <a:ahLst/>
              <a:cxnLst/>
              <a:rect l="l" t="t" r="r" b="b"/>
              <a:pathLst>
                <a:path w="3219104" h="2180445">
                  <a:moveTo>
                    <a:pt x="631935" y="660566"/>
                  </a:moveTo>
                  <a:cubicBezTo>
                    <a:pt x="582229" y="660566"/>
                    <a:pt x="541935" y="700860"/>
                    <a:pt x="541935" y="750566"/>
                  </a:cubicBezTo>
                  <a:cubicBezTo>
                    <a:pt x="541935" y="800272"/>
                    <a:pt x="582229" y="840566"/>
                    <a:pt x="631935" y="840566"/>
                  </a:cubicBezTo>
                  <a:cubicBezTo>
                    <a:pt x="681641" y="840566"/>
                    <a:pt x="721935" y="800272"/>
                    <a:pt x="721935" y="750566"/>
                  </a:cubicBezTo>
                  <a:cubicBezTo>
                    <a:pt x="721935" y="700860"/>
                    <a:pt x="681641" y="660566"/>
                    <a:pt x="631935" y="660566"/>
                  </a:cubicBezTo>
                  <a:close/>
                  <a:moveTo>
                    <a:pt x="2920524" y="132986"/>
                  </a:moveTo>
                  <a:cubicBezTo>
                    <a:pt x="2884582" y="132986"/>
                    <a:pt x="2855445" y="171564"/>
                    <a:pt x="2855445" y="219152"/>
                  </a:cubicBezTo>
                  <a:cubicBezTo>
                    <a:pt x="2855445" y="266740"/>
                    <a:pt x="2884582" y="305318"/>
                    <a:pt x="2920524" y="305318"/>
                  </a:cubicBezTo>
                  <a:cubicBezTo>
                    <a:pt x="2956466" y="305318"/>
                    <a:pt x="2985603" y="266740"/>
                    <a:pt x="2985603" y="219152"/>
                  </a:cubicBezTo>
                  <a:cubicBezTo>
                    <a:pt x="2985603" y="171564"/>
                    <a:pt x="2956466" y="132986"/>
                    <a:pt x="2920524" y="132986"/>
                  </a:cubicBezTo>
                  <a:close/>
                  <a:moveTo>
                    <a:pt x="1840097" y="123357"/>
                  </a:moveTo>
                  <a:cubicBezTo>
                    <a:pt x="1690593" y="125267"/>
                    <a:pt x="1541569" y="163386"/>
                    <a:pt x="1407089" y="237534"/>
                  </a:cubicBezTo>
                  <a:lnTo>
                    <a:pt x="1442443" y="299445"/>
                  </a:lnTo>
                  <a:cubicBezTo>
                    <a:pt x="1690026" y="162934"/>
                    <a:pt x="1991162" y="159087"/>
                    <a:pt x="2242273" y="289227"/>
                  </a:cubicBezTo>
                  <a:lnTo>
                    <a:pt x="2275978" y="226435"/>
                  </a:lnTo>
                  <a:cubicBezTo>
                    <a:pt x="2139582" y="155746"/>
                    <a:pt x="1989600" y="121447"/>
                    <a:pt x="1840097" y="123357"/>
                  </a:cubicBezTo>
                  <a:close/>
                  <a:moveTo>
                    <a:pt x="1808744" y="1233"/>
                  </a:moveTo>
                  <a:cubicBezTo>
                    <a:pt x="2156106" y="-14520"/>
                    <a:pt x="2554236" y="122009"/>
                    <a:pt x="2727916" y="332053"/>
                  </a:cubicBezTo>
                  <a:lnTo>
                    <a:pt x="2797407" y="426906"/>
                  </a:lnTo>
                  <a:cubicBezTo>
                    <a:pt x="2816730" y="407744"/>
                    <a:pt x="2822914" y="396798"/>
                    <a:pt x="2848347" y="374270"/>
                  </a:cubicBezTo>
                  <a:cubicBezTo>
                    <a:pt x="2789714" y="335227"/>
                    <a:pt x="2770554" y="301522"/>
                    <a:pt x="2770554" y="211287"/>
                  </a:cubicBezTo>
                  <a:cubicBezTo>
                    <a:pt x="2770554" y="109060"/>
                    <a:pt x="2826850" y="34523"/>
                    <a:pt x="2918697" y="33333"/>
                  </a:cubicBezTo>
                  <a:cubicBezTo>
                    <a:pt x="3010544" y="32143"/>
                    <a:pt x="3068737" y="122977"/>
                    <a:pt x="3064459" y="218431"/>
                  </a:cubicBezTo>
                  <a:cubicBezTo>
                    <a:pt x="3062319" y="266188"/>
                    <a:pt x="3063213" y="242475"/>
                    <a:pt x="3054577" y="285936"/>
                  </a:cubicBezTo>
                  <a:cubicBezTo>
                    <a:pt x="3088600" y="260795"/>
                    <a:pt x="3146396" y="297212"/>
                    <a:pt x="3198377" y="27802"/>
                  </a:cubicBezTo>
                  <a:cubicBezTo>
                    <a:pt x="3270974" y="270322"/>
                    <a:pt x="3142267" y="378871"/>
                    <a:pt x="2977023" y="405424"/>
                  </a:cubicBezTo>
                  <a:cubicBezTo>
                    <a:pt x="2937650" y="455263"/>
                    <a:pt x="2906651" y="507366"/>
                    <a:pt x="2854455" y="531728"/>
                  </a:cubicBezTo>
                  <a:cubicBezTo>
                    <a:pt x="2854593" y="531917"/>
                    <a:pt x="2854687" y="532126"/>
                    <a:pt x="2854781" y="532336"/>
                  </a:cubicBezTo>
                  <a:lnTo>
                    <a:pt x="2914835" y="719911"/>
                  </a:lnTo>
                  <a:cubicBezTo>
                    <a:pt x="2982387" y="1030651"/>
                    <a:pt x="2875068" y="1334999"/>
                    <a:pt x="2751965" y="1458417"/>
                  </a:cubicBezTo>
                  <a:cubicBezTo>
                    <a:pt x="2718119" y="1752479"/>
                    <a:pt x="2636178" y="1904762"/>
                    <a:pt x="2564924" y="2133185"/>
                  </a:cubicBezTo>
                  <a:cubicBezTo>
                    <a:pt x="2548001" y="2174319"/>
                    <a:pt x="2290597" y="2162941"/>
                    <a:pt x="2284362" y="2130560"/>
                  </a:cubicBezTo>
                  <a:cubicBezTo>
                    <a:pt x="2253189" y="1989654"/>
                    <a:pt x="2205984" y="1832997"/>
                    <a:pt x="2190842" y="1681589"/>
                  </a:cubicBezTo>
                  <a:cubicBezTo>
                    <a:pt x="1937891" y="1727975"/>
                    <a:pt x="1628829" y="1727099"/>
                    <a:pt x="1429318" y="1710471"/>
                  </a:cubicBezTo>
                  <a:cubicBezTo>
                    <a:pt x="1387456" y="1891634"/>
                    <a:pt x="1268107" y="2057044"/>
                    <a:pt x="1143413" y="2180445"/>
                  </a:cubicBezTo>
                  <a:lnTo>
                    <a:pt x="943012" y="2180445"/>
                  </a:lnTo>
                  <a:cubicBezTo>
                    <a:pt x="894916" y="2170818"/>
                    <a:pt x="902932" y="1825120"/>
                    <a:pt x="910948" y="1650083"/>
                  </a:cubicBezTo>
                  <a:cubicBezTo>
                    <a:pt x="600994" y="1508303"/>
                    <a:pt x="-80369" y="1319263"/>
                    <a:pt x="7807" y="838786"/>
                  </a:cubicBezTo>
                  <a:cubicBezTo>
                    <a:pt x="13151" y="796777"/>
                    <a:pt x="184160" y="802028"/>
                    <a:pt x="275009" y="799402"/>
                  </a:cubicBezTo>
                  <a:cubicBezTo>
                    <a:pt x="369419" y="659373"/>
                    <a:pt x="418407" y="582356"/>
                    <a:pt x="555570" y="465957"/>
                  </a:cubicBezTo>
                  <a:cubicBezTo>
                    <a:pt x="547554" y="374062"/>
                    <a:pt x="496786" y="206026"/>
                    <a:pt x="531522" y="190273"/>
                  </a:cubicBezTo>
                  <a:cubicBezTo>
                    <a:pt x="764877" y="64246"/>
                    <a:pt x="803177" y="250661"/>
                    <a:pt x="924308" y="355683"/>
                  </a:cubicBezTo>
                  <a:cubicBezTo>
                    <a:pt x="1130053" y="143013"/>
                    <a:pt x="1554903" y="11735"/>
                    <a:pt x="1808744" y="12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ound Same Side Corner Rectangle 36">
              <a:extLst>
                <a:ext uri="{FF2B5EF4-FFF2-40B4-BE49-F238E27FC236}">
                  <a16:creationId xmlns:a16="http://schemas.microsoft.com/office/drawing/2014/main" xmlns="" id="{6F7452CF-59FE-4782-A81A-8539282726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0262" y="5377101"/>
              <a:ext cx="451095" cy="356643"/>
            </a:xfrm>
            <a:custGeom>
              <a:avLst/>
              <a:gdLst/>
              <a:ahLst/>
              <a:cxnLst/>
              <a:rect l="l" t="t" r="r" b="b"/>
              <a:pathLst>
                <a:path w="3219104" h="2545072">
                  <a:moveTo>
                    <a:pt x="2779672" y="457200"/>
                  </a:moveTo>
                  <a:lnTo>
                    <a:pt x="2975888" y="457200"/>
                  </a:lnTo>
                  <a:cubicBezTo>
                    <a:pt x="3110212" y="457200"/>
                    <a:pt x="3219104" y="566092"/>
                    <a:pt x="3219104" y="700416"/>
                  </a:cubicBezTo>
                  <a:lnTo>
                    <a:pt x="3219104" y="2301856"/>
                  </a:lnTo>
                  <a:cubicBezTo>
                    <a:pt x="3219104" y="2436180"/>
                    <a:pt x="3110212" y="2545072"/>
                    <a:pt x="2975888" y="2545072"/>
                  </a:cubicBezTo>
                  <a:lnTo>
                    <a:pt x="2779672" y="2545072"/>
                  </a:lnTo>
                  <a:close/>
                  <a:moveTo>
                    <a:pt x="243216" y="457200"/>
                  </a:moveTo>
                  <a:lnTo>
                    <a:pt x="439432" y="457200"/>
                  </a:lnTo>
                  <a:lnTo>
                    <a:pt x="439432" y="2545072"/>
                  </a:lnTo>
                  <a:lnTo>
                    <a:pt x="243216" y="2545072"/>
                  </a:lnTo>
                  <a:cubicBezTo>
                    <a:pt x="108892" y="2545072"/>
                    <a:pt x="0" y="2436180"/>
                    <a:pt x="0" y="2301856"/>
                  </a:cubicBezTo>
                  <a:lnTo>
                    <a:pt x="0" y="700416"/>
                  </a:lnTo>
                  <a:cubicBezTo>
                    <a:pt x="0" y="566092"/>
                    <a:pt x="108892" y="457200"/>
                    <a:pt x="243216" y="457200"/>
                  </a:cubicBezTo>
                  <a:close/>
                  <a:moveTo>
                    <a:pt x="1428476" y="174246"/>
                  </a:moveTo>
                  <a:cubicBezTo>
                    <a:pt x="1372210" y="174246"/>
                    <a:pt x="1326598" y="219858"/>
                    <a:pt x="1326598" y="276124"/>
                  </a:cubicBezTo>
                  <a:lnTo>
                    <a:pt x="1326598" y="457200"/>
                  </a:lnTo>
                  <a:lnTo>
                    <a:pt x="1892506" y="457200"/>
                  </a:lnTo>
                  <a:lnTo>
                    <a:pt x="1892506" y="276124"/>
                  </a:lnTo>
                  <a:cubicBezTo>
                    <a:pt x="1892506" y="219858"/>
                    <a:pt x="1846894" y="174246"/>
                    <a:pt x="1790628" y="174246"/>
                  </a:cubicBezTo>
                  <a:close/>
                  <a:moveTo>
                    <a:pt x="1285704" y="0"/>
                  </a:moveTo>
                  <a:lnTo>
                    <a:pt x="1933400" y="0"/>
                  </a:lnTo>
                  <a:cubicBezTo>
                    <a:pt x="2007048" y="0"/>
                    <a:pt x="2066752" y="59704"/>
                    <a:pt x="2066752" y="133352"/>
                  </a:cubicBezTo>
                  <a:lnTo>
                    <a:pt x="2066752" y="457200"/>
                  </a:lnTo>
                  <a:lnTo>
                    <a:pt x="2599672" y="457200"/>
                  </a:lnTo>
                  <a:lnTo>
                    <a:pt x="2599672" y="2545072"/>
                  </a:lnTo>
                  <a:lnTo>
                    <a:pt x="619432" y="2545072"/>
                  </a:lnTo>
                  <a:lnTo>
                    <a:pt x="619432" y="457200"/>
                  </a:lnTo>
                  <a:lnTo>
                    <a:pt x="1152352" y="457200"/>
                  </a:lnTo>
                  <a:lnTo>
                    <a:pt x="1152352" y="133352"/>
                  </a:lnTo>
                  <a:cubicBezTo>
                    <a:pt x="1152352" y="59704"/>
                    <a:pt x="1212056" y="0"/>
                    <a:pt x="12857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AD37953E-3529-4EA8-9FA3-2F3B774B3160}"/>
                </a:ext>
              </a:extLst>
            </p:cNvPr>
            <p:cNvGrpSpPr/>
            <p:nvPr/>
          </p:nvGrpSpPr>
          <p:grpSpPr>
            <a:xfrm>
              <a:off x="5644186" y="5377101"/>
              <a:ext cx="893327" cy="651258"/>
              <a:chOff x="1126403" y="3621716"/>
              <a:chExt cx="506364" cy="369152"/>
            </a:xfrm>
          </p:grpSpPr>
          <p:sp>
            <p:nvSpPr>
              <p:cNvPr id="27" name="Rounded Rectangle 10">
                <a:extLst>
                  <a:ext uri="{FF2B5EF4-FFF2-40B4-BE49-F238E27FC236}">
                    <a16:creationId xmlns:a16="http://schemas.microsoft.com/office/drawing/2014/main" xmlns="" id="{C5341F28-C401-4F68-A0C0-1C36E5FACE8F}"/>
                  </a:ext>
                </a:extLst>
              </p:cNvPr>
              <p:cNvSpPr/>
              <p:nvPr/>
            </p:nvSpPr>
            <p:spPr>
              <a:xfrm>
                <a:off x="1126403" y="3621716"/>
                <a:ext cx="506364" cy="9041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" name="Rounded Rectangle 13">
                <a:extLst>
                  <a:ext uri="{FF2B5EF4-FFF2-40B4-BE49-F238E27FC236}">
                    <a16:creationId xmlns:a16="http://schemas.microsoft.com/office/drawing/2014/main" xmlns="" id="{BFA74CDC-1292-4065-9F93-EA087531CF15}"/>
                  </a:ext>
                </a:extLst>
              </p:cNvPr>
              <p:cNvSpPr/>
              <p:nvPr/>
            </p:nvSpPr>
            <p:spPr>
              <a:xfrm>
                <a:off x="1162596" y="3744576"/>
                <a:ext cx="433978" cy="9041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" name="Chord 28">
                <a:extLst>
                  <a:ext uri="{FF2B5EF4-FFF2-40B4-BE49-F238E27FC236}">
                    <a16:creationId xmlns:a16="http://schemas.microsoft.com/office/drawing/2014/main" xmlns="" id="{E5734910-D2F2-4533-876D-36200FBB2DED}"/>
                  </a:ext>
                </a:extLst>
              </p:cNvPr>
              <p:cNvSpPr/>
              <p:nvPr/>
            </p:nvSpPr>
            <p:spPr>
              <a:xfrm>
                <a:off x="1255790" y="3743277"/>
                <a:ext cx="247591" cy="247591"/>
              </a:xfrm>
              <a:prstGeom prst="chord">
                <a:avLst>
                  <a:gd name="adj1" fmla="val 21471232"/>
                  <a:gd name="adj2" fmla="val 10878117"/>
                </a:avLst>
              </a:prstGeom>
              <a:solidFill>
                <a:schemeClr val="tx2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5460D1D2-1B52-49CF-B0DF-C950D3B45C3D}"/>
              </a:ext>
            </a:extLst>
          </p:cNvPr>
          <p:cNvSpPr/>
          <p:nvPr/>
        </p:nvSpPr>
        <p:spPr>
          <a:xfrm>
            <a:off x="2698044" y="143314"/>
            <a:ext cx="67959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  <a:ea typeface="Tahoma" panose="020B0604030504040204" pitchFamily="34" charset="0"/>
                <a:cs typeface="Tahoma" panose="020B0604030504040204" pitchFamily="34" charset="0"/>
              </a:rPr>
              <a:t>PELAPORAN DAN EVALUASI </a:t>
            </a:r>
            <a:r>
              <a:rPr lang="id-ID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  <a:ea typeface="Tahoma" panose="020B0604030504040204" pitchFamily="34" charset="0"/>
                <a:cs typeface="Tahoma" panose="020B0604030504040204" pitchFamily="34" charset="0"/>
              </a:rPr>
              <a:t>GWPP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5D253196-8F68-4732-BF4A-F321362BBB4F}"/>
              </a:ext>
            </a:extLst>
          </p:cNvPr>
          <p:cNvSpPr txBox="1"/>
          <p:nvPr/>
        </p:nvSpPr>
        <p:spPr>
          <a:xfrm>
            <a:off x="-743578" y="679726"/>
            <a:ext cx="12664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Pelaksanaan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Tugas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Koordinasi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Pembinaan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dan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Pengawasan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 TP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daerah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Kabupaten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/Kota</a:t>
            </a:r>
          </a:p>
        </p:txBody>
      </p:sp>
      <p:grpSp>
        <p:nvGrpSpPr>
          <p:cNvPr id="39" name="Group 58"/>
          <p:cNvGrpSpPr/>
          <p:nvPr/>
        </p:nvGrpSpPr>
        <p:grpSpPr>
          <a:xfrm>
            <a:off x="104535" y="1145912"/>
            <a:ext cx="11715832" cy="60959"/>
            <a:chOff x="-2071734" y="642924"/>
            <a:chExt cx="13535026" cy="111125"/>
          </a:xfrm>
        </p:grpSpPr>
        <p:sp>
          <p:nvSpPr>
            <p:cNvPr id="41" name="Parallelogram 40"/>
            <p:cNvSpPr/>
            <p:nvPr/>
          </p:nvSpPr>
          <p:spPr bwMode="auto">
            <a:xfrm>
              <a:off x="-2071734" y="642924"/>
              <a:ext cx="4511676" cy="11112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latin typeface="Century Gothic" panose="020B0502020202020204" pitchFamily="34" charset="0"/>
              </a:endParaRPr>
            </a:p>
          </p:txBody>
        </p:sp>
        <p:sp>
          <p:nvSpPr>
            <p:cNvPr id="43" name="Parallelogram 42"/>
            <p:cNvSpPr/>
            <p:nvPr/>
          </p:nvSpPr>
          <p:spPr bwMode="auto">
            <a:xfrm>
              <a:off x="2439942" y="642924"/>
              <a:ext cx="4511675" cy="111125"/>
            </a:xfrm>
            <a:prstGeom prst="parallelogram">
              <a:avLst>
                <a:gd name="adj" fmla="val 11436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latin typeface="Century Gothic" panose="020B0502020202020204" pitchFamily="34" charset="0"/>
              </a:endParaRPr>
            </a:p>
          </p:txBody>
        </p:sp>
        <p:sp>
          <p:nvSpPr>
            <p:cNvPr id="45" name="Parallelogram 44"/>
            <p:cNvSpPr/>
            <p:nvPr/>
          </p:nvSpPr>
          <p:spPr bwMode="auto">
            <a:xfrm>
              <a:off x="6951617" y="642924"/>
              <a:ext cx="4511675" cy="111125"/>
            </a:xfrm>
            <a:prstGeom prst="parallelogram">
              <a:avLst>
                <a:gd name="adj" fmla="val 1143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latin typeface="Century Gothic" panose="020B0502020202020204" pitchFamily="34" charset="0"/>
              </a:endParaRPr>
            </a:p>
          </p:txBody>
        </p:sp>
      </p:grpSp>
      <p:pic>
        <p:nvPicPr>
          <p:cNvPr id="2050" name="Picture 2" descr="See the source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85" y="3589928"/>
            <a:ext cx="1271252" cy="127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58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91246" y="2951946"/>
            <a:ext cx="92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KEDUDUKAN GWPP</a:t>
            </a:r>
            <a:endParaRPr 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428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06D609F-C3D1-4397-B03C-F46AB3276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3919" y="4692581"/>
            <a:ext cx="4124610" cy="2165420"/>
          </a:xfrm>
          <a:prstGeom prst="rect">
            <a:avLst/>
          </a:prstGeom>
        </p:spPr>
      </p:pic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xmlns="" id="{E632BFB7-EE47-42A5-B0DB-BB4FF1359A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609713"/>
              </p:ext>
            </p:extLst>
          </p:nvPr>
        </p:nvGraphicFramePr>
        <p:xfrm>
          <a:off x="574544" y="591155"/>
          <a:ext cx="10972800" cy="610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3FA4CC1-10CE-44FF-96D6-46FFFBA35586}"/>
              </a:ext>
            </a:extLst>
          </p:cNvPr>
          <p:cNvGrpSpPr/>
          <p:nvPr/>
        </p:nvGrpSpPr>
        <p:grpSpPr>
          <a:xfrm>
            <a:off x="190459" y="666731"/>
            <a:ext cx="11715832" cy="60959"/>
            <a:chOff x="-2071734" y="642924"/>
            <a:chExt cx="13535026" cy="111125"/>
          </a:xfrm>
        </p:grpSpPr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xmlns="" id="{72D3B4D5-EC69-40F5-9B3B-1AD619BE4D91}"/>
                </a:ext>
              </a:extLst>
            </p:cNvPr>
            <p:cNvSpPr/>
            <p:nvPr/>
          </p:nvSpPr>
          <p:spPr bwMode="auto">
            <a:xfrm>
              <a:off x="-2071734" y="642924"/>
              <a:ext cx="4511676" cy="11112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67">
                <a:latin typeface="Century Gothic" panose="020B0502020202020204" pitchFamily="34" charset="0"/>
              </a:endParaRPr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xmlns="" id="{4792F4E8-B470-4391-AC59-50E8756053A4}"/>
                </a:ext>
              </a:extLst>
            </p:cNvPr>
            <p:cNvSpPr/>
            <p:nvPr/>
          </p:nvSpPr>
          <p:spPr bwMode="auto">
            <a:xfrm>
              <a:off x="2439942" y="642924"/>
              <a:ext cx="4511675" cy="111125"/>
            </a:xfrm>
            <a:prstGeom prst="parallelogram">
              <a:avLst>
                <a:gd name="adj" fmla="val 11436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67">
                <a:latin typeface="Century Gothic" panose="020B0502020202020204" pitchFamily="34" charset="0"/>
              </a:endParaRPr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xmlns="" id="{67501733-FD3C-4E15-A818-1DBFF742D50E}"/>
                </a:ext>
              </a:extLst>
            </p:cNvPr>
            <p:cNvSpPr/>
            <p:nvPr/>
          </p:nvSpPr>
          <p:spPr bwMode="auto">
            <a:xfrm>
              <a:off x="6951617" y="642924"/>
              <a:ext cx="4511675" cy="111125"/>
            </a:xfrm>
            <a:prstGeom prst="parallelogram">
              <a:avLst>
                <a:gd name="adj" fmla="val 1143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67">
                <a:latin typeface="Century Gothic" panose="020B0502020202020204" pitchFamily="34" charset="0"/>
              </a:endParaRPr>
            </a:p>
          </p:txBody>
        </p:sp>
      </p:grpSp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xmlns="" id="{6D291A44-BFEE-4509-932A-3DE2449F8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0459" y="1"/>
            <a:ext cx="571504" cy="622495"/>
          </a:xfrm>
          <a:prstGeom prst="rect">
            <a:avLst/>
          </a:prstGeom>
          <a:noFill/>
        </p:spPr>
      </p:pic>
      <p:pic>
        <p:nvPicPr>
          <p:cNvPr id="9" name="Picture 4" descr="Image result for kementerian dalam negeri">
            <a:extLst>
              <a:ext uri="{FF2B5EF4-FFF2-40B4-BE49-F238E27FC236}">
                <a16:creationId xmlns:a16="http://schemas.microsoft.com/office/drawing/2014/main" xmlns="" id="{661E9A5E-5D83-4079-9307-F9652DE2A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525288" y="95227"/>
            <a:ext cx="440195" cy="571504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AF647BD-42D3-40C1-950B-D303EB448350}"/>
              </a:ext>
            </a:extLst>
          </p:cNvPr>
          <p:cNvSpPr txBox="1"/>
          <p:nvPr/>
        </p:nvSpPr>
        <p:spPr>
          <a:xfrm>
            <a:off x="571461" y="1"/>
            <a:ext cx="10858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rlin Sans FB" pitchFamily="34" charset="0"/>
              </a:rPr>
              <a:t>HAL-HAL YANG PERLU DIPERHATIKAN</a:t>
            </a:r>
            <a:endParaRPr lang="id-ID" sz="3200" dirty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54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3114675" y="5731645"/>
            <a:ext cx="5971079" cy="86177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id-ID" sz="4800" dirty="0">
                <a:latin typeface="Bernard MT Condensed" pitchFamily="18" charset="0"/>
              </a:rPr>
              <a:t>TERIMA KASIH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0B6405D-120D-46B6-8CF2-739B08EF6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-122592"/>
            <a:ext cx="5869837" cy="586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INDYA\Downloads\governor-icon-chief-17390564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278" t="12500" r="13346" b="19444"/>
          <a:stretch>
            <a:fillRect/>
          </a:stretch>
        </p:blipFill>
        <p:spPr bwMode="auto">
          <a:xfrm>
            <a:off x="5350504" y="1989133"/>
            <a:ext cx="1047757" cy="106958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205451" y="3028892"/>
            <a:ext cx="1337861" cy="400108"/>
          </a:xfrm>
          <a:prstGeom prst="rect">
            <a:avLst/>
          </a:prstGeom>
          <a:noFill/>
        </p:spPr>
        <p:txBody>
          <a:bodyPr wrap="none" lIns="121917" tIns="60959" rIns="121917" bIns="60959" rtlCol="0">
            <a:spAutoFit/>
          </a:bodyPr>
          <a:lstStyle/>
          <a:p>
            <a:r>
              <a:rPr lang="id-ID" b="1" dirty="0">
                <a:latin typeface="Arial Narrow" panose="020B0606020202030204" pitchFamily="34" charset="0"/>
                <a:cs typeface="Courier New" pitchFamily="49" charset="0"/>
              </a:rPr>
              <a:t>GUBERNUR</a:t>
            </a:r>
            <a:endParaRPr lang="en-US" b="1" dirty="0">
              <a:latin typeface="Arial Narrow" panose="020B0606020202030204" pitchFamily="34" charset="0"/>
              <a:cs typeface="Courier New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779265" y="2576821"/>
            <a:ext cx="666755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4397997" y="2576821"/>
            <a:ext cx="666755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8473" y="2465384"/>
            <a:ext cx="3238523" cy="47625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r>
              <a:rPr lang="id-ID" dirty="0">
                <a:latin typeface="Arial Narrow" panose="020B0606020202030204" pitchFamily="34" charset="0"/>
              </a:rPr>
              <a:t>KEPALA DAERAH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36520" y="2386323"/>
            <a:ext cx="4286280" cy="66675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r>
              <a:rPr lang="id-ID" dirty="0">
                <a:latin typeface="Arial Narrow" panose="020B0606020202030204" pitchFamily="34" charset="0"/>
              </a:rPr>
              <a:t>SBG WAKIL PEMERINTAH PUSAT</a:t>
            </a: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1027" name="Picture 3" descr="C:\Users\NINDYA\Downloads\Speaker-Avatar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23794" y="639400"/>
            <a:ext cx="953166" cy="953166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8934318" y="1519514"/>
            <a:ext cx="1214429" cy="400108"/>
          </a:xfrm>
          <a:prstGeom prst="rect">
            <a:avLst/>
          </a:prstGeom>
          <a:noFill/>
        </p:spPr>
        <p:txBody>
          <a:bodyPr wrap="none" lIns="121917" tIns="60959" rIns="121917" bIns="60959" rtlCol="0">
            <a:spAutoFit/>
          </a:bodyPr>
          <a:lstStyle/>
          <a:p>
            <a:r>
              <a:rPr lang="id-ID" b="1" dirty="0">
                <a:latin typeface="Arial Narrow" panose="020B0606020202030204" pitchFamily="34" charset="0"/>
                <a:cs typeface="Courier New" pitchFamily="49" charset="0"/>
              </a:rPr>
              <a:t>PRESIDEN</a:t>
            </a:r>
            <a:endParaRPr lang="en-US" b="1" dirty="0">
              <a:latin typeface="Arial Narrow" panose="020B0606020202030204" pitchFamily="34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27312" y="1650255"/>
            <a:ext cx="1002063" cy="400108"/>
          </a:xfrm>
          <a:prstGeom prst="rect">
            <a:avLst/>
          </a:prstGeom>
          <a:noFill/>
        </p:spPr>
        <p:txBody>
          <a:bodyPr wrap="none" lIns="121917" tIns="60959" rIns="121917" bIns="60959" rtlCol="0">
            <a:spAutoFit/>
          </a:bodyPr>
          <a:lstStyle/>
          <a:p>
            <a:r>
              <a:rPr lang="id-ID" b="1" dirty="0">
                <a:latin typeface="Arial Narrow" panose="020B0606020202030204" pitchFamily="34" charset="0"/>
                <a:cs typeface="Courier New" pitchFamily="49" charset="0"/>
              </a:rPr>
              <a:t>RAKYAT</a:t>
            </a:r>
            <a:endParaRPr lang="en-US" b="1" dirty="0">
              <a:latin typeface="Arial Narrow" panose="020B0606020202030204" pitchFamily="34" charset="0"/>
              <a:cs typeface="Courier New" pitchFamily="49" charset="0"/>
            </a:endParaRPr>
          </a:p>
        </p:txBody>
      </p:sp>
      <p:pic>
        <p:nvPicPr>
          <p:cNvPr id="1028" name="Picture 4" descr="C:\Users\NINDYA\Downloads\community-1579972-1335923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5C5C5C">
                  <a:alpha val="4314"/>
                </a:srgbClr>
              </a:clrFrom>
              <a:clrTo>
                <a:srgbClr val="5C5C5C">
                  <a:alpha val="0"/>
                </a:srgbClr>
              </a:clrTo>
            </a:clrChange>
          </a:blip>
          <a:srcRect t="33887" b="30957"/>
          <a:stretch>
            <a:fillRect/>
          </a:stretch>
        </p:blipFill>
        <p:spPr bwMode="auto">
          <a:xfrm>
            <a:off x="899125" y="838043"/>
            <a:ext cx="2740699" cy="963534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7636520" y="3148328"/>
            <a:ext cx="4286280" cy="24765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9" rIns="121917" bIns="60959" anchor="ctr"/>
          <a:lstStyle/>
          <a:p>
            <a:pPr>
              <a:defRPr/>
            </a:pPr>
            <a:r>
              <a:rPr 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Courier New" pitchFamily="49" charset="0"/>
              </a:rPr>
              <a:t>TUGAS &amp; WEWENANG:</a:t>
            </a:r>
          </a:p>
          <a:p>
            <a:pPr marL="457174" indent="-457174">
              <a:buFont typeface="+mj-lt"/>
              <a:buAutoNum type="arabicPeriod"/>
              <a:defRPr/>
            </a:pP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ea typeface="Tahoma" pitchFamily="34" charset="0"/>
                <a:cs typeface="Courier New" pitchFamily="49" charset="0"/>
              </a:rPr>
              <a:t>BINWAS PENYELENGGARAAN URUSAN PEMERINTAHAN YANG MENJADI KEWENANGAN KAB/KOTA</a:t>
            </a:r>
          </a:p>
          <a:p>
            <a:pPr marL="457174" indent="-457174">
              <a:buFont typeface="+mj-lt"/>
              <a:buAutoNum type="arabicPeriod"/>
              <a:defRPr/>
            </a:pP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ea typeface="Tahoma" pitchFamily="34" charset="0"/>
                <a:cs typeface="Courier New" pitchFamily="49" charset="0"/>
              </a:rPr>
              <a:t>PEMBINAAN DAN PENGAWASAN TP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78473" y="3053077"/>
            <a:ext cx="3238523" cy="20955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1917" tIns="60959" rIns="121917" bIns="60959"/>
          <a:lstStyle/>
          <a:p>
            <a:pPr>
              <a:defRPr/>
            </a:pPr>
            <a:r>
              <a:rPr lang="en-US" sz="2100" b="1" dirty="0">
                <a:latin typeface="Arial Narrow" panose="020B0606020202030204" pitchFamily="34" charset="0"/>
                <a:cs typeface="Courier New" pitchFamily="49" charset="0"/>
              </a:rPr>
              <a:t>TUGAS &amp; WEWENANG</a:t>
            </a:r>
            <a:r>
              <a:rPr lang="en-US" sz="2100" dirty="0">
                <a:latin typeface="Arial Narrow" panose="020B0606020202030204" pitchFamily="34" charset="0"/>
                <a:cs typeface="Courier New" pitchFamily="49" charset="0"/>
              </a:rPr>
              <a:t>:</a:t>
            </a:r>
          </a:p>
          <a:p>
            <a:pPr marL="230706" indent="-230706">
              <a:buFont typeface="Wingdings" pitchFamily="2" charset="2"/>
              <a:buChar char="§"/>
              <a:defRPr/>
            </a:pPr>
            <a:r>
              <a:rPr lang="en-US" sz="2100" dirty="0">
                <a:latin typeface="Arial Narrow" panose="020B0606020202030204" pitchFamily="34" charset="0"/>
                <a:cs typeface="Courier New" pitchFamily="49" charset="0"/>
              </a:rPr>
              <a:t>PENYELENGGARA URUSAN OTONOMI DAERAH</a:t>
            </a:r>
          </a:p>
          <a:p>
            <a:pPr marL="230706" indent="-230706">
              <a:buFont typeface="Wingdings" pitchFamily="2" charset="2"/>
              <a:buChar char="§"/>
              <a:defRPr/>
            </a:pPr>
            <a:r>
              <a:rPr lang="en-US" sz="2100" dirty="0">
                <a:latin typeface="Arial Narrow" panose="020B0606020202030204" pitchFamily="34" charset="0"/>
                <a:cs typeface="Courier New" pitchFamily="49" charset="0"/>
              </a:rPr>
              <a:t>MELAKSANAKAN</a:t>
            </a:r>
            <a:r>
              <a:rPr lang="id-ID" sz="2100" dirty="0"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sz="2100" dirty="0">
                <a:latin typeface="Arial Narrow" panose="020B0606020202030204" pitchFamily="34" charset="0"/>
                <a:cs typeface="Courier New" pitchFamily="49" charset="0"/>
              </a:rPr>
              <a:t>TP K/L</a:t>
            </a:r>
          </a:p>
          <a:p>
            <a:pPr marL="230706" indent="-230706">
              <a:defRPr/>
            </a:pPr>
            <a:endParaRPr lang="en-US" sz="2100" dirty="0">
              <a:latin typeface="Arial Narrow" panose="020B0606020202030204" pitchFamily="34" charset="0"/>
              <a:cs typeface="Courier New" pitchFamily="49" charset="0"/>
            </a:endParaRPr>
          </a:p>
          <a:p>
            <a:pPr algn="ctr">
              <a:defRPr/>
            </a:pPr>
            <a:endParaRPr lang="en-US" sz="2100" dirty="0">
              <a:latin typeface="Arial Narrow" panose="020B0606020202030204" pitchFamily="34" charset="0"/>
              <a:cs typeface="Courier New" pitchFamily="49" charset="0"/>
            </a:endParaRPr>
          </a:p>
        </p:txBody>
      </p:sp>
      <p:sp>
        <p:nvSpPr>
          <p:cNvPr id="20" name="Left-Right Arrow 19"/>
          <p:cNvSpPr/>
          <p:nvPr/>
        </p:nvSpPr>
        <p:spPr>
          <a:xfrm rot="5400000">
            <a:off x="2081671" y="2019446"/>
            <a:ext cx="441625" cy="381000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1917" tIns="60959" rIns="121917" bIns="60959" anchor="ctr"/>
          <a:lstStyle/>
          <a:p>
            <a:pPr algn="ctr">
              <a:defRPr/>
            </a:pP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1" name="Left-Right Arrow 20"/>
          <p:cNvSpPr/>
          <p:nvPr/>
        </p:nvSpPr>
        <p:spPr>
          <a:xfrm rot="5400000">
            <a:off x="9281189" y="1935475"/>
            <a:ext cx="520691" cy="381003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1917" tIns="60959" rIns="121917" bIns="60959" anchor="ctr"/>
          <a:lstStyle/>
          <a:p>
            <a:pPr algn="ctr">
              <a:defRPr/>
            </a:pP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9541533" y="5720096"/>
            <a:ext cx="285752" cy="4762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2207232" y="5339094"/>
            <a:ext cx="285752" cy="4762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78473" y="6005848"/>
            <a:ext cx="3238523" cy="47625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r>
              <a:rPr lang="id-ID" dirty="0">
                <a:latin typeface="Arial Narrow" panose="020B0606020202030204" pitchFamily="34" charset="0"/>
              </a:rPr>
              <a:t>PERANGKAT DAERAH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922273" y="6291600"/>
            <a:ext cx="3524275" cy="47625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r>
              <a:rPr lang="id-ID" dirty="0">
                <a:latin typeface="Arial Narrow" panose="020B0606020202030204" pitchFamily="34" charset="0"/>
              </a:rPr>
              <a:t>PERANGKAT GUBERNUR</a:t>
            </a:r>
            <a:endParaRPr lang="en-US" dirty="0">
              <a:latin typeface="Arial Narrow" panose="020B0606020202030204" pitchFamily="34" charset="0"/>
            </a:endParaRPr>
          </a:p>
        </p:txBody>
      </p:sp>
      <p:grpSp>
        <p:nvGrpSpPr>
          <p:cNvPr id="32" name="Group 58">
            <a:extLst>
              <a:ext uri="{FF2B5EF4-FFF2-40B4-BE49-F238E27FC236}">
                <a16:creationId xmlns:a16="http://schemas.microsoft.com/office/drawing/2014/main" xmlns="" id="{34B468F8-41E5-4E04-8933-ECD0AF17F017}"/>
              </a:ext>
            </a:extLst>
          </p:cNvPr>
          <p:cNvGrpSpPr/>
          <p:nvPr/>
        </p:nvGrpSpPr>
        <p:grpSpPr>
          <a:xfrm>
            <a:off x="961476" y="601823"/>
            <a:ext cx="10234608" cy="45719"/>
            <a:chOff x="-2071734" y="642924"/>
            <a:chExt cx="13535026" cy="111125"/>
          </a:xfrm>
        </p:grpSpPr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xmlns="" id="{F264E7DC-6B9A-4416-ADAD-CE0C1AD129FC}"/>
                </a:ext>
              </a:extLst>
            </p:cNvPr>
            <p:cNvSpPr/>
            <p:nvPr/>
          </p:nvSpPr>
          <p:spPr bwMode="auto">
            <a:xfrm>
              <a:off x="-2071734" y="642924"/>
              <a:ext cx="4511676" cy="11112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67">
                <a:latin typeface="Century Gothic" panose="020B0502020202020204" pitchFamily="34" charset="0"/>
              </a:endParaRPr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xmlns="" id="{36F1463C-E5A0-4099-8895-68D441720B6D}"/>
                </a:ext>
              </a:extLst>
            </p:cNvPr>
            <p:cNvSpPr/>
            <p:nvPr/>
          </p:nvSpPr>
          <p:spPr bwMode="auto">
            <a:xfrm>
              <a:off x="2439942" y="642924"/>
              <a:ext cx="4511675" cy="111125"/>
            </a:xfrm>
            <a:prstGeom prst="parallelogram">
              <a:avLst>
                <a:gd name="adj" fmla="val 11436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67">
                <a:latin typeface="Century Gothic" panose="020B0502020202020204" pitchFamily="34" charset="0"/>
              </a:endParaRPr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xmlns="" id="{084CED59-825E-4626-9BD5-C7C4B73D3867}"/>
                </a:ext>
              </a:extLst>
            </p:cNvPr>
            <p:cNvSpPr/>
            <p:nvPr/>
          </p:nvSpPr>
          <p:spPr bwMode="auto">
            <a:xfrm>
              <a:off x="6951617" y="642924"/>
              <a:ext cx="4511675" cy="111125"/>
            </a:xfrm>
            <a:prstGeom prst="parallelogram">
              <a:avLst>
                <a:gd name="adj" fmla="val 1143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67">
                <a:latin typeface="Century Gothic" panose="020B0502020202020204" pitchFamily="34" charset="0"/>
              </a:endParaRPr>
            </a:p>
          </p:txBody>
        </p:sp>
      </p:grpSp>
      <p:pic>
        <p:nvPicPr>
          <p:cNvPr id="36" name="Picture 2" descr="Related image">
            <a:extLst>
              <a:ext uri="{FF2B5EF4-FFF2-40B4-BE49-F238E27FC236}">
                <a16:creationId xmlns:a16="http://schemas.microsoft.com/office/drawing/2014/main" xmlns="" id="{41E2DB4A-DE2E-427C-B446-AF3100154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9095" y="2"/>
            <a:ext cx="571504" cy="622495"/>
          </a:xfrm>
          <a:prstGeom prst="rect">
            <a:avLst/>
          </a:prstGeom>
          <a:noFill/>
        </p:spPr>
      </p:pic>
      <p:pic>
        <p:nvPicPr>
          <p:cNvPr id="37" name="Picture 2" descr="C:\Users\NINDYA\Downloads\WhatsApp Image 2020-06-08 at 10.21.35.jpeg">
            <a:extLst>
              <a:ext uri="{FF2B5EF4-FFF2-40B4-BE49-F238E27FC236}">
                <a16:creationId xmlns:a16="http://schemas.microsoft.com/office/drawing/2014/main" xmlns="" id="{5C90E7AF-6337-43EC-9DF0-DDEF1E0E6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6560" y="44412"/>
            <a:ext cx="479279" cy="626750"/>
          </a:xfrm>
          <a:prstGeom prst="rect">
            <a:avLst/>
          </a:prstGeom>
          <a:noFill/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7B7839A2-BC33-4778-9AE8-BC8AF35DFCFF}"/>
              </a:ext>
            </a:extLst>
          </p:cNvPr>
          <p:cNvSpPr txBox="1"/>
          <p:nvPr/>
        </p:nvSpPr>
        <p:spPr>
          <a:xfrm>
            <a:off x="3879801" y="44412"/>
            <a:ext cx="4737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erlin Sans FB" panose="020E0602020502020306" pitchFamily="34" charset="0"/>
              </a:rPr>
              <a:t>KEDUDUKAN GUBERNUR</a:t>
            </a:r>
            <a:endParaRPr lang="en-ID" sz="32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91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D6410D0-7E62-439C-8626-423078F058B4}"/>
              </a:ext>
            </a:extLst>
          </p:cNvPr>
          <p:cNvSpPr/>
          <p:nvPr/>
        </p:nvSpPr>
        <p:spPr>
          <a:xfrm>
            <a:off x="4930909" y="1019092"/>
            <a:ext cx="2305878" cy="54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Narrow" panose="020B0606020202030204" pitchFamily="34" charset="0"/>
              </a:rPr>
              <a:t>PRESIDEN</a:t>
            </a:r>
            <a:endParaRPr lang="en-ID" b="1" dirty="0">
              <a:latin typeface="Arial Narrow" panose="020B0606020202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A37BBF1-695C-47A4-84A1-D30E24518C3F}"/>
              </a:ext>
            </a:extLst>
          </p:cNvPr>
          <p:cNvSpPr/>
          <p:nvPr/>
        </p:nvSpPr>
        <p:spPr>
          <a:xfrm>
            <a:off x="8611702" y="1731395"/>
            <a:ext cx="2305878" cy="5466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MENTERI TEKNIS</a:t>
            </a:r>
            <a:endParaRPr lang="en-ID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3D8D6DC-33C0-4353-B668-C743003ED2E3}"/>
              </a:ext>
            </a:extLst>
          </p:cNvPr>
          <p:cNvSpPr/>
          <p:nvPr/>
        </p:nvSpPr>
        <p:spPr>
          <a:xfrm>
            <a:off x="1279935" y="1701578"/>
            <a:ext cx="2305878" cy="5466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MENTERI DALAM NEGERI</a:t>
            </a:r>
            <a:endParaRPr lang="en-ID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5C30CF0-A6EE-4B10-A367-28C596E0FBC5}"/>
              </a:ext>
            </a:extLst>
          </p:cNvPr>
          <p:cNvSpPr/>
          <p:nvPr/>
        </p:nvSpPr>
        <p:spPr>
          <a:xfrm>
            <a:off x="4930909" y="3705971"/>
            <a:ext cx="2305878" cy="5466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Narrow" panose="020B0606020202030204" pitchFamily="34" charset="0"/>
              </a:rPr>
              <a:t>GWPP</a:t>
            </a:r>
            <a:endParaRPr lang="en-ID" b="1" dirty="0">
              <a:latin typeface="Arial Narrow" panose="020B0606020202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9AFEF80-02B2-4FF9-B3E9-9592309D2B59}"/>
              </a:ext>
            </a:extLst>
          </p:cNvPr>
          <p:cNvSpPr/>
          <p:nvPr/>
        </p:nvSpPr>
        <p:spPr>
          <a:xfrm>
            <a:off x="4986501" y="5988661"/>
            <a:ext cx="2305878" cy="5466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Narrow" panose="020B0606020202030204" pitchFamily="34" charset="0"/>
              </a:rPr>
              <a:t>BUPATI/ WALIKOTA</a:t>
            </a:r>
            <a:endParaRPr lang="en-ID" b="1" dirty="0">
              <a:latin typeface="Arial Narrow" panose="020B0606020202030204" pitchFamily="34" charset="0"/>
            </a:endParaRPr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xmlns="" id="{D425EA56-3B25-4857-AC5E-C6C9EE526A93}"/>
              </a:ext>
            </a:extLst>
          </p:cNvPr>
          <p:cNvSpPr/>
          <p:nvPr/>
        </p:nvSpPr>
        <p:spPr>
          <a:xfrm flipV="1">
            <a:off x="7220223" y="1241895"/>
            <a:ext cx="2633869" cy="46216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rial Narrow" panose="020B0606020202030204" pitchFamily="34" charset="0"/>
            </a:endParaRPr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xmlns="" id="{656D6315-A179-4DAA-ACC6-CCEE8DFD3325}"/>
              </a:ext>
            </a:extLst>
          </p:cNvPr>
          <p:cNvSpPr/>
          <p:nvPr/>
        </p:nvSpPr>
        <p:spPr>
          <a:xfrm flipH="1" flipV="1">
            <a:off x="2313604" y="1209592"/>
            <a:ext cx="2633869" cy="46216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rial Narrow" panose="020B0606020202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957BA5D-E648-4E6E-9417-22C9B7C2833C}"/>
              </a:ext>
            </a:extLst>
          </p:cNvPr>
          <p:cNvSpPr txBox="1"/>
          <p:nvPr/>
        </p:nvSpPr>
        <p:spPr>
          <a:xfrm>
            <a:off x="4692370" y="1734708"/>
            <a:ext cx="3071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 Narrow" panose="020B0606020202030204" pitchFamily="34" charset="0"/>
              </a:rPr>
              <a:t>Menyusun NSPK;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Arial Narrow" panose="020B0606020202030204" pitchFamily="34" charset="0"/>
              </a:rPr>
              <a:t>Melaksanakan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binwas</a:t>
            </a:r>
            <a:r>
              <a:rPr lang="en-US" dirty="0">
                <a:latin typeface="Arial Narrow" panose="020B0606020202030204" pitchFamily="34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Arial Narrow" panose="020B0606020202030204" pitchFamily="34" charset="0"/>
              </a:rPr>
              <a:t>Melaksanakan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urusan</a:t>
            </a:r>
            <a:r>
              <a:rPr lang="en-US" dirty="0">
                <a:latin typeface="Arial Narrow" panose="020B0606020202030204" pitchFamily="34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</a:rPr>
              <a:t>menjadi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kewenangannya</a:t>
            </a:r>
            <a:r>
              <a:rPr lang="en-US" dirty="0">
                <a:latin typeface="Arial Narrow" panose="020B0606020202030204" pitchFamily="34" charset="0"/>
              </a:rPr>
              <a:t>.</a:t>
            </a:r>
            <a:endParaRPr lang="en-ID" dirty="0">
              <a:latin typeface="Arial Narrow" panose="020B0606020202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00FB5930-0BCA-4188-B76C-186E1D839C6C}"/>
              </a:ext>
            </a:extLst>
          </p:cNvPr>
          <p:cNvCxnSpPr>
            <a:cxnSpLocks/>
          </p:cNvCxnSpPr>
          <p:nvPr/>
        </p:nvCxnSpPr>
        <p:spPr>
          <a:xfrm flipH="1">
            <a:off x="7465388" y="2006376"/>
            <a:ext cx="1071770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B889066E-B11F-4D74-999F-E49FC79BCC60}"/>
              </a:ext>
            </a:extLst>
          </p:cNvPr>
          <p:cNvCxnSpPr>
            <a:cxnSpLocks/>
          </p:cNvCxnSpPr>
          <p:nvPr/>
        </p:nvCxnSpPr>
        <p:spPr>
          <a:xfrm>
            <a:off x="3620600" y="1974904"/>
            <a:ext cx="1071770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Bent-Up 16">
            <a:extLst>
              <a:ext uri="{FF2B5EF4-FFF2-40B4-BE49-F238E27FC236}">
                <a16:creationId xmlns:a16="http://schemas.microsoft.com/office/drawing/2014/main" xmlns="" id="{D4E8B1C1-DB74-4971-AA7B-F58FFA7D83EB}"/>
              </a:ext>
            </a:extLst>
          </p:cNvPr>
          <p:cNvSpPr/>
          <p:nvPr/>
        </p:nvSpPr>
        <p:spPr>
          <a:xfrm rot="5400000">
            <a:off x="2816361" y="2015484"/>
            <a:ext cx="1744313" cy="2484783"/>
          </a:xfrm>
          <a:prstGeom prst="bentUpArrow">
            <a:avLst>
              <a:gd name="adj1" fmla="val 5000"/>
              <a:gd name="adj2" fmla="val 7641"/>
              <a:gd name="adj3" fmla="val 10660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rial Narrow" panose="020B0606020202030204" pitchFamily="34" charset="0"/>
            </a:endParaRP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xmlns="" id="{A100F7B5-A55C-4327-8D0A-20123FB73D22}"/>
              </a:ext>
            </a:extLst>
          </p:cNvPr>
          <p:cNvSpPr/>
          <p:nvPr/>
        </p:nvSpPr>
        <p:spPr>
          <a:xfrm rot="16200000" flipH="1">
            <a:off x="7650093" y="1970610"/>
            <a:ext cx="1744313" cy="2484783"/>
          </a:xfrm>
          <a:prstGeom prst="bentUpArrow">
            <a:avLst>
              <a:gd name="adj1" fmla="val 5000"/>
              <a:gd name="adj2" fmla="val 7641"/>
              <a:gd name="adj3" fmla="val 10660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rial Narrow" panose="020B0606020202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688C8F5-1139-47EB-B995-D174F40957B3}"/>
              </a:ext>
            </a:extLst>
          </p:cNvPr>
          <p:cNvSpPr txBox="1"/>
          <p:nvPr/>
        </p:nvSpPr>
        <p:spPr>
          <a:xfrm>
            <a:off x="7677423" y="3979297"/>
            <a:ext cx="22136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Arial Narrow" panose="020B0606020202030204" pitchFamily="34" charset="0"/>
              </a:rPr>
              <a:t>Binwas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teknis</a:t>
            </a:r>
            <a:r>
              <a:rPr lang="en-US" dirty="0">
                <a:latin typeface="Arial Narrow" panose="020B0606020202030204" pitchFamily="34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Arial Narrow" panose="020B0606020202030204" pitchFamily="34" charset="0"/>
              </a:rPr>
              <a:t>Dekon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delegatif</a:t>
            </a:r>
            <a:r>
              <a:rPr lang="en-US" dirty="0">
                <a:latin typeface="Arial Narrow" panose="020B0606020202030204" pitchFamily="34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Arial Narrow" panose="020B0606020202030204" pitchFamily="34" charset="0"/>
              </a:rPr>
              <a:t>Tugas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pembantuan</a:t>
            </a:r>
            <a:r>
              <a:rPr lang="en-US" dirty="0">
                <a:latin typeface="Arial Narrow" panose="020B0606020202030204" pitchFamily="34" charset="0"/>
              </a:rPr>
              <a:t>.</a:t>
            </a:r>
            <a:endParaRPr lang="en-ID" dirty="0">
              <a:latin typeface="Arial Narrow" panose="020B0606020202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59BE0EF-5049-4500-B82A-FB9C8159B54A}"/>
              </a:ext>
            </a:extLst>
          </p:cNvPr>
          <p:cNvSpPr txBox="1"/>
          <p:nvPr/>
        </p:nvSpPr>
        <p:spPr>
          <a:xfrm>
            <a:off x="2339301" y="4068090"/>
            <a:ext cx="24384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Arial Narrow" panose="020B0606020202030204" pitchFamily="34" charset="0"/>
              </a:rPr>
              <a:t>Binwas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teknis</a:t>
            </a:r>
            <a:r>
              <a:rPr lang="en-US" dirty="0">
                <a:latin typeface="Arial Narrow" panose="020B0606020202030204" pitchFamily="34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Arial Narrow" panose="020B0606020202030204" pitchFamily="34" charset="0"/>
              </a:rPr>
              <a:t>Dekon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delegatif</a:t>
            </a:r>
            <a:r>
              <a:rPr lang="en-US" dirty="0">
                <a:latin typeface="Arial Narrow" panose="020B0606020202030204" pitchFamily="34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Arial Narrow" panose="020B0606020202030204" pitchFamily="34" charset="0"/>
              </a:rPr>
              <a:t>Binwas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umum</a:t>
            </a:r>
            <a:r>
              <a:rPr lang="en-US" dirty="0">
                <a:latin typeface="Arial Narrow" panose="020B0606020202030204" pitchFamily="34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Arial Narrow" panose="020B0606020202030204" pitchFamily="34" charset="0"/>
              </a:rPr>
              <a:t>Dekon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atributif</a:t>
            </a:r>
            <a:r>
              <a:rPr lang="en-US" dirty="0">
                <a:latin typeface="Arial Narrow" panose="020B0606020202030204" pitchFamily="34" charset="0"/>
              </a:rPr>
              <a:t> GWPP;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Arial Narrow" panose="020B0606020202030204" pitchFamily="34" charset="0"/>
              </a:rPr>
              <a:t>Tugas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pembantuan</a:t>
            </a:r>
            <a:r>
              <a:rPr lang="en-US" dirty="0">
                <a:latin typeface="Arial Narrow" panose="020B0606020202030204" pitchFamily="34" charset="0"/>
              </a:rPr>
              <a:t>.</a:t>
            </a:r>
            <a:endParaRPr lang="en-ID" dirty="0">
              <a:latin typeface="Arial Narrow" panose="020B0606020202030204" pitchFamily="34" charset="0"/>
            </a:endParaRPr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xmlns="" id="{F9FB39A6-ACAD-4019-B30E-13BAF75B1BA8}"/>
              </a:ext>
            </a:extLst>
          </p:cNvPr>
          <p:cNvSpPr/>
          <p:nvPr/>
        </p:nvSpPr>
        <p:spPr>
          <a:xfrm rot="16200000" flipH="1">
            <a:off x="6833272" y="2977778"/>
            <a:ext cx="4149897" cy="2885662"/>
          </a:xfrm>
          <a:prstGeom prst="bentUpArrow">
            <a:avLst>
              <a:gd name="adj1" fmla="val 5000"/>
              <a:gd name="adj2" fmla="val 5747"/>
              <a:gd name="adj3" fmla="val 1066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rial Narrow" panose="020B0606020202030204" pitchFamily="34" charset="0"/>
            </a:endParaRPr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xmlns="" id="{8F22CD51-6EF1-4666-BD41-F764295D622C}"/>
              </a:ext>
            </a:extLst>
          </p:cNvPr>
          <p:cNvSpPr/>
          <p:nvPr/>
        </p:nvSpPr>
        <p:spPr>
          <a:xfrm rot="5400000">
            <a:off x="1240121" y="2977779"/>
            <a:ext cx="4149897" cy="2885662"/>
          </a:xfrm>
          <a:prstGeom prst="bentUpArrow">
            <a:avLst>
              <a:gd name="adj1" fmla="val 5000"/>
              <a:gd name="adj2" fmla="val 5747"/>
              <a:gd name="adj3" fmla="val 1066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rial Narrow" panose="020B0606020202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231D61D-9BFE-49C4-BCA5-ECC3611FE8A2}"/>
              </a:ext>
            </a:extLst>
          </p:cNvPr>
          <p:cNvSpPr txBox="1"/>
          <p:nvPr/>
        </p:nvSpPr>
        <p:spPr>
          <a:xfrm>
            <a:off x="7912653" y="6350647"/>
            <a:ext cx="2251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TUGAS PEMBANTUAN</a:t>
            </a:r>
            <a:endParaRPr lang="en-ID" dirty="0">
              <a:latin typeface="Arial Narrow" panose="020B0606020202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6FDD100-67D1-4761-909C-CB94D56265D0}"/>
              </a:ext>
            </a:extLst>
          </p:cNvPr>
          <p:cNvSpPr txBox="1"/>
          <p:nvPr/>
        </p:nvSpPr>
        <p:spPr>
          <a:xfrm>
            <a:off x="2086421" y="6373836"/>
            <a:ext cx="2251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TUGAS PEMBANTUAN</a:t>
            </a:r>
            <a:endParaRPr lang="en-ID" dirty="0">
              <a:latin typeface="Arial Narrow" panose="020B0606020202030204" pitchFamily="34" charset="0"/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xmlns="" id="{A5747E6B-A276-4DF5-B02D-F9D030204E11}"/>
              </a:ext>
            </a:extLst>
          </p:cNvPr>
          <p:cNvSpPr/>
          <p:nvPr/>
        </p:nvSpPr>
        <p:spPr>
          <a:xfrm>
            <a:off x="5982435" y="4452114"/>
            <a:ext cx="258417" cy="1361661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rial Narrow" panose="020B0606020202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F499CF6-D03A-420C-A6CB-310943019EBF}"/>
              </a:ext>
            </a:extLst>
          </p:cNvPr>
          <p:cNvSpPr txBox="1"/>
          <p:nvPr/>
        </p:nvSpPr>
        <p:spPr>
          <a:xfrm rot="16200000">
            <a:off x="5259785" y="4883021"/>
            <a:ext cx="1259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Narrow" panose="020B0606020202030204" pitchFamily="34" charset="0"/>
              </a:rPr>
              <a:t>BINWAS UMUM</a:t>
            </a:r>
            <a:endParaRPr lang="en-ID" sz="1400" dirty="0">
              <a:latin typeface="Arial Narrow" panose="020B0606020202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FDCA80E-0F71-45E2-B34F-86CBA82C61FF}"/>
              </a:ext>
            </a:extLst>
          </p:cNvPr>
          <p:cNvSpPr txBox="1"/>
          <p:nvPr/>
        </p:nvSpPr>
        <p:spPr>
          <a:xfrm rot="16200000">
            <a:off x="5624068" y="4919925"/>
            <a:ext cx="1332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Narrow" panose="020B0606020202030204" pitchFamily="34" charset="0"/>
              </a:rPr>
              <a:t>BINWAS TEKNIS</a:t>
            </a:r>
            <a:endParaRPr lang="en-ID" sz="1400" dirty="0">
              <a:latin typeface="Arial Narrow" panose="020B0606020202030204" pitchFamily="34" charset="0"/>
            </a:endParaRPr>
          </a:p>
        </p:txBody>
      </p:sp>
      <p:grpSp>
        <p:nvGrpSpPr>
          <p:cNvPr id="35" name="Group 58">
            <a:extLst>
              <a:ext uri="{FF2B5EF4-FFF2-40B4-BE49-F238E27FC236}">
                <a16:creationId xmlns:a16="http://schemas.microsoft.com/office/drawing/2014/main" xmlns="" id="{D5829A4C-AFE6-44F6-87BB-7D6789557EB3}"/>
              </a:ext>
            </a:extLst>
          </p:cNvPr>
          <p:cNvGrpSpPr/>
          <p:nvPr/>
        </p:nvGrpSpPr>
        <p:grpSpPr>
          <a:xfrm>
            <a:off x="961476" y="601823"/>
            <a:ext cx="10234608" cy="45719"/>
            <a:chOff x="-2071734" y="642924"/>
            <a:chExt cx="13535026" cy="111125"/>
          </a:xfrm>
        </p:grpSpPr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xmlns="" id="{79C2947A-B471-4B5F-AE0B-758124584C73}"/>
                </a:ext>
              </a:extLst>
            </p:cNvPr>
            <p:cNvSpPr/>
            <p:nvPr/>
          </p:nvSpPr>
          <p:spPr bwMode="auto">
            <a:xfrm>
              <a:off x="-2071734" y="642924"/>
              <a:ext cx="4511676" cy="11112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67">
                <a:latin typeface="Century Gothic" panose="020B0502020202020204" pitchFamily="34" charset="0"/>
              </a:endParaRPr>
            </a:p>
          </p:txBody>
        </p: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xmlns="" id="{518EB862-EF01-4AF2-96DD-21553DE4AA21}"/>
                </a:ext>
              </a:extLst>
            </p:cNvPr>
            <p:cNvSpPr/>
            <p:nvPr/>
          </p:nvSpPr>
          <p:spPr bwMode="auto">
            <a:xfrm>
              <a:off x="2439942" y="642924"/>
              <a:ext cx="4511675" cy="111125"/>
            </a:xfrm>
            <a:prstGeom prst="parallelogram">
              <a:avLst>
                <a:gd name="adj" fmla="val 11436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67">
                <a:latin typeface="Century Gothic" panose="020B0502020202020204" pitchFamily="34" charset="0"/>
              </a:endParaRPr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xmlns="" id="{9DCA7D04-F288-4FF4-BB77-298713AA5CE9}"/>
                </a:ext>
              </a:extLst>
            </p:cNvPr>
            <p:cNvSpPr/>
            <p:nvPr/>
          </p:nvSpPr>
          <p:spPr bwMode="auto">
            <a:xfrm>
              <a:off x="6951617" y="642924"/>
              <a:ext cx="4511675" cy="111125"/>
            </a:xfrm>
            <a:prstGeom prst="parallelogram">
              <a:avLst>
                <a:gd name="adj" fmla="val 1143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67">
                <a:latin typeface="Century Gothic" panose="020B0502020202020204" pitchFamily="34" charset="0"/>
              </a:endParaRPr>
            </a:p>
          </p:txBody>
        </p:sp>
      </p:grpSp>
      <p:pic>
        <p:nvPicPr>
          <p:cNvPr id="39" name="Picture 2" descr="Related image">
            <a:extLst>
              <a:ext uri="{FF2B5EF4-FFF2-40B4-BE49-F238E27FC236}">
                <a16:creationId xmlns:a16="http://schemas.microsoft.com/office/drawing/2014/main" xmlns="" id="{EE7CE698-B8DE-4FA6-B036-94430AA4D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095" y="2"/>
            <a:ext cx="571504" cy="622495"/>
          </a:xfrm>
          <a:prstGeom prst="rect">
            <a:avLst/>
          </a:prstGeom>
          <a:noFill/>
        </p:spPr>
      </p:pic>
      <p:pic>
        <p:nvPicPr>
          <p:cNvPr id="40" name="Picture 2" descr="C:\Users\NINDYA\Downloads\WhatsApp Image 2020-06-08 at 10.21.35.jpeg">
            <a:extLst>
              <a:ext uri="{FF2B5EF4-FFF2-40B4-BE49-F238E27FC236}">
                <a16:creationId xmlns:a16="http://schemas.microsoft.com/office/drawing/2014/main" xmlns="" id="{C6D91821-7500-42D7-A348-07576CC9B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6560" y="44412"/>
            <a:ext cx="479279" cy="626750"/>
          </a:xfrm>
          <a:prstGeom prst="rect">
            <a:avLst/>
          </a:prstGeom>
          <a:noFill/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B0ECF4D-3995-4DD7-BC0C-CC254A55B1E5}"/>
              </a:ext>
            </a:extLst>
          </p:cNvPr>
          <p:cNvSpPr txBox="1"/>
          <p:nvPr/>
        </p:nvSpPr>
        <p:spPr>
          <a:xfrm>
            <a:off x="1711748" y="44412"/>
            <a:ext cx="9073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erlin Sans FB" panose="020E0602020502020306" pitchFamily="34" charset="0"/>
              </a:rPr>
              <a:t>GUBERNUR SEBAGAI WAKIL PEMERINTAH PUSAT</a:t>
            </a:r>
            <a:endParaRPr lang="en-ID" sz="32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72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-1034197" y="1124744"/>
          <a:ext cx="8991328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5260975" y="1243013"/>
            <a:ext cx="3490912" cy="890587"/>
          </a:xfrm>
          <a:prstGeom prst="rect">
            <a:avLst/>
          </a:prstGeom>
          <a:noFill/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/>
          <a:lstStyle/>
          <a:p>
            <a:pPr>
              <a:defRPr/>
            </a:pPr>
            <a:r>
              <a:rPr lang="id-ID" sz="1300" b="1" dirty="0">
                <a:solidFill>
                  <a:schemeClr val="tx1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Penyelenggaraan urusan pemerintahan absolut:</a:t>
            </a:r>
          </a:p>
          <a:p>
            <a:pPr marL="228589" indent="-228589">
              <a:buFontTx/>
              <a:buAutoNum type="alphaLcParenBoth"/>
              <a:defRPr/>
            </a:pPr>
            <a:r>
              <a:rPr lang="id-ID" sz="1300" dirty="0">
                <a:solidFill>
                  <a:schemeClr val="tx1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Melaksanakan </a:t>
            </a:r>
            <a:r>
              <a:rPr lang="id-ID" sz="1300" b="1" dirty="0">
                <a:solidFill>
                  <a:schemeClr val="tx1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Sendiri</a:t>
            </a:r>
          </a:p>
          <a:p>
            <a:pPr marL="228589" indent="-228589">
              <a:buFontTx/>
              <a:buAutoNum type="alphaLcParenBoth"/>
              <a:defRPr/>
            </a:pPr>
            <a:r>
              <a:rPr lang="id-ID" sz="1300" b="1" dirty="0">
                <a:solidFill>
                  <a:schemeClr val="tx1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Melimpahkan</a:t>
            </a:r>
            <a:r>
              <a:rPr lang="id-ID" sz="1300" dirty="0">
                <a:solidFill>
                  <a:schemeClr val="tx1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wewenang kepada Instansi Vertikal yang ada di Daerah atau </a:t>
            </a:r>
            <a:r>
              <a:rPr lang="id-ID" sz="1300" b="1" dirty="0">
                <a:solidFill>
                  <a:srgbClr val="C00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GWPP </a:t>
            </a:r>
            <a:r>
              <a:rPr lang="id-ID" sz="1300" dirty="0">
                <a:solidFill>
                  <a:schemeClr val="tx1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berdasarkan asas </a:t>
            </a:r>
            <a:r>
              <a:rPr lang="id-ID" sz="1300" b="1" dirty="0">
                <a:solidFill>
                  <a:srgbClr val="C00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Dekonsentrasi</a:t>
            </a:r>
            <a:endParaRPr lang="en-US" sz="1300" b="1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267611" y="925066"/>
            <a:ext cx="1347418" cy="30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algn="ctr"/>
            <a:r>
              <a:rPr lang="id-ID" altLang="id-ID" sz="1400" b="1" dirty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Pasal 10 Ayat (2)</a:t>
            </a:r>
            <a:endParaRPr lang="en-US" altLang="id-ID" sz="1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098938" y="1257300"/>
            <a:ext cx="1196975" cy="0"/>
          </a:xfrm>
          <a:prstGeom prst="straightConnector1">
            <a:avLst/>
          </a:prstGeom>
          <a:ln w="19050">
            <a:solidFill>
              <a:srgbClr val="0BA57D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416549" y="2995621"/>
            <a:ext cx="7939" cy="1360487"/>
          </a:xfrm>
          <a:prstGeom prst="straightConnector1">
            <a:avLst/>
          </a:prstGeom>
          <a:ln w="19050">
            <a:solidFill>
              <a:srgbClr val="0BA57D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416562" y="2719395"/>
            <a:ext cx="3335329" cy="1636708"/>
          </a:xfrm>
          <a:prstGeom prst="rect">
            <a:avLst/>
          </a:prstGeom>
          <a:noFill/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/>
          <a:lstStyle/>
          <a:p>
            <a:pPr>
              <a:defRPr/>
            </a:pPr>
            <a:r>
              <a:rPr lang="id-ID" sz="1300" b="1" dirty="0">
                <a:solidFill>
                  <a:schemeClr val="tx1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Penyelenggaraan urusan pemerintahan konkuren:</a:t>
            </a:r>
          </a:p>
          <a:p>
            <a:pPr marL="228589" indent="-228589">
              <a:buFontTx/>
              <a:buAutoNum type="alphaLcParenBoth"/>
              <a:defRPr/>
            </a:pPr>
            <a:r>
              <a:rPr lang="id-ID" sz="1300" b="1" dirty="0">
                <a:solidFill>
                  <a:schemeClr val="tx1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Sendiri</a:t>
            </a:r>
            <a:r>
              <a:rPr lang="id-ID" sz="1300" dirty="0">
                <a:solidFill>
                  <a:schemeClr val="tx1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oleh Pemerintah Pusat;</a:t>
            </a:r>
          </a:p>
          <a:p>
            <a:pPr marL="228589" indent="-228589">
              <a:buFontTx/>
              <a:buAutoNum type="alphaLcParenBoth"/>
              <a:defRPr/>
            </a:pPr>
            <a:r>
              <a:rPr lang="id-ID" sz="1300" dirty="0">
                <a:solidFill>
                  <a:schemeClr val="tx1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 </a:t>
            </a:r>
            <a:r>
              <a:rPr lang="id-ID" sz="1300" b="1" dirty="0">
                <a:solidFill>
                  <a:schemeClr val="tx1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cara melimpahkan wewenang Gubernur sebagai WPP</a:t>
            </a:r>
            <a:r>
              <a:rPr lang="id-ID" sz="1300" dirty="0">
                <a:solidFill>
                  <a:schemeClr val="tx1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d-ID" sz="1300" b="1" dirty="0">
                <a:solidFill>
                  <a:schemeClr val="tx1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atau</a:t>
            </a:r>
            <a:r>
              <a:rPr lang="id-ID" sz="1300" dirty="0">
                <a:solidFill>
                  <a:schemeClr val="tx1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kepada </a:t>
            </a:r>
            <a:r>
              <a:rPr lang="id-ID" sz="1300" b="1" dirty="0">
                <a:solidFill>
                  <a:schemeClr val="tx1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instansi Vertikal </a:t>
            </a:r>
            <a:r>
              <a:rPr lang="id-ID" sz="1300" dirty="0">
                <a:solidFill>
                  <a:schemeClr val="tx1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yang ada di daerah dengan </a:t>
            </a:r>
            <a:r>
              <a:rPr lang="id-ID" sz="1300" b="1" dirty="0">
                <a:solidFill>
                  <a:srgbClr val="C00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asas dekonsentrasi</a:t>
            </a:r>
            <a:r>
              <a:rPr lang="id-ID" sz="1300" dirty="0">
                <a:solidFill>
                  <a:schemeClr val="tx1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 atau</a:t>
            </a:r>
          </a:p>
          <a:p>
            <a:pPr marL="228589" indent="-228589">
              <a:buFontTx/>
              <a:buAutoNum type="alphaLcParenBoth"/>
              <a:defRPr/>
            </a:pPr>
            <a:r>
              <a:rPr lang="id-ID" sz="1300" dirty="0">
                <a:solidFill>
                  <a:schemeClr val="tx1"/>
                </a:solidFill>
                <a:latin typeface="Arial Narrow" pitchFamily="34" charset="0"/>
              </a:rPr>
              <a:t>dengan cara </a:t>
            </a:r>
            <a:r>
              <a:rPr lang="id-ID" sz="1300" b="1" dirty="0">
                <a:solidFill>
                  <a:schemeClr val="tx1"/>
                </a:solidFill>
                <a:latin typeface="Arial Narrow" pitchFamily="34" charset="0"/>
              </a:rPr>
              <a:t>menugasi Daerah </a:t>
            </a:r>
            <a:r>
              <a:rPr lang="id-ID" sz="1300" dirty="0">
                <a:solidFill>
                  <a:schemeClr val="tx1"/>
                </a:solidFill>
                <a:latin typeface="Arial Narrow" pitchFamily="34" charset="0"/>
              </a:rPr>
              <a:t>berdasarkan asas </a:t>
            </a:r>
            <a:r>
              <a:rPr lang="id-ID" sz="1300" b="1" dirty="0">
                <a:solidFill>
                  <a:srgbClr val="C00000"/>
                </a:solidFill>
                <a:latin typeface="Arial Narrow" pitchFamily="34" charset="0"/>
              </a:rPr>
              <a:t>Tugas Pembantuan</a:t>
            </a:r>
            <a:r>
              <a:rPr lang="id-ID" sz="1300" b="1" dirty="0">
                <a:solidFill>
                  <a:srgbClr val="C00000"/>
                </a:solidFill>
              </a:rPr>
              <a:t>. </a:t>
            </a:r>
            <a:endParaRPr lang="id-ID" sz="1300" b="1" dirty="0">
              <a:solidFill>
                <a:srgbClr val="C00000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349422" y="2372883"/>
            <a:ext cx="1256817" cy="292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algn="ctr"/>
            <a:r>
              <a:rPr lang="id-ID" altLang="id-ID" sz="1300" b="1" dirty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Pasal 19 Ayat (1)</a:t>
            </a:r>
            <a:endParaRPr lang="en-US" altLang="id-ID" sz="13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" name="Group 88"/>
          <p:cNvGrpSpPr>
            <a:grpSpLocks/>
          </p:cNvGrpSpPr>
          <p:nvPr/>
        </p:nvGrpSpPr>
        <p:grpSpPr bwMode="auto">
          <a:xfrm rot="5400000" flipV="1">
            <a:off x="1375575" y="5687226"/>
            <a:ext cx="165100" cy="833439"/>
            <a:chOff x="6636900" y="2013394"/>
            <a:chExt cx="1188134" cy="311631"/>
          </a:xfrm>
        </p:grpSpPr>
        <p:cxnSp>
          <p:nvCxnSpPr>
            <p:cNvPr id="14" name="Straight Arrow Connector 13"/>
            <p:cNvCxnSpPr/>
            <p:nvPr/>
          </p:nvCxnSpPr>
          <p:spPr>
            <a:xfrm rot="16200000" flipH="1" flipV="1">
              <a:off x="7663505" y="2163496"/>
              <a:ext cx="311631" cy="11428"/>
            </a:xfrm>
            <a:prstGeom prst="straightConnector1">
              <a:avLst/>
            </a:prstGeom>
            <a:ln w="19050">
              <a:solidFill>
                <a:srgbClr val="0BA57D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6636896" y="2013394"/>
              <a:ext cx="1188134" cy="4155"/>
            </a:xfrm>
            <a:prstGeom prst="straightConnector1">
              <a:avLst/>
            </a:prstGeom>
            <a:ln w="19050">
              <a:solidFill>
                <a:srgbClr val="0BA57D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1841500" y="6087269"/>
            <a:ext cx="4048125" cy="679451"/>
          </a:xfrm>
          <a:prstGeom prst="rect">
            <a:avLst/>
          </a:prstGeom>
          <a:noFill/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/>
          <a:lstStyle/>
          <a:p>
            <a:pPr>
              <a:defRPr/>
            </a:pPr>
            <a:r>
              <a:rPr lang="id-ID" sz="1300" b="1" dirty="0">
                <a:solidFill>
                  <a:schemeClr val="tx1"/>
                </a:solidFill>
                <a:latin typeface="Arial Narrow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Penyelenggaraan urusan pemerintahan umum:</a:t>
            </a:r>
          </a:p>
          <a:p>
            <a:pPr>
              <a:defRPr/>
            </a:pPr>
            <a:r>
              <a:rPr lang="id-ID" sz="1300" dirty="0">
                <a:solidFill>
                  <a:schemeClr val="tx1"/>
                </a:solidFill>
                <a:latin typeface="Arial Narrow" pitchFamily="34" charset="0"/>
              </a:rPr>
              <a:t>ilaksanakan oleh gubernur dan bupati/wali kota di wilayah kerja masing-masing </a:t>
            </a:r>
            <a:endParaRPr lang="id-ID" sz="1300" dirty="0">
              <a:solidFill>
                <a:schemeClr val="tx1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813217" y="5810273"/>
            <a:ext cx="1182245" cy="27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algn="ctr"/>
            <a:r>
              <a:rPr lang="id-ID" altLang="id-ID" sz="1200" b="1" dirty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Pasal 25 Ayat (2)</a:t>
            </a:r>
            <a:endParaRPr lang="en-US" altLang="id-ID" sz="1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Group 30"/>
          <p:cNvGrpSpPr>
            <a:grpSpLocks/>
          </p:cNvGrpSpPr>
          <p:nvPr/>
        </p:nvGrpSpPr>
        <p:grpSpPr bwMode="auto">
          <a:xfrm>
            <a:off x="8488363" y="1190625"/>
            <a:ext cx="620712" cy="3138488"/>
            <a:chOff x="6969224" y="1190988"/>
            <a:chExt cx="635472" cy="3137579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6969224" y="1190988"/>
              <a:ext cx="269791" cy="0"/>
            </a:xfrm>
            <a:prstGeom prst="straightConnector1">
              <a:avLst/>
            </a:prstGeom>
            <a:ln w="19050">
              <a:solidFill>
                <a:srgbClr val="0BA57D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6969224" y="4317457"/>
              <a:ext cx="299046" cy="11110"/>
            </a:xfrm>
            <a:prstGeom prst="straightConnector1">
              <a:avLst/>
            </a:prstGeom>
            <a:ln w="19050">
              <a:solidFill>
                <a:srgbClr val="0BA57D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252017" y="1202098"/>
              <a:ext cx="0" cy="3115359"/>
            </a:xfrm>
            <a:prstGeom prst="straightConnector1">
              <a:avLst/>
            </a:prstGeom>
            <a:ln w="19050">
              <a:solidFill>
                <a:srgbClr val="0BA57D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7239015" y="2727243"/>
              <a:ext cx="365681" cy="0"/>
            </a:xfrm>
            <a:prstGeom prst="straightConnector1">
              <a:avLst/>
            </a:prstGeom>
            <a:ln w="19050">
              <a:solidFill>
                <a:srgbClr val="0BA57D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9322667" y="2233707"/>
            <a:ext cx="2442783" cy="5232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algn="ctr"/>
            <a:r>
              <a:rPr lang="id-ID" altLang="id-ID" sz="1400" b="1" dirty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Gubernur </a:t>
            </a:r>
          </a:p>
          <a:p>
            <a:pPr algn="ctr"/>
            <a:r>
              <a:rPr lang="id-ID" altLang="id-ID" sz="1400" b="1" dirty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sebagai Wakil Pemerintah Pusat</a:t>
            </a:r>
            <a:endParaRPr lang="en-US" altLang="id-ID" sz="1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931287" y="3070225"/>
            <a:ext cx="3213100" cy="1438275"/>
          </a:xfrm>
          <a:prstGeom prst="rect">
            <a:avLst/>
          </a:prstGeom>
          <a:noFill/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/>
          <a:lstStyle/>
          <a:p>
            <a:pPr algn="ctr">
              <a:defRPr/>
            </a:pPr>
            <a:r>
              <a:rPr lang="id-ID" sz="1400" b="1" dirty="0">
                <a:solidFill>
                  <a:schemeClr val="tx1"/>
                </a:solidFill>
                <a:latin typeface="Arial Narrow" pitchFamily="34" charset="0"/>
              </a:rPr>
              <a:t>Pasal 91 ayat (1)</a:t>
            </a:r>
          </a:p>
          <a:p>
            <a:pPr algn="ctr">
              <a:defRPr/>
            </a:pPr>
            <a:r>
              <a:rPr lang="id-ID" sz="1300" dirty="0">
                <a:solidFill>
                  <a:schemeClr val="tx1"/>
                </a:solidFill>
                <a:latin typeface="Arial Narrow" pitchFamily="34" charset="0"/>
              </a:rPr>
              <a:t>Dalam melaksanakan pembinaan dan pengawasan terhadap penyelenggaraan Urusan Pemerintahan</a:t>
            </a:r>
            <a:br>
              <a:rPr lang="id-ID" sz="1300" dirty="0">
                <a:solidFill>
                  <a:schemeClr val="tx1"/>
                </a:solidFill>
                <a:latin typeface="Arial Narrow" pitchFamily="34" charset="0"/>
              </a:rPr>
            </a:br>
            <a:r>
              <a:rPr lang="id-ID" sz="1300" dirty="0">
                <a:solidFill>
                  <a:schemeClr val="tx1"/>
                </a:solidFill>
                <a:latin typeface="Arial Narrow" pitchFamily="34" charset="0"/>
              </a:rPr>
              <a:t>yang menjadi kewenangan Daerah kabupaten/kota dan Tugas Pembantuan oleh Daerah kabupaten/kota,</a:t>
            </a:r>
            <a:br>
              <a:rPr lang="id-ID" sz="1300" dirty="0">
                <a:solidFill>
                  <a:schemeClr val="tx1"/>
                </a:solidFill>
                <a:latin typeface="Arial Narrow" pitchFamily="34" charset="0"/>
              </a:rPr>
            </a:br>
            <a:r>
              <a:rPr lang="id-ID" sz="1300" dirty="0">
                <a:solidFill>
                  <a:schemeClr val="tx1"/>
                </a:solidFill>
                <a:latin typeface="Arial Narrow" pitchFamily="34" charset="0"/>
              </a:rPr>
              <a:t>Presiden dibantu oleh gubernur sebagai wakil Pemerintah Pusat </a:t>
            </a:r>
            <a:br>
              <a:rPr lang="id-ID" sz="1300" dirty="0">
                <a:solidFill>
                  <a:schemeClr val="tx1"/>
                </a:solidFill>
                <a:latin typeface="Arial Narrow" pitchFamily="34" charset="0"/>
              </a:rPr>
            </a:br>
            <a:endParaRPr lang="en-US" sz="1300" b="1" dirty="0">
              <a:solidFill>
                <a:schemeClr val="tx1"/>
              </a:solidFill>
              <a:latin typeface="Arial Narrow" pitchFamily="34" charset="0"/>
              <a:ea typeface="Times New Roman" panose="02020603050405020304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0537830" y="4625189"/>
            <a:ext cx="7" cy="532007"/>
          </a:xfrm>
          <a:prstGeom prst="straightConnector1">
            <a:avLst/>
          </a:prstGeom>
          <a:ln w="19050">
            <a:solidFill>
              <a:srgbClr val="0BA57D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931287" y="5277579"/>
            <a:ext cx="3213100" cy="647700"/>
          </a:xfrm>
          <a:prstGeom prst="rect">
            <a:avLst/>
          </a:prstGeom>
          <a:noFill/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/>
          <a:lstStyle/>
          <a:p>
            <a:pPr algn="ctr">
              <a:defRPr/>
            </a:pPr>
            <a:r>
              <a:rPr lang="id-ID" sz="1400" b="1" dirty="0">
                <a:solidFill>
                  <a:schemeClr val="tx1"/>
                </a:solidFill>
                <a:latin typeface="Arial Narrow" pitchFamily="34" charset="0"/>
              </a:rPr>
              <a:t>Pasal 91 ayat (5)</a:t>
            </a:r>
          </a:p>
          <a:p>
            <a:pPr algn="ctr">
              <a:defRPr/>
            </a:pPr>
            <a:r>
              <a:rPr lang="id-ID" sz="1300" b="1" dirty="0">
                <a:solidFill>
                  <a:srgbClr val="C00000"/>
                </a:solidFill>
                <a:latin typeface="Arial Narrow" pitchFamily="34" charset="0"/>
              </a:rPr>
              <a:t>Pendanaan</a:t>
            </a:r>
            <a:r>
              <a:rPr lang="id-ID" sz="1300" dirty="0">
                <a:solidFill>
                  <a:schemeClr val="tx1"/>
                </a:solidFill>
                <a:latin typeface="Arial Narrow" pitchFamily="34" charset="0"/>
              </a:rPr>
              <a:t> pelaksanaan tugas dan wewenang gubernur sebagai wakil Pemerintah Pusat </a:t>
            </a:r>
            <a:r>
              <a:rPr lang="id-ID" sz="1300" b="1" dirty="0">
                <a:solidFill>
                  <a:srgbClr val="C00000"/>
                </a:solidFill>
                <a:latin typeface="Arial Narrow" pitchFamily="34" charset="0"/>
              </a:rPr>
              <a:t>dibebankan pada APBN </a:t>
            </a:r>
            <a:endParaRPr lang="en-US" sz="1300" b="1" dirty="0">
              <a:solidFill>
                <a:schemeClr val="tx1"/>
              </a:solidFill>
              <a:latin typeface="Arial Narrow" pitchFamily="34" charset="0"/>
              <a:ea typeface="Times New Roman" panose="02020603050405020304" pitchFamily="18" charset="0"/>
            </a:endParaRPr>
          </a:p>
        </p:txBody>
      </p:sp>
      <p:sp>
        <p:nvSpPr>
          <p:cNvPr id="27" name="Title 2">
            <a:extLst>
              <a:ext uri="{FF2B5EF4-FFF2-40B4-BE49-F238E27FC236}">
                <a16:creationId xmlns:a16="http://schemas.microsoft.com/office/drawing/2014/main" xmlns="" id="{23473E56-3B03-47C0-8366-A837E6E26211}"/>
              </a:ext>
            </a:extLst>
          </p:cNvPr>
          <p:cNvSpPr txBox="1">
            <a:spLocks/>
          </p:cNvSpPr>
          <p:nvPr/>
        </p:nvSpPr>
        <p:spPr>
          <a:xfrm>
            <a:off x="323805" y="1"/>
            <a:ext cx="11868195" cy="7097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200" dirty="0">
                <a:latin typeface="Berlin Sans FB" pitchFamily="34" charset="0"/>
                <a:ea typeface="+mj-ea"/>
                <a:cs typeface="+mj-cs"/>
              </a:rPr>
              <a:t>KEDUDUKAN GWPP MENURUT UU 23/2014</a:t>
            </a:r>
            <a:endParaRPr lang="id-ID" sz="3200" dirty="0">
              <a:latin typeface="Berlin Sans FB" pitchFamily="34" charset="0"/>
              <a:ea typeface="+mj-ea"/>
              <a:cs typeface="+mj-cs"/>
            </a:endParaRPr>
          </a:p>
        </p:txBody>
      </p:sp>
      <p:grpSp>
        <p:nvGrpSpPr>
          <p:cNvPr id="28" name="Group 58">
            <a:extLst>
              <a:ext uri="{FF2B5EF4-FFF2-40B4-BE49-F238E27FC236}">
                <a16:creationId xmlns:a16="http://schemas.microsoft.com/office/drawing/2014/main" xmlns="" id="{C647CA64-0000-4409-BB7E-BD0859B97BDF}"/>
              </a:ext>
            </a:extLst>
          </p:cNvPr>
          <p:cNvGrpSpPr/>
          <p:nvPr/>
        </p:nvGrpSpPr>
        <p:grpSpPr>
          <a:xfrm>
            <a:off x="249095" y="666734"/>
            <a:ext cx="11715832" cy="60959"/>
            <a:chOff x="-2071734" y="642924"/>
            <a:chExt cx="13535026" cy="111125"/>
          </a:xfrm>
        </p:grpSpPr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xmlns="" id="{77C8A49F-6A0E-44D1-8D1F-F264FE28C2BB}"/>
                </a:ext>
              </a:extLst>
            </p:cNvPr>
            <p:cNvSpPr/>
            <p:nvPr/>
          </p:nvSpPr>
          <p:spPr bwMode="auto">
            <a:xfrm>
              <a:off x="-2071734" y="642924"/>
              <a:ext cx="4511676" cy="11112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67">
                <a:latin typeface="Century Gothic" panose="020B0502020202020204" pitchFamily="34" charset="0"/>
              </a:endParaRPr>
            </a:p>
          </p:txBody>
        </p: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E9EBD556-062C-46A0-B289-47E726CC5835}"/>
                </a:ext>
              </a:extLst>
            </p:cNvPr>
            <p:cNvSpPr/>
            <p:nvPr/>
          </p:nvSpPr>
          <p:spPr bwMode="auto">
            <a:xfrm>
              <a:off x="2439942" y="642924"/>
              <a:ext cx="4511675" cy="111125"/>
            </a:xfrm>
            <a:prstGeom prst="parallelogram">
              <a:avLst>
                <a:gd name="adj" fmla="val 11436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67">
                <a:latin typeface="Century Gothic" panose="020B0502020202020204" pitchFamily="34" charset="0"/>
              </a:endParaRPr>
            </a:p>
          </p:txBody>
        </p: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xmlns="" id="{C8E657D6-DECE-49B0-8124-6FF43200187A}"/>
                </a:ext>
              </a:extLst>
            </p:cNvPr>
            <p:cNvSpPr/>
            <p:nvPr/>
          </p:nvSpPr>
          <p:spPr bwMode="auto">
            <a:xfrm>
              <a:off x="6951617" y="642924"/>
              <a:ext cx="4511675" cy="111125"/>
            </a:xfrm>
            <a:prstGeom prst="parallelogram">
              <a:avLst>
                <a:gd name="adj" fmla="val 1143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67">
                <a:latin typeface="Century Gothic" panose="020B0502020202020204" pitchFamily="34" charset="0"/>
              </a:endParaRPr>
            </a:p>
          </p:txBody>
        </p:sp>
      </p:grpSp>
      <p:pic>
        <p:nvPicPr>
          <p:cNvPr id="32" name="Picture 2" descr="Related image">
            <a:extLst>
              <a:ext uri="{FF2B5EF4-FFF2-40B4-BE49-F238E27FC236}">
                <a16:creationId xmlns:a16="http://schemas.microsoft.com/office/drawing/2014/main" xmlns="" id="{2C9A2802-9391-4ED9-9B2A-CB5317B1A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9095" y="2"/>
            <a:ext cx="571504" cy="622495"/>
          </a:xfrm>
          <a:prstGeom prst="rect">
            <a:avLst/>
          </a:prstGeom>
          <a:noFill/>
        </p:spPr>
      </p:pic>
      <p:pic>
        <p:nvPicPr>
          <p:cNvPr id="34" name="Picture 2" descr="C:\Users\NINDYA\Downloads\WhatsApp Image 2020-06-08 at 10.21.35.jpeg">
            <a:extLst>
              <a:ext uri="{FF2B5EF4-FFF2-40B4-BE49-F238E27FC236}">
                <a16:creationId xmlns:a16="http://schemas.microsoft.com/office/drawing/2014/main" xmlns="" id="{F2FC575F-DD54-4803-BE4E-7EC2AB8E6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6560" y="44412"/>
            <a:ext cx="479279" cy="626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073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  <p:bldP spid="16" grpId="0"/>
      <p:bldP spid="17" grpId="0"/>
      <p:bldP spid="23" grpId="0" animBg="1"/>
      <p:bldP spid="24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AEAADA12-D242-4570-B63E-0EEAB30ED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004" y="1069205"/>
            <a:ext cx="5480457" cy="548045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3C094E-0E3A-4D6E-BDF0-03A91848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0B2C6C1B-FB7B-429F-BAB0-BAA5C9082432}"/>
              </a:ext>
            </a:extLst>
          </p:cNvPr>
          <p:cNvGrpSpPr/>
          <p:nvPr/>
        </p:nvGrpSpPr>
        <p:grpSpPr>
          <a:xfrm>
            <a:off x="331252" y="2132046"/>
            <a:ext cx="3334919" cy="3187541"/>
            <a:chOff x="4621" y="155215"/>
            <a:chExt cx="4040906" cy="404090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0E82B063-6F0B-40ED-8795-5348144358FC}"/>
                </a:ext>
              </a:extLst>
            </p:cNvPr>
            <p:cNvSpPr/>
            <p:nvPr/>
          </p:nvSpPr>
          <p:spPr>
            <a:xfrm>
              <a:off x="4621" y="155215"/>
              <a:ext cx="4040906" cy="404090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5" name="Oval 4">
              <a:extLst>
                <a:ext uri="{FF2B5EF4-FFF2-40B4-BE49-F238E27FC236}">
                  <a16:creationId xmlns:a16="http://schemas.microsoft.com/office/drawing/2014/main" xmlns="" id="{FAB4A62F-5BA5-4298-8FA6-637712EFEF3F}"/>
                </a:ext>
              </a:extLst>
            </p:cNvPr>
            <p:cNvSpPr txBox="1"/>
            <p:nvPr/>
          </p:nvSpPr>
          <p:spPr>
            <a:xfrm>
              <a:off x="596398" y="746992"/>
              <a:ext cx="2857352" cy="28573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22385" tIns="27940" rIns="222385" bIns="2794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>
                  <a:latin typeface="Arial" panose="020B0604020202020204" pitchFamily="34" charset="0"/>
                  <a:cs typeface="Arial" panose="020B0604020202020204" pitchFamily="34" charset="0"/>
                </a:rPr>
                <a:t>BINWAS  URUSAN PEMERINTAHAN DAN TUGAS PEMBANTUAN  KAB/KOTA</a:t>
              </a:r>
              <a:endParaRPr lang="en-ID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AB616F11-9440-45A9-B1AF-99DA6066A03A}"/>
              </a:ext>
            </a:extLst>
          </p:cNvPr>
          <p:cNvGrpSpPr/>
          <p:nvPr/>
        </p:nvGrpSpPr>
        <p:grpSpPr>
          <a:xfrm>
            <a:off x="3232725" y="2203166"/>
            <a:ext cx="3334919" cy="3187541"/>
            <a:chOff x="3237346" y="155215"/>
            <a:chExt cx="4040906" cy="404090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1F89C4C4-CEA4-402A-AA36-7CFE4D412CCD}"/>
                </a:ext>
              </a:extLst>
            </p:cNvPr>
            <p:cNvSpPr/>
            <p:nvPr/>
          </p:nvSpPr>
          <p:spPr>
            <a:xfrm>
              <a:off x="3237346" y="155215"/>
              <a:ext cx="4040906" cy="404090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4900445"/>
                <a:satOff val="-20388"/>
                <a:lumOff val="4804"/>
                <a:alphaOff val="0"/>
              </a:schemeClr>
            </a:fillRef>
            <a:effectRef idx="0">
              <a:schemeClr val="accent4">
                <a:alpha val="50000"/>
                <a:hueOff val="4900445"/>
                <a:satOff val="-20388"/>
                <a:lumOff val="4804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3" name="Oval 6">
              <a:extLst>
                <a:ext uri="{FF2B5EF4-FFF2-40B4-BE49-F238E27FC236}">
                  <a16:creationId xmlns:a16="http://schemas.microsoft.com/office/drawing/2014/main" xmlns="" id="{AFEFE3A2-397E-4509-9447-CC9FD142045A}"/>
                </a:ext>
              </a:extLst>
            </p:cNvPr>
            <p:cNvSpPr txBox="1"/>
            <p:nvPr/>
          </p:nvSpPr>
          <p:spPr>
            <a:xfrm>
              <a:off x="3829123" y="746992"/>
              <a:ext cx="2857352" cy="28573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22385" tIns="27940" rIns="222385" bIns="2794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>
                  <a:latin typeface="Arial" panose="020B0604020202020204" pitchFamily="34" charset="0"/>
                  <a:cs typeface="Arial" panose="020B0604020202020204" pitchFamily="34" charset="0"/>
                </a:rPr>
                <a:t>BERKOORDINASI DENGAN INSTANSI VERTIKAL</a:t>
              </a:r>
              <a:endParaRPr lang="en-ID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BB026278-DDEE-40F7-9B82-B1667357BDAA}"/>
              </a:ext>
            </a:extLst>
          </p:cNvPr>
          <p:cNvGrpSpPr/>
          <p:nvPr/>
        </p:nvGrpSpPr>
        <p:grpSpPr>
          <a:xfrm>
            <a:off x="5838127" y="2203166"/>
            <a:ext cx="3334919" cy="3187541"/>
            <a:chOff x="5709944" y="155215"/>
            <a:chExt cx="4040905" cy="404090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A6C78FA2-7B8A-4D83-B9D3-5D625B484DEE}"/>
                </a:ext>
              </a:extLst>
            </p:cNvPr>
            <p:cNvSpPr/>
            <p:nvPr/>
          </p:nvSpPr>
          <p:spPr>
            <a:xfrm>
              <a:off x="5709944" y="155215"/>
              <a:ext cx="4040905" cy="404090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9800891"/>
                <a:satOff val="-40777"/>
                <a:lumOff val="9608"/>
                <a:alphaOff val="0"/>
              </a:schemeClr>
            </a:fillRef>
            <a:effectRef idx="0">
              <a:schemeClr val="accent4">
                <a:alpha val="50000"/>
                <a:hueOff val="9800891"/>
                <a:satOff val="-40777"/>
                <a:lumOff val="9608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xmlns="" id="{807E0B22-37FB-4716-8615-F4066CBD9C0F}"/>
                </a:ext>
              </a:extLst>
            </p:cNvPr>
            <p:cNvSpPr txBox="1"/>
            <p:nvPr/>
          </p:nvSpPr>
          <p:spPr>
            <a:xfrm>
              <a:off x="6354114" y="863285"/>
              <a:ext cx="2857352" cy="28573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22385" tIns="27940" rIns="222385" bIns="2794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>
                  <a:latin typeface="Arial" panose="020B0604020202020204" pitchFamily="34" charset="0"/>
                  <a:cs typeface="Arial" panose="020B0604020202020204" pitchFamily="34" charset="0"/>
                </a:rPr>
                <a:t>MELAKSANAKAN 46 TUGAS DAN WEWENANG YANG DILIMPAHKAN PRESIDEN</a:t>
              </a:r>
              <a:endParaRPr lang="en-ID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AB031201-922A-46DE-996A-793D83F2B307}"/>
              </a:ext>
            </a:extLst>
          </p:cNvPr>
          <p:cNvSpPr/>
          <p:nvPr/>
        </p:nvSpPr>
        <p:spPr>
          <a:xfrm>
            <a:off x="1653823" y="1001827"/>
            <a:ext cx="6800581" cy="479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gency FB" panose="020B0503020202020204" pitchFamily="34" charset="0"/>
                <a:cs typeface="Arial" panose="020B0604020202020204" pitchFamily="34" charset="0"/>
              </a:rPr>
              <a:t>GUBERNUR SEBAGAI WAKIL PEMERINTAH PUSAT</a:t>
            </a:r>
            <a:endParaRPr lang="en-ID" sz="2800" b="1" dirty="0"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xmlns="" id="{CD233F20-F47A-4C4F-B5F5-55771BDAA4CD}"/>
              </a:ext>
            </a:extLst>
          </p:cNvPr>
          <p:cNvSpPr/>
          <p:nvPr/>
        </p:nvSpPr>
        <p:spPr>
          <a:xfrm>
            <a:off x="1868482" y="1687657"/>
            <a:ext cx="315898" cy="3671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40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xmlns="" id="{48B6B60B-7FAA-455A-9786-B9A67F605CC2}"/>
              </a:ext>
            </a:extLst>
          </p:cNvPr>
          <p:cNvSpPr/>
          <p:nvPr/>
        </p:nvSpPr>
        <p:spPr>
          <a:xfrm>
            <a:off x="7374055" y="1672275"/>
            <a:ext cx="315898" cy="3671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40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xmlns="" id="{E1987A16-3BF9-4D01-B779-71F515A193BA}"/>
              </a:ext>
            </a:extLst>
          </p:cNvPr>
          <p:cNvSpPr/>
          <p:nvPr/>
        </p:nvSpPr>
        <p:spPr>
          <a:xfrm>
            <a:off x="4738215" y="1736240"/>
            <a:ext cx="315898" cy="3671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400"/>
          </a:p>
        </p:txBody>
      </p:sp>
      <p:grpSp>
        <p:nvGrpSpPr>
          <p:cNvPr id="21" name="Group 58">
            <a:extLst>
              <a:ext uri="{FF2B5EF4-FFF2-40B4-BE49-F238E27FC236}">
                <a16:creationId xmlns:a16="http://schemas.microsoft.com/office/drawing/2014/main" xmlns="" id="{5F43221F-1683-4C07-8B7C-8F36D2402AB2}"/>
              </a:ext>
            </a:extLst>
          </p:cNvPr>
          <p:cNvGrpSpPr/>
          <p:nvPr/>
        </p:nvGrpSpPr>
        <p:grpSpPr>
          <a:xfrm>
            <a:off x="961476" y="601823"/>
            <a:ext cx="10234608" cy="45719"/>
            <a:chOff x="-2071734" y="642924"/>
            <a:chExt cx="13535026" cy="111125"/>
          </a:xfrm>
        </p:grpSpPr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xmlns="" id="{AD37B34D-CFD6-438F-A99C-9F475A98E839}"/>
                </a:ext>
              </a:extLst>
            </p:cNvPr>
            <p:cNvSpPr/>
            <p:nvPr/>
          </p:nvSpPr>
          <p:spPr bwMode="auto">
            <a:xfrm>
              <a:off x="-2071734" y="642924"/>
              <a:ext cx="4511676" cy="11112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67">
                <a:latin typeface="Century Gothic" panose="020B0502020202020204" pitchFamily="34" charset="0"/>
              </a:endParaRPr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xmlns="" id="{1C0C7B27-8FE4-4502-BA5C-AA0382E0362B}"/>
                </a:ext>
              </a:extLst>
            </p:cNvPr>
            <p:cNvSpPr/>
            <p:nvPr/>
          </p:nvSpPr>
          <p:spPr bwMode="auto">
            <a:xfrm>
              <a:off x="2439942" y="642924"/>
              <a:ext cx="4511675" cy="111125"/>
            </a:xfrm>
            <a:prstGeom prst="parallelogram">
              <a:avLst>
                <a:gd name="adj" fmla="val 11436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67">
                <a:latin typeface="Century Gothic" panose="020B0502020202020204" pitchFamily="34" charset="0"/>
              </a:endParaRPr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xmlns="" id="{E5D3F6C2-4CA9-49DE-B201-78722D5E572F}"/>
                </a:ext>
              </a:extLst>
            </p:cNvPr>
            <p:cNvSpPr/>
            <p:nvPr/>
          </p:nvSpPr>
          <p:spPr bwMode="auto">
            <a:xfrm>
              <a:off x="6951617" y="642924"/>
              <a:ext cx="4511675" cy="111125"/>
            </a:xfrm>
            <a:prstGeom prst="parallelogram">
              <a:avLst>
                <a:gd name="adj" fmla="val 1143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67">
                <a:latin typeface="Century Gothic" panose="020B0502020202020204" pitchFamily="34" charset="0"/>
              </a:endParaRPr>
            </a:p>
          </p:txBody>
        </p:sp>
      </p:grpSp>
      <p:pic>
        <p:nvPicPr>
          <p:cNvPr id="25" name="Picture 2" descr="Related image">
            <a:extLst>
              <a:ext uri="{FF2B5EF4-FFF2-40B4-BE49-F238E27FC236}">
                <a16:creationId xmlns:a16="http://schemas.microsoft.com/office/drawing/2014/main" xmlns="" id="{982DDBF2-0635-4ADA-9A55-4C5542D56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095" y="2"/>
            <a:ext cx="571504" cy="622495"/>
          </a:xfrm>
          <a:prstGeom prst="rect">
            <a:avLst/>
          </a:prstGeom>
          <a:noFill/>
        </p:spPr>
      </p:pic>
      <p:pic>
        <p:nvPicPr>
          <p:cNvPr id="26" name="Picture 2" descr="C:\Users\NINDYA\Downloads\WhatsApp Image 2020-06-08 at 10.21.35.jpeg">
            <a:extLst>
              <a:ext uri="{FF2B5EF4-FFF2-40B4-BE49-F238E27FC236}">
                <a16:creationId xmlns:a16="http://schemas.microsoft.com/office/drawing/2014/main" xmlns="" id="{97E8EDC5-F6B0-4297-913D-58314E779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6560" y="44412"/>
            <a:ext cx="479279" cy="626750"/>
          </a:xfrm>
          <a:prstGeom prst="rect">
            <a:avLst/>
          </a:prstGeom>
          <a:noFill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96EE577-5E2B-466D-9343-3A5CE647BCC2}"/>
              </a:ext>
            </a:extLst>
          </p:cNvPr>
          <p:cNvSpPr txBox="1"/>
          <p:nvPr/>
        </p:nvSpPr>
        <p:spPr>
          <a:xfrm>
            <a:off x="3235397" y="44412"/>
            <a:ext cx="6026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erlin Sans FB" panose="020E0602020502020306" pitchFamily="34" charset="0"/>
              </a:rPr>
              <a:t>TUGAS DAN WEWENANG GWPP</a:t>
            </a:r>
            <a:endParaRPr lang="en-ID" sz="32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73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CEA34F3B-F8D3-4EBA-A390-992CE34E8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960" y="459499"/>
            <a:ext cx="4770031" cy="477003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7DB5F4-C56E-4C46-ACB6-C0B8177CF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xmlns="" id="{0B54704A-1806-49EE-912C-A77CB24433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9208672"/>
              </p:ext>
            </p:extLst>
          </p:nvPr>
        </p:nvGraphicFramePr>
        <p:xfrm>
          <a:off x="2571898" y="1442410"/>
          <a:ext cx="7048204" cy="4330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9E80577-3C42-4917-B40E-0DDB7ED69DB2}"/>
              </a:ext>
            </a:extLst>
          </p:cNvPr>
          <p:cNvSpPr/>
          <p:nvPr/>
        </p:nvSpPr>
        <p:spPr>
          <a:xfrm>
            <a:off x="8289420" y="2304497"/>
            <a:ext cx="3799895" cy="982267"/>
          </a:xfrm>
          <a:prstGeom prst="rect">
            <a:avLst/>
          </a:prstGeom>
          <a:solidFill>
            <a:srgbClr val="BF6F4F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d-ID" sz="2000" dirty="0">
                <a:solidFill>
                  <a:schemeClr val="tx1"/>
                </a:solidFill>
                <a:latin typeface="Arial Narrow" panose="020B0606020202030204" pitchFamily="34" charset="0"/>
                <a:ea typeface="Tahoma" pitchFamily="34" charset="0"/>
                <a:cs typeface="Courier New" pitchFamily="49" charset="0"/>
              </a:rPr>
              <a:t>Memperpendek renta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ea typeface="Tahoma" pitchFamily="34" charset="0"/>
                <a:cs typeface="Courier New" pitchFamily="49" charset="0"/>
              </a:rPr>
              <a:t>ng</a:t>
            </a:r>
            <a:r>
              <a:rPr lang="id-ID" sz="2000" dirty="0">
                <a:solidFill>
                  <a:schemeClr val="tx1"/>
                </a:solidFill>
                <a:latin typeface="Arial Narrow" panose="020B0606020202030204" pitchFamily="34" charset="0"/>
                <a:ea typeface="Tahoma" pitchFamily="34" charset="0"/>
                <a:cs typeface="Courier New" pitchFamily="49" charset="0"/>
              </a:rPr>
              <a:t> kendali pemerintahan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ea typeface="Tahoma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  <a:ea typeface="Tahoma" pitchFamily="34" charset="0"/>
                <a:cs typeface="Courier New" pitchFamily="49" charset="0"/>
              </a:rPr>
              <a:t>dari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ea typeface="Tahoma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  <a:ea typeface="Tahoma" pitchFamily="34" charset="0"/>
                <a:cs typeface="Courier New" pitchFamily="49" charset="0"/>
              </a:rPr>
              <a:t>pusat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ea typeface="Tahoma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  <a:ea typeface="Tahoma" pitchFamily="34" charset="0"/>
                <a:cs typeface="Courier New" pitchFamily="49" charset="0"/>
              </a:rPr>
              <a:t>ke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ea typeface="Tahoma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  <a:ea typeface="Tahoma" pitchFamily="34" charset="0"/>
                <a:cs typeface="Courier New" pitchFamily="49" charset="0"/>
              </a:rPr>
              <a:t>daerah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ea typeface="Tahoma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  <a:ea typeface="Tahoma" pitchFamily="34" charset="0"/>
                <a:cs typeface="Courier New" pitchFamily="49" charset="0"/>
              </a:rPr>
              <a:t>Kabupaten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ea typeface="Tahoma" pitchFamily="34" charset="0"/>
                <a:cs typeface="Courier New" pitchFamily="49" charset="0"/>
              </a:rPr>
              <a:t>/Kota</a:t>
            </a:r>
            <a:r>
              <a:rPr lang="id-ID" sz="2000" dirty="0">
                <a:solidFill>
                  <a:schemeClr val="tx1"/>
                </a:solidFill>
                <a:latin typeface="Arial Narrow" panose="020B0606020202030204" pitchFamily="34" charset="0"/>
                <a:ea typeface="Tahoma" pitchFamily="34" charset="0"/>
                <a:cs typeface="Courier New" pitchFamily="49" charset="0"/>
              </a:rPr>
              <a:t/>
            </a:r>
            <a:br>
              <a:rPr lang="id-ID" sz="2000" dirty="0">
                <a:solidFill>
                  <a:schemeClr val="tx1"/>
                </a:solidFill>
                <a:latin typeface="Arial Narrow" panose="020B0606020202030204" pitchFamily="34" charset="0"/>
                <a:ea typeface="Tahoma" pitchFamily="34" charset="0"/>
                <a:cs typeface="Courier New" pitchFamily="49" charset="0"/>
              </a:rPr>
            </a:br>
            <a:endParaRPr lang="id-ID" sz="2000" dirty="0">
              <a:solidFill>
                <a:schemeClr val="tx1"/>
              </a:solidFill>
              <a:latin typeface="Arial Narrow" panose="020B0606020202030204" pitchFamily="34" charset="0"/>
              <a:ea typeface="Tahoma" pitchFamily="34" charset="0"/>
              <a:cs typeface="Courier New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693F4FE-196B-4599-B8AE-E5B501B0DF01}"/>
              </a:ext>
            </a:extLst>
          </p:cNvPr>
          <p:cNvSpPr/>
          <p:nvPr/>
        </p:nvSpPr>
        <p:spPr>
          <a:xfrm>
            <a:off x="315883" y="701042"/>
            <a:ext cx="4957866" cy="1402432"/>
          </a:xfrm>
          <a:prstGeom prst="rect">
            <a:avLst/>
          </a:prstGeom>
          <a:solidFill>
            <a:srgbClr val="C0504D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900" dirty="0">
                <a:solidFill>
                  <a:schemeClr val="tx1"/>
                </a:solidFill>
                <a:latin typeface="Arial Narrow" panose="020B0606020202030204" pitchFamily="34" charset="0"/>
                <a:ea typeface="Tahoma" pitchFamily="34" charset="0"/>
                <a:cs typeface="Courier New" pitchFamily="49" charset="0"/>
              </a:rPr>
              <a:t>GWPP </a:t>
            </a:r>
            <a:r>
              <a:rPr lang="en-US" sz="1900" dirty="0" err="1">
                <a:solidFill>
                  <a:schemeClr val="tx1"/>
                </a:solidFill>
                <a:latin typeface="Arial Narrow" panose="020B0606020202030204" pitchFamily="34" charset="0"/>
                <a:ea typeface="Tahoma" pitchFamily="34" charset="0"/>
                <a:cs typeface="Courier New" pitchFamily="49" charset="0"/>
              </a:rPr>
              <a:t>perpanjangan</a:t>
            </a:r>
            <a:r>
              <a:rPr lang="en-US" sz="1900" dirty="0">
                <a:solidFill>
                  <a:schemeClr val="tx1"/>
                </a:solidFill>
                <a:latin typeface="Arial Narrow" panose="020B0606020202030204" pitchFamily="34" charset="0"/>
                <a:ea typeface="Tahoma" pitchFamily="34" charset="0"/>
                <a:cs typeface="Courier New" pitchFamily="49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Arial Narrow" panose="020B0606020202030204" pitchFamily="34" charset="0"/>
                <a:ea typeface="Tahoma" pitchFamily="34" charset="0"/>
                <a:cs typeface="Courier New" pitchFamily="49" charset="0"/>
              </a:rPr>
              <a:t>tangan</a:t>
            </a:r>
            <a:r>
              <a:rPr lang="en-US" sz="1900" dirty="0">
                <a:solidFill>
                  <a:schemeClr val="tx1"/>
                </a:solidFill>
                <a:latin typeface="Arial Narrow" panose="020B0606020202030204" pitchFamily="34" charset="0"/>
                <a:ea typeface="Tahoma" pitchFamily="34" charset="0"/>
                <a:cs typeface="Courier New" pitchFamily="49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Arial Narrow" panose="020B0606020202030204" pitchFamily="34" charset="0"/>
                <a:ea typeface="Tahoma" pitchFamily="34" charset="0"/>
                <a:cs typeface="Courier New" pitchFamily="49" charset="0"/>
              </a:rPr>
              <a:t>presiden</a:t>
            </a:r>
            <a:r>
              <a:rPr lang="en-US" sz="1900" dirty="0">
                <a:solidFill>
                  <a:schemeClr val="tx1"/>
                </a:solidFill>
                <a:latin typeface="Arial Narrow" panose="020B0606020202030204" pitchFamily="34" charset="0"/>
                <a:ea typeface="Tahoma" pitchFamily="34" charset="0"/>
                <a:cs typeface="Courier New" pitchFamily="49" charset="0"/>
              </a:rPr>
              <a:t>, </a:t>
            </a:r>
            <a:r>
              <a:rPr lang="en-US" sz="1900" dirty="0" err="1">
                <a:solidFill>
                  <a:schemeClr val="tx1"/>
                </a:solidFill>
                <a:latin typeface="Arial Narrow" panose="020B0606020202030204" pitchFamily="34" charset="0"/>
                <a:ea typeface="Tahoma" pitchFamily="34" charset="0"/>
                <a:cs typeface="Courier New" pitchFamily="49" charset="0"/>
              </a:rPr>
              <a:t>bertindak</a:t>
            </a:r>
            <a:r>
              <a:rPr lang="en-US" sz="1900" dirty="0">
                <a:solidFill>
                  <a:schemeClr val="tx1"/>
                </a:solidFill>
                <a:latin typeface="Arial Narrow" panose="020B0606020202030204" pitchFamily="34" charset="0"/>
                <a:ea typeface="Tahoma" pitchFamily="34" charset="0"/>
                <a:cs typeface="Courier New" pitchFamily="49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Arial Narrow" panose="020B0606020202030204" pitchFamily="34" charset="0"/>
                <a:ea typeface="Tahoma" pitchFamily="34" charset="0"/>
                <a:cs typeface="Courier New" pitchFamily="49" charset="0"/>
              </a:rPr>
              <a:t>selaku</a:t>
            </a:r>
            <a:r>
              <a:rPr lang="en-US" sz="1900" dirty="0">
                <a:solidFill>
                  <a:schemeClr val="tx1"/>
                </a:solidFill>
                <a:latin typeface="Arial Narrow" panose="020B0606020202030204" pitchFamily="34" charset="0"/>
                <a:ea typeface="Tahoma" pitchFamily="34" charset="0"/>
                <a:cs typeface="Courier New" pitchFamily="49" charset="0"/>
              </a:rPr>
              <a:t> wakil </a:t>
            </a:r>
            <a:r>
              <a:rPr lang="en-US" sz="1900" dirty="0" err="1">
                <a:solidFill>
                  <a:schemeClr val="tx1"/>
                </a:solidFill>
                <a:latin typeface="Arial Narrow" panose="020B0606020202030204" pitchFamily="34" charset="0"/>
                <a:ea typeface="Tahoma" pitchFamily="34" charset="0"/>
                <a:cs typeface="Courier New" pitchFamily="49" charset="0"/>
              </a:rPr>
              <a:t>pemerintah</a:t>
            </a:r>
            <a:r>
              <a:rPr lang="en-US" sz="1900" dirty="0">
                <a:solidFill>
                  <a:schemeClr val="tx1"/>
                </a:solidFill>
                <a:latin typeface="Arial Narrow" panose="020B0606020202030204" pitchFamily="34" charset="0"/>
                <a:ea typeface="Tahoma" pitchFamily="34" charset="0"/>
                <a:cs typeface="Courier New" pitchFamily="49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Arial Narrow" panose="020B0606020202030204" pitchFamily="34" charset="0"/>
                <a:ea typeface="Tahoma" pitchFamily="34" charset="0"/>
                <a:cs typeface="Courier New" pitchFamily="49" charset="0"/>
              </a:rPr>
              <a:t>pusat</a:t>
            </a:r>
            <a:r>
              <a:rPr lang="en-US" sz="1900" dirty="0">
                <a:solidFill>
                  <a:schemeClr val="tx1"/>
                </a:solidFill>
                <a:latin typeface="Arial Narrow" panose="020B0606020202030204" pitchFamily="34" charset="0"/>
                <a:ea typeface="Tahoma" pitchFamily="34" charset="0"/>
                <a:cs typeface="Courier New" pitchFamily="49" charset="0"/>
              </a:rPr>
              <a:t> di </a:t>
            </a:r>
            <a:r>
              <a:rPr lang="en-US" sz="1900" dirty="0" err="1">
                <a:solidFill>
                  <a:schemeClr val="tx1"/>
                </a:solidFill>
                <a:latin typeface="Arial Narrow" panose="020B0606020202030204" pitchFamily="34" charset="0"/>
                <a:ea typeface="Tahoma" pitchFamily="34" charset="0"/>
                <a:cs typeface="Courier New" pitchFamily="49" charset="0"/>
              </a:rPr>
              <a:t>provinsi</a:t>
            </a:r>
            <a:r>
              <a:rPr lang="en-US" sz="1900" dirty="0">
                <a:solidFill>
                  <a:schemeClr val="tx1"/>
                </a:solidFill>
                <a:latin typeface="Arial Narrow" panose="020B0606020202030204" pitchFamily="34" charset="0"/>
                <a:ea typeface="Tahoma" pitchFamily="34" charset="0"/>
                <a:cs typeface="Courier New" pitchFamily="49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Arial Narrow" panose="020B0606020202030204" pitchFamily="34" charset="0"/>
                <a:ea typeface="Tahoma" pitchFamily="34" charset="0"/>
                <a:cs typeface="Courier New" pitchFamily="49" charset="0"/>
              </a:rPr>
              <a:t>dalam</a:t>
            </a:r>
            <a:r>
              <a:rPr lang="en-US" sz="1900" dirty="0">
                <a:solidFill>
                  <a:schemeClr val="tx1"/>
                </a:solidFill>
                <a:latin typeface="Arial Narrow" panose="020B0606020202030204" pitchFamily="34" charset="0"/>
                <a:ea typeface="Tahoma" pitchFamily="34" charset="0"/>
                <a:cs typeface="Courier New" pitchFamily="49" charset="0"/>
              </a:rPr>
              <a:t> </a:t>
            </a:r>
            <a:r>
              <a:rPr lang="id-ID" sz="1900" dirty="0">
                <a:solidFill>
                  <a:schemeClr val="tx1"/>
                </a:solidFill>
                <a:latin typeface="Arial Narrow" panose="020B0606020202030204" pitchFamily="34" charset="0"/>
                <a:ea typeface="Tahoma" pitchFamily="34" charset="0"/>
                <a:cs typeface="Courier New" pitchFamily="49" charset="0"/>
              </a:rPr>
              <a:t>melakukan pembinaan dan pengawasan </a:t>
            </a:r>
            <a:r>
              <a:rPr lang="en-US" sz="1900" dirty="0" err="1">
                <a:solidFill>
                  <a:schemeClr val="tx1"/>
                </a:solidFill>
                <a:latin typeface="Arial Narrow" panose="020B0606020202030204" pitchFamily="34" charset="0"/>
                <a:ea typeface="Tahoma" pitchFamily="34" charset="0"/>
                <a:cs typeface="Courier New" pitchFamily="49" charset="0"/>
              </a:rPr>
              <a:t>urusan</a:t>
            </a:r>
            <a:r>
              <a:rPr lang="en-US" sz="1900" dirty="0">
                <a:solidFill>
                  <a:schemeClr val="tx1"/>
                </a:solidFill>
                <a:latin typeface="Arial Narrow" panose="020B0606020202030204" pitchFamily="34" charset="0"/>
                <a:ea typeface="Tahoma" pitchFamily="34" charset="0"/>
                <a:cs typeface="Courier New" pitchFamily="49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Arial Narrow" panose="020B0606020202030204" pitchFamily="34" charset="0"/>
                <a:ea typeface="Tahoma" pitchFamily="34" charset="0"/>
                <a:cs typeface="Courier New" pitchFamily="49" charset="0"/>
              </a:rPr>
              <a:t>pemerintahan</a:t>
            </a:r>
            <a:r>
              <a:rPr lang="id-ID" sz="1900" dirty="0">
                <a:solidFill>
                  <a:schemeClr val="tx1"/>
                </a:solidFill>
                <a:latin typeface="Arial Narrow" panose="020B0606020202030204" pitchFamily="34" charset="0"/>
                <a:ea typeface="Tahoma" pitchFamily="34" charset="0"/>
                <a:cs typeface="Courier New" pitchFamily="49" charset="0"/>
              </a:rPr>
              <a:t> Daerah kabupaten/kota (UU 23/2014)</a:t>
            </a:r>
            <a:br>
              <a:rPr lang="id-ID" sz="1900" dirty="0">
                <a:solidFill>
                  <a:schemeClr val="tx1"/>
                </a:solidFill>
                <a:latin typeface="Arial Narrow" panose="020B0606020202030204" pitchFamily="34" charset="0"/>
                <a:ea typeface="Tahoma" pitchFamily="34" charset="0"/>
                <a:cs typeface="Courier New" pitchFamily="49" charset="0"/>
              </a:rPr>
            </a:br>
            <a:endParaRPr lang="id-ID" sz="1900" dirty="0">
              <a:solidFill>
                <a:schemeClr val="tx1"/>
              </a:solidFill>
              <a:latin typeface="Arial Narrow" panose="020B0606020202030204" pitchFamily="34" charset="0"/>
              <a:ea typeface="Tahoma" pitchFamily="34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D06DC9C-A181-4565-8A3C-A0C643884007}"/>
              </a:ext>
            </a:extLst>
          </p:cNvPr>
          <p:cNvSpPr txBox="1"/>
          <p:nvPr/>
        </p:nvSpPr>
        <p:spPr>
          <a:xfrm>
            <a:off x="433496" y="3791627"/>
            <a:ext cx="3459610" cy="2169821"/>
          </a:xfrm>
          <a:prstGeom prst="rect">
            <a:avLst/>
          </a:prstGeom>
          <a:solidFill>
            <a:srgbClr val="B5BC57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id-ID" sz="1900" dirty="0">
                <a:solidFill>
                  <a:schemeClr val="tx1"/>
                </a:solidFill>
                <a:latin typeface="Arial Narrow" panose="020B0606020202030204" pitchFamily="34" charset="0"/>
                <a:cs typeface="Courier New" pitchFamily="49" charset="0"/>
              </a:rPr>
              <a:t>GWPP memastikan Perencanaan pembangunan, produk hukum, dan penganggaran di Kabupaten/Kota tidak bertentangan dengan peraturan yang lebih tinggi</a:t>
            </a:r>
            <a:r>
              <a:rPr lang="en-US" sz="1900" dirty="0">
                <a:solidFill>
                  <a:schemeClr val="tx1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sz="1900" dirty="0">
                <a:solidFill>
                  <a:schemeClr val="tx1"/>
                </a:solidFill>
                <a:latin typeface="Arial Narrow" panose="020B0606020202030204" pitchFamily="34" charset="0"/>
                <a:cs typeface="Courier New" pitchFamily="49" charset="0"/>
                <a:sym typeface="Wingdings" panose="05000000000000000000" pitchFamily="2" charset="2"/>
              </a:rPr>
              <a:t> </a:t>
            </a:r>
            <a:r>
              <a:rPr lang="en-US" sz="19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itchFamily="49" charset="0"/>
                <a:sym typeface="Wingdings" panose="05000000000000000000" pitchFamily="2" charset="2"/>
              </a:rPr>
              <a:t>memastikan</a:t>
            </a:r>
            <a:r>
              <a:rPr lang="en-US" sz="1900" dirty="0">
                <a:solidFill>
                  <a:schemeClr val="tx1"/>
                </a:solidFill>
                <a:latin typeface="Arial Narrow" panose="020B0606020202030204" pitchFamily="34" charset="0"/>
                <a:cs typeface="Courier New" pitchFamily="49" charset="0"/>
                <a:sym typeface="Wingdings" panose="05000000000000000000" pitchFamily="2" charset="2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itchFamily="49" charset="0"/>
                <a:sym typeface="Wingdings" panose="05000000000000000000" pitchFamily="2" charset="2"/>
              </a:rPr>
              <a:t>sinergitas</a:t>
            </a:r>
            <a:r>
              <a:rPr lang="en-US" sz="1900" dirty="0">
                <a:solidFill>
                  <a:schemeClr val="tx1"/>
                </a:solidFill>
                <a:latin typeface="Arial Narrow" panose="020B0606020202030204" pitchFamily="34" charset="0"/>
                <a:cs typeface="Courier New" pitchFamily="49" charset="0"/>
                <a:sym typeface="Wingdings" panose="05000000000000000000" pitchFamily="2" charset="2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itchFamily="49" charset="0"/>
                <a:sym typeface="Wingdings" panose="05000000000000000000" pitchFamily="2" charset="2"/>
              </a:rPr>
              <a:t>pusat</a:t>
            </a:r>
            <a:r>
              <a:rPr lang="en-US" sz="1900" dirty="0">
                <a:solidFill>
                  <a:schemeClr val="tx1"/>
                </a:solidFill>
                <a:latin typeface="Arial Narrow" panose="020B0606020202030204" pitchFamily="34" charset="0"/>
                <a:cs typeface="Courier New" pitchFamily="49" charset="0"/>
                <a:sym typeface="Wingdings" panose="05000000000000000000" pitchFamily="2" charset="2"/>
              </a:rPr>
              <a:t> dan </a:t>
            </a:r>
            <a:r>
              <a:rPr lang="en-US" sz="19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itchFamily="49" charset="0"/>
                <a:sym typeface="Wingdings" panose="05000000000000000000" pitchFamily="2" charset="2"/>
              </a:rPr>
              <a:t>daerah</a:t>
            </a:r>
            <a:endParaRPr lang="en-US" sz="1900" dirty="0">
              <a:solidFill>
                <a:schemeClr val="tx1"/>
              </a:solidFill>
              <a:latin typeface="Arial Narrow" panose="020B0606020202030204" pitchFamily="34" charset="0"/>
              <a:cs typeface="Courier New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125781F-3534-4DE2-AC14-845D6DA5A3D7}"/>
              </a:ext>
            </a:extLst>
          </p:cNvPr>
          <p:cNvSpPr txBox="1"/>
          <p:nvPr/>
        </p:nvSpPr>
        <p:spPr>
          <a:xfrm>
            <a:off x="8298895" y="3803829"/>
            <a:ext cx="3790420" cy="1585045"/>
          </a:xfrm>
          <a:prstGeom prst="rect">
            <a:avLst/>
          </a:prstGeom>
          <a:solidFill>
            <a:srgbClr val="BE8D52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id-ID" sz="1900" dirty="0">
                <a:solidFill>
                  <a:schemeClr val="tx1"/>
                </a:solidFill>
                <a:latin typeface="Arial Narrow" panose="020B0606020202030204" pitchFamily="34" charset="0"/>
                <a:cs typeface="Courier New" pitchFamily="49" charset="0"/>
              </a:rPr>
              <a:t>GWPP sebagai fasilitator bagi Kabupaten/Kota untuk dapat berkoordinasi/ konsultasi terkait kebijakan/program dengan Pemerintah Pusat (Kementerian/Lembaga)</a:t>
            </a:r>
            <a:endParaRPr lang="en-US" sz="1900" dirty="0">
              <a:solidFill>
                <a:schemeClr val="tx1"/>
              </a:solidFill>
              <a:latin typeface="Arial Narrow" panose="020B0606020202030204" pitchFamily="34" charset="0"/>
              <a:cs typeface="Courier New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62CD638-99C3-4ACC-A170-2D44DD9B83D8}"/>
              </a:ext>
            </a:extLst>
          </p:cNvPr>
          <p:cNvSpPr txBox="1"/>
          <p:nvPr/>
        </p:nvSpPr>
        <p:spPr>
          <a:xfrm>
            <a:off x="5773752" y="5825072"/>
            <a:ext cx="5698777" cy="1000270"/>
          </a:xfrm>
          <a:prstGeom prst="rect">
            <a:avLst/>
          </a:prstGeom>
          <a:solidFill>
            <a:srgbClr val="BDA954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id-ID" sz="1900" dirty="0">
                <a:solidFill>
                  <a:schemeClr val="tx1"/>
                </a:solidFill>
                <a:latin typeface="Arial Narrow" panose="020B0606020202030204" pitchFamily="34" charset="0"/>
                <a:cs typeface="Courier New" pitchFamily="49" charset="0"/>
              </a:rPr>
              <a:t>GWPP memastikan seluruh APBN yang ada dialokasikan di Kabupaten/Kota</a:t>
            </a:r>
            <a:r>
              <a:rPr lang="en-US" sz="1900" dirty="0">
                <a:solidFill>
                  <a:schemeClr val="tx1"/>
                </a:solidFill>
                <a:latin typeface="Arial Narrow" panose="020B0606020202030204" pitchFamily="34" charset="0"/>
                <a:cs typeface="Courier New" pitchFamily="49" charset="0"/>
              </a:rPr>
              <a:t> dan </a:t>
            </a:r>
            <a:r>
              <a:rPr lang="en-US" sz="19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itchFamily="49" charset="0"/>
              </a:rPr>
              <a:t>instansi</a:t>
            </a:r>
            <a:r>
              <a:rPr lang="en-US" sz="1900" dirty="0">
                <a:solidFill>
                  <a:schemeClr val="tx1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itchFamily="49" charset="0"/>
              </a:rPr>
              <a:t>vertikal</a:t>
            </a:r>
            <a:r>
              <a:rPr lang="id-ID" sz="1900" dirty="0">
                <a:solidFill>
                  <a:schemeClr val="tx1"/>
                </a:solidFill>
                <a:latin typeface="Arial Narrow" panose="020B0606020202030204" pitchFamily="34" charset="0"/>
                <a:cs typeface="Courier New" pitchFamily="49" charset="0"/>
              </a:rPr>
              <a:t> tepat, efektif, efisien dan akuntable </a:t>
            </a:r>
            <a:endParaRPr lang="en-US" sz="1900" dirty="0">
              <a:solidFill>
                <a:schemeClr val="tx1"/>
              </a:solidFill>
              <a:latin typeface="Arial Narrow" panose="020B0606020202030204" pitchFamily="34" charset="0"/>
              <a:cs typeface="Courier New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3822DEF-B3C6-42A3-94EE-F307565BD589}"/>
              </a:ext>
            </a:extLst>
          </p:cNvPr>
          <p:cNvSpPr txBox="1"/>
          <p:nvPr/>
        </p:nvSpPr>
        <p:spPr>
          <a:xfrm>
            <a:off x="433496" y="2428730"/>
            <a:ext cx="3459610" cy="1000270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1900" dirty="0">
                <a:solidFill>
                  <a:schemeClr val="tx1"/>
                </a:solidFill>
                <a:latin typeface="Arial Narrow" panose="020B0606020202030204" pitchFamily="34" charset="0"/>
                <a:cs typeface="Courier New" pitchFamily="49" charset="0"/>
              </a:rPr>
              <a:t>GWPP </a:t>
            </a:r>
            <a:r>
              <a:rPr lang="en-US" sz="19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itchFamily="49" charset="0"/>
              </a:rPr>
              <a:t>bertanggungjawab</a:t>
            </a:r>
            <a:r>
              <a:rPr lang="en-US" sz="1900" dirty="0">
                <a:solidFill>
                  <a:schemeClr val="tx1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itchFamily="49" charset="0"/>
              </a:rPr>
              <a:t>kepada</a:t>
            </a:r>
            <a:r>
              <a:rPr lang="en-US" sz="1900" dirty="0">
                <a:solidFill>
                  <a:schemeClr val="tx1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itchFamily="49" charset="0"/>
              </a:rPr>
              <a:t>Presiden</a:t>
            </a:r>
            <a:r>
              <a:rPr lang="en-US" sz="1900" dirty="0">
                <a:solidFill>
                  <a:schemeClr val="tx1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itchFamily="49" charset="0"/>
              </a:rPr>
              <a:t>melalui</a:t>
            </a:r>
            <a:r>
              <a:rPr lang="en-US" sz="1900" dirty="0">
                <a:solidFill>
                  <a:schemeClr val="tx1"/>
                </a:solidFill>
                <a:latin typeface="Arial Narrow" panose="020B0606020202030204" pitchFamily="34" charset="0"/>
                <a:cs typeface="Courier New" pitchFamily="49" charset="0"/>
              </a:rPr>
              <a:t> Menteri </a:t>
            </a:r>
            <a:r>
              <a:rPr lang="en-US" sz="19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itchFamily="49" charset="0"/>
              </a:rPr>
              <a:t>Dalam</a:t>
            </a:r>
            <a:r>
              <a:rPr lang="en-US" sz="1900" dirty="0">
                <a:solidFill>
                  <a:schemeClr val="tx1"/>
                </a:solidFill>
                <a:latin typeface="Arial Narrow" panose="020B0606020202030204" pitchFamily="34" charset="0"/>
                <a:cs typeface="Courier New" pitchFamily="49" charset="0"/>
              </a:rPr>
              <a:t> Negeri</a:t>
            </a:r>
          </a:p>
        </p:txBody>
      </p:sp>
      <p:grpSp>
        <p:nvGrpSpPr>
          <p:cNvPr id="26" name="Group 58">
            <a:extLst>
              <a:ext uri="{FF2B5EF4-FFF2-40B4-BE49-F238E27FC236}">
                <a16:creationId xmlns:a16="http://schemas.microsoft.com/office/drawing/2014/main" xmlns="" id="{1BB6FE2A-A149-46AE-A74F-AEFE8763EF58}"/>
              </a:ext>
            </a:extLst>
          </p:cNvPr>
          <p:cNvGrpSpPr/>
          <p:nvPr/>
        </p:nvGrpSpPr>
        <p:grpSpPr>
          <a:xfrm>
            <a:off x="921754" y="557411"/>
            <a:ext cx="10234608" cy="45719"/>
            <a:chOff x="-2071734" y="642924"/>
            <a:chExt cx="13535026" cy="111125"/>
          </a:xfrm>
        </p:grpSpPr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xmlns="" id="{228A5388-8394-494E-B575-1EFF0BC7D4D9}"/>
                </a:ext>
              </a:extLst>
            </p:cNvPr>
            <p:cNvSpPr/>
            <p:nvPr/>
          </p:nvSpPr>
          <p:spPr bwMode="auto">
            <a:xfrm>
              <a:off x="-2071734" y="642924"/>
              <a:ext cx="4511676" cy="11112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67">
                <a:latin typeface="Century Gothic" panose="020B0502020202020204" pitchFamily="34" charset="0"/>
              </a:endParaRPr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xmlns="" id="{6AEEC005-E472-4BE1-AA8E-8095B8B1CF8F}"/>
                </a:ext>
              </a:extLst>
            </p:cNvPr>
            <p:cNvSpPr/>
            <p:nvPr/>
          </p:nvSpPr>
          <p:spPr bwMode="auto">
            <a:xfrm>
              <a:off x="2439942" y="642924"/>
              <a:ext cx="4511675" cy="111125"/>
            </a:xfrm>
            <a:prstGeom prst="parallelogram">
              <a:avLst>
                <a:gd name="adj" fmla="val 11436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67">
                <a:latin typeface="Century Gothic" panose="020B0502020202020204" pitchFamily="34" charset="0"/>
              </a:endParaRPr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xmlns="" id="{3230241A-65DD-4C5C-86E2-6CA426502C78}"/>
                </a:ext>
              </a:extLst>
            </p:cNvPr>
            <p:cNvSpPr/>
            <p:nvPr/>
          </p:nvSpPr>
          <p:spPr bwMode="auto">
            <a:xfrm>
              <a:off x="6951617" y="642924"/>
              <a:ext cx="4511675" cy="111125"/>
            </a:xfrm>
            <a:prstGeom prst="parallelogram">
              <a:avLst>
                <a:gd name="adj" fmla="val 1143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67">
                <a:latin typeface="Century Gothic" panose="020B0502020202020204" pitchFamily="34" charset="0"/>
              </a:endParaRPr>
            </a:p>
          </p:txBody>
        </p:sp>
      </p:grpSp>
      <p:pic>
        <p:nvPicPr>
          <p:cNvPr id="30" name="Picture 2" descr="Related image">
            <a:extLst>
              <a:ext uri="{FF2B5EF4-FFF2-40B4-BE49-F238E27FC236}">
                <a16:creationId xmlns:a16="http://schemas.microsoft.com/office/drawing/2014/main" xmlns="" id="{D508D392-8FCD-4D10-9519-5B0747FDD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9373" y="-44410"/>
            <a:ext cx="571504" cy="622495"/>
          </a:xfrm>
          <a:prstGeom prst="rect">
            <a:avLst/>
          </a:prstGeom>
          <a:noFill/>
        </p:spPr>
      </p:pic>
      <p:pic>
        <p:nvPicPr>
          <p:cNvPr id="31" name="Picture 2" descr="C:\Users\NINDYA\Downloads\WhatsApp Image 2020-06-08 at 10.21.35.jpeg">
            <a:extLst>
              <a:ext uri="{FF2B5EF4-FFF2-40B4-BE49-F238E27FC236}">
                <a16:creationId xmlns:a16="http://schemas.microsoft.com/office/drawing/2014/main" xmlns="" id="{37E66A96-9585-4525-BBCA-94D9AC01A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396838" y="0"/>
            <a:ext cx="479279" cy="626750"/>
          </a:xfrm>
          <a:prstGeom prst="rect">
            <a:avLst/>
          </a:prstGeom>
          <a:noFill/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0E7D7A0-2C87-4D45-A4D0-28438E87A46A}"/>
              </a:ext>
            </a:extLst>
          </p:cNvPr>
          <p:cNvSpPr txBox="1"/>
          <p:nvPr/>
        </p:nvSpPr>
        <p:spPr>
          <a:xfrm>
            <a:off x="4298537" y="0"/>
            <a:ext cx="3820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erlin Sans FB" panose="020E0602020502020306" pitchFamily="34" charset="0"/>
              </a:rPr>
              <a:t>KEDUDUKAN GWPP</a:t>
            </a:r>
            <a:endParaRPr lang="en-ID" sz="32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66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071" y="836713"/>
            <a:ext cx="11319221" cy="3264363"/>
          </a:xfrm>
          <a:gradFill>
            <a:gsLst>
              <a:gs pos="9000">
                <a:schemeClr val="accent1">
                  <a:lumMod val="20000"/>
                  <a:lumOff val="80000"/>
                </a:schemeClr>
              </a:gs>
              <a:gs pos="61000">
                <a:schemeClr val="accent6">
                  <a:lumMod val="20000"/>
                  <a:lumOff val="80000"/>
                </a:schemeClr>
              </a:gs>
              <a:gs pos="77000">
                <a:schemeClr val="accent5">
                  <a:lumMod val="20000"/>
                  <a:lumOff val="80000"/>
                </a:schemeClr>
              </a:gs>
            </a:gsLst>
            <a:lin ang="7200000" scaled="0"/>
          </a:gradFill>
        </p:spPr>
        <p:txBody>
          <a:bodyPr>
            <a:noAutofit/>
          </a:bodyPr>
          <a:lstStyle/>
          <a:p>
            <a:pPr lvl="0">
              <a:buFont typeface="+mj-lt"/>
              <a:buAutoNum type="arabicPeriod"/>
            </a:pPr>
            <a:r>
              <a:rPr lang="id-ID" sz="1867" dirty="0">
                <a:latin typeface="Arial Narrow" pitchFamily="34" charset="0"/>
              </a:rPr>
              <a:t>Daerah provinsi selain berstatus sebagai daerah juga merupakan wilayah administratif yang menjadi wilayah kerja bagi gubernur sebagai wakil pemerintah pusat dan wilayah kerja bagi gubernur dalam menyelenggarakan urusan pemerintahan umum</a:t>
            </a:r>
          </a:p>
          <a:p>
            <a:pPr lvl="0">
              <a:buFont typeface="+mj-lt"/>
              <a:buAutoNum type="arabicPeriod"/>
            </a:pPr>
            <a:r>
              <a:rPr lang="id-ID" sz="1867" dirty="0">
                <a:latin typeface="Arial Narrow" pitchFamily="34" charset="0"/>
              </a:rPr>
              <a:t>Pembinaan dan pengawasan terhadap penyelenggaraan urusan pemerintahan oleh Daerah Kabupaten/Kota</a:t>
            </a:r>
          </a:p>
          <a:p>
            <a:pPr lvl="0">
              <a:buFont typeface="+mj-lt"/>
              <a:buAutoNum type="arabicPeriod"/>
            </a:pPr>
            <a:r>
              <a:rPr lang="id-ID" sz="1867" dirty="0">
                <a:latin typeface="Arial Narrow" pitchFamily="34" charset="0"/>
              </a:rPr>
              <a:t>Pemerintah pusat dalam melaksanakan urusan absolut dapat melimpahkan kepada instansi vertikal di daerah atau kepada Gubernur sebagai wakil pemerintah pusat di daerah dengan asas dekonsentrasi</a:t>
            </a:r>
          </a:p>
          <a:p>
            <a:pPr lvl="0">
              <a:buFont typeface="+mj-lt"/>
              <a:buAutoNum type="arabicPeriod"/>
            </a:pPr>
            <a:r>
              <a:rPr lang="id-ID" sz="1867" dirty="0">
                <a:latin typeface="Arial Narrow" pitchFamily="34" charset="0"/>
              </a:rPr>
              <a:t>Memberikan persetujuan atas pembentukan instansi vertikal untuk melaksanakan urusan konkuren di daerah kecuali urusan absolute dan trium virat</a:t>
            </a:r>
          </a:p>
          <a:p>
            <a:pPr lvl="0">
              <a:buFont typeface="+mj-lt"/>
              <a:buAutoNum type="arabicPeriod"/>
            </a:pPr>
            <a:r>
              <a:rPr lang="id-ID" sz="1867" dirty="0">
                <a:latin typeface="Arial Narrow" pitchFamily="34" charset="0"/>
              </a:rPr>
              <a:t>Bertanggung jawab dalam melaksanakan urusan pemerintahan umum kepada Presiden melalui Mendagri dan  pertanggungjawaban Bupati/Walikota kepada Mendagri melalui Gubernur sebagai wakil pemerintah pusat.</a:t>
            </a:r>
          </a:p>
          <a:p>
            <a:pPr marL="0" indent="0">
              <a:buNone/>
            </a:pPr>
            <a:endParaRPr lang="id-ID" sz="1867" dirty="0">
              <a:latin typeface="Arial Narrow" pitchFamily="34" charset="0"/>
            </a:endParaRPr>
          </a:p>
        </p:txBody>
      </p:sp>
      <p:pic>
        <p:nvPicPr>
          <p:cNvPr id="3074" name="Picture 2" descr="Ingin Meningkatkan Performa Digital Marketing? Yuk, Kenali Apa Itu Facebook  Business Manager! - Campuspedia New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6713" y="4604500"/>
            <a:ext cx="2752457" cy="218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2"/>
          <p:cNvSpPr txBox="1">
            <a:spLocks/>
          </p:cNvSpPr>
          <p:nvPr/>
        </p:nvSpPr>
        <p:spPr>
          <a:xfrm>
            <a:off x="285709" y="1"/>
            <a:ext cx="11868195" cy="7097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id-ID" sz="3200" dirty="0">
                <a:latin typeface="Berlin Sans FB" pitchFamily="34" charset="0"/>
                <a:ea typeface="+mj-ea"/>
                <a:cs typeface="+mj-cs"/>
              </a:rPr>
              <a:t>TUGAS DAN WEWENANG </a:t>
            </a:r>
            <a:r>
              <a:rPr lang="sv-SE" sz="3200" dirty="0">
                <a:latin typeface="Berlin Sans FB" pitchFamily="34" charset="0"/>
                <a:ea typeface="+mj-ea"/>
                <a:cs typeface="+mj-cs"/>
              </a:rPr>
              <a:t>G</a:t>
            </a:r>
            <a:r>
              <a:rPr lang="id-ID" sz="3200" dirty="0">
                <a:latin typeface="Berlin Sans FB" pitchFamily="34" charset="0"/>
                <a:ea typeface="+mj-ea"/>
                <a:cs typeface="+mj-cs"/>
              </a:rPr>
              <a:t>WPP</a:t>
            </a:r>
          </a:p>
        </p:txBody>
      </p:sp>
      <p:grpSp>
        <p:nvGrpSpPr>
          <p:cNvPr id="9" name="Group 58"/>
          <p:cNvGrpSpPr/>
          <p:nvPr/>
        </p:nvGrpSpPr>
        <p:grpSpPr>
          <a:xfrm>
            <a:off x="190459" y="666734"/>
            <a:ext cx="11715832" cy="60959"/>
            <a:chOff x="-2071734" y="642924"/>
            <a:chExt cx="13535026" cy="111125"/>
          </a:xfrm>
        </p:grpSpPr>
        <p:sp>
          <p:nvSpPr>
            <p:cNvPr id="10" name="Parallelogram 9"/>
            <p:cNvSpPr/>
            <p:nvPr/>
          </p:nvSpPr>
          <p:spPr bwMode="auto">
            <a:xfrm>
              <a:off x="-2071734" y="642924"/>
              <a:ext cx="4511676" cy="11112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67">
                <a:latin typeface="Century Gothic" panose="020B0502020202020204" pitchFamily="34" charset="0"/>
              </a:endParaRPr>
            </a:p>
          </p:txBody>
        </p:sp>
        <p:sp>
          <p:nvSpPr>
            <p:cNvPr id="11" name="Parallelogram 10"/>
            <p:cNvSpPr/>
            <p:nvPr/>
          </p:nvSpPr>
          <p:spPr bwMode="auto">
            <a:xfrm>
              <a:off x="2439942" y="642924"/>
              <a:ext cx="4511675" cy="111125"/>
            </a:xfrm>
            <a:prstGeom prst="parallelogram">
              <a:avLst>
                <a:gd name="adj" fmla="val 11436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67">
                <a:latin typeface="Century Gothic" panose="020B0502020202020204" pitchFamily="34" charset="0"/>
              </a:endParaRPr>
            </a:p>
          </p:txBody>
        </p:sp>
        <p:sp>
          <p:nvSpPr>
            <p:cNvPr id="12" name="Parallelogram 11"/>
            <p:cNvSpPr/>
            <p:nvPr/>
          </p:nvSpPr>
          <p:spPr bwMode="auto">
            <a:xfrm>
              <a:off x="6951617" y="642924"/>
              <a:ext cx="4511675" cy="111125"/>
            </a:xfrm>
            <a:prstGeom prst="parallelogram">
              <a:avLst>
                <a:gd name="adj" fmla="val 1143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67">
                <a:latin typeface="Century Gothic" panose="020B0502020202020204" pitchFamily="34" charset="0"/>
              </a:endParaRPr>
            </a:p>
          </p:txBody>
        </p:sp>
      </p:grpSp>
      <p:pic>
        <p:nvPicPr>
          <p:cNvPr id="13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459" y="2"/>
            <a:ext cx="571504" cy="622495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063553" y="4101075"/>
            <a:ext cx="9842739" cy="2678234"/>
          </a:xfrm>
          <a:prstGeom prst="rect">
            <a:avLst/>
          </a:prstGeom>
          <a:gradFill>
            <a:gsLst>
              <a:gs pos="9000">
                <a:schemeClr val="accent1">
                  <a:lumMod val="20000"/>
                  <a:lumOff val="80000"/>
                </a:schemeClr>
              </a:gs>
              <a:gs pos="61000">
                <a:schemeClr val="accent6">
                  <a:lumMod val="20000"/>
                  <a:lumOff val="80000"/>
                </a:schemeClr>
              </a:gs>
              <a:gs pos="77000">
                <a:schemeClr val="accent5">
                  <a:lumMod val="20000"/>
                  <a:lumOff val="80000"/>
                </a:schemeClr>
              </a:gs>
            </a:gsLst>
            <a:lin ang="7200000" scaled="0"/>
          </a:gradFill>
        </p:spPr>
        <p:txBody>
          <a:bodyPr wrap="square">
            <a:spAutoFit/>
          </a:bodyPr>
          <a:lstStyle/>
          <a:p>
            <a:pPr marL="304784" indent="-304784">
              <a:buFont typeface="+mj-lt"/>
              <a:buAutoNum type="arabicPeriod" startAt="6"/>
            </a:pPr>
            <a:r>
              <a:rPr lang="id-ID" sz="1867" dirty="0">
                <a:latin typeface="Arial Narrow" pitchFamily="34" charset="0"/>
              </a:rPr>
              <a:t>Bupati/Walikota menyampaikan Laporan PenyelenggaraanPemerintahan Daerah kabupaten/kota kepada Menteri melalui Gubernur sebagai Wakil Pemerintah Pusat yang dilakukan 1 (satu) kali dalam 1 tahun.</a:t>
            </a:r>
          </a:p>
          <a:p>
            <a:pPr marL="304784" indent="-304784">
              <a:buFont typeface="+mj-lt"/>
              <a:buAutoNum type="arabicPeriod" startAt="6"/>
            </a:pPr>
            <a:r>
              <a:rPr lang="id-ID" sz="1867" dirty="0">
                <a:latin typeface="Arial Narrow" pitchFamily="34" charset="0"/>
              </a:rPr>
              <a:t>LPPD sebagaimana dimaksud digunakan sebagai bahan evaluasi dan pembinaan penyelenggaraan Pemerintahan Daerah oleh pemerintah Pusat.</a:t>
            </a:r>
          </a:p>
          <a:p>
            <a:pPr marL="304784" indent="-304784">
              <a:buFont typeface="+mj-lt"/>
              <a:buAutoNum type="arabicPeriod" startAt="6"/>
            </a:pPr>
            <a:r>
              <a:rPr lang="id-ID" sz="1867" dirty="0">
                <a:latin typeface="Arial Narrow" pitchFamily="34" charset="0"/>
              </a:rPr>
              <a:t>Gubernur selaku wakil pemerintah pusat memberikan sanksi administrasi berupa teguran tertulis kepada Bupati/Walikota yang tidak menyampaikan laporan penyelenggaraan pemerintahan daerah</a:t>
            </a:r>
          </a:p>
          <a:p>
            <a:pPr marL="304784" indent="-304784">
              <a:buFont typeface="+mj-lt"/>
              <a:buAutoNum type="arabicPeriod" startAt="6"/>
            </a:pPr>
            <a:r>
              <a:rPr lang="id-ID" sz="1867" dirty="0">
                <a:latin typeface="Arial Narrow" pitchFamily="34" charset="0"/>
              </a:rPr>
              <a:t>Menerima laporan DPRD kabupaten/kota atas penjelasan hak interpelasi DPRD Kabupaten/Kota</a:t>
            </a:r>
          </a:p>
          <a:p>
            <a:pPr marL="304784" indent="-304784">
              <a:buFont typeface="+mj-lt"/>
              <a:buAutoNum type="arabicPeriod" startAt="6"/>
            </a:pPr>
            <a:r>
              <a:rPr lang="id-ID" sz="1867" dirty="0">
                <a:latin typeface="Arial Narrow" pitchFamily="34" charset="0"/>
              </a:rPr>
              <a:t>Memberikan teguran dan sanksi tertulis kepada Bupati/Walikota atas laporan DPRD terkait dengan interpelasi</a:t>
            </a:r>
          </a:p>
        </p:txBody>
      </p:sp>
      <p:pic>
        <p:nvPicPr>
          <p:cNvPr id="15" name="Picture 2" descr="C:\Users\NINDYA\Downloads\WhatsApp Image 2020-06-08 at 10.21.35.jpeg">
            <a:extLst>
              <a:ext uri="{FF2B5EF4-FFF2-40B4-BE49-F238E27FC236}">
                <a16:creationId xmlns:a16="http://schemas.microsoft.com/office/drawing/2014/main" xmlns="" id="{5C73C22E-FD88-4968-B0DF-BC47C80A5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6560" y="44412"/>
            <a:ext cx="479279" cy="626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959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2702</TotalTime>
  <Words>2541</Words>
  <Application>Microsoft Office PowerPoint</Application>
  <PresentationFormat>Widescreen</PresentationFormat>
  <Paragraphs>394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8" baseType="lpstr">
      <vt:lpstr>맑은 고딕</vt:lpstr>
      <vt:lpstr>Agency FB</vt:lpstr>
      <vt:lpstr>Aharoni</vt:lpstr>
      <vt:lpstr>Arial</vt:lpstr>
      <vt:lpstr>Arial Black</vt:lpstr>
      <vt:lpstr>Arial Narrow</vt:lpstr>
      <vt:lpstr>Berlin Sans FB</vt:lpstr>
      <vt:lpstr>Bernard MT Condensed</vt:lpstr>
      <vt:lpstr>Calibri</vt:lpstr>
      <vt:lpstr>Cambria</vt:lpstr>
      <vt:lpstr>Century Gothic</vt:lpstr>
      <vt:lpstr>Courier New</vt:lpstr>
      <vt:lpstr>Segoe UI</vt:lpstr>
      <vt:lpstr>Tahoma</vt:lpstr>
      <vt:lpstr>Times New Roman</vt:lpstr>
      <vt:lpstr>Wingdings</vt:lpstr>
      <vt:lpstr>Office Theme</vt:lpstr>
      <vt:lpstr>PENGUATAN GUBERNUR SEBAGAI WAKIL PEMERINTAH PUSAT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STRUKTUR ORGANISASI PERANGKAT GWPP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Nindya</cp:lastModifiedBy>
  <cp:revision>275</cp:revision>
  <dcterms:created xsi:type="dcterms:W3CDTF">2019-06-21T10:41:24Z</dcterms:created>
  <dcterms:modified xsi:type="dcterms:W3CDTF">2021-09-25T17:54:36Z</dcterms:modified>
</cp:coreProperties>
</file>