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32"/>
  </p:notesMasterIdLst>
  <p:handoutMasterIdLst>
    <p:handoutMasterId r:id="rId33"/>
  </p:handoutMasterIdLst>
  <p:sldIdLst>
    <p:sldId id="256" r:id="rId2"/>
    <p:sldId id="316" r:id="rId3"/>
    <p:sldId id="260" r:id="rId4"/>
    <p:sldId id="263" r:id="rId5"/>
    <p:sldId id="326" r:id="rId6"/>
    <p:sldId id="258" r:id="rId7"/>
    <p:sldId id="264" r:id="rId8"/>
    <p:sldId id="262" r:id="rId9"/>
    <p:sldId id="282" r:id="rId10"/>
    <p:sldId id="355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66" r:id="rId26"/>
    <p:sldId id="267" r:id="rId27"/>
    <p:sldId id="268" r:id="rId28"/>
    <p:sldId id="271" r:id="rId29"/>
    <p:sldId id="272" r:id="rId30"/>
    <p:sldId id="354" r:id="rId31"/>
  </p:sldIdLst>
  <p:sldSz cx="12192000" cy="7740650"/>
  <p:notesSz cx="11209338" cy="70691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16">
          <p15:clr>
            <a:srgbClr val="A4A3A4"/>
          </p15:clr>
        </p15:guide>
        <p15:guide id="2" pos="2320">
          <p15:clr>
            <a:srgbClr val="A4A3A4"/>
          </p15:clr>
        </p15:guide>
        <p15:guide id="3" orient="horz" pos="34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CBD2"/>
    <a:srgbClr val="664EBE"/>
    <a:srgbClr val="1C1D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032" y="90"/>
      </p:cViewPr>
      <p:guideLst>
        <p:guide orient="horz" pos="3016"/>
        <p:guide pos="2320"/>
        <p:guide orient="horz" pos="34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857380" cy="353457"/>
          </a:xfrm>
          <a:prstGeom prst="rect">
            <a:avLst/>
          </a:prstGeom>
        </p:spPr>
        <p:txBody>
          <a:bodyPr vert="horz" lIns="104443" tIns="52221" rIns="104443" bIns="52221" rtlCol="0"/>
          <a:lstStyle>
            <a:lvl1pPr algn="l">
              <a:defRPr sz="14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349364" y="0"/>
            <a:ext cx="4857380" cy="353457"/>
          </a:xfrm>
          <a:prstGeom prst="rect">
            <a:avLst/>
          </a:prstGeom>
        </p:spPr>
        <p:txBody>
          <a:bodyPr vert="horz" lIns="104443" tIns="52221" rIns="104443" bIns="52221" rtlCol="0"/>
          <a:lstStyle>
            <a:lvl1pPr algn="r">
              <a:defRPr sz="1400"/>
            </a:lvl1pPr>
          </a:lstStyle>
          <a:p>
            <a:fld id="{4A9A3D38-4F89-419A-80FB-EB2E5AF1224D}" type="datetimeFigureOut">
              <a:rPr lang="id-ID" smtClean="0"/>
              <a:t>27/09/2021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14454"/>
            <a:ext cx="4857380" cy="353457"/>
          </a:xfrm>
          <a:prstGeom prst="rect">
            <a:avLst/>
          </a:prstGeom>
        </p:spPr>
        <p:txBody>
          <a:bodyPr vert="horz" lIns="104443" tIns="52221" rIns="104443" bIns="52221" rtlCol="0" anchor="b"/>
          <a:lstStyle>
            <a:lvl1pPr algn="l">
              <a:defRPr sz="14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49364" y="6714454"/>
            <a:ext cx="4857380" cy="353457"/>
          </a:xfrm>
          <a:prstGeom prst="rect">
            <a:avLst/>
          </a:prstGeom>
        </p:spPr>
        <p:txBody>
          <a:bodyPr vert="horz" lIns="104443" tIns="52221" rIns="104443" bIns="52221" rtlCol="0" anchor="b"/>
          <a:lstStyle>
            <a:lvl1pPr algn="r">
              <a:defRPr sz="1400"/>
            </a:lvl1pPr>
          </a:lstStyle>
          <a:p>
            <a:fld id="{AB830F89-4027-49E9-A6A8-30F8028EF24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8411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857380" cy="354685"/>
          </a:xfrm>
          <a:prstGeom prst="rect">
            <a:avLst/>
          </a:prstGeom>
        </p:spPr>
        <p:txBody>
          <a:bodyPr vert="horz" lIns="104443" tIns="52221" rIns="104443" bIns="52221" rtlCol="0"/>
          <a:lstStyle>
            <a:lvl1pPr algn="l">
              <a:defRPr sz="14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349364" y="0"/>
            <a:ext cx="4857380" cy="354685"/>
          </a:xfrm>
          <a:prstGeom prst="rect">
            <a:avLst/>
          </a:prstGeom>
        </p:spPr>
        <p:txBody>
          <a:bodyPr vert="horz" lIns="104443" tIns="52221" rIns="104443" bIns="52221" rtlCol="0"/>
          <a:lstStyle>
            <a:lvl1pPr algn="r">
              <a:defRPr sz="1400"/>
            </a:lvl1pPr>
          </a:lstStyle>
          <a:p>
            <a:fld id="{8405A6A9-1F44-43F0-BD08-3F90973BD356}" type="datetimeFigureOut">
              <a:rPr lang="en-ID" smtClean="0"/>
              <a:t>27/09/2021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25863" y="884238"/>
            <a:ext cx="3757612" cy="23860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4443" tIns="52221" rIns="104443" bIns="52221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120934" y="3402022"/>
            <a:ext cx="8967470" cy="2783474"/>
          </a:xfrm>
          <a:prstGeom prst="rect">
            <a:avLst/>
          </a:prstGeom>
        </p:spPr>
        <p:txBody>
          <a:bodyPr vert="horz" lIns="104443" tIns="52221" rIns="104443" bIns="5222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14454"/>
            <a:ext cx="4857380" cy="354684"/>
          </a:xfrm>
          <a:prstGeom prst="rect">
            <a:avLst/>
          </a:prstGeom>
        </p:spPr>
        <p:txBody>
          <a:bodyPr vert="horz" lIns="104443" tIns="52221" rIns="104443" bIns="52221" rtlCol="0" anchor="b"/>
          <a:lstStyle>
            <a:lvl1pPr algn="l">
              <a:defRPr sz="14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49364" y="6714454"/>
            <a:ext cx="4857380" cy="354684"/>
          </a:xfrm>
          <a:prstGeom prst="rect">
            <a:avLst/>
          </a:prstGeom>
        </p:spPr>
        <p:txBody>
          <a:bodyPr vert="horz" lIns="104443" tIns="52221" rIns="104443" bIns="52221" rtlCol="0" anchor="b"/>
          <a:lstStyle>
            <a:lvl1pPr algn="r">
              <a:defRPr sz="1400"/>
            </a:lvl1pPr>
          </a:lstStyle>
          <a:p>
            <a:fld id="{4B39AF92-99C2-4055-903E-6A9B9E3777F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4770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25863" y="884238"/>
            <a:ext cx="3757612" cy="23860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AF92-99C2-4055-903E-6A9B9E3777F3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7881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25863" y="884238"/>
            <a:ext cx="3757612" cy="23860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AF92-99C2-4055-903E-6A9B9E3777F3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1494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25863" y="884238"/>
            <a:ext cx="3757612" cy="23860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AF92-99C2-4055-903E-6A9B9E3777F3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7608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25863" y="884238"/>
            <a:ext cx="3757612" cy="23860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AF92-99C2-4055-903E-6A9B9E3777F3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6512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25863" y="884238"/>
            <a:ext cx="3757612" cy="23860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AF92-99C2-4055-903E-6A9B9E3777F3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7764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25863" y="884238"/>
            <a:ext cx="3757612" cy="23860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AF92-99C2-4055-903E-6A9B9E3777F3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4627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25863" y="884238"/>
            <a:ext cx="3757612" cy="23860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AF92-99C2-4055-903E-6A9B9E3777F3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4981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25863" y="884238"/>
            <a:ext cx="3757612" cy="23860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AF92-99C2-4055-903E-6A9B9E3777F3}" type="slidenum">
              <a:rPr lang="en-ID" smtClean="0"/>
              <a:t>17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7582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25863" y="884238"/>
            <a:ext cx="3757612" cy="23860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AF92-99C2-4055-903E-6A9B9E3777F3}" type="slidenum">
              <a:rPr lang="en-ID" smtClean="0"/>
              <a:t>18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0250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25863" y="884238"/>
            <a:ext cx="3757612" cy="23860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AF92-99C2-4055-903E-6A9B9E3777F3}" type="slidenum">
              <a:rPr lang="en-ID" smtClean="0"/>
              <a:t>19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9077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25863" y="884238"/>
            <a:ext cx="3757612" cy="23860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AF92-99C2-4055-903E-6A9B9E3777F3}" type="slidenum">
              <a:rPr lang="en-ID" smtClean="0"/>
              <a:t>20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623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25863" y="884238"/>
            <a:ext cx="3757612" cy="23860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AF92-99C2-4055-903E-6A9B9E3777F3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6477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25863" y="884238"/>
            <a:ext cx="3757612" cy="23860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AF92-99C2-4055-903E-6A9B9E3777F3}" type="slidenum">
              <a:rPr lang="en-ID" smtClean="0"/>
              <a:t>21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5801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25863" y="884238"/>
            <a:ext cx="3757612" cy="23860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AF92-99C2-4055-903E-6A9B9E3777F3}" type="slidenum">
              <a:rPr lang="en-ID" smtClean="0"/>
              <a:t>22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35908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25863" y="884238"/>
            <a:ext cx="3757612" cy="23860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AF92-99C2-4055-903E-6A9B9E3777F3}" type="slidenum">
              <a:rPr lang="en-ID" smtClean="0"/>
              <a:t>23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1308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25863" y="884238"/>
            <a:ext cx="3757612" cy="23860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AF92-99C2-4055-903E-6A9B9E3777F3}" type="slidenum">
              <a:rPr lang="en-ID" smtClean="0"/>
              <a:t>24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39271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25863" y="884238"/>
            <a:ext cx="3757612" cy="23860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AF92-99C2-4055-903E-6A9B9E3777F3}" type="slidenum">
              <a:rPr lang="en-ID" smtClean="0"/>
              <a:t>25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28411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25863" y="884238"/>
            <a:ext cx="3757612" cy="23860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AF92-99C2-4055-903E-6A9B9E3777F3}" type="slidenum">
              <a:rPr lang="en-ID" smtClean="0"/>
              <a:t>26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79982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25863" y="884238"/>
            <a:ext cx="3757612" cy="23860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AF92-99C2-4055-903E-6A9B9E3777F3}" type="slidenum">
              <a:rPr lang="en-ID" smtClean="0"/>
              <a:t>27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75045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25863" y="884238"/>
            <a:ext cx="3757612" cy="23860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AF92-99C2-4055-903E-6A9B9E3777F3}" type="slidenum">
              <a:rPr lang="en-ID" smtClean="0"/>
              <a:t>28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9783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25863" y="884238"/>
            <a:ext cx="3757612" cy="23860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AF92-99C2-4055-903E-6A9B9E3777F3}" type="slidenum">
              <a:rPr lang="en-ID" smtClean="0"/>
              <a:t>29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148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9300" y="576263"/>
            <a:ext cx="4532313" cy="2878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4A68A-13AE-4D4A-B81F-E7DACD2C93D1}" type="slidenum">
              <a:rPr lang="id-ID" smtClean="0"/>
              <a:t>30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6666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25863" y="884238"/>
            <a:ext cx="3757612" cy="23860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AF92-99C2-4055-903E-6A9B9E3777F3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2894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25863" y="884238"/>
            <a:ext cx="3757612" cy="23860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AF92-99C2-4055-903E-6A9B9E3777F3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7139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25863" y="884238"/>
            <a:ext cx="3757612" cy="23860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AF92-99C2-4055-903E-6A9B9E3777F3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7344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25863" y="884238"/>
            <a:ext cx="3757612" cy="23860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AF92-99C2-4055-903E-6A9B9E3777F3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8826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25863" y="884238"/>
            <a:ext cx="3757612" cy="23860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AF92-99C2-4055-903E-6A9B9E3777F3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870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25863" y="884238"/>
            <a:ext cx="3757612" cy="23860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AF92-99C2-4055-903E-6A9B9E3777F3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6857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25863" y="884238"/>
            <a:ext cx="3757612" cy="23860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AF92-99C2-4055-903E-6A9B9E3777F3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378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67655-D708-4EA6-9A9C-1952FB418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6815"/>
            <a:ext cx="9144000" cy="26948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78258-E805-4D1B-9232-783EAEF33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5633"/>
            <a:ext cx="9144000" cy="186886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FF229-D2D1-4194-B147-B2CC8E374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9/27/2021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76411-B448-4BF0-BEE9-57B3F5E09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D89E4-AA7E-4D74-B4E0-031C7195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809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23128-8DBE-4708-B5C0-D4EAF46DC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3839D-05D8-4F33-B3C0-FA21F9148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9102-E3BF-42C7-BDCA-1ADD67E6B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9/27/2021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EEFFC-5771-43FC-89F4-29F508E0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F341E-0B29-4E56-B1D0-71CE1674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18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826E7-CE9A-4B07-AAA7-75BEAB606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12118"/>
            <a:ext cx="2628900" cy="65598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41D2E-1AC0-42A2-B54B-1FD35E645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12118"/>
            <a:ext cx="7734300" cy="65598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9F674-C5BE-4DA0-9525-F19DC20F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9/27/2021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4FB30-7542-47EB-94D7-10B8C8A0E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FDF88-4EB8-4A0A-B067-66BCB4AA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6393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09600" y="-34045"/>
            <a:ext cx="10972800" cy="1290108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215600" y="1806154"/>
            <a:ext cx="9760800" cy="5607061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▸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449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31" y="383208"/>
            <a:ext cx="11573197" cy="8174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67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35735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941E-F601-4DD9-931A-6ABAE583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124D7-9D81-44F5-8442-9DB6DC0E9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B2EBE-E724-4192-8207-4B75EEB26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9/27/2021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2C4DB-28E1-441B-9682-5035D392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9D9F3-48D7-4B53-9E37-E3D91FE4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00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8A3A-F59E-471C-A448-18F47FA7F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929788"/>
            <a:ext cx="10515600" cy="321989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70B0B-2E00-4734-9EDD-133A6143E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180144"/>
            <a:ext cx="10515600" cy="169326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79550-BFB8-4166-84A2-0E58602AA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9/27/2021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F3CA4-8F60-4F63-ACB2-521AFA06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17C8D-827D-47A7-A6B3-9B1BF43F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961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AD8A-71EC-4B2E-B976-B3F8E3EA2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4772B-15FB-4D9F-BA39-192BBCF25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60590"/>
            <a:ext cx="5181600" cy="4911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705C5-1BA0-4BF7-89BF-F6577092D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60590"/>
            <a:ext cx="5181600" cy="4911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484F3-EF09-45F7-9F78-856F245DE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9/27/2021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0AA0E-6B38-4E4B-AF9F-62F2709A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2EBC7-738C-46BE-A82B-B5082C30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189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DCDD-DC4E-4AB1-ADC1-6D25D87CF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2118"/>
            <a:ext cx="10515600" cy="14961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B76E-7EBE-4F51-9B2D-21CBBA08A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97535"/>
            <a:ext cx="5157787" cy="9299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EE6D3-63AF-48E9-8600-49995AD35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827487"/>
            <a:ext cx="5157787" cy="41588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30979-31D6-4385-87BD-B4D1DBC0D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97535"/>
            <a:ext cx="5183188" cy="9299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C83707-7AD0-4205-B170-6A48FBFF9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7487"/>
            <a:ext cx="5183188" cy="41588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044A42-B311-41F1-BC5B-A144CB56B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9/27/2021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8F512D-54FC-4782-9C1D-B81E4F8B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3C738E-42CB-4B64-9861-13EB78B4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551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E775-2A0A-4B6A-902A-C39CEAED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F7CF3-0A13-4025-9A7A-D3E3E4D7E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9/27/2021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D23C9-168C-4737-B6D3-593C6868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81981-E88D-42CE-B15F-F984A26A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294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039DF-BCE2-40C3-9615-7A32672D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9/27/2021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9B653-AB6C-4798-ACCE-BD2B4B5B0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26D3D-E2D4-4309-AEFF-C566EDF52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FAF2-C7AB-41B6-9FA9-2C36FCA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516043"/>
            <a:ext cx="3932237" cy="18061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9E0B4-F335-4B98-9979-BAC27C536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114511"/>
            <a:ext cx="6172200" cy="550087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F5A9A-F9F6-469C-AEE0-C4BDCEEBC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22195"/>
            <a:ext cx="3932237" cy="430215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0FF38-F6B7-4DD0-ACE7-CD3A5A43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9/27/2021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42371-4539-48EB-9121-EFE9B6BE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4F6A8-8368-4DEA-9E79-41D78F50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469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0C0D-E8C5-4F15-A0DC-681A38CDD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516043"/>
            <a:ext cx="3932237" cy="18061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65B53-5C80-4173-A971-014EA04A7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14511"/>
            <a:ext cx="6172200" cy="55008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9CF9D-873F-4959-9532-B8F850F9A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22195"/>
            <a:ext cx="3932237" cy="430215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C70DB-419F-4E6D-807E-DA2296B2D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9/27/2021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D9EEF-B324-4E79-92DC-492CFC07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3B613-0ED2-4613-B16B-2502C9EA0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07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4C36E5-DB7C-4568-850B-6625313E1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2118"/>
            <a:ext cx="10515600" cy="1496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76A5C-04D4-4A93-8815-A420A3B64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0590"/>
            <a:ext cx="10515600" cy="4911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93BB3-AC58-4C55-AF52-E9B5518104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7174436"/>
            <a:ext cx="2743200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8523B-E035-4CAE-A96A-58211FC229D1}" type="datetimeFigureOut">
              <a:rPr lang="en-US" smtClean="0"/>
              <a:t>9/27/2021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5F6FD-30E4-48CE-B944-17F3CF05A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7174436"/>
            <a:ext cx="4114800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D514F-2508-44DB-92FB-0A5C3222E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7174436"/>
            <a:ext cx="2743200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788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604" y="-28711"/>
            <a:ext cx="12192000" cy="7726315"/>
          </a:xfrm>
          <a:prstGeom prst="rect">
            <a:avLst/>
          </a:prstGeom>
          <a:solidFill>
            <a:srgbClr val="64CBD2"/>
          </a:solidFill>
        </p:spPr>
      </p:pic>
      <p:sp>
        <p:nvSpPr>
          <p:cNvPr id="8" name="TextBox 2"/>
          <p:cNvSpPr txBox="1"/>
          <p:nvPr/>
        </p:nvSpPr>
        <p:spPr>
          <a:xfrm>
            <a:off x="2608802" y="1757157"/>
            <a:ext cx="7196009" cy="196207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>
              <a:lnSpc>
                <a:spcPts val="5115"/>
              </a:lnSpc>
            </a:pPr>
            <a:r>
              <a:rPr lang="en-CA" sz="4000" b="1" dirty="0">
                <a:solidFill>
                  <a:srgbClr val="EBF0DE"/>
                </a:solidFill>
                <a:latin typeface="Aharoni Bold"/>
                <a:cs typeface="Aharoni Bold"/>
              </a:rPr>
              <a:t>PERAN SETDA PROV. KALTIM</a:t>
            </a:r>
          </a:p>
          <a:p>
            <a:pPr algn="ctr">
              <a:lnSpc>
                <a:spcPts val="5115"/>
              </a:lnSpc>
            </a:pPr>
            <a:r>
              <a:rPr lang="en-CA" sz="3600" b="1" dirty="0">
                <a:solidFill>
                  <a:srgbClr val="EBF0DE"/>
                </a:solidFill>
                <a:latin typeface="Aharoni Bold"/>
                <a:cs typeface="Aharoni Bold"/>
              </a:rPr>
              <a:t>SELAKU SEKRETARIAT</a:t>
            </a:r>
          </a:p>
          <a:p>
            <a:pPr>
              <a:lnSpc>
                <a:spcPts val="5115"/>
              </a:lnSpc>
            </a:pPr>
            <a:endParaRPr lang="en-CA" sz="4432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64112" y="3240278"/>
            <a:ext cx="11085388" cy="196207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5060"/>
              </a:lnSpc>
            </a:pPr>
            <a:r>
              <a:rPr lang="en-CA" sz="3600" b="1" dirty="0">
                <a:solidFill>
                  <a:srgbClr val="EBF0DE"/>
                </a:solidFill>
                <a:latin typeface="Aharoni Bold"/>
                <a:cs typeface="Aharoni Bold"/>
              </a:rPr>
              <a:t>GUBERNUR SEBAGAI WAKIL </a:t>
            </a:r>
            <a:r>
              <a:rPr lang="en-CA" sz="3600" b="1" dirty="0">
                <a:solidFill>
                  <a:srgbClr val="FFFFFF"/>
                </a:solidFill>
                <a:latin typeface="Aharoni Bold"/>
                <a:cs typeface="Aharoni Bold"/>
              </a:rPr>
              <a:t>PEMERINTAH PUSAT</a:t>
            </a:r>
          </a:p>
          <a:p>
            <a:pPr algn="ctr">
              <a:lnSpc>
                <a:spcPts val="5060"/>
              </a:lnSpc>
            </a:pPr>
            <a:r>
              <a:rPr lang="en-CA" sz="4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(GWPP)</a:t>
            </a:r>
          </a:p>
          <a:p>
            <a:pPr>
              <a:lnSpc>
                <a:spcPts val="5060"/>
              </a:lnSpc>
            </a:pPr>
            <a:endParaRPr lang="en-CA" sz="4429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727848" y="5264115"/>
            <a:ext cx="2534348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60"/>
              </a:lnSpc>
            </a:pPr>
            <a:r>
              <a:rPr lang="en-CA" sz="2789" b="1" dirty="0">
                <a:solidFill>
                  <a:srgbClr val="FFFFFF"/>
                </a:solidFill>
                <a:latin typeface="Agency FB Bold"/>
                <a:cs typeface="Agency FB Bold"/>
              </a:rPr>
              <a:t>H. </a:t>
            </a:r>
            <a:r>
              <a:rPr lang="en-CA" sz="2789" b="1" dirty="0" err="1">
                <a:solidFill>
                  <a:srgbClr val="FFFFFF"/>
                </a:solidFill>
                <a:latin typeface="Agency FB Bold"/>
                <a:cs typeface="Agency FB Bold"/>
              </a:rPr>
              <a:t>Imanudin</a:t>
            </a:r>
            <a:r>
              <a:rPr lang="en-CA" sz="2789" b="1" dirty="0">
                <a:solidFill>
                  <a:srgbClr val="FFFFFF"/>
                </a:solidFill>
                <a:latin typeface="Agency FB Bold"/>
                <a:cs typeface="Agency FB Bold"/>
              </a:rPr>
              <a:t>, S.H.,M.M</a:t>
            </a:r>
          </a:p>
          <a:p>
            <a:pPr>
              <a:lnSpc>
                <a:spcPts val="3160"/>
              </a:lnSpc>
            </a:pPr>
            <a:endParaRPr lang="en-CA" sz="2779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306068" y="5748431"/>
            <a:ext cx="7745838" cy="123110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>
              <a:lnSpc>
                <a:spcPts val="3160"/>
              </a:lnSpc>
            </a:pPr>
            <a:r>
              <a:rPr lang="en-CA" sz="2779" dirty="0" err="1">
                <a:solidFill>
                  <a:srgbClr val="FFFFFF"/>
                </a:solidFill>
                <a:latin typeface="Agency FB"/>
                <a:cs typeface="Agency FB"/>
              </a:rPr>
              <a:t>Kepala</a:t>
            </a:r>
            <a:r>
              <a:rPr lang="en-CA" sz="2779" dirty="0">
                <a:solidFill>
                  <a:srgbClr val="FFFFFF"/>
                </a:solidFill>
                <a:latin typeface="Agency FB"/>
                <a:cs typeface="Agency FB"/>
              </a:rPr>
              <a:t> Bagian </a:t>
            </a:r>
            <a:r>
              <a:rPr lang="en-CA" sz="2779" dirty="0" err="1">
                <a:solidFill>
                  <a:srgbClr val="FFFFFF"/>
                </a:solidFill>
                <a:latin typeface="Agency FB"/>
                <a:cs typeface="Agency FB"/>
              </a:rPr>
              <a:t>Pemerintahan</a:t>
            </a:r>
            <a:r>
              <a:rPr lang="en-CA" sz="2779" dirty="0">
                <a:solidFill>
                  <a:srgbClr val="FFFFFF"/>
                </a:solidFill>
                <a:latin typeface="Agency FB"/>
                <a:cs typeface="Agency FB"/>
              </a:rPr>
              <a:t> Biro </a:t>
            </a:r>
            <a:r>
              <a:rPr lang="en-CA" sz="2779" dirty="0" err="1">
                <a:solidFill>
                  <a:srgbClr val="FFFFFF"/>
                </a:solidFill>
                <a:latin typeface="Agency FB"/>
                <a:cs typeface="Agency FB"/>
              </a:rPr>
              <a:t>Pemerintahan</a:t>
            </a:r>
            <a:r>
              <a:rPr lang="en-CA" sz="2779" dirty="0">
                <a:solidFill>
                  <a:srgbClr val="FFFFFF"/>
                </a:solidFill>
                <a:latin typeface="Agency FB"/>
                <a:cs typeface="Agency FB"/>
              </a:rPr>
              <a:t> dan </a:t>
            </a:r>
            <a:r>
              <a:rPr lang="en-CA" sz="2779" dirty="0" err="1">
                <a:solidFill>
                  <a:srgbClr val="FFFFFF"/>
                </a:solidFill>
                <a:latin typeface="Agency FB"/>
                <a:cs typeface="Agency FB"/>
              </a:rPr>
              <a:t>Otonomi</a:t>
            </a:r>
            <a:r>
              <a:rPr lang="en-CA" sz="2779" dirty="0">
                <a:solidFill>
                  <a:srgbClr val="FFFFFF"/>
                </a:solidFill>
                <a:latin typeface="Agency FB"/>
                <a:cs typeface="Agency FB"/>
              </a:rPr>
              <a:t> Daerah</a:t>
            </a:r>
          </a:p>
          <a:p>
            <a:pPr algn="ctr">
              <a:lnSpc>
                <a:spcPts val="3160"/>
              </a:lnSpc>
            </a:pPr>
            <a:r>
              <a:rPr lang="en-CA" sz="2779" dirty="0" err="1">
                <a:solidFill>
                  <a:srgbClr val="FFFFFF"/>
                </a:solidFill>
                <a:latin typeface="Agency FB"/>
                <a:cs typeface="Agency FB"/>
              </a:rPr>
              <a:t>Setda</a:t>
            </a:r>
            <a:r>
              <a:rPr lang="en-CA" sz="2779" dirty="0">
                <a:solidFill>
                  <a:srgbClr val="FFFFFF"/>
                </a:solidFill>
                <a:latin typeface="Agency FB"/>
                <a:cs typeface="Agency FB"/>
              </a:rPr>
              <a:t> Prov. </a:t>
            </a:r>
            <a:r>
              <a:rPr lang="en-CA" sz="2779" dirty="0" err="1">
                <a:solidFill>
                  <a:srgbClr val="FFFFFF"/>
                </a:solidFill>
                <a:latin typeface="Agency FB"/>
                <a:cs typeface="Agency FB"/>
              </a:rPr>
              <a:t>Kaltim</a:t>
            </a:r>
            <a:endParaRPr lang="en-CA" sz="2779" dirty="0">
              <a:solidFill>
                <a:srgbClr val="FFFFFF"/>
              </a:solidFill>
              <a:latin typeface="Agency FB"/>
              <a:cs typeface="Agency FB"/>
            </a:endParaRPr>
          </a:p>
          <a:p>
            <a:pPr>
              <a:lnSpc>
                <a:spcPts val="3160"/>
              </a:lnSpc>
            </a:pPr>
            <a:endParaRPr lang="en-CA" sz="2779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978905" y="6877928"/>
            <a:ext cx="2441374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838200" algn="l"/>
              </a:tabLst>
            </a:pPr>
            <a:r>
              <a:rPr lang="en-CA" sz="1926" spc="-10" dirty="0">
                <a:solidFill>
                  <a:srgbClr val="FFFFFF"/>
                </a:solidFill>
                <a:latin typeface="Agency FB"/>
                <a:cs typeface="Agency FB"/>
              </a:rPr>
              <a:t>Balikpapan,</a:t>
            </a:r>
            <a:r>
              <a:rPr lang="en-CA" sz="1926" dirty="0">
                <a:solidFill>
                  <a:srgbClr val="FFFFFF"/>
                </a:solidFill>
                <a:latin typeface="Agency FB"/>
                <a:cs typeface="Agency FB"/>
              </a:rPr>
              <a:t>	27 SEPTEMBER 2021</a:t>
            </a:r>
          </a:p>
          <a:p>
            <a:pPr>
              <a:lnSpc>
                <a:spcPts val="2300"/>
              </a:lnSpc>
            </a:pPr>
            <a:endParaRPr lang="en-CA" sz="2027" dirty="0">
              <a:solidFill>
                <a:srgbClr val="0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A518C9-8401-44E0-87FA-5F927B2039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17241" y1="71371" x2="17241" y2="71371"/>
                        <a14:foregroundMark x1="82759" y1="70565" x2="82759" y2="70565"/>
                        <a14:foregroundMark x1="72906" y1="73387" x2="72906" y2="73387"/>
                        <a14:foregroundMark x1="61084" y1="79032" x2="61084" y2="79032"/>
                        <a14:foregroundMark x1="61084" y1="79032" x2="61084" y2="79032"/>
                        <a14:foregroundMark x1="61084" y1="79032" x2="61084" y2="79032"/>
                        <a14:foregroundMark x1="60591" y1="79032" x2="53695" y2="80242"/>
                        <a14:foregroundMark x1="46798" y1="82258" x2="46798" y2="82258"/>
                        <a14:foregroundMark x1="43350" y1="80242" x2="43350" y2="80242"/>
                        <a14:foregroundMark x1="43350" y1="80242" x2="43350" y2="80242"/>
                        <a14:foregroundMark x1="29064" y1="75806" x2="29064" y2="75806"/>
                        <a14:foregroundMark x1="29064" y1="75806" x2="29064" y2="75806"/>
                        <a14:foregroundMark x1="37438" y1="79032" x2="37438" y2="79032"/>
                        <a14:foregroundMark x1="37438" y1="79032" x2="37438" y2="79032"/>
                        <a14:foregroundMark x1="32020" y1="77016" x2="32020" y2="77016"/>
                        <a14:foregroundMark x1="70443" y1="77016" x2="70443" y2="77016"/>
                        <a14:foregroundMark x1="80788" y1="72984" x2="80788" y2="72984"/>
                        <a14:foregroundMark x1="61084" y1="37903" x2="61084" y2="37903"/>
                        <a14:foregroundMark x1="40887" y1="39919" x2="40887" y2="39919"/>
                        <a14:foregroundMark x1="62069" y1="70161" x2="62069" y2="70161"/>
                        <a14:foregroundMark x1="42857" y1="69758" x2="42857" y2="69758"/>
                        <a14:foregroundMark x1="34975" y1="63306" x2="34975" y2="63306"/>
                        <a14:foregroundMark x1="32020" y1="57258" x2="32020" y2="57258"/>
                        <a14:foregroundMark x1="28571" y1="53629" x2="28571" y2="53629"/>
                        <a14:foregroundMark x1="30049" y1="47581" x2="30049" y2="47581"/>
                        <a14:foregroundMark x1="39901" y1="64516" x2="39901" y2="64516"/>
                        <a14:foregroundMark x1="1478" y1="41129" x2="1478" y2="41129"/>
                        <a14:foregroundMark x1="2463" y1="37500" x2="2463" y2="37500"/>
                        <a14:foregroundMark x1="1478" y1="23387" x2="1478" y2="233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2" y="-28710"/>
            <a:ext cx="1153938" cy="1591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91BEAD-6A84-4288-BA77-53B79451B67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322" y="8945"/>
            <a:ext cx="1068272" cy="15535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7B3373-2D3A-4A42-B338-74A1270DEEC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29" y="8946"/>
            <a:ext cx="1328013" cy="15911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A97EE-1BC1-4C5C-8058-D1C9C5EEF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212919"/>
            <a:ext cx="10515600" cy="1019936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KEGIATAN SEKRETARIAT </a:t>
            </a:r>
            <a:br>
              <a:rPr lang="en-US" sz="3600" dirty="0"/>
            </a:br>
            <a:r>
              <a:rPr lang="en-US" sz="3600" dirty="0"/>
              <a:t>GUBERNUR SEBAGAI WAKIL PEMERINTAH PUSAT</a:t>
            </a:r>
            <a:endParaRPr lang="en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8BF5F-3629-46B5-8E14-3192ADCE7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1350778"/>
            <a:ext cx="12000656" cy="6176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Koordinasi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dekonsentrasi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dan </a:t>
            </a:r>
            <a:r>
              <a:rPr lang="en-US" dirty="0" err="1"/>
              <a:t>wewenang</a:t>
            </a:r>
            <a:r>
              <a:rPr lang="en-US" dirty="0"/>
              <a:t> GWPP 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err="1"/>
              <a:t>Rapat</a:t>
            </a:r>
            <a:r>
              <a:rPr lang="en-US" dirty="0"/>
              <a:t> </a:t>
            </a:r>
            <a:r>
              <a:rPr lang="en-US" dirty="0" err="1"/>
              <a:t>Koordinasi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GWPP.</a:t>
            </a:r>
          </a:p>
          <a:p>
            <a:pPr lvl="2" algn="just">
              <a:lnSpc>
                <a:spcPct val="115000"/>
              </a:lnSpc>
            </a:pPr>
            <a:r>
              <a:rPr lang="en-US" dirty="0">
                <a:ea typeface="Calibri"/>
                <a:cs typeface="Times New Roman"/>
              </a:rPr>
              <a:t> Telah </a:t>
            </a:r>
            <a:r>
              <a:rPr lang="en-US" dirty="0" err="1">
                <a:ea typeface="Calibri"/>
                <a:cs typeface="Times New Roman"/>
              </a:rPr>
              <a:t>dilaksanakan</a:t>
            </a:r>
            <a:r>
              <a:rPr lang="en-US" dirty="0">
                <a:ea typeface="Calibri"/>
                <a:cs typeface="Times New Roman"/>
              </a:rPr>
              <a:t> pada </a:t>
            </a:r>
            <a:r>
              <a:rPr lang="en-US" dirty="0" err="1">
                <a:ea typeface="Calibri"/>
                <a:cs typeface="Times New Roman"/>
              </a:rPr>
              <a:t>hari</a:t>
            </a:r>
            <a:r>
              <a:rPr lang="en-US" dirty="0">
                <a:ea typeface="Calibri"/>
                <a:cs typeface="Times New Roman"/>
              </a:rPr>
              <a:t> </a:t>
            </a:r>
            <a:r>
              <a:rPr lang="en-US" dirty="0" err="1">
                <a:ea typeface="Calibri"/>
                <a:cs typeface="Times New Roman"/>
              </a:rPr>
              <a:t>ini</a:t>
            </a:r>
            <a:r>
              <a:rPr lang="en-US" dirty="0">
                <a:ea typeface="Calibri"/>
                <a:cs typeface="Times New Roman"/>
              </a:rPr>
              <a:t> </a:t>
            </a:r>
            <a:r>
              <a:rPr lang="en-US" dirty="0" err="1">
                <a:ea typeface="Calibri"/>
                <a:cs typeface="Times New Roman"/>
              </a:rPr>
              <a:t>Kamis</a:t>
            </a:r>
            <a:r>
              <a:rPr lang="en-US" dirty="0">
                <a:ea typeface="Calibri"/>
                <a:cs typeface="Times New Roman"/>
              </a:rPr>
              <a:t>, 1 </a:t>
            </a:r>
            <a:r>
              <a:rPr lang="en-US" dirty="0" err="1">
                <a:ea typeface="Calibri"/>
                <a:cs typeface="Times New Roman"/>
              </a:rPr>
              <a:t>Juli</a:t>
            </a:r>
            <a:r>
              <a:rPr lang="en-US" dirty="0">
                <a:ea typeface="Calibri"/>
                <a:cs typeface="Times New Roman"/>
              </a:rPr>
              <a:t> 2021, di Hotel Mercure </a:t>
            </a:r>
            <a:r>
              <a:rPr lang="en-US" dirty="0" err="1">
                <a:ea typeface="Calibri"/>
                <a:cs typeface="Times New Roman"/>
              </a:rPr>
              <a:t>Samarinda</a:t>
            </a:r>
            <a:endParaRPr lang="en-US" dirty="0">
              <a:ea typeface="Calibri"/>
              <a:cs typeface="Times New Roman"/>
            </a:endParaRPr>
          </a:p>
          <a:p>
            <a:pPr lvl="2" algn="just">
              <a:lnSpc>
                <a:spcPct val="115000"/>
              </a:lnSpc>
            </a:pPr>
            <a:r>
              <a:rPr lang="en-US" b="1" dirty="0" err="1">
                <a:ea typeface="Calibri"/>
                <a:cs typeface="Times New Roman"/>
              </a:rPr>
              <a:t>Tema</a:t>
            </a:r>
            <a:r>
              <a:rPr lang="en-US" b="1" dirty="0">
                <a:ea typeface="Calibri"/>
                <a:cs typeface="Times New Roman"/>
              </a:rPr>
              <a:t> :</a:t>
            </a:r>
          </a:p>
          <a:p>
            <a:pPr marL="970915" marR="0" lvl="2" indent="0" algn="just" defTabSz="914400" rtl="0" eaLnBrk="1" fontAlgn="auto" latinLnBrk="0" hangingPunct="1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Times New Roman"/>
              </a:rPr>
              <a:t>Penguatan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Times New Roman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Times New Roman"/>
              </a:rPr>
              <a:t>Pelaksanaan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Times New Roman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Times New Roman"/>
              </a:rPr>
              <a:t>Tugas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Times New Roman"/>
              </a:rPr>
              <a:t> dan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Times New Roman"/>
              </a:rPr>
              <a:t>Wewenang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Times New Roman"/>
              </a:rPr>
              <a:t> GWPP</a:t>
            </a:r>
            <a:endParaRPr kumimoji="0" lang="id-ID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1256665" marR="0" lvl="2" indent="-285750" algn="just" defTabSz="914400" rtl="0" eaLnBrk="1" fontAlgn="auto" latinLnBrk="0" hangingPunct="1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100" b="1" dirty="0">
              <a:latin typeface="Calibri"/>
              <a:ea typeface="Calibri"/>
              <a:cs typeface="Times New Roman"/>
            </a:endParaRPr>
          </a:p>
          <a:p>
            <a:pPr lvl="2" algn="just">
              <a:lnSpc>
                <a:spcPct val="115000"/>
              </a:lnSpc>
            </a:pPr>
            <a:r>
              <a:rPr lang="id-ID" dirty="0">
                <a:ea typeface="Calibri"/>
                <a:cs typeface="Times New Roman"/>
              </a:rPr>
              <a:t> </a:t>
            </a:r>
            <a:r>
              <a:rPr lang="en-US" b="1" dirty="0" err="1">
                <a:ea typeface="Calibri"/>
                <a:cs typeface="Times New Roman"/>
              </a:rPr>
              <a:t>Topik</a:t>
            </a:r>
            <a:r>
              <a:rPr lang="en-US" b="1" dirty="0">
                <a:ea typeface="Calibri"/>
                <a:cs typeface="Times New Roman"/>
              </a:rPr>
              <a:t> :</a:t>
            </a:r>
            <a:endParaRPr lang="id-ID" sz="400" b="1" dirty="0">
              <a:effectLst/>
              <a:latin typeface="Calibri"/>
              <a:ea typeface="Calibri"/>
              <a:cs typeface="Times New Roman"/>
            </a:endParaRPr>
          </a:p>
          <a:p>
            <a:pPr marL="970915" lvl="2" indent="0" algn="just">
              <a:lnSpc>
                <a:spcPct val="115000"/>
              </a:lnSpc>
              <a:buNone/>
            </a:pPr>
            <a:r>
              <a:rPr lang="en-US" dirty="0">
                <a:ea typeface="Calibri"/>
                <a:cs typeface="Times New Roman"/>
              </a:rPr>
              <a:t>   </a:t>
            </a:r>
            <a:r>
              <a:rPr lang="id-ID" dirty="0">
                <a:ea typeface="Calibri"/>
                <a:cs typeface="Times New Roman"/>
              </a:rPr>
              <a:t> “Kesiapan Kalimantan Timur melaksanakan Tugas dan Wewenang </a:t>
            </a:r>
            <a:r>
              <a:rPr lang="id-ID" dirty="0">
                <a:ea typeface="Calibri"/>
              </a:rPr>
              <a:t>GWPP dalam rangka </a:t>
            </a:r>
            <a:r>
              <a:rPr lang="en-US" dirty="0">
                <a:ea typeface="Calibri"/>
              </a:rPr>
              <a:t> </a:t>
            </a:r>
          </a:p>
          <a:p>
            <a:pPr marL="970915" lvl="2" indent="0" algn="just">
              <a:lnSpc>
                <a:spcPct val="115000"/>
              </a:lnSpc>
              <a:buNone/>
            </a:pPr>
            <a:r>
              <a:rPr lang="en-US" dirty="0">
                <a:ea typeface="Calibri"/>
              </a:rPr>
              <a:t>    </a:t>
            </a:r>
            <a:r>
              <a:rPr lang="id-ID" dirty="0">
                <a:ea typeface="Calibri"/>
              </a:rPr>
              <a:t>Dekonsentrasi</a:t>
            </a:r>
          </a:p>
          <a:p>
            <a:pPr marL="914400" lvl="1" indent="-457200">
              <a:buFont typeface="+mj-lt"/>
              <a:buAutoNum type="alphaLcPeriod" startAt="2"/>
            </a:pPr>
            <a:r>
              <a:rPr lang="en-US" dirty="0" err="1"/>
              <a:t>Rapat</a:t>
            </a:r>
            <a:r>
              <a:rPr lang="en-US" dirty="0"/>
              <a:t> </a:t>
            </a:r>
            <a:r>
              <a:rPr lang="en-US" dirty="0" err="1"/>
              <a:t>Koordinasi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Dekonsentrasi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Wewenang</a:t>
            </a:r>
            <a:r>
              <a:rPr lang="en-US" dirty="0"/>
              <a:t>  GWPP.</a:t>
            </a:r>
          </a:p>
          <a:p>
            <a:pPr marL="457200" lvl="1" indent="0">
              <a:buNone/>
            </a:pPr>
            <a:r>
              <a:rPr lang="en-US" dirty="0"/>
              <a:t>	Akan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IV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Oktober</a:t>
            </a:r>
            <a:r>
              <a:rPr lang="en-US" dirty="0"/>
              <a:t> 2021.</a:t>
            </a:r>
          </a:p>
          <a:p>
            <a:pPr marL="914400" lvl="1" indent="-457200">
              <a:buFont typeface="+mj-lt"/>
              <a:buAutoNum type="alphaLcPeriod" startAt="3"/>
            </a:pPr>
            <a:r>
              <a:rPr lang="en-US" dirty="0" err="1"/>
              <a:t>Rapat</a:t>
            </a:r>
            <a:r>
              <a:rPr lang="en-US" dirty="0"/>
              <a:t> </a:t>
            </a:r>
            <a:r>
              <a:rPr lang="en-US" dirty="0" err="1"/>
              <a:t>Penyusunan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GWPP.</a:t>
            </a:r>
          </a:p>
          <a:p>
            <a:pPr marL="457200" lvl="1" indent="0">
              <a:buNone/>
            </a:pPr>
            <a:r>
              <a:rPr lang="en-US" dirty="0"/>
              <a:t>	Akan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IV </a:t>
            </a:r>
            <a:r>
              <a:rPr lang="en-US" dirty="0" err="1"/>
              <a:t>bulan</a:t>
            </a:r>
            <a:r>
              <a:rPr lang="en-US" dirty="0"/>
              <a:t> November 2021.</a:t>
            </a:r>
          </a:p>
          <a:p>
            <a:pPr marL="914400" lvl="1" indent="-457200">
              <a:buFont typeface="+mj-lt"/>
              <a:buAutoNum type="alphaLcPeriod" startAt="4"/>
            </a:pPr>
            <a:r>
              <a:rPr lang="en-US" dirty="0" err="1"/>
              <a:t>Pelaporan</a:t>
            </a:r>
            <a:r>
              <a:rPr lang="en-US" dirty="0"/>
              <a:t>.</a:t>
            </a:r>
          </a:p>
          <a:p>
            <a:pPr marL="970915" lvl="2" indent="0" algn="just">
              <a:lnSpc>
                <a:spcPct val="115000"/>
              </a:lnSpc>
              <a:buNone/>
            </a:pPr>
            <a:endParaRPr lang="id-ID" dirty="0">
              <a:ea typeface="Calibri"/>
            </a:endParaRPr>
          </a:p>
          <a:p>
            <a:pPr marL="970915" lvl="2" indent="0" algn="just">
              <a:lnSpc>
                <a:spcPct val="115000"/>
              </a:lnSpc>
              <a:buNone/>
            </a:pPr>
            <a:endParaRPr lang="id-ID" dirty="0"/>
          </a:p>
          <a:p>
            <a:pPr marL="970915" lvl="2" indent="0" algn="just">
              <a:lnSpc>
                <a:spcPct val="115000"/>
              </a:lnSpc>
              <a:buNone/>
            </a:pPr>
            <a:endParaRPr lang="id-ID" dirty="0"/>
          </a:p>
          <a:p>
            <a:pPr marL="970915" lvl="2" indent="0" algn="just">
              <a:lnSpc>
                <a:spcPct val="115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34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428718" y="1264532"/>
            <a:ext cx="10382323" cy="13544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id-ID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Unit kerja bidang pemerintahan </a:t>
            </a:r>
            <a:r>
              <a:rPr lang="en-AU" sz="2667" b="1" dirty="0" err="1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dipimpin</a:t>
            </a:r>
            <a:r>
              <a:rPr lang="en-AU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AU" sz="2667" b="1" dirty="0" err="1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dan</a:t>
            </a:r>
            <a:r>
              <a:rPr lang="en-AU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AU" sz="2667" b="1" dirty="0" err="1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dikoordinasikan</a:t>
            </a:r>
            <a:r>
              <a:rPr lang="id-ID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oleh Biro yang melaksanakan fungsi di bidang pemerintahan</a:t>
            </a:r>
            <a:endParaRPr lang="id-ID" sz="2667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428718" y="2933263"/>
            <a:ext cx="10382323" cy="13544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sv-SE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Unit kerja bidang pemerintahan </a:t>
            </a:r>
            <a:r>
              <a:rPr lang="id-ID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sv-SE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memiliki anggota dari organisasi perangkat provinsi daerah yang mempunyai tugas dan fungsi bersesuaian.</a:t>
            </a: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428718" y="4679804"/>
            <a:ext cx="10382323" cy="17648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sv-SE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</a:t>
            </a:r>
            <a:r>
              <a:rPr lang="id-ID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UGAS: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sv-SE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membantu melaksanakan tugas dan wewenang Gubernur sebagai wakil Pemerintah Pusat di bidang pemerintahan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457" y="1290092"/>
            <a:ext cx="1098378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333" dirty="0">
                <a:latin typeface="Arial Black" pitchFamily="34" charset="0"/>
              </a:rPr>
              <a:t>01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457" y="2869587"/>
            <a:ext cx="1098378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333" dirty="0">
                <a:latin typeface="Arial Black" pitchFamily="34" charset="0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6751" y="4697251"/>
            <a:ext cx="1098378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333" dirty="0">
                <a:latin typeface="Arial Black" pitchFamily="34" charset="0"/>
              </a:rPr>
              <a:t>03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08253" y="294195"/>
            <a:ext cx="1259453" cy="541838"/>
            <a:chOff x="155575" y="4659982"/>
            <a:chExt cx="944590" cy="360040"/>
          </a:xfrm>
        </p:grpSpPr>
        <p:sp>
          <p:nvSpPr>
            <p:cNvPr id="10" name="Right Arrow 9"/>
            <p:cNvSpPr/>
            <p:nvPr/>
          </p:nvSpPr>
          <p:spPr>
            <a:xfrm>
              <a:off x="155575" y="4659982"/>
              <a:ext cx="455985" cy="360040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" name="Chevron 10"/>
            <p:cNvSpPr/>
            <p:nvPr/>
          </p:nvSpPr>
          <p:spPr>
            <a:xfrm>
              <a:off x="559468" y="4659982"/>
              <a:ext cx="288032" cy="360040"/>
            </a:xfrm>
            <a:prstGeom prst="chevr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12" name="Chevron 11"/>
            <p:cNvSpPr/>
            <p:nvPr/>
          </p:nvSpPr>
          <p:spPr>
            <a:xfrm>
              <a:off x="812133" y="4659982"/>
              <a:ext cx="288032" cy="360040"/>
            </a:xfrm>
            <a:prstGeom prst="chevr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615464" y="294194"/>
            <a:ext cx="624562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667" b="1" dirty="0">
                <a:latin typeface="Aharoni" pitchFamily="2" charset="-79"/>
                <a:cs typeface="Aharoni" pitchFamily="2" charset="-79"/>
              </a:rPr>
              <a:t>UNIT KERJA BIDANG PEMERINTAHAN</a:t>
            </a:r>
            <a:endParaRPr lang="en-US" sz="2667" b="1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15464" y="836032"/>
            <a:ext cx="630343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523969" y="1426785"/>
            <a:ext cx="10382323" cy="54569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marL="609585" indent="-609585" algn="just" fontAlgn="base">
              <a:spcBef>
                <a:spcPct val="0"/>
              </a:spcBef>
              <a:spcAft>
                <a:spcPts val="800"/>
              </a:spcAft>
            </a:pPr>
            <a:r>
              <a:rPr lang="sv-SE" sz="2133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</a:t>
            </a:r>
            <a:r>
              <a:rPr lang="id-ID" sz="2133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UNGSI:</a:t>
            </a:r>
          </a:p>
          <a:p>
            <a:pPr marL="609585" indent="-609585">
              <a:spcAft>
                <a:spcPts val="800"/>
              </a:spcAft>
              <a:buFont typeface="+mj-lt"/>
              <a:buAutoNum type="arabicPeriod"/>
            </a:pP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Penyiapan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133" dirty="0">
                <a:latin typeface="Courier New" pitchFamily="49" charset="0"/>
                <a:cs typeface="Courier New" pitchFamily="49" charset="0"/>
              </a:rPr>
              <a:t>rekomendasi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persetujuan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pembentukan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instansi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vertikal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di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wilayah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provinsi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kecuali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pembentukan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instansi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vertical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untuk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melaksanakan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urusan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pemerintahan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absolut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pembentukan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instansi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vertikal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oleh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kementerian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yang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nomenklaturnya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secara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tegas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disebutkan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dalam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UUD 1945;</a:t>
            </a:r>
            <a:endParaRPr lang="id-ID" sz="2133" dirty="0">
              <a:latin typeface="Courier New" pitchFamily="49" charset="0"/>
              <a:cs typeface="Courier New" pitchFamily="49" charset="0"/>
            </a:endParaRPr>
          </a:p>
          <a:p>
            <a:pPr marL="609585" indent="-609585">
              <a:spcAft>
                <a:spcPts val="800"/>
              </a:spcAft>
              <a:buFont typeface="+mj-lt"/>
              <a:buAutoNum type="arabicPeriod"/>
            </a:pP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penyiapan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k</a:t>
            </a:r>
            <a:r>
              <a:rPr lang="id-ID" sz="2133" dirty="0">
                <a:latin typeface="Courier New" pitchFamily="49" charset="0"/>
                <a:cs typeface="Courier New" pitchFamily="49" charset="0"/>
              </a:rPr>
              <a:t>oordinasi kegiatan pelantikan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kepala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instansi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vertical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dari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Kementerian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LPNK yang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ditugaskan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di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daerah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provinsi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yang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bersangkutan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kecuali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untuk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kepala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instansi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vertikal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yang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melaksanakan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urusan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pemerintahan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absolut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kepala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instansi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vertikal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yang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dibentuk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oleh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kementerian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yang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nomenklaturnya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secara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tegas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disebutkan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dalam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UUD1945;</a:t>
            </a:r>
            <a:endParaRPr lang="id-ID" sz="2133" dirty="0">
              <a:latin typeface="Courier New" pitchFamily="49" charset="0"/>
              <a:cs typeface="Courier New" pitchFamily="49" charset="0"/>
            </a:endParaRPr>
          </a:p>
          <a:p>
            <a:pPr marL="609585" indent="-609585">
              <a:spcAft>
                <a:spcPts val="800"/>
              </a:spcAft>
              <a:buFont typeface="+mj-lt"/>
              <a:buAutoNum type="arabicPeriod"/>
            </a:pP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penyiapan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pelaksanaan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p</a:t>
            </a:r>
            <a:r>
              <a:rPr lang="id-ID" sz="2133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AU" sz="2133" dirty="0" err="1">
                <a:latin typeface="Courier New" pitchFamily="49" charset="0"/>
                <a:cs typeface="Courier New" pitchFamily="49" charset="0"/>
              </a:rPr>
              <a:t>lantik</a:t>
            </a:r>
            <a:r>
              <a:rPr lang="id-ID" sz="2133" dirty="0">
                <a:latin typeface="Courier New" pitchFamily="49" charset="0"/>
                <a:cs typeface="Courier New" pitchFamily="49" charset="0"/>
              </a:rPr>
              <a:t>an </a:t>
            </a:r>
            <a:r>
              <a:rPr lang="en-AU" sz="2133" dirty="0" err="1">
                <a:latin typeface="Courier New" pitchFamily="49" charset="0"/>
                <a:cs typeface="Courier New" pitchFamily="49" charset="0"/>
              </a:rPr>
              <a:t>bupati</a:t>
            </a:r>
            <a:r>
              <a:rPr lang="en-AU" sz="2133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AU" sz="2133" dirty="0" err="1">
                <a:latin typeface="Courier New" pitchFamily="49" charset="0"/>
                <a:cs typeface="Courier New" pitchFamily="49" charset="0"/>
              </a:rPr>
              <a:t>walikota</a:t>
            </a:r>
            <a:r>
              <a:rPr lang="en-AU" sz="2133" dirty="0">
                <a:latin typeface="Courier New" pitchFamily="49" charset="0"/>
                <a:cs typeface="Courier New" pitchFamily="49" charset="0"/>
              </a:rPr>
              <a:t>;</a:t>
            </a:r>
            <a:endParaRPr lang="id-ID" sz="2133" dirty="0">
              <a:latin typeface="Courier New" pitchFamily="49" charset="0"/>
              <a:cs typeface="Courier New" pitchFamily="49" charset="0"/>
            </a:endParaRPr>
          </a:p>
          <a:p>
            <a:pPr marL="609585" indent="-609585">
              <a:spcAft>
                <a:spcPts val="800"/>
              </a:spcAft>
            </a:pPr>
            <a:endParaRPr lang="id-ID" sz="2133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1991" y="1205955"/>
            <a:ext cx="1098378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333" dirty="0">
                <a:latin typeface="Arial Black" pitchFamily="34" charset="0"/>
              </a:rPr>
              <a:t>04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8253" y="294195"/>
            <a:ext cx="1259453" cy="541838"/>
            <a:chOff x="155575" y="4659982"/>
            <a:chExt cx="944590" cy="360040"/>
          </a:xfrm>
        </p:grpSpPr>
        <p:sp>
          <p:nvSpPr>
            <p:cNvPr id="6" name="Right Arrow 5"/>
            <p:cNvSpPr/>
            <p:nvPr/>
          </p:nvSpPr>
          <p:spPr>
            <a:xfrm>
              <a:off x="155575" y="4659982"/>
              <a:ext cx="455985" cy="360040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Chevron 6"/>
            <p:cNvSpPr/>
            <p:nvPr/>
          </p:nvSpPr>
          <p:spPr>
            <a:xfrm>
              <a:off x="559468" y="4659982"/>
              <a:ext cx="288032" cy="360040"/>
            </a:xfrm>
            <a:prstGeom prst="chevr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" name="Chevron 7"/>
            <p:cNvSpPr/>
            <p:nvPr/>
          </p:nvSpPr>
          <p:spPr>
            <a:xfrm>
              <a:off x="812133" y="4659982"/>
              <a:ext cx="288032" cy="360040"/>
            </a:xfrm>
            <a:prstGeom prst="chevr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615464" y="294194"/>
            <a:ext cx="624562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667" b="1" dirty="0">
                <a:latin typeface="Aharoni" pitchFamily="2" charset="-79"/>
                <a:cs typeface="Aharoni" pitchFamily="2" charset="-79"/>
              </a:rPr>
              <a:t>UNIT KERJA BIDANG PEMERINTAHAN</a:t>
            </a:r>
            <a:endParaRPr lang="en-US" sz="2667" b="1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615464" y="836032"/>
            <a:ext cx="630343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3969" y="413905"/>
            <a:ext cx="10382323" cy="6444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marL="609585" indent="-609585" algn="just" fontAlgn="base">
              <a:spcBef>
                <a:spcPct val="0"/>
              </a:spcBef>
              <a:spcAft>
                <a:spcPct val="0"/>
              </a:spcAft>
            </a:pPr>
            <a:r>
              <a:rPr lang="sv-SE" sz="18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</a:t>
            </a:r>
            <a:r>
              <a:rPr lang="id-ID" sz="18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UNGSI:</a:t>
            </a:r>
          </a:p>
          <a:p>
            <a:pPr marL="609585" indent="-609585">
              <a:buFont typeface="+mj-lt"/>
              <a:buAutoNum type="arabicPeriod" startAt="4"/>
            </a:pP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penyiapan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fasilitasi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koordinasi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kegiatan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pemerintahan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pembangunan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antara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Daerah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provinsi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Daerah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kabupaten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kota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antar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Daerah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kabupaten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kota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yang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ada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di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wilayahnya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dan</a:t>
            </a:r>
            <a:endParaRPr lang="en-US" sz="1867" dirty="0">
              <a:latin typeface="Courier New" pitchFamily="49" charset="0"/>
              <a:cs typeface="Courier New" pitchFamily="49" charset="0"/>
            </a:endParaRPr>
          </a:p>
          <a:p>
            <a:pPr marL="609585" indent="-609585">
              <a:buFont typeface="+mj-lt"/>
              <a:buAutoNum type="arabicPeriod" startAt="4"/>
            </a:pP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penyiapan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fasilitasi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penyelesaian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perselisihan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dalam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penyelenggaraan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fungsi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pemerintahan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antar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Daerah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kabupaten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kota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dalam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1 (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satu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) Daerah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provinsi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. </a:t>
            </a:r>
          </a:p>
          <a:p>
            <a:pPr marL="609585" indent="-609585">
              <a:buFont typeface="+mj-lt"/>
              <a:buAutoNum type="arabicPeriod" startAt="4"/>
            </a:pP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Fasilitasi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penerimaan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pertanggungjawaban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bupati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wali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kota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dalam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melaksanakan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urusan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pemerintahan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umum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untuk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diteruskan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kepada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Menteri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09585" indent="-609585">
              <a:buFont typeface="+mj-lt"/>
              <a:buAutoNum type="arabicPeriod" startAt="4"/>
            </a:pP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penyiapan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rekomendasi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pemberhentian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bupati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wali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kota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kepada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Menteri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atas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laporan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dari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DPRD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kabupaten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kota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09585" indent="-609585">
              <a:buFont typeface="+mj-lt"/>
              <a:buAutoNum type="arabicPeriod" startAt="4"/>
            </a:pP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penyiapan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rekomendasi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penjabat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bupati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wali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kota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kepada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Menteri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apabila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bupati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wali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kota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kota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diberhentikan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sementara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tidak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ada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wakil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bupati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wali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kota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09585" indent="-609585">
              <a:buFont typeface="+mj-lt"/>
              <a:buAutoNum type="arabicPeriod" startAt="4"/>
            </a:pP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penyiapan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rekomendasi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pemberhentian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anggota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DPRD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provinsi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kepada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Menteri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pemberhentian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anggota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DPRD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kabupaten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kota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atas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usul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pimpinan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DPRD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kabupaten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kota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09585" indent="-609585">
              <a:buFont typeface="+mj-lt"/>
              <a:buAutoNum type="arabicPeriod" startAt="4"/>
            </a:pP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penyiapan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penyampaian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anggota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DPRD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provinsi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yang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diberhentikan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calon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pengganti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antarwaktu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kepada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Menteri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serta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rekomendasi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pengangkatan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pengganti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antarwaktu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anggota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DPRD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kabupaten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kota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1991" y="130884"/>
            <a:ext cx="1098378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333" dirty="0">
                <a:latin typeface="Arial Black" pitchFamily="34" charset="0"/>
              </a:rPr>
              <a:t>04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3968" y="744288"/>
            <a:ext cx="10668032" cy="65442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marL="609585" indent="-609585" algn="just" fontAlgn="base">
              <a:spcBef>
                <a:spcPct val="0"/>
              </a:spcBef>
              <a:spcAft>
                <a:spcPts val="800"/>
              </a:spcAft>
            </a:pPr>
            <a:r>
              <a:rPr lang="sv-SE" sz="2133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</a:t>
            </a:r>
            <a:r>
              <a:rPr lang="id-ID" sz="2133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UNGSI:</a:t>
            </a:r>
          </a:p>
          <a:p>
            <a:pPr marL="609585" indent="-609585">
              <a:spcAft>
                <a:spcPts val="800"/>
              </a:spcAft>
              <a:buFont typeface="+mj-lt"/>
              <a:buAutoNum type="arabicPeriod" startAt="11"/>
            </a:pP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penyiapan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rekomendasi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peresmian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ketua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wakil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ketua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keanggotaan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DPRD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kabupaten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kota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09585" indent="-609585">
              <a:spcAft>
                <a:spcPts val="800"/>
              </a:spcAft>
              <a:buFont typeface="+mj-lt"/>
              <a:buAutoNum type="arabicPeriod" startAt="11"/>
            </a:pP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penyiapan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rekomendasi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penunjukan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penjabat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sekretaris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daerah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provinsi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untuk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persetujuan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Menteri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persetujuan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penjabat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sekretaris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daerah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kabupaten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kota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yang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ditunjuk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bupati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wali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kota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09585" indent="-609585">
              <a:spcAft>
                <a:spcPts val="800"/>
              </a:spcAft>
              <a:buFont typeface="+mj-lt"/>
              <a:buAutoNum type="arabicPeriod" startAt="11"/>
            </a:pP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penyiapan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rekomendasi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pengangkatan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atau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pelantikan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kepala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perangkat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daerah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kabupaten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kota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yang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ditolak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diangkat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atau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dilantik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oleh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bupati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wali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kota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09585" indent="-609585">
              <a:spcAft>
                <a:spcPts val="800"/>
              </a:spcAft>
              <a:buFont typeface="+mj-lt"/>
              <a:buAutoNum type="arabicPeriod" startAt="11"/>
            </a:pP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penyiapan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pelaksanaan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pemantauan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evaluasi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terhadap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kerjasama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yang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dilakukan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Daerah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kabupaten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kota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dalam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satu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provinsi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dan</a:t>
            </a:r>
            <a:endParaRPr lang="en-US" sz="2133" dirty="0">
              <a:latin typeface="Courier New" pitchFamily="49" charset="0"/>
              <a:cs typeface="Courier New" pitchFamily="49" charset="0"/>
            </a:endParaRPr>
          </a:p>
          <a:p>
            <a:pPr marL="609585" indent="-609585">
              <a:spcAft>
                <a:spcPts val="800"/>
              </a:spcAft>
              <a:buFont typeface="+mj-lt"/>
              <a:buAutoNum type="arabicPeriod" startAt="11"/>
            </a:pP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penyiapan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fasilitasi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pelaksanaan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evaluasi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laporan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penyelenggaraan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pemerintahan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daerah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kabupaten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kota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dengan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melibatkan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perangkat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daerah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instansi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vertikal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terkait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untuk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menilai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kinerja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penyelenggaraan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pemerintahan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daerah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kabupaten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kota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1991" y="713871"/>
            <a:ext cx="1098378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333" dirty="0">
                <a:latin typeface="Arial Black" pitchFamily="34" charset="0"/>
              </a:rPr>
              <a:t>04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428718" y="1264532"/>
            <a:ext cx="10382323" cy="13544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id-ID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Unit kerja bidang Hukum dan organisasi </a:t>
            </a:r>
            <a:r>
              <a:rPr lang="en-AU" sz="2667" b="1" dirty="0" err="1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dipimpin</a:t>
            </a:r>
            <a:r>
              <a:rPr lang="en-AU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AU" sz="2667" b="1" dirty="0" err="1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dan</a:t>
            </a:r>
            <a:r>
              <a:rPr lang="en-AU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AU" sz="2667" b="1" dirty="0" err="1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dikoordinasikan</a:t>
            </a:r>
            <a:r>
              <a:rPr lang="id-ID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oleh </a:t>
            </a:r>
            <a:r>
              <a:rPr lang="nn-NO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Biro yang melaksanakan fungsi di bidang hukum</a:t>
            </a:r>
            <a:endParaRPr lang="id-ID" sz="2667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428718" y="2858906"/>
            <a:ext cx="10382323" cy="13544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sv-SE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Unit kerja bidang pemerintahan </a:t>
            </a:r>
            <a:r>
              <a:rPr lang="id-ID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sv-SE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memiliki anggota dari organisasi perangkat provinsi daerah yang mempunyai tugas dan fungsi bersesuaian.</a:t>
            </a: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428718" y="4572294"/>
            <a:ext cx="10382323" cy="17648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sv-SE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</a:t>
            </a:r>
            <a:r>
              <a:rPr lang="id-ID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UGAS: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sv-SE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membantu melaksanakan tugas dan wewenang Gubernur sebagai wakil Pemerintah Pusat di bidang hukum dan organisasi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457" y="1290092"/>
            <a:ext cx="1098378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333" dirty="0">
                <a:latin typeface="Arial Black" pitchFamily="34" charset="0"/>
              </a:rPr>
              <a:t>01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457" y="2795229"/>
            <a:ext cx="1098378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333" dirty="0">
                <a:latin typeface="Arial Black" pitchFamily="34" charset="0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6751" y="4407874"/>
            <a:ext cx="1098378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333" dirty="0">
                <a:latin typeface="Arial Black" pitchFamily="34" charset="0"/>
              </a:rPr>
              <a:t>03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08253" y="294195"/>
            <a:ext cx="1259453" cy="541838"/>
            <a:chOff x="155575" y="4659982"/>
            <a:chExt cx="944590" cy="360040"/>
          </a:xfrm>
        </p:grpSpPr>
        <p:sp>
          <p:nvSpPr>
            <p:cNvPr id="10" name="Right Arrow 9"/>
            <p:cNvSpPr/>
            <p:nvPr/>
          </p:nvSpPr>
          <p:spPr>
            <a:xfrm>
              <a:off x="155575" y="4659982"/>
              <a:ext cx="455985" cy="360040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" name="Chevron 10"/>
            <p:cNvSpPr/>
            <p:nvPr/>
          </p:nvSpPr>
          <p:spPr>
            <a:xfrm>
              <a:off x="559468" y="4659982"/>
              <a:ext cx="288032" cy="360040"/>
            </a:xfrm>
            <a:prstGeom prst="chevr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12" name="Chevron 11"/>
            <p:cNvSpPr/>
            <p:nvPr/>
          </p:nvSpPr>
          <p:spPr>
            <a:xfrm>
              <a:off x="812133" y="4659982"/>
              <a:ext cx="288032" cy="360040"/>
            </a:xfrm>
            <a:prstGeom prst="chevr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615463" y="294194"/>
            <a:ext cx="7991290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667" b="1" dirty="0">
                <a:latin typeface="Aharoni" pitchFamily="2" charset="-79"/>
                <a:cs typeface="Aharoni" pitchFamily="2" charset="-79"/>
              </a:rPr>
              <a:t>UNIT KERJA BIDANG HUKUM DAN ORGANISASI</a:t>
            </a:r>
            <a:endParaRPr lang="en-US" sz="2667" b="1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615464" y="836032"/>
            <a:ext cx="630343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3968" y="1237613"/>
            <a:ext cx="10668032" cy="66479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marL="609585" indent="-609585" algn="just" fontAlgn="base">
              <a:spcBef>
                <a:spcPct val="0"/>
              </a:spcBef>
              <a:spcAft>
                <a:spcPts val="800"/>
              </a:spcAft>
            </a:pPr>
            <a:r>
              <a:rPr lang="sv-SE" sz="2400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</a:t>
            </a:r>
            <a:r>
              <a:rPr lang="id-ID" sz="2400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UNGSI:</a:t>
            </a:r>
          </a:p>
          <a:p>
            <a:pPr marL="609585" indent="-609585">
              <a:spcAft>
                <a:spcPts val="800"/>
              </a:spcAft>
              <a:buFont typeface="+mj-lt"/>
              <a:buAutoNum type="arabicPeriod"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Penyiapan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rekomendasi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pembatalan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peraturan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bupati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walikota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09585" indent="-609585">
              <a:spcAft>
                <a:spcPts val="800"/>
              </a:spcAft>
              <a:buFont typeface="+mj-lt"/>
              <a:buAutoNum type="arabicPeriod"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penyiapan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rekomendasi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persetujuan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terhadap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rancangan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perda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kabupaten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kota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tentang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pembentukan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susunan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perangkat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daerah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kabupaten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kota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09585" indent="-609585">
              <a:spcAft>
                <a:spcPts val="800"/>
              </a:spcAft>
              <a:buFont typeface="+mj-lt"/>
              <a:buAutoNum type="arabicPeriod"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penyiapan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fasilitasi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pelaksanaan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pengawasan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terhadap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perda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kabupaten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kota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09585" indent="-609585">
              <a:spcAft>
                <a:spcPts val="800"/>
              </a:spcAft>
              <a:buFont typeface="+mj-lt"/>
              <a:buAutoNum type="arabicPeriod"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penyiapan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fasilitasi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pelaksanaan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evaluasi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terhadap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rancangan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perda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kabupaten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kota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tentang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pajak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daerah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retribusi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daerah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sesuai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peraturan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perundang-undangan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 </a:t>
            </a:r>
            <a:endParaRPr lang="id-ID" sz="2400" dirty="0">
              <a:latin typeface="Courier New" pitchFamily="49" charset="0"/>
              <a:cs typeface="Courier New" pitchFamily="49" charset="0"/>
            </a:endParaRPr>
          </a:p>
          <a:p>
            <a:pPr marL="609585" indent="-609585">
              <a:spcAft>
                <a:spcPts val="800"/>
              </a:spcAft>
              <a:buFont typeface="+mj-lt"/>
              <a:buAutoNum type="arabicPeriod"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penyiapan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fasilitasi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pelaksanaan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dirty="0" err="1">
                <a:latin typeface="Courier New" pitchFamily="49" charset="0"/>
                <a:cs typeface="Courier New" pitchFamily="49" charset="0"/>
              </a:rPr>
              <a:t>pembinaan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dirty="0" err="1">
                <a:latin typeface="Courier New" pitchFamily="49" charset="0"/>
                <a:cs typeface="Courier New" pitchFamily="49" charset="0"/>
              </a:rPr>
              <a:t>pengendalian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dirty="0" err="1">
                <a:latin typeface="Courier New" pitchFamily="49" charset="0"/>
                <a:cs typeface="Courier New" pitchFamily="49" charset="0"/>
              </a:rPr>
              <a:t>penataan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dirty="0" err="1">
                <a:latin typeface="Courier New" pitchFamily="49" charset="0"/>
                <a:cs typeface="Courier New" pitchFamily="49" charset="0"/>
              </a:rPr>
              <a:t>perangkat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dirty="0" err="1">
                <a:latin typeface="Courier New" pitchFamily="49" charset="0"/>
                <a:cs typeface="Courier New" pitchFamily="49" charset="0"/>
              </a:rPr>
              <a:t>daerah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dirty="0" err="1">
                <a:latin typeface="Courier New" pitchFamily="49" charset="0"/>
                <a:cs typeface="Courier New" pitchFamily="49" charset="0"/>
              </a:rPr>
              <a:t>kabupaten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AU" sz="2400" dirty="0" err="1">
                <a:latin typeface="Courier New" pitchFamily="49" charset="0"/>
                <a:cs typeface="Courier New" pitchFamily="49" charset="0"/>
              </a:rPr>
              <a:t>kota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.</a:t>
            </a:r>
            <a:endParaRPr lang="id-ID" sz="2400" dirty="0">
              <a:latin typeface="Courier New" pitchFamily="49" charset="0"/>
              <a:cs typeface="Courier New" pitchFamily="49" charset="0"/>
            </a:endParaRPr>
          </a:p>
          <a:p>
            <a:pPr marL="609585" indent="-609585">
              <a:spcAft>
                <a:spcPts val="800"/>
              </a:spcAft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991" y="1205955"/>
            <a:ext cx="1098378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333" dirty="0">
                <a:latin typeface="Arial Black" pitchFamily="34" charset="0"/>
              </a:rPr>
              <a:t>04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8253" y="294195"/>
            <a:ext cx="1259453" cy="541838"/>
            <a:chOff x="155575" y="4659982"/>
            <a:chExt cx="944590" cy="360040"/>
          </a:xfrm>
        </p:grpSpPr>
        <p:sp>
          <p:nvSpPr>
            <p:cNvPr id="8" name="Right Arrow 7"/>
            <p:cNvSpPr/>
            <p:nvPr/>
          </p:nvSpPr>
          <p:spPr>
            <a:xfrm>
              <a:off x="155575" y="4659982"/>
              <a:ext cx="455985" cy="360040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Chevron 8"/>
            <p:cNvSpPr/>
            <p:nvPr/>
          </p:nvSpPr>
          <p:spPr>
            <a:xfrm>
              <a:off x="559468" y="4659982"/>
              <a:ext cx="288032" cy="360040"/>
            </a:xfrm>
            <a:prstGeom prst="chevr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10" name="Chevron 9"/>
            <p:cNvSpPr/>
            <p:nvPr/>
          </p:nvSpPr>
          <p:spPr>
            <a:xfrm>
              <a:off x="812133" y="4659982"/>
              <a:ext cx="288032" cy="360040"/>
            </a:xfrm>
            <a:prstGeom prst="chevr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15464" y="294194"/>
            <a:ext cx="624562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667" b="1" dirty="0">
                <a:latin typeface="Aharoni" pitchFamily="2" charset="-79"/>
                <a:cs typeface="Aharoni" pitchFamily="2" charset="-79"/>
              </a:rPr>
              <a:t>UNIT KERJA BIDANG PEMERINTAHAN</a:t>
            </a:r>
            <a:endParaRPr lang="en-US" sz="2667" b="1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615464" y="836032"/>
            <a:ext cx="630343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3969" y="886325"/>
            <a:ext cx="10382323" cy="71004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marL="609585" indent="-609585" algn="just" fontAlgn="base">
              <a:spcBef>
                <a:spcPct val="0"/>
              </a:spcBef>
              <a:spcAft>
                <a:spcPct val="0"/>
              </a:spcAft>
            </a:pPr>
            <a:r>
              <a:rPr lang="sv-SE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</a:t>
            </a:r>
            <a:r>
              <a:rPr lang="id-ID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UNGSI:</a:t>
            </a:r>
          </a:p>
          <a:p>
            <a:pPr marL="609585" indent="-609585">
              <a:buFont typeface="+mj-lt"/>
              <a:buAutoNum type="arabicPeriod" startAt="6"/>
            </a:pP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Penyiapan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rekomendasi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perda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kabupaten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kota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tentang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pembentukan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kecamatan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kepada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Menteri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untuk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mendapat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persetujuan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09585" indent="-609585">
              <a:buFont typeface="+mj-lt"/>
              <a:buAutoNum type="arabicPeriod" startAt="6"/>
            </a:pP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Penyiapan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rekomendasi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pembatalan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keputusan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bupati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walikota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tentang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pengangkatan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camat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yang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tidak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sesuai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dengan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ketentuan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09585" indent="-609585">
              <a:buFont typeface="+mj-lt"/>
              <a:buAutoNum type="arabicPeriod" startAt="6"/>
            </a:pP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Penyiapan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pemberian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nomor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register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terhadap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raperda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kabupaten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kota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yang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diajukan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oleh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bupati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walikota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09585" indent="-609585">
              <a:buFont typeface="+mj-lt"/>
              <a:buAutoNum type="arabicPeriod" startAt="6"/>
            </a:pP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penyiapan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fasilitasi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penyampaian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laporan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perda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kabupaten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kota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yang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telah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mendapat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nomor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register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secara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berkala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kepada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Menteri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dan</a:t>
            </a:r>
            <a:endParaRPr lang="en-US" sz="2667" dirty="0">
              <a:latin typeface="Courier New" pitchFamily="49" charset="0"/>
              <a:cs typeface="Courier New" pitchFamily="49" charset="0"/>
            </a:endParaRPr>
          </a:p>
          <a:p>
            <a:pPr marL="609585" indent="-609585">
              <a:buFont typeface="+mj-lt"/>
              <a:buAutoNum type="arabicPeriod" startAt="6"/>
            </a:pP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penyiapan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fasilitasi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pelaksanaan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evaluasi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kinerja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pelayanan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publik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yang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dilaksanakan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oleh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Pemerintah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Daerah 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kabupaten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67" dirty="0" err="1">
                <a:latin typeface="Courier New" pitchFamily="49" charset="0"/>
                <a:cs typeface="Courier New" pitchFamily="49" charset="0"/>
              </a:rPr>
              <a:t>kota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609585" indent="-609585"/>
            <a:endParaRPr lang="en-US" sz="2667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991" y="1205955"/>
            <a:ext cx="1098378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333" dirty="0">
                <a:latin typeface="Arial Black" pitchFamily="34" charset="0"/>
              </a:rPr>
              <a:t>04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428718" y="1183402"/>
            <a:ext cx="10382323" cy="17648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id-ID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Unit kerja bidang keuangan </a:t>
            </a:r>
            <a:r>
              <a:rPr lang="en-AU" sz="2667" b="1" dirty="0" err="1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dipimpin</a:t>
            </a:r>
            <a:r>
              <a:rPr lang="en-AU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AU" sz="2667" b="1" dirty="0" err="1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dan</a:t>
            </a:r>
            <a:r>
              <a:rPr lang="en-AU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AU" sz="2667" b="1" dirty="0" err="1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dikoordinasikan</a:t>
            </a:r>
            <a:r>
              <a:rPr lang="id-ID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oleh </a:t>
            </a:r>
            <a:r>
              <a:rPr lang="nn-NO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Badan daerah provinsi yang melaksanakan fungsi penunjang urusan pemerintahan di bidang keuangan dan aset atau sebutan lain</a:t>
            </a:r>
            <a:endParaRPr lang="id-ID" sz="2667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428718" y="3288945"/>
            <a:ext cx="10382323" cy="1354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sv-SE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Unit kerja bidang pemerintahan </a:t>
            </a:r>
            <a:r>
              <a:rPr lang="id-ID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sv-SE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memiliki anggota dari organisasi perangkat provinsi daerah yang mempunyai tugas dan fungsi bersesuaian.</a:t>
            </a: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428718" y="5009102"/>
            <a:ext cx="10382323" cy="1354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sv-SE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</a:t>
            </a:r>
            <a:r>
              <a:rPr lang="id-ID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UGAS: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sv-SE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membantu melaksanakan tugas dan wewenang Gubernur sebagai wakil Pemerintah Pusat di bidang </a:t>
            </a:r>
            <a:r>
              <a:rPr lang="id-ID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keuangan</a:t>
            </a:r>
            <a:endParaRPr lang="sv-SE" sz="2667" b="1" dirty="0">
              <a:solidFill>
                <a:schemeClr val="tx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457" y="967563"/>
            <a:ext cx="1098378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333" dirty="0">
                <a:latin typeface="Arial Black" pitchFamily="34" charset="0"/>
              </a:rPr>
              <a:t>01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457" y="3225268"/>
            <a:ext cx="1098378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333" dirty="0">
                <a:latin typeface="Arial Black" pitchFamily="34" charset="0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6751" y="5052928"/>
            <a:ext cx="1098378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333" dirty="0">
                <a:latin typeface="Arial Black" pitchFamily="34" charset="0"/>
              </a:rPr>
              <a:t>03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08253" y="294195"/>
            <a:ext cx="1259453" cy="541838"/>
            <a:chOff x="155575" y="4659982"/>
            <a:chExt cx="944590" cy="360040"/>
          </a:xfrm>
        </p:grpSpPr>
        <p:sp>
          <p:nvSpPr>
            <p:cNvPr id="10" name="Right Arrow 9"/>
            <p:cNvSpPr/>
            <p:nvPr/>
          </p:nvSpPr>
          <p:spPr>
            <a:xfrm>
              <a:off x="155575" y="4659982"/>
              <a:ext cx="455985" cy="360040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" name="Chevron 10"/>
            <p:cNvSpPr/>
            <p:nvPr/>
          </p:nvSpPr>
          <p:spPr>
            <a:xfrm>
              <a:off x="559468" y="4659982"/>
              <a:ext cx="288032" cy="360040"/>
            </a:xfrm>
            <a:prstGeom prst="chevr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12" name="Chevron 11"/>
            <p:cNvSpPr/>
            <p:nvPr/>
          </p:nvSpPr>
          <p:spPr>
            <a:xfrm>
              <a:off x="812133" y="4659982"/>
              <a:ext cx="288032" cy="360040"/>
            </a:xfrm>
            <a:prstGeom prst="chevr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615463" y="294194"/>
            <a:ext cx="557716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667" b="1" dirty="0">
                <a:latin typeface="Aharoni" pitchFamily="2" charset="-79"/>
                <a:cs typeface="Aharoni" pitchFamily="2" charset="-79"/>
              </a:rPr>
              <a:t>UNIT KERJA BIDANG KEUANGAN</a:t>
            </a:r>
            <a:endParaRPr lang="en-US" sz="2667" b="1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615464" y="836032"/>
            <a:ext cx="630343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3969" y="1237688"/>
            <a:ext cx="10382323" cy="58682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marL="609585" indent="-609585" algn="just" fontAlgn="base">
              <a:spcBef>
                <a:spcPct val="0"/>
              </a:spcBef>
              <a:spcAft>
                <a:spcPts val="400"/>
              </a:spcAft>
            </a:pPr>
            <a:r>
              <a:rPr lang="sv-SE" sz="2400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</a:t>
            </a:r>
            <a:r>
              <a:rPr lang="id-ID" sz="2400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UNGSI:</a:t>
            </a:r>
          </a:p>
          <a:p>
            <a:pPr marL="609585" indent="-609585">
              <a:spcAft>
                <a:spcPts val="400"/>
              </a:spcAft>
              <a:buFont typeface="+mj-lt"/>
              <a:buAutoNum type="arabicPeriod"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penyiapan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fasilitasi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pelaksanaan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evaluasi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terhadap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rancangan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perda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kabupaten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kota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tentang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APBD,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perubahan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APBD,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pertanggungjawaban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pelaksanaan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APBDsesuai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peraturan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perundang-undangan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09585" indent="-609585">
              <a:spcAft>
                <a:spcPts val="400"/>
              </a:spcAft>
              <a:buFont typeface="+mj-lt"/>
              <a:buAutoNum type="arabicPeriod"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penyiapan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pelaksanaan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pemberdayaan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fasilitasi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Daerah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kabupaten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kota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09585" indent="-609585">
              <a:spcAft>
                <a:spcPts val="400"/>
              </a:spcAft>
              <a:buFont typeface="+mj-lt"/>
              <a:buAutoNum type="arabicPeriod"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Penyiapan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pelaksanaan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fasilitasi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khusus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kepada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penyelenggaraan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Pemerintah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Daerah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kabupaten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kota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yang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telah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dibina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namun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tidak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menunjukkan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perbaikan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kinerja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yang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ada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wilayahnya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dan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609585" indent="-609585">
              <a:spcAft>
                <a:spcPts val="400"/>
              </a:spcAft>
              <a:buFont typeface="+mj-lt"/>
              <a:buAutoNum type="arabicPeriod"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penyiapan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fasilitasi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pelaksanaan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pengendalian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atas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defisit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APBD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kabupaten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kota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dengan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berdasarkan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batas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maksimal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defisit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APBD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batas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maksimal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jumlah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kumulatif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pinjaman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Daerah.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1991" y="1205955"/>
            <a:ext cx="1098378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333" dirty="0">
                <a:latin typeface="Arial Black" pitchFamily="34" charset="0"/>
              </a:rPr>
              <a:t>04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8253" y="294195"/>
            <a:ext cx="1259453" cy="541838"/>
            <a:chOff x="155575" y="4659982"/>
            <a:chExt cx="944590" cy="360040"/>
          </a:xfrm>
        </p:grpSpPr>
        <p:sp>
          <p:nvSpPr>
            <p:cNvPr id="8" name="Right Arrow 7"/>
            <p:cNvSpPr/>
            <p:nvPr/>
          </p:nvSpPr>
          <p:spPr>
            <a:xfrm>
              <a:off x="155575" y="4659982"/>
              <a:ext cx="455985" cy="360040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Chevron 8"/>
            <p:cNvSpPr/>
            <p:nvPr/>
          </p:nvSpPr>
          <p:spPr>
            <a:xfrm>
              <a:off x="559468" y="4659982"/>
              <a:ext cx="288032" cy="360040"/>
            </a:xfrm>
            <a:prstGeom prst="chevr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10" name="Chevron 9"/>
            <p:cNvSpPr/>
            <p:nvPr/>
          </p:nvSpPr>
          <p:spPr>
            <a:xfrm>
              <a:off x="812133" y="4659982"/>
              <a:ext cx="288032" cy="360040"/>
            </a:xfrm>
            <a:prstGeom prst="chevr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15463" y="294194"/>
            <a:ext cx="557716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667" b="1" dirty="0">
                <a:latin typeface="Aharoni" pitchFamily="2" charset="-79"/>
                <a:cs typeface="Aharoni" pitchFamily="2" charset="-79"/>
              </a:rPr>
              <a:t>UNIT KERJA BIDANG KEUANGAN</a:t>
            </a:r>
            <a:endParaRPr lang="en-US" sz="2667" b="1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615464" y="836032"/>
            <a:ext cx="630343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1" y="0"/>
            <a:ext cx="3619483" cy="7740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Rectangle 45"/>
          <p:cNvSpPr/>
          <p:nvPr/>
        </p:nvSpPr>
        <p:spPr>
          <a:xfrm>
            <a:off x="3619484" y="0"/>
            <a:ext cx="8572517" cy="7740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ounded Rectangle 5"/>
          <p:cNvSpPr/>
          <p:nvPr/>
        </p:nvSpPr>
        <p:spPr>
          <a:xfrm>
            <a:off x="1142924" y="430013"/>
            <a:ext cx="1524011" cy="64505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>
                <a:latin typeface="Arial Narrow" pitchFamily="34" charset="0"/>
              </a:rPr>
              <a:t>Pasal 1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2924" y="1182582"/>
            <a:ext cx="26670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Negara Indonesia ialah Negara Kesatuan yang berbentuk Republik.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7716" y="5482972"/>
            <a:ext cx="24765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Presiden memegang kekuasaan pemerintahan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142966" y="4730403"/>
            <a:ext cx="1524011" cy="64505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>
                <a:latin typeface="Arial Narrow" pitchFamily="34" charset="0"/>
              </a:rPr>
              <a:t>Pasal 4</a:t>
            </a:r>
          </a:p>
        </p:txBody>
      </p:sp>
      <p:sp>
        <p:nvSpPr>
          <p:cNvPr id="12" name="Parallelogram 11"/>
          <p:cNvSpPr/>
          <p:nvPr/>
        </p:nvSpPr>
        <p:spPr bwMode="auto">
          <a:xfrm rot="16200000">
            <a:off x="636066" y="1618750"/>
            <a:ext cx="537549" cy="95251"/>
          </a:xfrm>
          <a:prstGeom prst="parallelogram">
            <a:avLst>
              <a:gd name="adj" fmla="val 11436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latin typeface="Century Gothic" panose="020B0502020202020204" pitchFamily="34" charset="0"/>
            </a:endParaRPr>
          </a:p>
        </p:txBody>
      </p:sp>
      <p:sp>
        <p:nvSpPr>
          <p:cNvPr id="13" name="Parallelogram 12"/>
          <p:cNvSpPr/>
          <p:nvPr/>
        </p:nvSpPr>
        <p:spPr bwMode="auto">
          <a:xfrm rot="16200000">
            <a:off x="636066" y="1081201"/>
            <a:ext cx="537549" cy="95251"/>
          </a:xfrm>
          <a:prstGeom prst="parallelogram">
            <a:avLst>
              <a:gd name="adj" fmla="val 11436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latin typeface="Century Gothic" panose="020B0502020202020204" pitchFamily="34" charset="0"/>
            </a:endParaRPr>
          </a:p>
        </p:txBody>
      </p:sp>
      <p:sp>
        <p:nvSpPr>
          <p:cNvPr id="14" name="Parallelogram 13"/>
          <p:cNvSpPr/>
          <p:nvPr/>
        </p:nvSpPr>
        <p:spPr bwMode="auto">
          <a:xfrm rot="16200000">
            <a:off x="636066" y="543652"/>
            <a:ext cx="537549" cy="95251"/>
          </a:xfrm>
          <a:prstGeom prst="parallelogram">
            <a:avLst>
              <a:gd name="adj" fmla="val 11436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latin typeface="Century Gothic" panose="020B0502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-131550" y="873582"/>
            <a:ext cx="1285929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2133" dirty="0">
                <a:latin typeface="Berlin Sans FB" pitchFamily="34" charset="0"/>
              </a:rPr>
              <a:t>UUD 1945</a:t>
            </a:r>
          </a:p>
        </p:txBody>
      </p:sp>
      <p:grpSp>
        <p:nvGrpSpPr>
          <p:cNvPr id="2" name="Group 48"/>
          <p:cNvGrpSpPr/>
          <p:nvPr/>
        </p:nvGrpSpPr>
        <p:grpSpPr>
          <a:xfrm>
            <a:off x="4286240" y="-26"/>
            <a:ext cx="95251" cy="4085343"/>
            <a:chOff x="642910" y="2428874"/>
            <a:chExt cx="71438" cy="2714625"/>
          </a:xfrm>
        </p:grpSpPr>
        <p:sp>
          <p:nvSpPr>
            <p:cNvPr id="17" name="Parallelogram 16"/>
            <p:cNvSpPr/>
            <p:nvPr/>
          </p:nvSpPr>
          <p:spPr bwMode="auto">
            <a:xfrm rot="16200000">
              <a:off x="226191" y="4655343"/>
              <a:ext cx="904875" cy="71438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67">
                <a:latin typeface="Century Gothic" panose="020B0502020202020204" pitchFamily="34" charset="0"/>
              </a:endParaRPr>
            </a:p>
          </p:txBody>
        </p:sp>
        <p:sp>
          <p:nvSpPr>
            <p:cNvPr id="18" name="Parallelogram 17"/>
            <p:cNvSpPr/>
            <p:nvPr/>
          </p:nvSpPr>
          <p:spPr bwMode="auto">
            <a:xfrm rot="16200000">
              <a:off x="226191" y="3750468"/>
              <a:ext cx="904875" cy="71438"/>
            </a:xfrm>
            <a:prstGeom prst="parallelogram">
              <a:avLst>
                <a:gd name="adj" fmla="val 11436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67">
                <a:latin typeface="Century Gothic" panose="020B0502020202020204" pitchFamily="34" charset="0"/>
              </a:endParaRPr>
            </a:p>
          </p:txBody>
        </p:sp>
        <p:sp>
          <p:nvSpPr>
            <p:cNvPr id="19" name="Parallelogram 18"/>
            <p:cNvSpPr/>
            <p:nvPr/>
          </p:nvSpPr>
          <p:spPr bwMode="auto">
            <a:xfrm rot="16200000">
              <a:off x="226191" y="2845593"/>
              <a:ext cx="904875" cy="71438"/>
            </a:xfrm>
            <a:prstGeom prst="parallelogram">
              <a:avLst>
                <a:gd name="adj" fmla="val 11436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67">
                <a:latin typeface="Century Gothic" panose="020B0502020202020204" pitchFamily="34" charset="0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 rot="16200000">
            <a:off x="2447434" y="1617299"/>
            <a:ext cx="3217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d-ID" sz="2400" dirty="0">
                <a:latin typeface="Berlin Sans FB" pitchFamily="34" charset="0"/>
              </a:rPr>
              <a:t>UU NO 23 TAHUN 2014</a:t>
            </a:r>
          </a:p>
        </p:txBody>
      </p:sp>
      <p:sp>
        <p:nvSpPr>
          <p:cNvPr id="25" name="Right Arrow 24"/>
          <p:cNvSpPr/>
          <p:nvPr/>
        </p:nvSpPr>
        <p:spPr>
          <a:xfrm rot="5400000">
            <a:off x="734624" y="3345036"/>
            <a:ext cx="2150195" cy="19050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28" name="Rounded Rectangle 27"/>
          <p:cNvSpPr/>
          <p:nvPr/>
        </p:nvSpPr>
        <p:spPr>
          <a:xfrm>
            <a:off x="4571990" y="4837914"/>
            <a:ext cx="1524011" cy="43003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>
                <a:latin typeface="Arial Narrow" pitchFamily="34" charset="0"/>
              </a:rPr>
              <a:t>Pasal 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76739" y="5441326"/>
            <a:ext cx="34290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92" indent="-304792">
              <a:buFont typeface="+mj-lt"/>
              <a:buAutoNum type="arabicParenR"/>
            </a:pPr>
            <a:r>
              <a:rPr lang="id-ID" sz="1600" dirty="0">
                <a:latin typeface="Courier New" pitchFamily="49" charset="0"/>
                <a:cs typeface="Courier New" pitchFamily="49" charset="0"/>
              </a:rPr>
              <a:t>Presiden Republik Indonesia memegang kekuasaan pemerintahan</a:t>
            </a:r>
          </a:p>
          <a:p>
            <a:pPr marL="304792" indent="-304792">
              <a:buFont typeface="+mj-lt"/>
              <a:buAutoNum type="arabicParenR"/>
            </a:pPr>
            <a:r>
              <a:rPr lang="id-ID" sz="1600" dirty="0">
                <a:latin typeface="Courier New" pitchFamily="49" charset="0"/>
                <a:cs typeface="Courier New" pitchFamily="49" charset="0"/>
              </a:rPr>
              <a:t>Kekuasaan Pemerintahan diuraikan dalam berbagai Urusan Pemerintahan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571990" y="214994"/>
            <a:ext cx="1524011" cy="5375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>
                <a:latin typeface="Arial Narrow" pitchFamily="34" charset="0"/>
              </a:rPr>
              <a:t>Pasal 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476739" y="818195"/>
            <a:ext cx="4857784" cy="2903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spcAft>
                <a:spcPts val="400"/>
              </a:spcAft>
              <a:buFont typeface="Trebuchet MS" pitchFamily="34" charset="0"/>
              <a:buAutoNum type="arabicPeriod"/>
            </a:pPr>
            <a:r>
              <a:rPr lang="id-ID" altLang="en-US" sz="16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Binwas</a:t>
            </a:r>
            <a:r>
              <a:rPr lang="en-US" altLang="en-US" sz="16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en-US" altLang="en-US" sz="1600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oleh</a:t>
            </a:r>
            <a:r>
              <a:rPr lang="en-US" altLang="en-US" sz="16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en-US" altLang="en-US" sz="1600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Pemerintah</a:t>
            </a:r>
            <a:r>
              <a:rPr lang="en-US" altLang="en-US" sz="16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en-US" altLang="en-US" sz="1600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Pusat</a:t>
            </a:r>
            <a:r>
              <a:rPr lang="en-US" altLang="en-US" sz="16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en-US" altLang="en-US" sz="1600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terhadap</a:t>
            </a:r>
            <a:r>
              <a:rPr lang="en-US" altLang="en-US" sz="16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P</a:t>
            </a:r>
            <a:r>
              <a:rPr lang="fi-FI" altLang="en-US" sz="16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enyelenggaraan Urusan Pemerintahan oleh Daerah provinsi dilaksanakan oleh menteri/kepala L</a:t>
            </a:r>
            <a:r>
              <a:rPr lang="id-ID" altLang="en-US" sz="16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embaga</a:t>
            </a:r>
            <a:endParaRPr lang="en-US" altLang="en-US" sz="1600" dirty="0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marL="342891" indent="-342891">
              <a:spcAft>
                <a:spcPts val="400"/>
              </a:spcAft>
              <a:buFont typeface="Trebuchet MS" pitchFamily="34" charset="0"/>
              <a:buAutoNum type="arabicPeriod"/>
            </a:pPr>
            <a:r>
              <a:rPr lang="id-ID" altLang="en-US" sz="16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Binwas </a:t>
            </a:r>
            <a:r>
              <a:rPr lang="en-US" altLang="en-US" sz="1600" b="1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oleh</a:t>
            </a:r>
            <a:r>
              <a:rPr lang="en-US" altLang="en-US" sz="16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en-US" altLang="en-US" sz="1600" b="1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Pemerintah</a:t>
            </a:r>
            <a:r>
              <a:rPr lang="en-US" altLang="en-US" sz="16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en-US" altLang="en-US" sz="1600" b="1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Pusat</a:t>
            </a:r>
            <a:r>
              <a:rPr lang="en-US" altLang="en-US" sz="16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en-US" altLang="en-US" sz="1600" b="1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terhadap</a:t>
            </a:r>
            <a:r>
              <a:rPr lang="en-US" altLang="en-US" sz="16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fi-FI" altLang="en-US" sz="16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penyelenggaraan Urusan Pemerintahan oleh Daerah </a:t>
            </a:r>
            <a:r>
              <a:rPr lang="id-ID" altLang="en-US" sz="16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Kab/Kota</a:t>
            </a:r>
            <a:r>
              <a:rPr lang="en-US" altLang="en-US" sz="16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en-US" altLang="en-US" sz="1600" b="1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dilaksanakan</a:t>
            </a:r>
            <a:r>
              <a:rPr lang="en-US" altLang="en-US" sz="16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en-US" altLang="en-US" sz="1600" b="1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oleh</a:t>
            </a:r>
            <a:r>
              <a:rPr lang="en-US" altLang="en-US" sz="16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id-ID" altLang="en-US" sz="16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GWPP</a:t>
            </a:r>
            <a:r>
              <a:rPr lang="en-US" altLang="en-US" sz="16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.</a:t>
            </a:r>
          </a:p>
          <a:p>
            <a:pPr marL="342891" indent="-342891">
              <a:spcAft>
                <a:spcPts val="400"/>
              </a:spcAft>
              <a:buFont typeface="Trebuchet MS" pitchFamily="34" charset="0"/>
              <a:buAutoNum type="arabicPeriod"/>
            </a:pPr>
            <a:r>
              <a:rPr lang="id-ID" altLang="en-US" sz="16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Binwas </a:t>
            </a:r>
            <a:r>
              <a:rPr lang="en-US" altLang="en-US" sz="1600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secara</a:t>
            </a:r>
            <a:r>
              <a:rPr lang="en-US" altLang="en-US" sz="16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en-US" altLang="en-US" sz="1600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nasional</a:t>
            </a:r>
            <a:r>
              <a:rPr lang="en-US" altLang="en-US" sz="16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en-US" altLang="en-US" sz="1600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dikoordinasikan</a:t>
            </a:r>
            <a:r>
              <a:rPr lang="en-US" altLang="en-US" sz="16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en-US" altLang="en-US" sz="1600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oleh</a:t>
            </a:r>
            <a:r>
              <a:rPr lang="en-US" altLang="en-US" sz="16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en-US" altLang="en-US" sz="1600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Menteri</a:t>
            </a:r>
            <a:r>
              <a:rPr lang="en-US" altLang="en-US" sz="16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.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9906028" y="4730404"/>
            <a:ext cx="1524011" cy="50509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>
                <a:latin typeface="Arial Narrow" pitchFamily="34" charset="0"/>
              </a:rPr>
              <a:t>Pasal 91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82017" y="5161716"/>
            <a:ext cx="3238523" cy="2124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d-ID" sz="1467" dirty="0">
                <a:latin typeface="Courier New" pitchFamily="49" charset="0"/>
                <a:cs typeface="Courier New" pitchFamily="49" charset="0"/>
              </a:rPr>
              <a:t>Dalam melaksanakan pembinaan dan pengawasan terhadap penyelenggaraan Urusan Pemerintahan yang menjadi kewenangan Daerah kabupaten/kota dan Tugas Pembantuan oleh Daerah kabupaten/kota, </a:t>
            </a:r>
            <a:r>
              <a:rPr lang="id-ID" sz="1467" b="1" dirty="0">
                <a:latin typeface="Courier New" pitchFamily="49" charset="0"/>
                <a:cs typeface="Courier New" pitchFamily="49" charset="0"/>
              </a:rPr>
              <a:t>Presiden dibantu oleh GWPP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9906027" y="214994"/>
            <a:ext cx="1428760" cy="5375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133" dirty="0">
                <a:latin typeface="Arial Narrow" pitchFamily="34" charset="0"/>
              </a:rPr>
              <a:t>Pasal 373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810777" y="836679"/>
            <a:ext cx="22859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Pembinaan dan Pengawasan oleh GWPP meliputi </a:t>
            </a:r>
            <a:r>
              <a:rPr lang="id-ID" sz="1600" b="1" dirty="0">
                <a:latin typeface="Courier New" pitchFamily="49" charset="0"/>
                <a:cs typeface="Courier New" pitchFamily="49" charset="0"/>
              </a:rPr>
              <a:t>Binwas Umum </a:t>
            </a:r>
            <a:r>
              <a:rPr lang="id-ID" sz="1600" dirty="0">
                <a:latin typeface="Courier New" pitchFamily="49" charset="0"/>
                <a:cs typeface="Courier New" pitchFamily="49" charset="0"/>
              </a:rPr>
              <a:t>dan </a:t>
            </a:r>
            <a:r>
              <a:rPr lang="id-ID" sz="1600" b="1" dirty="0">
                <a:latin typeface="Courier New" pitchFamily="49" charset="0"/>
                <a:cs typeface="Courier New" pitchFamily="49" charset="0"/>
              </a:rPr>
              <a:t>Binwas Teknis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952992" y="2257678"/>
            <a:ext cx="4000528" cy="967588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45" name="Right Arrow 44"/>
          <p:cNvSpPr/>
          <p:nvPr/>
        </p:nvSpPr>
        <p:spPr>
          <a:xfrm rot="16200000">
            <a:off x="4833224" y="4312624"/>
            <a:ext cx="430039" cy="19050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38" name="Right Arrow 37"/>
          <p:cNvSpPr/>
          <p:nvPr/>
        </p:nvSpPr>
        <p:spPr>
          <a:xfrm>
            <a:off x="6381753" y="4945424"/>
            <a:ext cx="3333773" cy="21501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ight Arrow 38"/>
          <p:cNvSpPr/>
          <p:nvPr/>
        </p:nvSpPr>
        <p:spPr>
          <a:xfrm>
            <a:off x="6381752" y="322503"/>
            <a:ext cx="3143272" cy="215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Right Arrow 39"/>
          <p:cNvSpPr/>
          <p:nvPr/>
        </p:nvSpPr>
        <p:spPr>
          <a:xfrm>
            <a:off x="2762228" y="4945424"/>
            <a:ext cx="1619261" cy="21501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Right Arrow 41"/>
          <p:cNvSpPr/>
          <p:nvPr/>
        </p:nvSpPr>
        <p:spPr>
          <a:xfrm rot="16200000" flipV="1">
            <a:off x="9592936" y="3452546"/>
            <a:ext cx="2150195" cy="19050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428718" y="1188499"/>
            <a:ext cx="10382323" cy="17648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id-ID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Unit kerja bidang Perencanaan </a:t>
            </a:r>
            <a:r>
              <a:rPr lang="en-AU" sz="2667" b="1" dirty="0" err="1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dipimpin</a:t>
            </a:r>
            <a:r>
              <a:rPr lang="en-AU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AU" sz="2667" b="1" dirty="0" err="1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dan</a:t>
            </a:r>
            <a:r>
              <a:rPr lang="en-AU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AU" sz="2667" b="1" dirty="0" err="1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dikoordinasikan</a:t>
            </a:r>
            <a:r>
              <a:rPr lang="id-ID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oleh </a:t>
            </a:r>
            <a:r>
              <a:rPr lang="nn-NO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Badan daerah provinsi yang melaksanakan fungsi penunjang urusan pemerintahan di bidang perencanaan dan pembangunan daerah</a:t>
            </a:r>
            <a:endParaRPr lang="id-ID" sz="2667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428718" y="3288945"/>
            <a:ext cx="10382323" cy="13544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sv-SE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Unit kerja bidang pemerintahan </a:t>
            </a:r>
            <a:r>
              <a:rPr lang="id-ID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sv-SE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memiliki anggota dari organisasi perangkat provinsi daerah yang mempunyai tugas dan fungsi bersesuaian.</a:t>
            </a: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428718" y="5002333"/>
            <a:ext cx="10382323" cy="17648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sv-SE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</a:t>
            </a:r>
            <a:r>
              <a:rPr lang="id-ID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UGAS: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sv-SE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membantu melaksanakan tugas dan wewenang Gubernur sebagai wakil Pemerintah Pusat di bidang </a:t>
            </a:r>
            <a:r>
              <a:rPr lang="id-ID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perencanaan</a:t>
            </a:r>
            <a:endParaRPr lang="sv-SE" sz="2667" b="1" dirty="0">
              <a:solidFill>
                <a:schemeClr val="tx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457" y="1290092"/>
            <a:ext cx="1098378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333" dirty="0">
                <a:latin typeface="Arial Black" pitchFamily="34" charset="0"/>
              </a:rPr>
              <a:t>01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457" y="3225268"/>
            <a:ext cx="1098378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333" dirty="0">
                <a:latin typeface="Arial Black" pitchFamily="34" charset="0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6751" y="4837915"/>
            <a:ext cx="1098378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333" dirty="0">
                <a:latin typeface="Arial Black" pitchFamily="34" charset="0"/>
              </a:rPr>
              <a:t>03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08253" y="294195"/>
            <a:ext cx="1259453" cy="541838"/>
            <a:chOff x="155575" y="4659982"/>
            <a:chExt cx="944590" cy="360040"/>
          </a:xfrm>
        </p:grpSpPr>
        <p:sp>
          <p:nvSpPr>
            <p:cNvPr id="10" name="Right Arrow 9"/>
            <p:cNvSpPr/>
            <p:nvPr/>
          </p:nvSpPr>
          <p:spPr>
            <a:xfrm>
              <a:off x="155575" y="4659982"/>
              <a:ext cx="455985" cy="360040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" name="Chevron 10"/>
            <p:cNvSpPr/>
            <p:nvPr/>
          </p:nvSpPr>
          <p:spPr>
            <a:xfrm>
              <a:off x="559468" y="4659982"/>
              <a:ext cx="288032" cy="360040"/>
            </a:xfrm>
            <a:prstGeom prst="chevr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12" name="Chevron 11"/>
            <p:cNvSpPr/>
            <p:nvPr/>
          </p:nvSpPr>
          <p:spPr>
            <a:xfrm>
              <a:off x="812133" y="4659982"/>
              <a:ext cx="288032" cy="360040"/>
            </a:xfrm>
            <a:prstGeom prst="chevr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615464" y="294194"/>
            <a:ext cx="6131807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667" b="1" dirty="0">
                <a:latin typeface="Aharoni" pitchFamily="2" charset="-79"/>
                <a:cs typeface="Aharoni" pitchFamily="2" charset="-79"/>
              </a:rPr>
              <a:t>UNIT KERJA BIDANG PERENCANAAN</a:t>
            </a:r>
            <a:endParaRPr lang="en-US" sz="2667" b="1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615464" y="836032"/>
            <a:ext cx="630343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38216" y="1003400"/>
            <a:ext cx="10953784" cy="63299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marL="609585" indent="-609585" algn="just" fontAlgn="base">
              <a:spcBef>
                <a:spcPct val="0"/>
              </a:spcBef>
              <a:spcAft>
                <a:spcPts val="400"/>
              </a:spcAft>
            </a:pPr>
            <a:r>
              <a:rPr lang="sv-SE" sz="2000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</a:t>
            </a:r>
            <a:r>
              <a:rPr lang="id-ID" sz="2000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UNGSI:</a:t>
            </a:r>
          </a:p>
          <a:p>
            <a:pPr marL="609585" indent="-609585">
              <a:spcAft>
                <a:spcPts val="400"/>
              </a:spcAft>
              <a:buFont typeface="+mj-lt"/>
              <a:buAutoNum type="arabicPeriod"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penyiapan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koordinasi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penyelarasan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perencanaan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pembangunan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antar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Daerah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kabupaten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kota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antara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Daerah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provinsi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Daerah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kabupaten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kota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wilayahnya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09585" indent="-609585">
              <a:spcAft>
                <a:spcPts val="400"/>
              </a:spcAft>
              <a:buFont typeface="+mj-lt"/>
              <a:buAutoNum type="arabicPeriod"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penyiapan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fasilitasi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pelaksanaan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evaluasi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terhadap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rancangan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perda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kabupaten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kota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tentang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RPJPD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RPJMD;</a:t>
            </a:r>
          </a:p>
          <a:p>
            <a:pPr marL="609585" indent="-609585">
              <a:spcAft>
                <a:spcPts val="400"/>
              </a:spcAft>
              <a:buFont typeface="+mj-lt"/>
              <a:buAutoNum type="arabicPeriod"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penyiapan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pemberian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rekomendasi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atas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usulan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DAK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pada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Daerah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kabupaten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kota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wilayahnya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609585" indent="-609585">
              <a:spcAft>
                <a:spcPts val="400"/>
              </a:spcAft>
              <a:buFont typeface="+mj-lt"/>
              <a:buAutoNum type="arabicPeriod"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penyiapan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koordinasi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pembinaan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pengawasan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penyelenggaraan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tugas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pembantuan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daerah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Kabupaten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/Kota; </a:t>
            </a:r>
          </a:p>
          <a:p>
            <a:pPr marL="609585" indent="-609585">
              <a:spcAft>
                <a:spcPts val="400"/>
              </a:spcAft>
              <a:buFont typeface="+mj-lt"/>
              <a:buAutoNum type="arabicPeriod"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penyiapan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fasilitasi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pelaksanaan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evaluasi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terhadap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rancangan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perda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kabupaten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kota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tentang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tata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ruang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daerah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sesuai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peraturan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perundang-undangan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09585" indent="-609585">
              <a:spcAft>
                <a:spcPts val="400"/>
              </a:spcAft>
              <a:buFont typeface="+mj-lt"/>
              <a:buAutoNum type="arabicPeriod"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penyiapan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koordinasi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pelaksanaan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pembangunan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kawasan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perbatasan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berdasarkan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pedoman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yang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ditetapkan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oleh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Pemerintah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Pusat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dan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609585" indent="-609585">
              <a:spcAft>
                <a:spcPts val="400"/>
              </a:spcAft>
              <a:buFont typeface="+mj-lt"/>
              <a:buAutoNum type="arabicPeriod"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penyiapan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koordinasi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teknis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pembangunan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antara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Daerah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provinsi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Daerah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kabupaten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kota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antar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Daerah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kabupaten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kota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lingkup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Daerah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provinsi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" y="1075072"/>
            <a:ext cx="1098378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333" dirty="0">
                <a:latin typeface="Arial Black" pitchFamily="34" charset="0"/>
              </a:rPr>
              <a:t>04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8253" y="77460"/>
            <a:ext cx="1259453" cy="541838"/>
            <a:chOff x="155575" y="4659982"/>
            <a:chExt cx="944590" cy="360040"/>
          </a:xfrm>
        </p:grpSpPr>
        <p:sp>
          <p:nvSpPr>
            <p:cNvPr id="8" name="Right Arrow 7"/>
            <p:cNvSpPr/>
            <p:nvPr/>
          </p:nvSpPr>
          <p:spPr>
            <a:xfrm>
              <a:off x="155575" y="4659982"/>
              <a:ext cx="455985" cy="360040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Chevron 8"/>
            <p:cNvSpPr/>
            <p:nvPr/>
          </p:nvSpPr>
          <p:spPr>
            <a:xfrm>
              <a:off x="559468" y="4659982"/>
              <a:ext cx="288032" cy="360040"/>
            </a:xfrm>
            <a:prstGeom prst="chevr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10" name="Chevron 9"/>
            <p:cNvSpPr/>
            <p:nvPr/>
          </p:nvSpPr>
          <p:spPr>
            <a:xfrm>
              <a:off x="812133" y="4659982"/>
              <a:ext cx="288032" cy="360040"/>
            </a:xfrm>
            <a:prstGeom prst="chevr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15464" y="77459"/>
            <a:ext cx="6131807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667" b="1" dirty="0">
                <a:latin typeface="Aharoni" pitchFamily="2" charset="-79"/>
                <a:cs typeface="Aharoni" pitchFamily="2" charset="-79"/>
              </a:rPr>
              <a:t>UNIT KERJA BIDANG PERENCANAAN</a:t>
            </a:r>
            <a:endParaRPr lang="en-US" sz="2667" b="1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615464" y="619297"/>
            <a:ext cx="630343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428718" y="1453175"/>
            <a:ext cx="10382323" cy="9439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id-ID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Unit kerja bidang Pengawasan </a:t>
            </a:r>
            <a:r>
              <a:rPr lang="en-AU" sz="2667" b="1" dirty="0" err="1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dipimpin</a:t>
            </a:r>
            <a:r>
              <a:rPr lang="en-AU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AU" sz="2667" b="1" dirty="0" err="1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dan</a:t>
            </a:r>
            <a:r>
              <a:rPr lang="en-AU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AU" sz="2667" b="1" dirty="0" err="1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dikoordinasikan</a:t>
            </a:r>
            <a:r>
              <a:rPr lang="id-ID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oleh Inspektorat Daerah Provinsi</a:t>
            </a:r>
            <a:endParaRPr lang="id-ID" sz="2667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428718" y="2882280"/>
            <a:ext cx="10382323" cy="13544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sv-SE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Unit kerja bidang pemerintahan </a:t>
            </a:r>
            <a:r>
              <a:rPr lang="id-ID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sv-SE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memiliki anggota dari organisasi perangkat provinsi daerah yang mempunyai tugas dan fungsi bersesuaian.</a:t>
            </a: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428718" y="4820464"/>
            <a:ext cx="10382323" cy="17648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sv-SE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</a:t>
            </a:r>
            <a:r>
              <a:rPr lang="id-ID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UGAS: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sv-SE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membantu melaksanakan tugas dan wewenang Gubernur sebagai wakil Pemerintah Pusat di bidang</a:t>
            </a:r>
            <a:r>
              <a:rPr lang="id-ID" sz="2667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pengawasan</a:t>
            </a:r>
            <a:endParaRPr lang="sv-SE" sz="2667" b="1" dirty="0">
              <a:solidFill>
                <a:schemeClr val="tx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457" y="1290092"/>
            <a:ext cx="1098378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333" dirty="0">
                <a:latin typeface="Arial Black" pitchFamily="34" charset="0"/>
              </a:rPr>
              <a:t>01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457" y="2818602"/>
            <a:ext cx="1098378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333" dirty="0">
                <a:latin typeface="Arial Black" pitchFamily="34" charset="0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6751" y="4837915"/>
            <a:ext cx="1098378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333" dirty="0">
                <a:latin typeface="Arial Black" pitchFamily="34" charset="0"/>
              </a:rPr>
              <a:t>03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08253" y="294195"/>
            <a:ext cx="1259453" cy="541838"/>
            <a:chOff x="155575" y="4659982"/>
            <a:chExt cx="944590" cy="360040"/>
          </a:xfrm>
        </p:grpSpPr>
        <p:sp>
          <p:nvSpPr>
            <p:cNvPr id="10" name="Right Arrow 9"/>
            <p:cNvSpPr/>
            <p:nvPr/>
          </p:nvSpPr>
          <p:spPr>
            <a:xfrm>
              <a:off x="155575" y="4659982"/>
              <a:ext cx="455985" cy="360040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" name="Chevron 10"/>
            <p:cNvSpPr/>
            <p:nvPr/>
          </p:nvSpPr>
          <p:spPr>
            <a:xfrm>
              <a:off x="559468" y="4659982"/>
              <a:ext cx="288032" cy="360040"/>
            </a:xfrm>
            <a:prstGeom prst="chevr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12" name="Chevron 11"/>
            <p:cNvSpPr/>
            <p:nvPr/>
          </p:nvSpPr>
          <p:spPr>
            <a:xfrm>
              <a:off x="812133" y="4659982"/>
              <a:ext cx="288032" cy="360040"/>
            </a:xfrm>
            <a:prstGeom prst="chevr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615464" y="294194"/>
            <a:ext cx="608051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667" b="1" dirty="0">
                <a:latin typeface="Aharoni" pitchFamily="2" charset="-79"/>
                <a:cs typeface="Aharoni" pitchFamily="2" charset="-79"/>
              </a:rPr>
              <a:t>UNIT KERJA BIDANG PENGAWASAN</a:t>
            </a:r>
            <a:endParaRPr lang="en-US" sz="2667" b="1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615464" y="836032"/>
            <a:ext cx="630343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3969" y="1050312"/>
            <a:ext cx="10382323" cy="62877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marL="609585" indent="-609585" algn="just" fontAlgn="base">
              <a:spcAft>
                <a:spcPts val="400"/>
              </a:spcAft>
            </a:pPr>
            <a:r>
              <a:rPr lang="sv-SE" sz="2133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</a:t>
            </a:r>
            <a:r>
              <a:rPr lang="id-ID" sz="2133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UNGSI:</a:t>
            </a:r>
          </a:p>
          <a:p>
            <a:pPr marL="609585" indent="-609585">
              <a:spcAft>
                <a:spcPts val="400"/>
              </a:spcAft>
              <a:buFont typeface="+mj-lt"/>
              <a:buAutoNum type="arabicPeriod"/>
            </a:pP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Penyiapan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pemberian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penghargaan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atau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sanksi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kepada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bupati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walikota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terkait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dengan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penyelenggaraan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pemerintahan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daerah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09585" indent="-609585">
              <a:spcAft>
                <a:spcPts val="400"/>
              </a:spcAft>
              <a:buFont typeface="+mj-lt"/>
              <a:buAutoNum type="arabicPeriod"/>
            </a:pP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penyiapan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fasilitasi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pelaksanaan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monitoring,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evaluasi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supervisi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terhadap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penyelenggaraan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pemerintahan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kabupaten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kota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yang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ada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diwilayahnya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pengawasan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capaian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SPM);</a:t>
            </a:r>
          </a:p>
          <a:p>
            <a:pPr marL="609585" indent="-609585">
              <a:spcAft>
                <a:spcPts val="400"/>
              </a:spcAft>
              <a:buFont typeface="+mj-lt"/>
              <a:buAutoNum type="arabicPeriod"/>
            </a:pP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penyiapan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pemberian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sanksi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administrasi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berupa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teguran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tertulis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kepada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bupati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walikota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yang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tidak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menyampaikan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laporan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penyelenggaraan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pemerintahan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daerah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09585" indent="-609585">
              <a:spcAft>
                <a:spcPts val="400"/>
              </a:spcAft>
              <a:buFont typeface="+mj-lt"/>
              <a:buAutoNum type="arabicPeriod"/>
            </a:pP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penyiapan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pemberian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teguran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sanksi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tertulis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kepada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bupati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walikota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atas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laporan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DPRD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terkait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tidak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diterimanya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penjelasan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kepala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daerah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terhadap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penggunaan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hak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interpelasi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09585" indent="-609585">
              <a:spcAft>
                <a:spcPts val="400"/>
              </a:spcAft>
              <a:buFont typeface="+mj-lt"/>
              <a:buAutoNum type="arabicPeriod"/>
            </a:pP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penyiapan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pemberian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sanksi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kepada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penyelenggara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pemerintahan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daerah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kabupaten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kota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yang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masih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memberlakukan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perda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yang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telah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33" dirty="0" err="1">
                <a:latin typeface="Courier New" pitchFamily="49" charset="0"/>
                <a:cs typeface="Courier New" pitchFamily="49" charset="0"/>
              </a:rPr>
              <a:t>dibatalkan</a:t>
            </a:r>
            <a:r>
              <a:rPr lang="en-US" sz="2133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1991" y="1205955"/>
            <a:ext cx="1098378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333" dirty="0">
                <a:latin typeface="Arial Black" pitchFamily="34" charset="0"/>
              </a:rPr>
              <a:t>04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8253" y="77460"/>
            <a:ext cx="1259453" cy="541838"/>
            <a:chOff x="155575" y="4659982"/>
            <a:chExt cx="944590" cy="360040"/>
          </a:xfrm>
        </p:grpSpPr>
        <p:sp>
          <p:nvSpPr>
            <p:cNvPr id="8" name="Right Arrow 7"/>
            <p:cNvSpPr/>
            <p:nvPr/>
          </p:nvSpPr>
          <p:spPr>
            <a:xfrm>
              <a:off x="155575" y="4659982"/>
              <a:ext cx="455985" cy="360040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Chevron 8"/>
            <p:cNvSpPr/>
            <p:nvPr/>
          </p:nvSpPr>
          <p:spPr>
            <a:xfrm>
              <a:off x="559468" y="4659982"/>
              <a:ext cx="288032" cy="360040"/>
            </a:xfrm>
            <a:prstGeom prst="chevr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10" name="Chevron 9"/>
            <p:cNvSpPr/>
            <p:nvPr/>
          </p:nvSpPr>
          <p:spPr>
            <a:xfrm>
              <a:off x="812133" y="4659982"/>
              <a:ext cx="288032" cy="360040"/>
            </a:xfrm>
            <a:prstGeom prst="chevr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15464" y="77459"/>
            <a:ext cx="608051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667" b="1" dirty="0">
                <a:latin typeface="Aharoni" pitchFamily="2" charset="-79"/>
                <a:cs typeface="Aharoni" pitchFamily="2" charset="-79"/>
              </a:rPr>
              <a:t>UNIT KERJA BIDANG PENGAWASAN</a:t>
            </a:r>
            <a:endParaRPr lang="en-US" sz="2667" b="1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615464" y="619297"/>
            <a:ext cx="630343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3969" y="1154586"/>
            <a:ext cx="10382323" cy="6288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marL="609585" indent="-609585" algn="just" fontAlgn="base">
              <a:spcBef>
                <a:spcPct val="0"/>
              </a:spcBef>
              <a:spcAft>
                <a:spcPts val="400"/>
              </a:spcAft>
            </a:pPr>
            <a:r>
              <a:rPr lang="sv-SE" sz="2400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</a:t>
            </a:r>
            <a:r>
              <a:rPr lang="id-ID" sz="2400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UNGSI:</a:t>
            </a:r>
          </a:p>
          <a:p>
            <a:pPr marL="609585" indent="-609585">
              <a:spcAft>
                <a:spcPts val="400"/>
              </a:spcAft>
              <a:buFont typeface="+mj-lt"/>
              <a:buAutoNum type="arabicPeriod" startAt="6"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penyiapan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pemberian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sanksi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kepada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bupati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walikota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yang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tidak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menyebarluaskan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perda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perkada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yang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telah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diundangkan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09585" indent="-609585">
              <a:spcAft>
                <a:spcPts val="400"/>
              </a:spcAft>
              <a:buFont typeface="+mj-lt"/>
              <a:buAutoNum type="arabicPeriod" startAt="6"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penyiapan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pemberian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sanksi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administratif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berupa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teguran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tertulis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kepada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bupati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walikota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yang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tidak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mengumumkan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informasi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tentang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pelayanan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publik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09585" indent="-609585">
              <a:spcAft>
                <a:spcPts val="400"/>
              </a:spcAft>
              <a:buFont typeface="+mj-lt"/>
              <a:buAutoNum type="arabicPeriod" startAt="6"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penyiapan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pemberian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sanksi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administeratif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kepada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bupati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walikota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yang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tidak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memberikan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pelayanan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perizinan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09585" indent="-609585">
              <a:spcAft>
                <a:spcPts val="400"/>
              </a:spcAft>
              <a:buFont typeface="+mj-lt"/>
              <a:buAutoNum type="arabicPeriod" startAt="6"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penyiapan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pemberian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sanksi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administratif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kepada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bupati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walikota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yang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tidak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melaksanakan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program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strategis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nasional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dan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609585" indent="-609585">
              <a:spcAft>
                <a:spcPts val="400"/>
              </a:spcAft>
              <a:buFont typeface="+mj-lt"/>
              <a:buAutoNum type="arabicPeriod" startAt="6"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penyiapan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pemberian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sanksi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administratif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kepada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bupati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walikota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yang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tidak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mengumumkan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informasi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pembangunan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daerah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informasi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keuangan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daerah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1991" y="1205955"/>
            <a:ext cx="1098378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333" dirty="0">
                <a:latin typeface="Arial Black" pitchFamily="34" charset="0"/>
              </a:rPr>
              <a:t>04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8253" y="185828"/>
            <a:ext cx="1259453" cy="541838"/>
            <a:chOff x="155575" y="4659982"/>
            <a:chExt cx="944590" cy="360040"/>
          </a:xfrm>
        </p:grpSpPr>
        <p:sp>
          <p:nvSpPr>
            <p:cNvPr id="8" name="Right Arrow 7"/>
            <p:cNvSpPr/>
            <p:nvPr/>
          </p:nvSpPr>
          <p:spPr>
            <a:xfrm>
              <a:off x="155575" y="4659982"/>
              <a:ext cx="455985" cy="360040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Chevron 8"/>
            <p:cNvSpPr/>
            <p:nvPr/>
          </p:nvSpPr>
          <p:spPr>
            <a:xfrm>
              <a:off x="559468" y="4659982"/>
              <a:ext cx="288032" cy="360040"/>
            </a:xfrm>
            <a:prstGeom prst="chevr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10" name="Chevron 9"/>
            <p:cNvSpPr/>
            <p:nvPr/>
          </p:nvSpPr>
          <p:spPr>
            <a:xfrm>
              <a:off x="812133" y="4659982"/>
              <a:ext cx="288032" cy="360040"/>
            </a:xfrm>
            <a:prstGeom prst="chevr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15464" y="185826"/>
            <a:ext cx="608051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667" b="1" dirty="0">
                <a:latin typeface="Aharoni" pitchFamily="2" charset="-79"/>
                <a:cs typeface="Aharoni" pitchFamily="2" charset="-79"/>
              </a:rPr>
              <a:t>UNIT KERJA BIDANG PENGAWASAN</a:t>
            </a:r>
            <a:endParaRPr lang="en-US" sz="2667" b="1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615464" y="727665"/>
            <a:ext cx="630343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6030565"/>
          </a:xfrm>
          <a:prstGeom prst="rect">
            <a:avLst/>
          </a:prstGeom>
        </p:spPr>
      </p:pic>
      <p:sp>
        <p:nvSpPr>
          <p:cNvPr id="31" name="TextBox 2"/>
          <p:cNvSpPr txBox="1"/>
          <p:nvPr/>
        </p:nvSpPr>
        <p:spPr>
          <a:xfrm>
            <a:off x="2667000" y="157680"/>
            <a:ext cx="6851235" cy="89768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10"/>
              </a:lnSpc>
            </a:pPr>
            <a:r>
              <a:rPr lang="en-CA" sz="3754" dirty="0">
                <a:solidFill>
                  <a:srgbClr val="000000"/>
                </a:solidFill>
                <a:latin typeface="Berlin Sans FB"/>
                <a:cs typeface="Berlin Sans FB"/>
              </a:rPr>
              <a:t>TUGAS DAN WEWENANG GWPP</a:t>
            </a:r>
          </a:p>
          <a:p>
            <a:pPr>
              <a:lnSpc>
                <a:spcPts val="3510"/>
              </a:lnSpc>
            </a:pPr>
            <a:endParaRPr lang="en-CA" sz="3754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351584" y="716732"/>
            <a:ext cx="2341988" cy="7053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b="1" dirty="0">
                <a:solidFill>
                  <a:srgbClr val="000000"/>
                </a:solidFill>
                <a:latin typeface="Arial Narrow Bold"/>
                <a:cs typeface="Arial Narrow Bold"/>
              </a:rPr>
              <a:t>TUGAS DAN WEWENANG</a:t>
            </a:r>
          </a:p>
          <a:p>
            <a:pPr>
              <a:lnSpc>
                <a:spcPts val="2760"/>
              </a:lnSpc>
            </a:pPr>
            <a:endParaRPr lang="en-CA" sz="2402" dirty="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735468" y="716732"/>
            <a:ext cx="1312860" cy="7053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000" b="1" dirty="0">
                <a:solidFill>
                  <a:srgbClr val="000000"/>
                </a:solidFill>
                <a:latin typeface="Arial Narrow Bold"/>
                <a:cs typeface="Arial Narrow Bold"/>
              </a:rPr>
              <a:t>PELAKSANA</a:t>
            </a:r>
          </a:p>
          <a:p>
            <a:pPr>
              <a:lnSpc>
                <a:spcPts val="2760"/>
              </a:lnSpc>
            </a:pPr>
            <a:endParaRPr lang="en-CA" sz="2402" dirty="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0229292" y="719743"/>
            <a:ext cx="872034" cy="7053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b="1" dirty="0">
                <a:solidFill>
                  <a:srgbClr val="000000"/>
                </a:solidFill>
                <a:latin typeface="Arial Narrow Bold"/>
                <a:cs typeface="Arial Narrow Bold"/>
              </a:rPr>
              <a:t>PEMBINA</a:t>
            </a:r>
          </a:p>
          <a:p>
            <a:pPr>
              <a:lnSpc>
                <a:spcPts val="2760"/>
              </a:lnSpc>
            </a:pPr>
            <a:endParaRPr lang="en-CA" sz="2402" dirty="0">
              <a:solidFill>
                <a:srgbClr val="0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72BB922-5767-4C31-9311-AFB3639DE8FB}"/>
              </a:ext>
            </a:extLst>
          </p:cNvPr>
          <p:cNvSpPr/>
          <p:nvPr/>
        </p:nvSpPr>
        <p:spPr>
          <a:xfrm>
            <a:off x="0" y="0"/>
            <a:ext cx="911424" cy="7019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72BB922-5767-4C31-9311-AFB3639DE8FB}"/>
              </a:ext>
            </a:extLst>
          </p:cNvPr>
          <p:cNvSpPr/>
          <p:nvPr/>
        </p:nvSpPr>
        <p:spPr>
          <a:xfrm>
            <a:off x="11244694" y="0"/>
            <a:ext cx="911424" cy="60652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TextBox 4"/>
          <p:cNvSpPr txBox="1"/>
          <p:nvPr/>
        </p:nvSpPr>
        <p:spPr>
          <a:xfrm>
            <a:off x="368300" y="1766268"/>
            <a:ext cx="5785238" cy="8079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600" dirty="0">
                <a:solidFill>
                  <a:srgbClr val="FFFFFF"/>
                </a:solidFill>
                <a:latin typeface="Arial Narrow"/>
                <a:cs typeface="Arial Narrow"/>
              </a:rPr>
              <a:t>Monitoring </a:t>
            </a:r>
            <a:r>
              <a:rPr lang="en-CA" sz="1600" dirty="0" err="1">
                <a:solidFill>
                  <a:srgbClr val="FFFFFF"/>
                </a:solidFill>
                <a:latin typeface="Arial Narrow"/>
                <a:cs typeface="Arial Narrow"/>
              </a:rPr>
              <a:t>dan</a:t>
            </a:r>
            <a:r>
              <a:rPr lang="en-CA" sz="160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lang="en-CA" sz="1600" dirty="0" err="1">
                <a:solidFill>
                  <a:srgbClr val="FFFFFF"/>
                </a:solidFill>
                <a:latin typeface="Arial Narrow"/>
                <a:cs typeface="Arial Narrow"/>
              </a:rPr>
              <a:t>evaluasi</a:t>
            </a:r>
            <a:r>
              <a:rPr lang="en-CA" sz="160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lang="en-CA" sz="1600" dirty="0" err="1">
                <a:solidFill>
                  <a:srgbClr val="FFFFFF"/>
                </a:solidFill>
                <a:latin typeface="Arial Narrow"/>
                <a:cs typeface="Arial Narrow"/>
              </a:rPr>
              <a:t>kerjasama</a:t>
            </a:r>
            <a:r>
              <a:rPr lang="en-CA" sz="1600" dirty="0">
                <a:solidFill>
                  <a:srgbClr val="FFFFFF"/>
                </a:solidFill>
                <a:latin typeface="Arial Narrow"/>
                <a:cs typeface="Arial Narrow"/>
              </a:rPr>
              <a:t> yang </a:t>
            </a:r>
            <a:r>
              <a:rPr lang="en-CA" sz="1600" dirty="0" err="1">
                <a:solidFill>
                  <a:srgbClr val="FFFFFF"/>
                </a:solidFill>
                <a:latin typeface="Arial Narrow"/>
                <a:cs typeface="Arial Narrow"/>
              </a:rPr>
              <a:t>dilaksanakan</a:t>
            </a:r>
            <a:r>
              <a:rPr lang="en-CA" sz="160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lang="en-CA" sz="1600" dirty="0" err="1">
                <a:solidFill>
                  <a:srgbClr val="FFFFFF"/>
                </a:solidFill>
                <a:latin typeface="Arial Narrow"/>
                <a:cs typeface="Arial Narrow"/>
              </a:rPr>
              <a:t>daerah</a:t>
            </a:r>
            <a:r>
              <a:rPr lang="en-CA" sz="160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lang="en-CA" sz="1600" dirty="0" err="1">
                <a:solidFill>
                  <a:srgbClr val="FFFFFF"/>
                </a:solidFill>
                <a:latin typeface="Arial Narrow"/>
                <a:cs typeface="Arial Narrow"/>
              </a:rPr>
              <a:t>kabupaten</a:t>
            </a:r>
            <a:r>
              <a:rPr lang="en-CA" sz="1600" dirty="0">
                <a:solidFill>
                  <a:srgbClr val="FFFFFF"/>
                </a:solidFill>
                <a:latin typeface="Arial Narrow"/>
                <a:cs typeface="Arial Narrow"/>
              </a:rPr>
              <a:t>/</a:t>
            </a:r>
            <a:r>
              <a:rPr lang="en-CA" sz="1600" dirty="0" err="1">
                <a:solidFill>
                  <a:srgbClr val="FFFFFF"/>
                </a:solidFill>
                <a:latin typeface="Arial Narrow"/>
                <a:cs typeface="Arial Narrow"/>
              </a:rPr>
              <a:t>kota</a:t>
            </a:r>
            <a:br>
              <a:rPr lang="en-CA" sz="1600" dirty="0">
                <a:solidFill>
                  <a:srgbClr val="000000"/>
                </a:solidFill>
                <a:latin typeface="Times New Roman"/>
              </a:rPr>
            </a:br>
            <a:r>
              <a:rPr lang="en-CA" sz="1600" dirty="0" err="1">
                <a:solidFill>
                  <a:srgbClr val="FFFFFF"/>
                </a:solidFill>
                <a:latin typeface="Arial Narrow"/>
                <a:cs typeface="Arial Narrow"/>
              </a:rPr>
              <a:t>dalam</a:t>
            </a:r>
            <a:r>
              <a:rPr lang="en-CA" sz="160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lang="en-CA" sz="1600" dirty="0" err="1">
                <a:solidFill>
                  <a:srgbClr val="FFFFFF"/>
                </a:solidFill>
                <a:latin typeface="Arial Narrow"/>
                <a:cs typeface="Arial Narrow"/>
              </a:rPr>
              <a:t>satu</a:t>
            </a:r>
            <a:r>
              <a:rPr lang="en-CA" sz="160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lang="en-CA" sz="1600" dirty="0" err="1">
                <a:solidFill>
                  <a:srgbClr val="FFFFFF"/>
                </a:solidFill>
                <a:latin typeface="Arial Narrow"/>
                <a:cs typeface="Arial Narrow"/>
              </a:rPr>
              <a:t>provinsi</a:t>
            </a:r>
            <a:r>
              <a:rPr lang="en-CA" sz="1600" dirty="0">
                <a:solidFill>
                  <a:srgbClr val="FFFFFF"/>
                </a:solidFill>
                <a:latin typeface="Arial Narrow"/>
                <a:cs typeface="Arial Narrow"/>
              </a:rPr>
              <a:t>;</a:t>
            </a:r>
          </a:p>
          <a:p>
            <a:pPr>
              <a:lnSpc>
                <a:spcPts val="2100"/>
              </a:lnSpc>
            </a:pPr>
            <a:endParaRPr lang="en-CA" sz="1802" dirty="0">
              <a:solidFill>
                <a:srgbClr val="000000"/>
              </a:solidFill>
            </a:endParaRPr>
          </a:p>
        </p:txBody>
      </p:sp>
      <p:sp>
        <p:nvSpPr>
          <p:cNvPr id="36" name="TextBox 5"/>
          <p:cNvSpPr txBox="1"/>
          <p:nvPr/>
        </p:nvSpPr>
        <p:spPr>
          <a:xfrm>
            <a:off x="368300" y="2375867"/>
            <a:ext cx="6375143" cy="846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2" dirty="0" err="1">
                <a:latin typeface="Arial Narrow"/>
                <a:cs typeface="Arial Narrow"/>
              </a:rPr>
              <a:t>Evaluasi</a:t>
            </a:r>
            <a:r>
              <a:rPr lang="en-CA" sz="1802" dirty="0">
                <a:latin typeface="Arial Narrow"/>
                <a:cs typeface="Arial Narrow"/>
              </a:rPr>
              <a:t> </a:t>
            </a:r>
            <a:r>
              <a:rPr lang="en-CA" sz="1802" dirty="0" err="1">
                <a:latin typeface="Arial Narrow"/>
                <a:cs typeface="Arial Narrow"/>
              </a:rPr>
              <a:t>Laporan</a:t>
            </a:r>
            <a:r>
              <a:rPr lang="en-CA" sz="1802" dirty="0">
                <a:latin typeface="Arial Narrow"/>
                <a:cs typeface="Arial Narrow"/>
              </a:rPr>
              <a:t> </a:t>
            </a:r>
            <a:r>
              <a:rPr lang="en-CA" sz="1802" dirty="0" err="1">
                <a:latin typeface="Arial Narrow"/>
                <a:cs typeface="Arial Narrow"/>
              </a:rPr>
              <a:t>Penyelenggaraan</a:t>
            </a:r>
            <a:r>
              <a:rPr lang="en-CA" sz="1802" dirty="0">
                <a:latin typeface="Arial Narrow"/>
                <a:cs typeface="Arial Narrow"/>
              </a:rPr>
              <a:t> </a:t>
            </a:r>
            <a:r>
              <a:rPr lang="en-CA" sz="1802" dirty="0" err="1">
                <a:latin typeface="Arial Narrow"/>
                <a:cs typeface="Arial Narrow"/>
              </a:rPr>
              <a:t>Pemerintahan</a:t>
            </a:r>
            <a:r>
              <a:rPr lang="en-CA" sz="1802" dirty="0">
                <a:latin typeface="Arial Narrow"/>
                <a:cs typeface="Arial Narrow"/>
              </a:rPr>
              <a:t> Daerah (</a:t>
            </a:r>
            <a:r>
              <a:rPr lang="en-CA" sz="1812" b="1" dirty="0">
                <a:latin typeface="Arial Narrow Bold"/>
                <a:cs typeface="Arial Narrow Bold"/>
              </a:rPr>
              <a:t>ELPPD</a:t>
            </a:r>
            <a:r>
              <a:rPr lang="en-CA" sz="1802" dirty="0">
                <a:latin typeface="Arial Narrow"/>
                <a:cs typeface="Arial Narrow"/>
              </a:rPr>
              <a:t>) </a:t>
            </a:r>
            <a:r>
              <a:rPr lang="en-CA" sz="1802" dirty="0" err="1">
                <a:latin typeface="Arial Narrow"/>
                <a:cs typeface="Arial Narrow"/>
              </a:rPr>
              <a:t>daerah</a:t>
            </a:r>
            <a:br>
              <a:rPr lang="en-CA" sz="1802" dirty="0">
                <a:latin typeface="Times New Roman"/>
              </a:rPr>
            </a:br>
            <a:r>
              <a:rPr lang="en-CA" sz="1802" dirty="0" err="1">
                <a:latin typeface="Arial Narrow"/>
                <a:cs typeface="Arial Narrow"/>
              </a:rPr>
              <a:t>kabupaten</a:t>
            </a:r>
            <a:r>
              <a:rPr lang="en-CA" sz="1802" dirty="0">
                <a:latin typeface="Arial Narrow"/>
                <a:cs typeface="Arial Narrow"/>
              </a:rPr>
              <a:t>/</a:t>
            </a:r>
            <a:r>
              <a:rPr lang="en-CA" sz="1802" dirty="0" err="1">
                <a:latin typeface="Arial Narrow"/>
                <a:cs typeface="Arial Narrow"/>
              </a:rPr>
              <a:t>kota</a:t>
            </a:r>
            <a:r>
              <a:rPr lang="en-CA" sz="1802" dirty="0">
                <a:latin typeface="Arial Narrow"/>
                <a:cs typeface="Arial Narrow"/>
              </a:rPr>
              <a:t>;</a:t>
            </a:r>
          </a:p>
          <a:p>
            <a:pPr>
              <a:lnSpc>
                <a:spcPts val="2175"/>
              </a:lnSpc>
            </a:pPr>
            <a:endParaRPr lang="en-CA" sz="1802" dirty="0">
              <a:solidFill>
                <a:srgbClr val="000000"/>
              </a:solidFill>
            </a:endParaRPr>
          </a:p>
        </p:txBody>
      </p:sp>
      <p:sp>
        <p:nvSpPr>
          <p:cNvPr id="37" name="TextBox 6"/>
          <p:cNvSpPr txBox="1"/>
          <p:nvPr/>
        </p:nvSpPr>
        <p:spPr>
          <a:xfrm>
            <a:off x="368300" y="3006229"/>
            <a:ext cx="6642844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2" dirty="0" err="1">
                <a:solidFill>
                  <a:srgbClr val="000000"/>
                </a:solidFill>
                <a:latin typeface="Arial Narrow"/>
                <a:cs typeface="Arial Narrow"/>
              </a:rPr>
              <a:t>Memberikan</a:t>
            </a:r>
            <a:r>
              <a:rPr lang="en-CA" sz="1802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CA" sz="1802" dirty="0" err="1">
                <a:solidFill>
                  <a:srgbClr val="000000"/>
                </a:solidFill>
                <a:latin typeface="Arial Narrow"/>
                <a:cs typeface="Arial Narrow"/>
              </a:rPr>
              <a:t>rekomendasi</a:t>
            </a:r>
            <a:r>
              <a:rPr lang="en-CA" sz="1802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CA" sz="1802" dirty="0" err="1">
                <a:solidFill>
                  <a:srgbClr val="000000"/>
                </a:solidFill>
                <a:latin typeface="Arial Narrow"/>
                <a:cs typeface="Arial Narrow"/>
              </a:rPr>
              <a:t>atas</a:t>
            </a:r>
            <a:r>
              <a:rPr lang="en-CA" sz="1802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CA" sz="1802" dirty="0" err="1">
                <a:solidFill>
                  <a:srgbClr val="000000"/>
                </a:solidFill>
                <a:latin typeface="Arial Narrow"/>
                <a:cs typeface="Arial Narrow"/>
              </a:rPr>
              <a:t>usulan</a:t>
            </a:r>
            <a:r>
              <a:rPr lang="en-CA" sz="1802" dirty="0">
                <a:solidFill>
                  <a:srgbClr val="000000"/>
                </a:solidFill>
                <a:latin typeface="Arial Narrow"/>
                <a:cs typeface="Arial Narrow"/>
              </a:rPr>
              <a:t> DAK </a:t>
            </a:r>
            <a:r>
              <a:rPr lang="en-CA" sz="1802" dirty="0" err="1">
                <a:solidFill>
                  <a:srgbClr val="000000"/>
                </a:solidFill>
                <a:latin typeface="Arial Narrow"/>
                <a:cs typeface="Arial Narrow"/>
              </a:rPr>
              <a:t>kabupaten</a:t>
            </a:r>
            <a:r>
              <a:rPr lang="en-CA" sz="1802" dirty="0">
                <a:solidFill>
                  <a:srgbClr val="000000"/>
                </a:solidFill>
                <a:latin typeface="Arial Narrow"/>
                <a:cs typeface="Arial Narrow"/>
              </a:rPr>
              <a:t>/</a:t>
            </a:r>
            <a:r>
              <a:rPr lang="en-CA" sz="1802" dirty="0" err="1">
                <a:solidFill>
                  <a:srgbClr val="000000"/>
                </a:solidFill>
                <a:latin typeface="Arial Narrow"/>
                <a:cs typeface="Arial Narrow"/>
              </a:rPr>
              <a:t>kota</a:t>
            </a:r>
            <a:r>
              <a:rPr lang="en-CA" sz="1802" dirty="0">
                <a:solidFill>
                  <a:srgbClr val="000000"/>
                </a:solidFill>
                <a:latin typeface="Arial Narrow"/>
                <a:cs typeface="Arial Narrow"/>
              </a:rPr>
              <a:t> di </a:t>
            </a:r>
            <a:r>
              <a:rPr lang="en-CA" sz="1802" dirty="0" err="1">
                <a:solidFill>
                  <a:srgbClr val="000000"/>
                </a:solidFill>
                <a:latin typeface="Arial Narrow"/>
                <a:cs typeface="Arial Narrow"/>
              </a:rPr>
              <a:t>wilayah</a:t>
            </a:r>
            <a:r>
              <a:rPr lang="en-CA" sz="1802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CA" sz="1802" dirty="0" err="1">
                <a:solidFill>
                  <a:srgbClr val="000000"/>
                </a:solidFill>
                <a:latin typeface="Arial Narrow"/>
                <a:cs typeface="Arial Narrow"/>
              </a:rPr>
              <a:t>provinsi</a:t>
            </a:r>
            <a:r>
              <a:rPr lang="en-CA" sz="1802" dirty="0">
                <a:solidFill>
                  <a:srgbClr val="000000"/>
                </a:solidFill>
                <a:latin typeface="Arial Narrow"/>
                <a:cs typeface="Arial Narrow"/>
              </a:rPr>
              <a:t>.</a:t>
            </a:r>
          </a:p>
          <a:p>
            <a:pPr>
              <a:lnSpc>
                <a:spcPts val="2070"/>
              </a:lnSpc>
            </a:pPr>
            <a:endParaRPr lang="en-CA" sz="1802" dirty="0">
              <a:solidFill>
                <a:srgbClr val="000000"/>
              </a:solidFill>
            </a:endParaRPr>
          </a:p>
        </p:txBody>
      </p:sp>
      <p:sp>
        <p:nvSpPr>
          <p:cNvPr id="38" name="TextBox 7"/>
          <p:cNvSpPr txBox="1"/>
          <p:nvPr/>
        </p:nvSpPr>
        <p:spPr>
          <a:xfrm>
            <a:off x="368300" y="3547740"/>
            <a:ext cx="4868320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2" dirty="0" err="1">
                <a:solidFill>
                  <a:srgbClr val="000000"/>
                </a:solidFill>
                <a:latin typeface="Arial Narrow"/>
                <a:cs typeface="Arial Narrow"/>
              </a:rPr>
              <a:t>Pengawasan</a:t>
            </a:r>
            <a:r>
              <a:rPr lang="en-CA" sz="1802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CA" sz="1802" dirty="0" err="1">
                <a:solidFill>
                  <a:srgbClr val="000000"/>
                </a:solidFill>
                <a:latin typeface="Arial Narrow"/>
                <a:cs typeface="Arial Narrow"/>
              </a:rPr>
              <a:t>terhadap</a:t>
            </a:r>
            <a:r>
              <a:rPr lang="en-CA" sz="1802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CA" sz="1802" dirty="0" err="1">
                <a:solidFill>
                  <a:srgbClr val="000000"/>
                </a:solidFill>
                <a:latin typeface="Arial Narrow"/>
                <a:cs typeface="Arial Narrow"/>
              </a:rPr>
              <a:t>Peraturan</a:t>
            </a:r>
            <a:r>
              <a:rPr lang="en-CA" sz="1802" dirty="0">
                <a:solidFill>
                  <a:srgbClr val="000000"/>
                </a:solidFill>
                <a:latin typeface="Arial Narrow"/>
                <a:cs typeface="Arial Narrow"/>
              </a:rPr>
              <a:t> Daerah </a:t>
            </a:r>
            <a:r>
              <a:rPr lang="en-CA" sz="1802" dirty="0" err="1">
                <a:solidFill>
                  <a:srgbClr val="000000"/>
                </a:solidFill>
                <a:latin typeface="Arial Narrow"/>
                <a:cs typeface="Arial Narrow"/>
              </a:rPr>
              <a:t>kabupaten</a:t>
            </a:r>
            <a:r>
              <a:rPr lang="en-CA" sz="1802" dirty="0">
                <a:solidFill>
                  <a:srgbClr val="000000"/>
                </a:solidFill>
                <a:latin typeface="Arial Narrow"/>
                <a:cs typeface="Arial Narrow"/>
              </a:rPr>
              <a:t>/</a:t>
            </a:r>
            <a:r>
              <a:rPr lang="en-CA" sz="1802" dirty="0" err="1">
                <a:solidFill>
                  <a:srgbClr val="000000"/>
                </a:solidFill>
                <a:latin typeface="Arial Narrow"/>
                <a:cs typeface="Arial Narrow"/>
              </a:rPr>
              <a:t>kota</a:t>
            </a:r>
            <a:r>
              <a:rPr lang="en-CA" sz="1802" dirty="0">
                <a:solidFill>
                  <a:srgbClr val="000000"/>
                </a:solidFill>
                <a:latin typeface="Arial Narrow"/>
                <a:cs typeface="Arial Narrow"/>
              </a:rPr>
              <a:t>;</a:t>
            </a:r>
          </a:p>
          <a:p>
            <a:pPr>
              <a:lnSpc>
                <a:spcPts val="2070"/>
              </a:lnSpc>
            </a:pPr>
            <a:endParaRPr lang="en-CA" sz="1802" dirty="0">
              <a:solidFill>
                <a:srgbClr val="000000"/>
              </a:solidFill>
            </a:endParaRPr>
          </a:p>
        </p:txBody>
      </p:sp>
      <p:sp>
        <p:nvSpPr>
          <p:cNvPr id="39" name="TextBox 8"/>
          <p:cNvSpPr txBox="1"/>
          <p:nvPr/>
        </p:nvSpPr>
        <p:spPr>
          <a:xfrm>
            <a:off x="368300" y="4158357"/>
            <a:ext cx="6737422" cy="846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2" dirty="0" err="1">
                <a:solidFill>
                  <a:srgbClr val="000000"/>
                </a:solidFill>
                <a:latin typeface="Arial Narrow"/>
                <a:cs typeface="Arial Narrow"/>
              </a:rPr>
              <a:t>Koordinasi</a:t>
            </a:r>
            <a:r>
              <a:rPr lang="en-CA" sz="1802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CA" sz="1802" dirty="0" err="1">
                <a:solidFill>
                  <a:srgbClr val="000000"/>
                </a:solidFill>
                <a:latin typeface="Arial Narrow"/>
                <a:cs typeface="Arial Narrow"/>
              </a:rPr>
              <a:t>pembinaan</a:t>
            </a:r>
            <a:r>
              <a:rPr lang="en-CA" sz="1802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CA" sz="1802" dirty="0" err="1">
                <a:solidFill>
                  <a:srgbClr val="000000"/>
                </a:solidFill>
                <a:latin typeface="Arial Narrow"/>
                <a:cs typeface="Arial Narrow"/>
              </a:rPr>
              <a:t>dan</a:t>
            </a:r>
            <a:r>
              <a:rPr lang="en-CA" sz="1802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CA" sz="1802" dirty="0" err="1">
                <a:solidFill>
                  <a:srgbClr val="000000"/>
                </a:solidFill>
                <a:latin typeface="Arial Narrow"/>
                <a:cs typeface="Arial Narrow"/>
              </a:rPr>
              <a:t>pengawasan</a:t>
            </a:r>
            <a:r>
              <a:rPr lang="en-CA" sz="1802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CA" sz="1802" dirty="0" err="1">
                <a:solidFill>
                  <a:srgbClr val="000000"/>
                </a:solidFill>
                <a:latin typeface="Arial Narrow"/>
                <a:cs typeface="Arial Narrow"/>
              </a:rPr>
              <a:t>penyelenggaraan</a:t>
            </a:r>
            <a:r>
              <a:rPr lang="en-CA" sz="1802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CA" sz="1802" dirty="0" err="1">
                <a:solidFill>
                  <a:srgbClr val="000000"/>
                </a:solidFill>
                <a:latin typeface="Arial Narrow"/>
                <a:cs typeface="Arial Narrow"/>
              </a:rPr>
              <a:t>tugas</a:t>
            </a:r>
            <a:r>
              <a:rPr lang="en-CA" sz="1802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CA" sz="1802" dirty="0" err="1">
                <a:solidFill>
                  <a:srgbClr val="000000"/>
                </a:solidFill>
                <a:latin typeface="Arial Narrow"/>
                <a:cs typeface="Arial Narrow"/>
              </a:rPr>
              <a:t>pembantuan</a:t>
            </a:r>
            <a:r>
              <a:rPr lang="en-CA" sz="1802" dirty="0">
                <a:solidFill>
                  <a:srgbClr val="000000"/>
                </a:solidFill>
                <a:latin typeface="Arial Narrow"/>
                <a:cs typeface="Arial Narrow"/>
              </a:rPr>
              <a:t> di</a:t>
            </a:r>
            <a:br>
              <a:rPr lang="en-CA" sz="1802" dirty="0">
                <a:solidFill>
                  <a:srgbClr val="000000"/>
                </a:solidFill>
                <a:latin typeface="Times New Roman"/>
              </a:rPr>
            </a:br>
            <a:r>
              <a:rPr lang="en-CA" sz="1802" dirty="0" err="1">
                <a:solidFill>
                  <a:srgbClr val="000000"/>
                </a:solidFill>
                <a:latin typeface="Arial Narrow"/>
                <a:cs typeface="Arial Narrow"/>
              </a:rPr>
              <a:t>daerah</a:t>
            </a:r>
            <a:r>
              <a:rPr lang="en-CA" sz="1802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CA" sz="1802" dirty="0" err="1">
                <a:solidFill>
                  <a:srgbClr val="000000"/>
                </a:solidFill>
                <a:latin typeface="Arial Narrow"/>
                <a:cs typeface="Arial Narrow"/>
              </a:rPr>
              <a:t>kabupaten</a:t>
            </a:r>
            <a:r>
              <a:rPr lang="en-CA" sz="1802" dirty="0">
                <a:solidFill>
                  <a:srgbClr val="000000"/>
                </a:solidFill>
                <a:latin typeface="Arial Narrow"/>
                <a:cs typeface="Arial Narrow"/>
              </a:rPr>
              <a:t>/</a:t>
            </a:r>
            <a:r>
              <a:rPr lang="en-CA" sz="1802" dirty="0" err="1">
                <a:solidFill>
                  <a:srgbClr val="000000"/>
                </a:solidFill>
                <a:latin typeface="Arial Narrow"/>
                <a:cs typeface="Arial Narrow"/>
              </a:rPr>
              <a:t>kota</a:t>
            </a:r>
            <a:r>
              <a:rPr lang="en-CA" sz="1802" dirty="0">
                <a:solidFill>
                  <a:srgbClr val="000000"/>
                </a:solidFill>
                <a:latin typeface="Arial Narrow"/>
                <a:cs typeface="Arial Narrow"/>
              </a:rPr>
              <a:t>;</a:t>
            </a:r>
          </a:p>
          <a:p>
            <a:pPr>
              <a:lnSpc>
                <a:spcPts val="2175"/>
              </a:lnSpc>
            </a:pPr>
            <a:endParaRPr lang="en-CA" sz="1802" dirty="0">
              <a:solidFill>
                <a:srgbClr val="000000"/>
              </a:solidFill>
            </a:endParaRPr>
          </a:p>
        </p:txBody>
      </p:sp>
      <p:sp>
        <p:nvSpPr>
          <p:cNvPr id="40" name="TextBox 9"/>
          <p:cNvSpPr txBox="1"/>
          <p:nvPr/>
        </p:nvSpPr>
        <p:spPr>
          <a:xfrm>
            <a:off x="321010" y="4795281"/>
            <a:ext cx="7071133" cy="112851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600" dirty="0" err="1">
                <a:solidFill>
                  <a:srgbClr val="000000"/>
                </a:solidFill>
                <a:latin typeface="Arial Narrow"/>
                <a:cs typeface="Arial Narrow"/>
              </a:rPr>
              <a:t>Koordinasi</a:t>
            </a:r>
            <a:r>
              <a:rPr lang="en-CA" sz="1600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Arial Narrow"/>
                <a:cs typeface="Arial Narrow"/>
              </a:rPr>
              <a:t>kegiatan</a:t>
            </a:r>
            <a:r>
              <a:rPr lang="en-CA" sz="1600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Arial Narrow"/>
                <a:cs typeface="Arial Narrow"/>
              </a:rPr>
              <a:t>pemerintahan</a:t>
            </a:r>
            <a:r>
              <a:rPr lang="en-CA" sz="1600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Arial Narrow"/>
                <a:cs typeface="Arial Narrow"/>
              </a:rPr>
              <a:t>dan</a:t>
            </a:r>
            <a:r>
              <a:rPr lang="en-CA" sz="1600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Arial Narrow"/>
                <a:cs typeface="Arial Narrow"/>
              </a:rPr>
              <a:t>pembangunan</a:t>
            </a:r>
            <a:r>
              <a:rPr lang="en-CA" sz="1600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Arial Narrow"/>
                <a:cs typeface="Arial Narrow"/>
              </a:rPr>
              <a:t>antar</a:t>
            </a:r>
            <a:r>
              <a:rPr lang="en-CA" sz="1600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Arial Narrow"/>
                <a:cs typeface="Arial Narrow"/>
              </a:rPr>
              <a:t>daerah</a:t>
            </a:r>
            <a:r>
              <a:rPr lang="en-CA" sz="1600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Arial Narrow"/>
                <a:cs typeface="Arial Narrow"/>
              </a:rPr>
              <a:t>provinsi</a:t>
            </a:r>
            <a:r>
              <a:rPr lang="en-CA" sz="1600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Arial Narrow"/>
                <a:cs typeface="Arial Narrow"/>
              </a:rPr>
              <a:t>dan</a:t>
            </a:r>
            <a:br>
              <a:rPr lang="en-CA" sz="1600" dirty="0">
                <a:solidFill>
                  <a:srgbClr val="000000"/>
                </a:solidFill>
                <a:latin typeface="Times New Roman"/>
              </a:rPr>
            </a:br>
            <a:r>
              <a:rPr lang="en-CA" sz="1600" dirty="0" err="1">
                <a:solidFill>
                  <a:srgbClr val="000000"/>
                </a:solidFill>
                <a:latin typeface="Arial Narrow"/>
                <a:cs typeface="Arial Narrow"/>
              </a:rPr>
              <a:t>daerah</a:t>
            </a:r>
            <a:r>
              <a:rPr lang="en-CA" sz="1600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Arial Narrow"/>
                <a:cs typeface="Arial Narrow"/>
              </a:rPr>
              <a:t>kabupaten</a:t>
            </a:r>
            <a:r>
              <a:rPr lang="en-CA" sz="1600" dirty="0">
                <a:solidFill>
                  <a:srgbClr val="000000"/>
                </a:solidFill>
                <a:latin typeface="Arial Narrow"/>
                <a:cs typeface="Arial Narrow"/>
              </a:rPr>
              <a:t>/</a:t>
            </a:r>
            <a:r>
              <a:rPr lang="en-CA" sz="1600" dirty="0" err="1">
                <a:solidFill>
                  <a:srgbClr val="000000"/>
                </a:solidFill>
                <a:latin typeface="Arial Narrow"/>
                <a:cs typeface="Arial Narrow"/>
              </a:rPr>
              <a:t>kota</a:t>
            </a:r>
            <a:r>
              <a:rPr lang="en-CA" sz="1600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Arial Narrow"/>
                <a:cs typeface="Arial Narrow"/>
              </a:rPr>
              <a:t>dan</a:t>
            </a:r>
            <a:r>
              <a:rPr lang="en-CA" sz="1600" dirty="0">
                <a:solidFill>
                  <a:srgbClr val="000000"/>
                </a:solidFill>
                <a:latin typeface="Arial Narrow"/>
                <a:cs typeface="Arial Narrow"/>
              </a:rPr>
              <a:t> di </a:t>
            </a:r>
            <a:r>
              <a:rPr lang="en-CA" sz="1600" dirty="0" err="1">
                <a:solidFill>
                  <a:srgbClr val="000000"/>
                </a:solidFill>
                <a:latin typeface="Arial Narrow"/>
                <a:cs typeface="Arial Narrow"/>
              </a:rPr>
              <a:t>wilayah</a:t>
            </a:r>
            <a:r>
              <a:rPr lang="en-CA" sz="1600" dirty="0">
                <a:solidFill>
                  <a:srgbClr val="000000"/>
                </a:solidFill>
                <a:latin typeface="Arial Narrow"/>
                <a:cs typeface="Arial Narrow"/>
              </a:rPr>
              <a:t>  </a:t>
            </a:r>
            <a:r>
              <a:rPr lang="en-CA" sz="1600" dirty="0" err="1">
                <a:solidFill>
                  <a:srgbClr val="000000"/>
                </a:solidFill>
                <a:latin typeface="Arial Narrow"/>
                <a:cs typeface="Arial Narrow"/>
              </a:rPr>
              <a:t>satu</a:t>
            </a:r>
            <a:r>
              <a:rPr lang="id-ID" sz="1600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CA" sz="1400" dirty="0" err="1">
                <a:latin typeface="Arial Narrow"/>
                <a:cs typeface="Arial Narrow"/>
              </a:rPr>
              <a:t>provinsi</a:t>
            </a:r>
            <a:r>
              <a:rPr lang="en-CA" sz="1400" dirty="0">
                <a:latin typeface="Arial Narrow"/>
                <a:cs typeface="Arial Narrow"/>
              </a:rPr>
              <a:t> (</a:t>
            </a:r>
            <a:r>
              <a:rPr lang="en-CA" sz="1400" dirty="0" err="1">
                <a:latin typeface="Arial Narrow"/>
                <a:cs typeface="Arial Narrow"/>
              </a:rPr>
              <a:t>Pembinaan</a:t>
            </a:r>
            <a:r>
              <a:rPr lang="en-CA" sz="1400" dirty="0">
                <a:latin typeface="Arial Narrow"/>
                <a:cs typeface="Arial Narrow"/>
              </a:rPr>
              <a:t> </a:t>
            </a:r>
            <a:r>
              <a:rPr lang="en-CA" sz="1400" dirty="0" err="1">
                <a:latin typeface="Arial Narrow"/>
                <a:cs typeface="Arial Narrow"/>
              </a:rPr>
              <a:t>Penerapan</a:t>
            </a:r>
            <a:r>
              <a:rPr lang="en-CA" sz="1400" dirty="0">
                <a:latin typeface="Arial Narrow"/>
                <a:cs typeface="Arial Narrow"/>
              </a:rPr>
              <a:t> SPM);</a:t>
            </a:r>
          </a:p>
          <a:p>
            <a:pPr>
              <a:lnSpc>
                <a:spcPts val="2200"/>
              </a:lnSpc>
            </a:pPr>
            <a:endParaRPr lang="en-CA" sz="1600" dirty="0">
              <a:solidFill>
                <a:srgbClr val="000000"/>
              </a:solidFill>
              <a:latin typeface="Arial Narrow"/>
              <a:cs typeface="Arial Narrow"/>
            </a:endParaRPr>
          </a:p>
          <a:p>
            <a:pPr>
              <a:lnSpc>
                <a:spcPts val="2175"/>
              </a:lnSpc>
            </a:pPr>
            <a:endParaRPr lang="en-CA" sz="1802" dirty="0">
              <a:solidFill>
                <a:srgbClr val="000000"/>
              </a:solidFill>
            </a:endParaRPr>
          </a:p>
        </p:txBody>
      </p:sp>
      <p:sp>
        <p:nvSpPr>
          <p:cNvPr id="42" name="TextBox 11"/>
          <p:cNvSpPr txBox="1"/>
          <p:nvPr/>
        </p:nvSpPr>
        <p:spPr>
          <a:xfrm>
            <a:off x="321010" y="5438356"/>
            <a:ext cx="5908669" cy="846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600" dirty="0">
                <a:solidFill>
                  <a:schemeClr val="bg1"/>
                </a:solidFill>
                <a:latin typeface="Arial Narrow"/>
                <a:cs typeface="Arial Narrow"/>
              </a:rPr>
              <a:t>Monitoring, </a:t>
            </a:r>
            <a:r>
              <a:rPr lang="en-CA" sz="1600" dirty="0" err="1">
                <a:solidFill>
                  <a:schemeClr val="bg1"/>
                </a:solidFill>
                <a:latin typeface="Arial Narrow"/>
                <a:cs typeface="Arial Narrow"/>
              </a:rPr>
              <a:t>evaluasi</a:t>
            </a:r>
            <a:r>
              <a:rPr lang="en-CA" sz="1600" dirty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n-CA" sz="1600" dirty="0" err="1">
                <a:solidFill>
                  <a:schemeClr val="bg1"/>
                </a:solidFill>
                <a:latin typeface="Arial Narrow"/>
                <a:cs typeface="Arial Narrow"/>
              </a:rPr>
              <a:t>dan</a:t>
            </a:r>
            <a:r>
              <a:rPr lang="en-CA" sz="1600" dirty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n-CA" sz="1600" dirty="0" err="1">
                <a:solidFill>
                  <a:schemeClr val="bg1"/>
                </a:solidFill>
                <a:latin typeface="Arial Narrow"/>
                <a:cs typeface="Arial Narrow"/>
              </a:rPr>
              <a:t>supervisi</a:t>
            </a:r>
            <a:r>
              <a:rPr lang="en-CA" sz="1600" dirty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n-CA" sz="1600" dirty="0" err="1">
                <a:solidFill>
                  <a:schemeClr val="bg1"/>
                </a:solidFill>
                <a:latin typeface="Arial Narrow"/>
                <a:cs typeface="Arial Narrow"/>
              </a:rPr>
              <a:t>terhadap</a:t>
            </a:r>
            <a:r>
              <a:rPr lang="en-CA" sz="1600" dirty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n-CA" sz="1600" dirty="0" err="1">
                <a:solidFill>
                  <a:schemeClr val="bg1"/>
                </a:solidFill>
                <a:latin typeface="Arial Narrow"/>
                <a:cs typeface="Arial Narrow"/>
              </a:rPr>
              <a:t>penyelenggaraan</a:t>
            </a:r>
            <a:r>
              <a:rPr lang="en-CA" sz="1600" dirty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n-CA" sz="1600" dirty="0" err="1">
                <a:solidFill>
                  <a:schemeClr val="bg1"/>
                </a:solidFill>
                <a:latin typeface="Arial Narrow"/>
                <a:cs typeface="Arial Narrow"/>
              </a:rPr>
              <a:t>pemerintahan</a:t>
            </a:r>
            <a:br>
              <a:rPr lang="en-CA" sz="1600" dirty="0">
                <a:solidFill>
                  <a:schemeClr val="bg1"/>
                </a:solidFill>
                <a:latin typeface="Times New Roman"/>
              </a:rPr>
            </a:br>
            <a:r>
              <a:rPr lang="en-CA" sz="1600" dirty="0" err="1">
                <a:solidFill>
                  <a:schemeClr val="bg1"/>
                </a:solidFill>
                <a:latin typeface="Arial Narrow"/>
                <a:cs typeface="Arial Narrow"/>
              </a:rPr>
              <a:t>kabupaten</a:t>
            </a:r>
            <a:r>
              <a:rPr lang="en-CA" sz="1600" dirty="0">
                <a:solidFill>
                  <a:schemeClr val="bg1"/>
                </a:solidFill>
                <a:latin typeface="Arial Narrow"/>
                <a:cs typeface="Arial Narrow"/>
              </a:rPr>
              <a:t>/</a:t>
            </a:r>
            <a:r>
              <a:rPr lang="en-CA" sz="1600" dirty="0" err="1">
                <a:solidFill>
                  <a:schemeClr val="bg1"/>
                </a:solidFill>
                <a:latin typeface="Arial Narrow"/>
                <a:cs typeface="Arial Narrow"/>
              </a:rPr>
              <a:t>kota</a:t>
            </a:r>
            <a:r>
              <a:rPr lang="en-CA" sz="1600" dirty="0">
                <a:solidFill>
                  <a:schemeClr val="bg1"/>
                </a:solidFill>
                <a:latin typeface="Arial Narrow"/>
                <a:cs typeface="Arial Narrow"/>
              </a:rPr>
              <a:t> yang </a:t>
            </a:r>
            <a:r>
              <a:rPr lang="en-CA" sz="1600" dirty="0" err="1">
                <a:solidFill>
                  <a:schemeClr val="bg1"/>
                </a:solidFill>
                <a:latin typeface="Arial Narrow"/>
                <a:cs typeface="Arial Narrow"/>
              </a:rPr>
              <a:t>ada</a:t>
            </a:r>
            <a:r>
              <a:rPr lang="en-CA" sz="1600" dirty="0">
                <a:solidFill>
                  <a:schemeClr val="bg1"/>
                </a:solidFill>
                <a:latin typeface="Arial Narrow"/>
                <a:cs typeface="Arial Narrow"/>
              </a:rPr>
              <a:t> di </a:t>
            </a:r>
            <a:r>
              <a:rPr lang="en-CA" sz="1600" dirty="0" err="1">
                <a:solidFill>
                  <a:schemeClr val="bg1"/>
                </a:solidFill>
                <a:latin typeface="Arial Narrow"/>
                <a:cs typeface="Arial Narrow"/>
              </a:rPr>
              <a:t>wilayah</a:t>
            </a:r>
            <a:r>
              <a:rPr lang="en-CA" sz="1600" dirty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n-CA" sz="1600" dirty="0" err="1">
                <a:solidFill>
                  <a:schemeClr val="bg1"/>
                </a:solidFill>
                <a:latin typeface="Arial Narrow"/>
                <a:cs typeface="Arial Narrow"/>
              </a:rPr>
              <a:t>satu</a:t>
            </a:r>
            <a:r>
              <a:rPr lang="en-CA" sz="1600" dirty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n-CA" sz="1600" dirty="0" err="1">
                <a:solidFill>
                  <a:schemeClr val="bg1"/>
                </a:solidFill>
                <a:latin typeface="Arial Narrow"/>
                <a:cs typeface="Arial Narrow"/>
              </a:rPr>
              <a:t>provinsi</a:t>
            </a:r>
            <a:r>
              <a:rPr lang="en-CA" sz="1600" dirty="0">
                <a:solidFill>
                  <a:schemeClr val="bg1"/>
                </a:solidFill>
                <a:latin typeface="Arial Narrow"/>
                <a:cs typeface="Arial Narrow"/>
              </a:rPr>
              <a:t> (</a:t>
            </a:r>
            <a:r>
              <a:rPr lang="en-CA" sz="1600" dirty="0" err="1">
                <a:solidFill>
                  <a:schemeClr val="bg1"/>
                </a:solidFill>
                <a:latin typeface="Arial Narrow"/>
                <a:cs typeface="Arial Narrow"/>
              </a:rPr>
              <a:t>Pengawasan</a:t>
            </a:r>
            <a:r>
              <a:rPr lang="en-CA" sz="1600" dirty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n-CA" sz="1600" dirty="0" err="1">
                <a:solidFill>
                  <a:schemeClr val="bg1"/>
                </a:solidFill>
                <a:latin typeface="Arial Narrow"/>
                <a:cs typeface="Arial Narrow"/>
              </a:rPr>
              <a:t>Capaian</a:t>
            </a:r>
            <a:r>
              <a:rPr lang="en-CA" sz="1600" dirty="0">
                <a:solidFill>
                  <a:schemeClr val="bg1"/>
                </a:solidFill>
                <a:latin typeface="Arial Narrow"/>
                <a:cs typeface="Arial Narrow"/>
              </a:rPr>
              <a:t> SPM);</a:t>
            </a:r>
          </a:p>
          <a:p>
            <a:pPr>
              <a:lnSpc>
                <a:spcPts val="2175"/>
              </a:lnSpc>
            </a:pPr>
            <a:endParaRPr lang="en-CA" sz="1802" dirty="0">
              <a:solidFill>
                <a:srgbClr val="000000"/>
              </a:solidFill>
            </a:endParaRPr>
          </a:p>
        </p:txBody>
      </p:sp>
      <p:sp>
        <p:nvSpPr>
          <p:cNvPr id="43" name="TextBox 12"/>
          <p:cNvSpPr txBox="1"/>
          <p:nvPr/>
        </p:nvSpPr>
        <p:spPr>
          <a:xfrm>
            <a:off x="428790" y="6606629"/>
            <a:ext cx="65" cy="2725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75"/>
              </a:lnSpc>
            </a:pPr>
            <a:endParaRPr lang="en-CA" sz="1802" dirty="0">
              <a:solidFill>
                <a:srgbClr val="000000"/>
              </a:solidFill>
            </a:endParaRPr>
          </a:p>
        </p:txBody>
      </p:sp>
      <p:sp>
        <p:nvSpPr>
          <p:cNvPr id="44" name="TextBox 14"/>
          <p:cNvSpPr txBox="1"/>
          <p:nvPr/>
        </p:nvSpPr>
        <p:spPr>
          <a:xfrm>
            <a:off x="7581900" y="1898477"/>
            <a:ext cx="1839221" cy="243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  <a:tabLst>
                <a:tab pos="165100" algn="l"/>
              </a:tabLst>
            </a:pPr>
            <a:r>
              <a:rPr lang="en-CA" sz="1587" b="1" dirty="0">
                <a:solidFill>
                  <a:srgbClr val="000000"/>
                </a:solidFill>
                <a:latin typeface="Arial Narrow Bold"/>
                <a:cs typeface="Arial Narrow Bold"/>
              </a:rPr>
              <a:t>BIRO PEMERINTAHAN</a:t>
            </a:r>
            <a:endParaRPr lang="en-CA" sz="1577" dirty="0">
              <a:solidFill>
                <a:srgbClr val="000000"/>
              </a:solidFill>
            </a:endParaRPr>
          </a:p>
        </p:txBody>
      </p:sp>
      <p:sp>
        <p:nvSpPr>
          <p:cNvPr id="45" name="TextBox 15"/>
          <p:cNvSpPr txBox="1"/>
          <p:nvPr/>
        </p:nvSpPr>
        <p:spPr>
          <a:xfrm>
            <a:off x="7581900" y="2451206"/>
            <a:ext cx="1792735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87" b="1">
                <a:solidFill>
                  <a:srgbClr val="000000"/>
                </a:solidFill>
                <a:latin typeface="Arial Narrow Bold"/>
                <a:cs typeface="Arial Narrow Bold"/>
              </a:rPr>
              <a:t>BIRO PEMERINTAHAN</a:t>
            </a:r>
          </a:p>
          <a:p>
            <a:pPr>
              <a:lnSpc>
                <a:spcPts val="1840"/>
              </a:lnSpc>
            </a:pPr>
            <a:endParaRPr lang="en-CA" sz="1577">
              <a:solidFill>
                <a:srgbClr val="000000"/>
              </a:solidFill>
            </a:endParaRPr>
          </a:p>
        </p:txBody>
      </p:sp>
      <p:sp>
        <p:nvSpPr>
          <p:cNvPr id="46" name="TextBox 16"/>
          <p:cNvSpPr txBox="1"/>
          <p:nvPr/>
        </p:nvSpPr>
        <p:spPr>
          <a:xfrm>
            <a:off x="8064500" y="3006229"/>
            <a:ext cx="812723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87" b="1" dirty="0">
                <a:solidFill>
                  <a:srgbClr val="000000"/>
                </a:solidFill>
                <a:latin typeface="Arial Narrow Bold"/>
                <a:cs typeface="Arial Narrow Bold"/>
              </a:rPr>
              <a:t>BAPPEDA</a:t>
            </a:r>
          </a:p>
          <a:p>
            <a:pPr>
              <a:lnSpc>
                <a:spcPts val="1840"/>
              </a:lnSpc>
            </a:pPr>
            <a:endParaRPr lang="en-CA" sz="1577" dirty="0">
              <a:solidFill>
                <a:srgbClr val="000000"/>
              </a:solidFill>
            </a:endParaRPr>
          </a:p>
        </p:txBody>
      </p:sp>
      <p:sp>
        <p:nvSpPr>
          <p:cNvPr id="47" name="TextBox 17"/>
          <p:cNvSpPr txBox="1"/>
          <p:nvPr/>
        </p:nvSpPr>
        <p:spPr>
          <a:xfrm>
            <a:off x="8036706" y="3654301"/>
            <a:ext cx="1083630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87" b="1" dirty="0">
                <a:solidFill>
                  <a:srgbClr val="000000"/>
                </a:solidFill>
                <a:latin typeface="Arial Narrow Bold"/>
                <a:cs typeface="Arial Narrow Bold"/>
              </a:rPr>
              <a:t>BIRO HUKUM</a:t>
            </a:r>
          </a:p>
          <a:p>
            <a:pPr>
              <a:lnSpc>
                <a:spcPts val="1840"/>
              </a:lnSpc>
            </a:pPr>
            <a:endParaRPr lang="en-CA" sz="1577" dirty="0">
              <a:solidFill>
                <a:srgbClr val="000000"/>
              </a:solidFill>
            </a:endParaRPr>
          </a:p>
        </p:txBody>
      </p:sp>
      <p:sp>
        <p:nvSpPr>
          <p:cNvPr id="48" name="TextBox 18"/>
          <p:cNvSpPr txBox="1"/>
          <p:nvPr/>
        </p:nvSpPr>
        <p:spPr>
          <a:xfrm>
            <a:off x="8163597" y="4302373"/>
            <a:ext cx="812723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87" b="1" dirty="0">
                <a:solidFill>
                  <a:srgbClr val="000000"/>
                </a:solidFill>
                <a:latin typeface="Arial Narrow Bold"/>
                <a:cs typeface="Arial Narrow Bold"/>
              </a:rPr>
              <a:t>BAPPEDA</a:t>
            </a:r>
          </a:p>
          <a:p>
            <a:pPr>
              <a:lnSpc>
                <a:spcPts val="1840"/>
              </a:lnSpc>
            </a:pPr>
            <a:endParaRPr lang="en-CA" sz="1577" dirty="0">
              <a:solidFill>
                <a:srgbClr val="000000"/>
              </a:solidFill>
            </a:endParaRPr>
          </a:p>
        </p:txBody>
      </p:sp>
      <p:sp>
        <p:nvSpPr>
          <p:cNvPr id="49" name="TextBox 19"/>
          <p:cNvSpPr txBox="1"/>
          <p:nvPr/>
        </p:nvSpPr>
        <p:spPr>
          <a:xfrm>
            <a:off x="7650007" y="4992836"/>
            <a:ext cx="1792735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87" b="1" dirty="0">
                <a:solidFill>
                  <a:srgbClr val="000000"/>
                </a:solidFill>
                <a:latin typeface="Arial Narrow Bold"/>
                <a:cs typeface="Arial Narrow Bold"/>
              </a:rPr>
              <a:t>BIRO PEMERINTAHAN</a:t>
            </a:r>
          </a:p>
          <a:p>
            <a:pPr>
              <a:lnSpc>
                <a:spcPts val="1840"/>
              </a:lnSpc>
            </a:pPr>
            <a:endParaRPr lang="en-CA" sz="1577" dirty="0">
              <a:solidFill>
                <a:srgbClr val="000000"/>
              </a:solidFill>
            </a:endParaRPr>
          </a:p>
        </p:txBody>
      </p:sp>
      <p:sp>
        <p:nvSpPr>
          <p:cNvPr id="50" name="TextBox 20"/>
          <p:cNvSpPr txBox="1"/>
          <p:nvPr/>
        </p:nvSpPr>
        <p:spPr>
          <a:xfrm>
            <a:off x="8013239" y="5568900"/>
            <a:ext cx="1179105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87" b="1" dirty="0">
                <a:solidFill>
                  <a:srgbClr val="000000"/>
                </a:solidFill>
                <a:latin typeface="Arial Narrow Bold"/>
                <a:cs typeface="Arial Narrow Bold"/>
              </a:rPr>
              <a:t>INSPEKTORAT</a:t>
            </a:r>
          </a:p>
          <a:p>
            <a:pPr>
              <a:lnSpc>
                <a:spcPts val="1840"/>
              </a:lnSpc>
            </a:pPr>
            <a:endParaRPr lang="en-CA" sz="1577" dirty="0">
              <a:solidFill>
                <a:srgbClr val="000000"/>
              </a:solidFill>
            </a:endParaRPr>
          </a:p>
        </p:txBody>
      </p:sp>
      <p:sp>
        <p:nvSpPr>
          <p:cNvPr id="51" name="TextBox 21"/>
          <p:cNvSpPr txBox="1"/>
          <p:nvPr/>
        </p:nvSpPr>
        <p:spPr>
          <a:xfrm>
            <a:off x="8064500" y="6153482"/>
            <a:ext cx="804707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85" b="1" dirty="0">
                <a:solidFill>
                  <a:srgbClr val="000000"/>
                </a:solidFill>
                <a:latin typeface="Arial Narrow Bold"/>
                <a:cs typeface="Arial Narrow Bold"/>
              </a:rPr>
              <a:t>DPMPTSP</a:t>
            </a:r>
          </a:p>
          <a:p>
            <a:pPr>
              <a:lnSpc>
                <a:spcPts val="1840"/>
              </a:lnSpc>
            </a:pPr>
            <a:endParaRPr lang="en-CA" sz="1575" dirty="0">
              <a:solidFill>
                <a:srgbClr val="000000"/>
              </a:solidFill>
            </a:endParaRPr>
          </a:p>
        </p:txBody>
      </p:sp>
      <p:sp>
        <p:nvSpPr>
          <p:cNvPr id="52" name="TextBox 23"/>
          <p:cNvSpPr txBox="1"/>
          <p:nvPr/>
        </p:nvSpPr>
        <p:spPr>
          <a:xfrm>
            <a:off x="10109200" y="1896492"/>
            <a:ext cx="1460656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87" b="1" dirty="0" err="1">
                <a:solidFill>
                  <a:srgbClr val="000000"/>
                </a:solidFill>
                <a:latin typeface="Arial Narrow Bold"/>
                <a:cs typeface="Arial Narrow Bold"/>
              </a:rPr>
              <a:t>Ditjen</a:t>
            </a:r>
            <a:r>
              <a:rPr lang="en-CA" sz="1587" b="1" dirty="0">
                <a:solidFill>
                  <a:srgbClr val="000000"/>
                </a:solidFill>
                <a:latin typeface="Arial Narrow Bold"/>
                <a:cs typeface="Arial Narrow Bold"/>
              </a:rPr>
              <a:t> </a:t>
            </a:r>
            <a:r>
              <a:rPr lang="en-CA" sz="1587" b="1" dirty="0" err="1">
                <a:solidFill>
                  <a:srgbClr val="000000"/>
                </a:solidFill>
                <a:latin typeface="Arial Narrow Bold"/>
                <a:cs typeface="Arial Narrow Bold"/>
              </a:rPr>
              <a:t>Bina</a:t>
            </a:r>
            <a:r>
              <a:rPr lang="en-CA" sz="1587" b="1" dirty="0">
                <a:solidFill>
                  <a:srgbClr val="000000"/>
                </a:solidFill>
                <a:latin typeface="Arial Narrow Bold"/>
                <a:cs typeface="Arial Narrow Bold"/>
              </a:rPr>
              <a:t> ADWIL</a:t>
            </a:r>
          </a:p>
          <a:p>
            <a:pPr>
              <a:lnSpc>
                <a:spcPts val="1840"/>
              </a:lnSpc>
            </a:pPr>
            <a:endParaRPr lang="en-CA" sz="1577" dirty="0">
              <a:solidFill>
                <a:srgbClr val="000000"/>
              </a:solidFill>
            </a:endParaRPr>
          </a:p>
        </p:txBody>
      </p:sp>
      <p:sp>
        <p:nvSpPr>
          <p:cNvPr id="53" name="TextBox 24"/>
          <p:cNvSpPr txBox="1"/>
          <p:nvPr/>
        </p:nvSpPr>
        <p:spPr>
          <a:xfrm>
            <a:off x="10287000" y="2451206"/>
            <a:ext cx="1112484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87" b="1">
                <a:solidFill>
                  <a:srgbClr val="000000"/>
                </a:solidFill>
                <a:latin typeface="Arial Narrow Bold"/>
                <a:cs typeface="Arial Narrow Bold"/>
              </a:rPr>
              <a:t>DITJEN OTDA</a:t>
            </a:r>
          </a:p>
          <a:p>
            <a:pPr>
              <a:lnSpc>
                <a:spcPts val="1840"/>
              </a:lnSpc>
            </a:pPr>
            <a:endParaRPr lang="en-CA" sz="1577">
              <a:solidFill>
                <a:srgbClr val="000000"/>
              </a:solidFill>
            </a:endParaRPr>
          </a:p>
        </p:txBody>
      </p:sp>
      <p:sp>
        <p:nvSpPr>
          <p:cNvPr id="54" name="TextBox 25"/>
          <p:cNvSpPr txBox="1"/>
          <p:nvPr/>
        </p:nvSpPr>
        <p:spPr>
          <a:xfrm>
            <a:off x="10488488" y="2934221"/>
            <a:ext cx="923330" cy="7309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  <a:tabLst>
                <a:tab pos="165100" algn="l"/>
              </a:tabLst>
            </a:pPr>
            <a:r>
              <a:rPr lang="en-CA" sz="1400" b="1" dirty="0">
                <a:solidFill>
                  <a:srgbClr val="000000"/>
                </a:solidFill>
                <a:latin typeface="Arial Narrow Bold"/>
                <a:cs typeface="Arial Narrow Bold"/>
              </a:rPr>
              <a:t>DITJEN BINA</a:t>
            </a:r>
            <a:br>
              <a:rPr lang="en-CA" sz="1400" dirty="0">
                <a:solidFill>
                  <a:srgbClr val="000000"/>
                </a:solidFill>
                <a:latin typeface="Times New Roman"/>
              </a:rPr>
            </a:br>
            <a:r>
              <a:rPr lang="en-CA" sz="1400" b="1" dirty="0">
                <a:solidFill>
                  <a:srgbClr val="000000"/>
                </a:solidFill>
                <a:latin typeface="Arial Narrow Bold"/>
                <a:cs typeface="Arial Narrow Bold"/>
              </a:rPr>
              <a:t>	BANGDA</a:t>
            </a:r>
          </a:p>
          <a:p>
            <a:pPr>
              <a:lnSpc>
                <a:spcPts val="1875"/>
              </a:lnSpc>
            </a:pPr>
            <a:endParaRPr lang="en-CA" sz="1577" dirty="0">
              <a:solidFill>
                <a:srgbClr val="000000"/>
              </a:solidFill>
            </a:endParaRPr>
          </a:p>
        </p:txBody>
      </p:sp>
      <p:sp>
        <p:nvSpPr>
          <p:cNvPr id="55" name="TextBox 26"/>
          <p:cNvSpPr txBox="1"/>
          <p:nvPr/>
        </p:nvSpPr>
        <p:spPr>
          <a:xfrm>
            <a:off x="10456124" y="3654301"/>
            <a:ext cx="1112484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87" b="1" dirty="0">
                <a:solidFill>
                  <a:srgbClr val="000000"/>
                </a:solidFill>
                <a:latin typeface="Arial Narrow Bold"/>
                <a:cs typeface="Arial Narrow Bold"/>
              </a:rPr>
              <a:t>DITJEN OTDA</a:t>
            </a:r>
          </a:p>
          <a:p>
            <a:pPr>
              <a:lnSpc>
                <a:spcPts val="1840"/>
              </a:lnSpc>
            </a:pPr>
            <a:endParaRPr lang="en-CA" sz="1577" dirty="0">
              <a:solidFill>
                <a:srgbClr val="000000"/>
              </a:solidFill>
            </a:endParaRPr>
          </a:p>
        </p:txBody>
      </p:sp>
      <p:sp>
        <p:nvSpPr>
          <p:cNvPr id="56" name="TextBox 27"/>
          <p:cNvSpPr txBox="1"/>
          <p:nvPr/>
        </p:nvSpPr>
        <p:spPr>
          <a:xfrm>
            <a:off x="10084934" y="4302373"/>
            <a:ext cx="1627690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87" b="1" dirty="0">
                <a:solidFill>
                  <a:srgbClr val="000000"/>
                </a:solidFill>
                <a:latin typeface="Arial Narrow Bold"/>
                <a:cs typeface="Arial Narrow Bold"/>
              </a:rPr>
              <a:t>DITJEN BINA ADWIL</a:t>
            </a:r>
          </a:p>
          <a:p>
            <a:pPr>
              <a:lnSpc>
                <a:spcPts val="1840"/>
              </a:lnSpc>
            </a:pPr>
            <a:endParaRPr lang="en-CA" sz="1577" dirty="0">
              <a:solidFill>
                <a:srgbClr val="000000"/>
              </a:solidFill>
            </a:endParaRPr>
          </a:p>
        </p:txBody>
      </p:sp>
      <p:sp>
        <p:nvSpPr>
          <p:cNvPr id="57" name="TextBox 28"/>
          <p:cNvSpPr txBox="1"/>
          <p:nvPr/>
        </p:nvSpPr>
        <p:spPr>
          <a:xfrm>
            <a:off x="10488488" y="4878437"/>
            <a:ext cx="1046761" cy="7309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  <a:tabLst>
                <a:tab pos="165100" algn="l"/>
              </a:tabLst>
            </a:pPr>
            <a:r>
              <a:rPr lang="en-CA" sz="1587" b="1" dirty="0">
                <a:solidFill>
                  <a:srgbClr val="000000"/>
                </a:solidFill>
                <a:latin typeface="Arial Narrow Bold"/>
                <a:cs typeface="Arial Narrow Bold"/>
              </a:rPr>
              <a:t>DITJEN BINA</a:t>
            </a:r>
            <a:br>
              <a:rPr lang="en-CA" sz="1577" dirty="0">
                <a:solidFill>
                  <a:srgbClr val="000000"/>
                </a:solidFill>
                <a:latin typeface="Times New Roman"/>
              </a:rPr>
            </a:br>
            <a:r>
              <a:rPr lang="en-CA" sz="1587" b="1" dirty="0">
                <a:solidFill>
                  <a:srgbClr val="000000"/>
                </a:solidFill>
                <a:latin typeface="Arial Narrow Bold"/>
                <a:cs typeface="Arial Narrow Bold"/>
              </a:rPr>
              <a:t>	BANGDA</a:t>
            </a:r>
          </a:p>
          <a:p>
            <a:pPr>
              <a:lnSpc>
                <a:spcPts val="1875"/>
              </a:lnSpc>
            </a:pPr>
            <a:endParaRPr lang="en-CA" sz="1577" dirty="0">
              <a:solidFill>
                <a:srgbClr val="000000"/>
              </a:solidFill>
            </a:endParaRPr>
          </a:p>
        </p:txBody>
      </p:sp>
      <p:sp>
        <p:nvSpPr>
          <p:cNvPr id="58" name="TextBox 29"/>
          <p:cNvSpPr txBox="1"/>
          <p:nvPr/>
        </p:nvSpPr>
        <p:spPr>
          <a:xfrm>
            <a:off x="10776520" y="5568900"/>
            <a:ext cx="472886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87" b="1" dirty="0">
                <a:solidFill>
                  <a:srgbClr val="000000"/>
                </a:solidFill>
                <a:latin typeface="Arial Narrow Bold"/>
                <a:cs typeface="Arial Narrow Bold"/>
              </a:rPr>
              <a:t>ITJEN</a:t>
            </a:r>
          </a:p>
          <a:p>
            <a:pPr>
              <a:lnSpc>
                <a:spcPts val="1840"/>
              </a:lnSpc>
            </a:pPr>
            <a:endParaRPr lang="en-CA" sz="1577" dirty="0">
              <a:solidFill>
                <a:srgbClr val="000000"/>
              </a:solidFill>
            </a:endParaRPr>
          </a:p>
        </p:txBody>
      </p:sp>
      <p:sp>
        <p:nvSpPr>
          <p:cNvPr id="59" name="TextBox 30"/>
          <p:cNvSpPr txBox="1"/>
          <p:nvPr/>
        </p:nvSpPr>
        <p:spPr>
          <a:xfrm>
            <a:off x="10033000" y="6144964"/>
            <a:ext cx="1627818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85" b="1" dirty="0">
                <a:solidFill>
                  <a:srgbClr val="000000"/>
                </a:solidFill>
                <a:latin typeface="Arial Narrow Bold"/>
                <a:cs typeface="Arial Narrow Bold"/>
              </a:rPr>
              <a:t>DITJEN BINA ADWIL</a:t>
            </a:r>
          </a:p>
          <a:p>
            <a:pPr>
              <a:lnSpc>
                <a:spcPts val="1840"/>
              </a:lnSpc>
            </a:pPr>
            <a:endParaRPr lang="en-CA" sz="1575" dirty="0">
              <a:solidFill>
                <a:srgbClr val="0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82434" y="5988174"/>
            <a:ext cx="6855110" cy="61845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d-ID"/>
          </a:p>
        </p:txBody>
      </p:sp>
      <p:sp>
        <p:nvSpPr>
          <p:cNvPr id="62" name="TextBox 61"/>
          <p:cNvSpPr txBox="1"/>
          <p:nvPr/>
        </p:nvSpPr>
        <p:spPr>
          <a:xfrm>
            <a:off x="263352" y="5958557"/>
            <a:ext cx="6737422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2" dirty="0" err="1">
                <a:solidFill>
                  <a:schemeClr val="bg1"/>
                </a:solidFill>
                <a:latin typeface="Arial Narrow"/>
                <a:cs typeface="Arial Narrow"/>
              </a:rPr>
              <a:t>Evaluasi</a:t>
            </a:r>
            <a:r>
              <a:rPr lang="en-CA" sz="1802" dirty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n-CA" sz="1802" dirty="0" err="1">
                <a:solidFill>
                  <a:schemeClr val="bg1"/>
                </a:solidFill>
                <a:latin typeface="Arial Narrow"/>
                <a:cs typeface="Arial Narrow"/>
              </a:rPr>
              <a:t>kinerja</a:t>
            </a:r>
            <a:r>
              <a:rPr lang="en-CA" sz="1802" dirty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n-CA" sz="1802" dirty="0" err="1">
                <a:solidFill>
                  <a:schemeClr val="bg1"/>
                </a:solidFill>
                <a:latin typeface="Arial Narrow"/>
                <a:cs typeface="Arial Narrow"/>
              </a:rPr>
              <a:t>pelayanan</a:t>
            </a:r>
            <a:r>
              <a:rPr lang="en-CA" sz="1802" dirty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n-CA" sz="1802" dirty="0" err="1">
                <a:solidFill>
                  <a:schemeClr val="bg1"/>
                </a:solidFill>
                <a:latin typeface="Arial Narrow"/>
                <a:cs typeface="Arial Narrow"/>
              </a:rPr>
              <a:t>publik</a:t>
            </a:r>
            <a:r>
              <a:rPr lang="en-CA" sz="1802" dirty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n-CA" sz="1802" dirty="0" err="1">
                <a:solidFill>
                  <a:schemeClr val="bg1"/>
                </a:solidFill>
                <a:latin typeface="Arial Narrow"/>
                <a:cs typeface="Arial Narrow"/>
              </a:rPr>
              <a:t>pemerintah</a:t>
            </a:r>
            <a:r>
              <a:rPr lang="en-CA" sz="1802" dirty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n-CA" sz="1802" dirty="0" err="1">
                <a:solidFill>
                  <a:schemeClr val="bg1"/>
                </a:solidFill>
                <a:latin typeface="Arial Narrow"/>
                <a:cs typeface="Arial Narrow"/>
              </a:rPr>
              <a:t>daerah</a:t>
            </a:r>
            <a:r>
              <a:rPr lang="en-CA" sz="1802" dirty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n-CA" sz="1802" dirty="0" err="1">
                <a:solidFill>
                  <a:schemeClr val="bg1"/>
                </a:solidFill>
                <a:latin typeface="Arial Narrow"/>
                <a:cs typeface="Arial Narrow"/>
              </a:rPr>
              <a:t>kabupaten</a:t>
            </a:r>
            <a:r>
              <a:rPr lang="en-CA" sz="1802" dirty="0">
                <a:solidFill>
                  <a:schemeClr val="bg1"/>
                </a:solidFill>
                <a:latin typeface="Arial Narrow"/>
                <a:cs typeface="Arial Narrow"/>
              </a:rPr>
              <a:t>/</a:t>
            </a:r>
            <a:r>
              <a:rPr lang="en-CA" sz="1802" dirty="0" err="1">
                <a:solidFill>
                  <a:schemeClr val="bg1"/>
                </a:solidFill>
                <a:latin typeface="Arial Narrow"/>
                <a:cs typeface="Arial Narrow"/>
              </a:rPr>
              <a:t>kota</a:t>
            </a:r>
            <a:r>
              <a:rPr lang="en-CA" sz="1802" dirty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n-CA" sz="1802" dirty="0" err="1">
                <a:solidFill>
                  <a:schemeClr val="bg1"/>
                </a:solidFill>
                <a:latin typeface="Arial Narrow"/>
                <a:cs typeface="Arial Narrow"/>
              </a:rPr>
              <a:t>terkait</a:t>
            </a:r>
            <a:br>
              <a:rPr lang="en-CA" sz="1802" dirty="0">
                <a:solidFill>
                  <a:schemeClr val="bg1"/>
                </a:solidFill>
                <a:latin typeface="Times New Roman"/>
              </a:rPr>
            </a:br>
            <a:r>
              <a:rPr lang="en-CA" sz="1802" dirty="0" err="1">
                <a:solidFill>
                  <a:schemeClr val="bg1"/>
                </a:solidFill>
                <a:latin typeface="Arial Narrow"/>
                <a:cs typeface="Arial Narrow"/>
              </a:rPr>
              <a:t>penyelenggaraan</a:t>
            </a:r>
            <a:r>
              <a:rPr lang="en-CA" sz="1802" dirty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n-CA" sz="1802" dirty="0" err="1">
                <a:solidFill>
                  <a:schemeClr val="bg1"/>
                </a:solidFill>
                <a:latin typeface="Arial Narrow"/>
                <a:cs typeface="Arial Narrow"/>
              </a:rPr>
              <a:t>perizinan</a:t>
            </a:r>
            <a:r>
              <a:rPr lang="en-CA" sz="1802" dirty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n-CA" sz="1802" dirty="0" err="1">
                <a:solidFill>
                  <a:schemeClr val="bg1"/>
                </a:solidFill>
                <a:latin typeface="Arial Narrow"/>
                <a:cs typeface="Arial Narrow"/>
              </a:rPr>
              <a:t>dan</a:t>
            </a:r>
            <a:r>
              <a:rPr lang="en-CA" sz="1802" dirty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n-CA" sz="1802" dirty="0" err="1">
                <a:solidFill>
                  <a:schemeClr val="bg1"/>
                </a:solidFill>
                <a:latin typeface="Arial Narrow"/>
                <a:cs typeface="Arial Narrow"/>
              </a:rPr>
              <a:t>nonperizinan</a:t>
            </a:r>
            <a:r>
              <a:rPr lang="en-CA" sz="1802" dirty="0">
                <a:solidFill>
                  <a:schemeClr val="bg1"/>
                </a:solidFill>
                <a:latin typeface="Arial Narrow"/>
                <a:cs typeface="Arial Narrow"/>
              </a:rPr>
              <a:t>.</a:t>
            </a:r>
          </a:p>
        </p:txBody>
      </p:sp>
      <p:sp>
        <p:nvSpPr>
          <p:cNvPr id="63" name="Pentagon 62"/>
          <p:cNvSpPr/>
          <p:nvPr/>
        </p:nvSpPr>
        <p:spPr>
          <a:xfrm rot="10800000">
            <a:off x="7252106" y="6030563"/>
            <a:ext cx="2266127" cy="576065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4" name="Pentagon 63"/>
          <p:cNvSpPr/>
          <p:nvPr/>
        </p:nvSpPr>
        <p:spPr>
          <a:xfrm rot="10800000">
            <a:off x="9706464" y="6030563"/>
            <a:ext cx="2150176" cy="576065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8508A8-ACCD-4F6B-B505-D81A842FAC83}"/>
              </a:ext>
            </a:extLst>
          </p:cNvPr>
          <p:cNvSpPr txBox="1"/>
          <p:nvPr/>
        </p:nvSpPr>
        <p:spPr>
          <a:xfrm>
            <a:off x="273722" y="1212680"/>
            <a:ext cx="673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Kesekretariatan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Rakor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penyusunan</a:t>
            </a:r>
            <a:r>
              <a:rPr lang="en-US" dirty="0">
                <a:solidFill>
                  <a:schemeClr val="bg1"/>
                </a:solidFill>
              </a:rPr>
              <a:t> data </a:t>
            </a:r>
            <a:r>
              <a:rPr lang="en-US" dirty="0" err="1">
                <a:solidFill>
                  <a:schemeClr val="bg1"/>
                </a:solidFill>
              </a:rPr>
              <a:t>serta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laporan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FCE742FC-A20A-4DDD-BE66-26505976F055}"/>
              </a:ext>
            </a:extLst>
          </p:cNvPr>
          <p:cNvSpPr txBox="1"/>
          <p:nvPr/>
        </p:nvSpPr>
        <p:spPr>
          <a:xfrm>
            <a:off x="7558927" y="1306588"/>
            <a:ext cx="1839221" cy="243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  <a:tabLst>
                <a:tab pos="165100" algn="l"/>
              </a:tabLst>
            </a:pPr>
            <a:r>
              <a:rPr lang="en-CA" sz="1587" b="1" dirty="0">
                <a:solidFill>
                  <a:srgbClr val="000000"/>
                </a:solidFill>
                <a:latin typeface="Arial Narrow Bold"/>
                <a:cs typeface="Arial Narrow Bold"/>
              </a:rPr>
              <a:t>BIRO PEMERINTAHAN</a:t>
            </a:r>
            <a:endParaRPr lang="en-CA" sz="1577" dirty="0">
              <a:solidFill>
                <a:srgbClr val="000000"/>
              </a:solidFill>
            </a:endParaRPr>
          </a:p>
        </p:txBody>
      </p:sp>
      <p:sp>
        <p:nvSpPr>
          <p:cNvPr id="60" name="TextBox 23">
            <a:extLst>
              <a:ext uri="{FF2B5EF4-FFF2-40B4-BE49-F238E27FC236}">
                <a16:creationId xmlns:a16="http://schemas.microsoft.com/office/drawing/2014/main" id="{20161B15-7B88-46CB-9F19-193FC44BA766}"/>
              </a:ext>
            </a:extLst>
          </p:cNvPr>
          <p:cNvSpPr txBox="1"/>
          <p:nvPr/>
        </p:nvSpPr>
        <p:spPr>
          <a:xfrm>
            <a:off x="10086227" y="1304603"/>
            <a:ext cx="1460656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87" b="1" dirty="0" err="1">
                <a:solidFill>
                  <a:srgbClr val="000000"/>
                </a:solidFill>
                <a:latin typeface="Arial Narrow Bold"/>
                <a:cs typeface="Arial Narrow Bold"/>
              </a:rPr>
              <a:t>Ditjen</a:t>
            </a:r>
            <a:r>
              <a:rPr lang="en-CA" sz="1587" b="1" dirty="0">
                <a:solidFill>
                  <a:srgbClr val="000000"/>
                </a:solidFill>
                <a:latin typeface="Arial Narrow Bold"/>
                <a:cs typeface="Arial Narrow Bold"/>
              </a:rPr>
              <a:t> </a:t>
            </a:r>
            <a:r>
              <a:rPr lang="en-CA" sz="1587" b="1" dirty="0" err="1">
                <a:solidFill>
                  <a:srgbClr val="000000"/>
                </a:solidFill>
                <a:latin typeface="Arial Narrow Bold"/>
                <a:cs typeface="Arial Narrow Bold"/>
              </a:rPr>
              <a:t>Bina</a:t>
            </a:r>
            <a:r>
              <a:rPr lang="en-CA" sz="1587" b="1" dirty="0">
                <a:solidFill>
                  <a:srgbClr val="000000"/>
                </a:solidFill>
                <a:latin typeface="Arial Narrow Bold"/>
                <a:cs typeface="Arial Narrow Bold"/>
              </a:rPr>
              <a:t> ADWIL</a:t>
            </a:r>
          </a:p>
          <a:p>
            <a:pPr>
              <a:lnSpc>
                <a:spcPts val="1840"/>
              </a:lnSpc>
            </a:pPr>
            <a:endParaRPr lang="en-CA" sz="1577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7726315"/>
          </a:xfrm>
          <a:prstGeom prst="rect">
            <a:avLst/>
          </a:prstGeom>
        </p:spPr>
      </p:pic>
      <p:sp>
        <p:nvSpPr>
          <p:cNvPr id="34" name="TextBox 2"/>
          <p:cNvSpPr txBox="1"/>
          <p:nvPr/>
        </p:nvSpPr>
        <p:spPr>
          <a:xfrm>
            <a:off x="3136900" y="157680"/>
            <a:ext cx="5939126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5"/>
              </a:lnSpc>
            </a:pPr>
            <a:r>
              <a:rPr lang="en-CA" sz="3229">
                <a:solidFill>
                  <a:srgbClr val="000000"/>
                </a:solidFill>
                <a:latin typeface="Berlin Sans FB"/>
                <a:cs typeface="Berlin Sans FB"/>
              </a:rPr>
              <a:t>8 JENIS TUGAS DAN WEWENANG</a:t>
            </a:r>
          </a:p>
          <a:p>
            <a:pPr>
              <a:lnSpc>
                <a:spcPts val="2905"/>
              </a:lnSpc>
            </a:pPr>
            <a:endParaRPr lang="en-CA" sz="3229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25500" y="1949497"/>
            <a:ext cx="429605" cy="194925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600"/>
              </a:lnSpc>
            </a:pPr>
            <a:r>
              <a:rPr lang="en-CA" sz="6619" b="1">
                <a:solidFill>
                  <a:srgbClr val="FFFFFF"/>
                </a:solidFill>
                <a:latin typeface="Calibri Bold"/>
                <a:cs typeface="Calibri Bold"/>
              </a:rPr>
              <a:t>1</a:t>
            </a:r>
          </a:p>
          <a:p>
            <a:pPr>
              <a:lnSpc>
                <a:spcPts val="7590"/>
              </a:lnSpc>
            </a:pPr>
            <a:endParaRPr lang="en-CA" sz="6609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25500" y="5146099"/>
            <a:ext cx="429605" cy="194925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600"/>
              </a:lnSpc>
            </a:pPr>
            <a:r>
              <a:rPr lang="en-CA" sz="6617" b="1">
                <a:solidFill>
                  <a:srgbClr val="FFFFFF"/>
                </a:solidFill>
                <a:latin typeface="Calibri Bold"/>
                <a:cs typeface="Calibri Bold"/>
              </a:rPr>
              <a:t>2</a:t>
            </a:r>
          </a:p>
          <a:p>
            <a:pPr>
              <a:lnSpc>
                <a:spcPts val="7590"/>
              </a:lnSpc>
            </a:pPr>
            <a:endParaRPr lang="en-CA" sz="660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12900" y="1433454"/>
            <a:ext cx="3715761" cy="51296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210" b="1">
                <a:solidFill>
                  <a:srgbClr val="000000"/>
                </a:solidFill>
                <a:latin typeface="Arial Narrow Bold"/>
                <a:cs typeface="Arial Narrow Bold"/>
              </a:rPr>
              <a:t>Monitoring dan evaluasi kerjasama yang dilaksanakan daerah</a:t>
            </a:r>
            <a:br>
              <a:rPr lang="en-CA" sz="1200">
                <a:solidFill>
                  <a:srgbClr val="000000"/>
                </a:solidFill>
                <a:latin typeface="Times New Roman"/>
              </a:rPr>
            </a:br>
            <a:r>
              <a:rPr lang="en-CA" sz="1210" b="1">
                <a:solidFill>
                  <a:srgbClr val="000000"/>
                </a:solidFill>
                <a:latin typeface="Arial Narrow Bold"/>
                <a:cs typeface="Arial Narrow Bold"/>
              </a:rPr>
              <a:t>kabupaten/kota dalam satu provinsi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63700" y="2035504"/>
            <a:ext cx="3801490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12" b="1">
                <a:solidFill>
                  <a:srgbClr val="515151"/>
                </a:solidFill>
                <a:latin typeface="Calibri Bold"/>
                <a:cs typeface="Calibri Bold"/>
              </a:rPr>
              <a:t>Dasar Hukum : </a:t>
            </a:r>
            <a:r>
              <a:rPr lang="en-CA" sz="1212" b="1">
                <a:solidFill>
                  <a:srgbClr val="000000"/>
                </a:solidFill>
                <a:latin typeface="Calibri Bold"/>
                <a:cs typeface="Calibri Bold"/>
              </a:rPr>
              <a:t>Pasal 368 ayat (1) UU Nomor 23 Tahun 2014</a:t>
            </a:r>
            <a:br>
              <a:rPr lang="en-CA" sz="1202">
                <a:solidFill>
                  <a:srgbClr val="000000"/>
                </a:solidFill>
                <a:latin typeface="Times New Roman"/>
              </a:rPr>
            </a:br>
            <a:r>
              <a:rPr lang="en-CA" sz="1212" b="1">
                <a:solidFill>
                  <a:srgbClr val="515151"/>
                </a:solidFill>
                <a:latin typeface="Calibri Bold"/>
                <a:cs typeface="Calibri Bold"/>
              </a:rPr>
              <a:t>Pedoman teknis :</a:t>
            </a:r>
          </a:p>
          <a:p>
            <a:pPr>
              <a:lnSpc>
                <a:spcPts val="1425"/>
              </a:lnSpc>
            </a:pPr>
            <a:endParaRPr lang="en-CA" sz="12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63700" y="2436871"/>
            <a:ext cx="2688941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2">
                <a:solidFill>
                  <a:srgbClr val="515151"/>
                </a:solidFill>
                <a:latin typeface="Calibri"/>
                <a:cs typeface="Calibri"/>
              </a:rPr>
              <a:t>1.  PP 28 tahun 2018 ttg kerjasama daerah,</a:t>
            </a:r>
          </a:p>
          <a:p>
            <a:pPr>
              <a:lnSpc>
                <a:spcPts val="1380"/>
              </a:lnSpc>
            </a:pPr>
            <a:endParaRPr lang="en-CA" sz="12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63700" y="2666224"/>
            <a:ext cx="3881640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2">
                <a:solidFill>
                  <a:srgbClr val="515151"/>
                </a:solidFill>
                <a:latin typeface="Calibri"/>
                <a:cs typeface="Calibri"/>
              </a:rPr>
              <a:t>2.  permendagri 22 tahun 2020 ttg tata cara kerjasama daerah</a:t>
            </a:r>
          </a:p>
          <a:p>
            <a:pPr>
              <a:lnSpc>
                <a:spcPts val="1380"/>
              </a:lnSpc>
            </a:pPr>
            <a:endParaRPr lang="en-CA" sz="12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892300" y="2866907"/>
            <a:ext cx="3472746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0">
                <a:solidFill>
                  <a:srgbClr val="515151"/>
                </a:solidFill>
                <a:latin typeface="Calibri"/>
                <a:cs typeface="Calibri"/>
              </a:rPr>
              <a:t>dengan daerah lain dan kerjasama daerah dengan pihak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892300" y="3067591"/>
            <a:ext cx="371255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2">
                <a:solidFill>
                  <a:srgbClr val="515151"/>
                </a:solidFill>
                <a:latin typeface="Calibri"/>
                <a:cs typeface="Calibri"/>
              </a:rPr>
              <a:t>ketiga</a:t>
            </a:r>
          </a:p>
          <a:p>
            <a:pPr>
              <a:lnSpc>
                <a:spcPts val="1380"/>
              </a:lnSpc>
            </a:pPr>
            <a:endParaRPr lang="en-CA" sz="12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663700" y="3268274"/>
            <a:ext cx="1611339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12" b="1">
                <a:solidFill>
                  <a:srgbClr val="515151"/>
                </a:solidFill>
                <a:latin typeface="Calibri Bold"/>
                <a:cs typeface="Calibri Bold"/>
              </a:rPr>
              <a:t>Output yang diharapkan:</a:t>
            </a:r>
          </a:p>
          <a:p>
            <a:pPr>
              <a:lnSpc>
                <a:spcPts val="1380"/>
              </a:lnSpc>
            </a:pPr>
            <a:endParaRPr lang="en-CA" sz="1202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663700" y="3483292"/>
            <a:ext cx="3807966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2">
                <a:solidFill>
                  <a:srgbClr val="000000"/>
                </a:solidFill>
                <a:latin typeface="Calibri"/>
                <a:cs typeface="Calibri"/>
              </a:rPr>
              <a:t>Laporan dan rekomendasi kerjasama daerah kabupaten/kota</a:t>
            </a:r>
          </a:p>
          <a:p>
            <a:pPr>
              <a:lnSpc>
                <a:spcPts val="1380"/>
              </a:lnSpc>
            </a:pPr>
            <a:endParaRPr lang="en-CA" sz="1202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714500" y="4572717"/>
            <a:ext cx="3707746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10" b="1">
                <a:solidFill>
                  <a:srgbClr val="000000"/>
                </a:solidFill>
                <a:latin typeface="Arial Narrow Bold"/>
                <a:cs typeface="Arial Narrow Bold"/>
              </a:rPr>
              <a:t>Memberikan rekomendasi atas usulan DAK kabupaten/kota di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714500" y="4759066"/>
            <a:ext cx="992259" cy="33342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212" b="1">
                <a:solidFill>
                  <a:srgbClr val="000000"/>
                </a:solidFill>
                <a:latin typeface="Arial Narrow Bold"/>
                <a:cs typeface="Arial Narrow Bold"/>
              </a:rPr>
              <a:t>wilayah provinsi</a:t>
            </a:r>
          </a:p>
          <a:p>
            <a:pPr>
              <a:lnSpc>
                <a:spcPts val="1340"/>
              </a:lnSpc>
            </a:pPr>
            <a:endParaRPr lang="en-CA" sz="1202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689100" y="5174768"/>
            <a:ext cx="3488391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12" b="1">
                <a:solidFill>
                  <a:srgbClr val="515151"/>
                </a:solidFill>
                <a:latin typeface="Arial Narrow Bold"/>
                <a:cs typeface="Arial Narrow Bold"/>
              </a:rPr>
              <a:t>Dasar Hukum : </a:t>
            </a:r>
            <a:r>
              <a:rPr lang="en-CA" sz="1212" b="1">
                <a:solidFill>
                  <a:srgbClr val="000000"/>
                </a:solidFill>
                <a:latin typeface="Arial Narrow Bold"/>
                <a:cs typeface="Arial Narrow Bold"/>
              </a:rPr>
              <a:t>Pasal 91 ayat (4) UU Nomor 23 Tahun 2014</a:t>
            </a:r>
            <a:br>
              <a:rPr lang="en-CA" sz="1202">
                <a:solidFill>
                  <a:srgbClr val="000000"/>
                </a:solidFill>
                <a:latin typeface="Times New Roman"/>
              </a:rPr>
            </a:br>
            <a:r>
              <a:rPr lang="en-CA" sz="1212" b="1">
                <a:solidFill>
                  <a:srgbClr val="515151"/>
                </a:solidFill>
                <a:latin typeface="Arial Narrow Bold"/>
                <a:cs typeface="Arial Narrow Bold"/>
              </a:rPr>
              <a:t>Pedoman teknis :</a:t>
            </a:r>
          </a:p>
          <a:p>
            <a:pPr>
              <a:lnSpc>
                <a:spcPts val="1425"/>
              </a:lnSpc>
            </a:pPr>
            <a:endParaRPr lang="en-CA" sz="1202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689100" y="5576135"/>
            <a:ext cx="3804183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CA" sz="1200">
                <a:solidFill>
                  <a:srgbClr val="000000"/>
                </a:solidFill>
                <a:latin typeface="Arial Narrow"/>
                <a:cs typeface="Arial Narrow"/>
              </a:rPr>
              <a:t>1.  Peraturan Menteri Dalam Negeri Nomor 117 Tahun 2017 tentang</a:t>
            </a:r>
            <a:br>
              <a:rPr lang="en-CA" sz="1200">
                <a:solidFill>
                  <a:srgbClr val="000000"/>
                </a:solidFill>
                <a:latin typeface="Times New Roman"/>
              </a:rPr>
            </a:br>
            <a:r>
              <a:rPr lang="en-CA" sz="1200">
                <a:solidFill>
                  <a:srgbClr val="000000"/>
                </a:solidFill>
                <a:latin typeface="Arial Narrow"/>
                <a:cs typeface="Arial Narrow"/>
              </a:rPr>
              <a:t>	Tata Cara Pengusulan dan Verifikasi Usulan Program dan</a:t>
            </a:r>
          </a:p>
          <a:p>
            <a:pPr>
              <a:lnSpc>
                <a:spcPts val="14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917700" y="5991836"/>
            <a:ext cx="348441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CA" sz="1202">
                <a:solidFill>
                  <a:srgbClr val="000000"/>
                </a:solidFill>
                <a:latin typeface="Arial Narrow"/>
                <a:cs typeface="Arial Narrow"/>
              </a:rPr>
              <a:t>Kegiatan Pembangunan Daerah melalui Dana Alokasi Khusus</a:t>
            </a:r>
            <a:br>
              <a:rPr lang="en-CA" sz="1202">
                <a:solidFill>
                  <a:srgbClr val="000000"/>
                </a:solidFill>
                <a:latin typeface="Times New Roman"/>
              </a:rPr>
            </a:br>
            <a:r>
              <a:rPr lang="en-CA" sz="1202">
                <a:solidFill>
                  <a:srgbClr val="000000"/>
                </a:solidFill>
                <a:latin typeface="Arial Narrow"/>
                <a:cs typeface="Arial Narrow"/>
              </a:rPr>
              <a:t>Fisik</a:t>
            </a:r>
          </a:p>
          <a:p>
            <a:pPr>
              <a:lnSpc>
                <a:spcPts val="1470"/>
              </a:lnSpc>
            </a:pPr>
            <a:endParaRPr lang="en-CA" sz="1202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689100" y="6421872"/>
            <a:ext cx="1510029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12" b="1">
                <a:solidFill>
                  <a:srgbClr val="515151"/>
                </a:solidFill>
                <a:latin typeface="Arial Narrow Bold"/>
                <a:cs typeface="Arial Narrow Bold"/>
              </a:rPr>
              <a:t>Output yang diharapkan:</a:t>
            </a:r>
          </a:p>
          <a:p>
            <a:pPr>
              <a:lnSpc>
                <a:spcPts val="1380"/>
              </a:lnSpc>
            </a:pPr>
            <a:endParaRPr lang="en-CA" sz="1202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89100" y="6622556"/>
            <a:ext cx="2712281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0">
                <a:solidFill>
                  <a:srgbClr val="000000"/>
                </a:solidFill>
                <a:latin typeface="Arial Narrow"/>
                <a:cs typeface="Arial Narrow"/>
              </a:rPr>
              <a:t>Laporan dan rekomendasi DAK Kabupaten/Kota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569200" y="1433454"/>
            <a:ext cx="3024867" cy="51296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635000" algn="l"/>
              </a:tabLst>
            </a:pPr>
            <a:r>
              <a:rPr lang="en-CA" sz="1210" b="1">
                <a:solidFill>
                  <a:srgbClr val="000000"/>
                </a:solidFill>
                <a:latin typeface="Arial Narrow Bold"/>
                <a:cs typeface="Arial Narrow Bold"/>
              </a:rPr>
              <a:t>Evaluasi Laporan Penyelenggaraan Pemerintahan</a:t>
            </a:r>
            <a:br>
              <a:rPr lang="en-CA" sz="1200">
                <a:solidFill>
                  <a:srgbClr val="000000"/>
                </a:solidFill>
                <a:latin typeface="Times New Roman"/>
              </a:rPr>
            </a:br>
            <a:r>
              <a:rPr lang="en-CA" sz="1210" b="1">
                <a:solidFill>
                  <a:srgbClr val="000000"/>
                </a:solidFill>
                <a:latin typeface="Arial Narrow Bold"/>
                <a:cs typeface="Arial Narrow Bold"/>
              </a:rPr>
              <a:t>	Daerah (ELPPD) daerah kabupaten/kota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6718300" y="1978166"/>
            <a:ext cx="3488391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12" b="1">
                <a:solidFill>
                  <a:srgbClr val="515151"/>
                </a:solidFill>
                <a:latin typeface="Arial Narrow Bold"/>
                <a:cs typeface="Arial Narrow Bold"/>
              </a:rPr>
              <a:t>Dasar Hukum : </a:t>
            </a:r>
            <a:r>
              <a:rPr lang="en-CA" sz="1212" b="1">
                <a:solidFill>
                  <a:srgbClr val="000000"/>
                </a:solidFill>
                <a:latin typeface="Arial Narrow Bold"/>
                <a:cs typeface="Arial Narrow Bold"/>
              </a:rPr>
              <a:t>Pasal 70 ayat (3) UU Nomor 23 Tahun 2014</a:t>
            </a:r>
            <a:br>
              <a:rPr lang="en-CA" sz="1202">
                <a:solidFill>
                  <a:srgbClr val="000000"/>
                </a:solidFill>
                <a:latin typeface="Times New Roman"/>
              </a:rPr>
            </a:br>
            <a:r>
              <a:rPr lang="en-CA" sz="1212" b="1">
                <a:solidFill>
                  <a:srgbClr val="515151"/>
                </a:solidFill>
                <a:latin typeface="Arial Narrow Bold"/>
                <a:cs typeface="Arial Narrow Bold"/>
              </a:rPr>
              <a:t>Pedoman teknis :</a:t>
            </a:r>
          </a:p>
          <a:p>
            <a:pPr>
              <a:lnSpc>
                <a:spcPts val="1425"/>
              </a:lnSpc>
            </a:pPr>
            <a:endParaRPr lang="en-CA" sz="1202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6718300" y="2393868"/>
            <a:ext cx="3909596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CA" sz="1202">
                <a:solidFill>
                  <a:srgbClr val="000000"/>
                </a:solidFill>
                <a:latin typeface="Arial Narrow"/>
                <a:cs typeface="Arial Narrow"/>
              </a:rPr>
              <a:t>1.  Peraturan Pemerintah Nomor 13 Tahun 2019 tentang Laporan dan</a:t>
            </a:r>
            <a:br>
              <a:rPr lang="en-CA" sz="1200">
                <a:solidFill>
                  <a:srgbClr val="000000"/>
                </a:solidFill>
                <a:latin typeface="Times New Roman"/>
              </a:rPr>
            </a:br>
            <a:r>
              <a:rPr lang="en-CA" sz="1200">
                <a:solidFill>
                  <a:srgbClr val="000000"/>
                </a:solidFill>
                <a:latin typeface="Arial Narrow"/>
                <a:cs typeface="Arial Narrow"/>
              </a:rPr>
              <a:t>	Evaluasi Penyelenggaraan Pemerintahan Daerah</a:t>
            </a:r>
            <a:r>
              <a:rPr lang="en-CA" sz="1200">
                <a:solidFill>
                  <a:srgbClr val="515151"/>
                </a:solidFill>
                <a:latin typeface="Arial Narrow"/>
                <a:cs typeface="Arial Narrow"/>
              </a:rPr>
              <a:t>,</a:t>
            </a:r>
          </a:p>
          <a:p>
            <a:pPr>
              <a:lnSpc>
                <a:spcPts val="14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718300" y="2809569"/>
            <a:ext cx="1510029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12" b="1">
                <a:solidFill>
                  <a:srgbClr val="515151"/>
                </a:solidFill>
                <a:latin typeface="Arial Narrow Bold"/>
                <a:cs typeface="Arial Narrow Bold"/>
              </a:rPr>
              <a:t>Output yang diharapkan:</a:t>
            </a:r>
          </a:p>
          <a:p>
            <a:pPr>
              <a:lnSpc>
                <a:spcPts val="1380"/>
              </a:lnSpc>
            </a:pPr>
            <a:endParaRPr lang="en-CA" sz="1202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6718300" y="3010253"/>
            <a:ext cx="3552254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2">
                <a:solidFill>
                  <a:srgbClr val="000000"/>
                </a:solidFill>
                <a:latin typeface="Arial Narrow"/>
                <a:cs typeface="Arial Narrow"/>
              </a:rPr>
              <a:t>Laporan hasil evaluasi penyelenggaraan Pemerintahan Daerah</a:t>
            </a:r>
            <a:br>
              <a:rPr lang="en-CA" sz="1202">
                <a:solidFill>
                  <a:srgbClr val="000000"/>
                </a:solidFill>
                <a:latin typeface="Times New Roman"/>
              </a:rPr>
            </a:br>
            <a:r>
              <a:rPr lang="en-CA" sz="1202">
                <a:solidFill>
                  <a:srgbClr val="000000"/>
                </a:solidFill>
                <a:latin typeface="Arial Narrow"/>
                <a:cs typeface="Arial Narrow"/>
              </a:rPr>
              <a:t>kabupaten/kota</a:t>
            </a:r>
          </a:p>
          <a:p>
            <a:pPr>
              <a:lnSpc>
                <a:spcPts val="1425"/>
              </a:lnSpc>
            </a:pPr>
            <a:endParaRPr lang="en-CA" sz="1202">
              <a:solidFill>
                <a:srgbClr val="000000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8191500" y="4630055"/>
            <a:ext cx="2428550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10" b="1">
                <a:solidFill>
                  <a:srgbClr val="000000"/>
                </a:solidFill>
                <a:latin typeface="Arial Narrow Bold"/>
                <a:cs typeface="Arial Narrow Bold"/>
              </a:rPr>
              <a:t>Pengawasan terhadap Peraturan Daerah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9690100" y="4830739"/>
            <a:ext cx="934551" cy="33342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212" b="1">
                <a:solidFill>
                  <a:srgbClr val="000000"/>
                </a:solidFill>
                <a:latin typeface="Arial Narrow Bold"/>
                <a:cs typeface="Arial Narrow Bold"/>
              </a:rPr>
              <a:t>kabupaten/kota</a:t>
            </a:r>
          </a:p>
          <a:p>
            <a:pPr>
              <a:lnSpc>
                <a:spcPts val="1340"/>
              </a:lnSpc>
            </a:pPr>
            <a:endParaRPr lang="en-CA" sz="1202">
              <a:solidFill>
                <a:srgbClr val="000000"/>
              </a:solidFill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6692900" y="5174768"/>
            <a:ext cx="3488391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12" b="1">
                <a:solidFill>
                  <a:srgbClr val="515151"/>
                </a:solidFill>
                <a:latin typeface="Arial Narrow Bold"/>
                <a:cs typeface="Arial Narrow Bold"/>
              </a:rPr>
              <a:t>Dasar Hukum : </a:t>
            </a:r>
            <a:r>
              <a:rPr lang="en-CA" sz="1212" b="1">
                <a:solidFill>
                  <a:srgbClr val="000000"/>
                </a:solidFill>
                <a:latin typeface="Arial Narrow Bold"/>
                <a:cs typeface="Arial Narrow Bold"/>
              </a:rPr>
              <a:t>Pasal 91 ayat (2) UU Nomor 23 Tahun 2014</a:t>
            </a:r>
            <a:br>
              <a:rPr lang="en-CA" sz="1202">
                <a:solidFill>
                  <a:srgbClr val="000000"/>
                </a:solidFill>
                <a:latin typeface="Times New Roman"/>
              </a:rPr>
            </a:br>
            <a:r>
              <a:rPr lang="en-CA" sz="1212" b="1">
                <a:solidFill>
                  <a:srgbClr val="515151"/>
                </a:solidFill>
                <a:latin typeface="Arial Narrow Bold"/>
                <a:cs typeface="Arial Narrow Bold"/>
              </a:rPr>
              <a:t>Pedoman teknis :</a:t>
            </a:r>
          </a:p>
          <a:p>
            <a:pPr>
              <a:lnSpc>
                <a:spcPts val="1425"/>
              </a:lnSpc>
            </a:pPr>
            <a:endParaRPr lang="en-CA" sz="1202">
              <a:solidFill>
                <a:srgbClr val="000000"/>
              </a:solidFill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6692900" y="5576135"/>
            <a:ext cx="3958776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CA" sz="1200">
                <a:solidFill>
                  <a:srgbClr val="515151"/>
                </a:solidFill>
                <a:latin typeface="Arial Narrow"/>
                <a:cs typeface="Arial Narrow"/>
              </a:rPr>
              <a:t>1.  Peraturan Menteri Dalam Negeri Nomor 120 Tahun 2018 tentang</a:t>
            </a:r>
            <a:br>
              <a:rPr lang="en-CA" sz="1200">
                <a:solidFill>
                  <a:srgbClr val="000000"/>
                </a:solidFill>
                <a:latin typeface="Times New Roman"/>
              </a:rPr>
            </a:br>
            <a:r>
              <a:rPr lang="en-CA" sz="1200">
                <a:solidFill>
                  <a:srgbClr val="515151"/>
                </a:solidFill>
                <a:latin typeface="Arial Narrow"/>
                <a:cs typeface="Arial Narrow"/>
              </a:rPr>
              <a:t>	Perubahan Atas Peraturan Menteri Dalam Negeri Nomor 80 Tahun</a:t>
            </a:r>
          </a:p>
          <a:p>
            <a:pPr>
              <a:lnSpc>
                <a:spcPts val="14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6921500" y="5991836"/>
            <a:ext cx="2880597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2">
                <a:solidFill>
                  <a:srgbClr val="515151"/>
                </a:solidFill>
                <a:latin typeface="Arial Narrow"/>
                <a:cs typeface="Arial Narrow"/>
              </a:rPr>
              <a:t>2015 tentang Pembentukan Produk Hukum Daerah</a:t>
            </a:r>
          </a:p>
          <a:p>
            <a:pPr>
              <a:lnSpc>
                <a:spcPts val="1380"/>
              </a:lnSpc>
            </a:pPr>
            <a:endParaRPr lang="en-CA" sz="1202">
              <a:solidFill>
                <a:srgbClr val="000000"/>
              </a:solidFill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6692900" y="6206854"/>
            <a:ext cx="1510029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12" b="1">
                <a:solidFill>
                  <a:srgbClr val="515151"/>
                </a:solidFill>
                <a:latin typeface="Arial Narrow Bold"/>
                <a:cs typeface="Arial Narrow Bold"/>
              </a:rPr>
              <a:t>Output yang diharapkan:</a:t>
            </a:r>
          </a:p>
          <a:p>
            <a:pPr>
              <a:lnSpc>
                <a:spcPts val="1380"/>
              </a:lnSpc>
            </a:pPr>
            <a:endParaRPr lang="en-CA" sz="1202">
              <a:solidFill>
                <a:srgbClr val="000000"/>
              </a:solidFill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6692900" y="6421872"/>
            <a:ext cx="3063339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2">
                <a:solidFill>
                  <a:srgbClr val="000000"/>
                </a:solidFill>
                <a:latin typeface="Arial Narrow"/>
                <a:cs typeface="Arial Narrow"/>
              </a:rPr>
              <a:t>Laporan pengawasan terhadap Perda kabupaten/kota.</a:t>
            </a:r>
          </a:p>
          <a:p>
            <a:pPr>
              <a:lnSpc>
                <a:spcPts val="1380"/>
              </a:lnSpc>
            </a:pPr>
            <a:endParaRPr lang="en-CA" sz="1202">
              <a:solidFill>
                <a:srgbClr val="000000"/>
              </a:solidFill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1099800" y="1949497"/>
            <a:ext cx="429605" cy="194925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600"/>
              </a:lnSpc>
            </a:pPr>
            <a:r>
              <a:rPr lang="en-CA" sz="6619" b="1">
                <a:solidFill>
                  <a:srgbClr val="FFFFFF"/>
                </a:solidFill>
                <a:latin typeface="Calibri Bold"/>
                <a:cs typeface="Calibri Bold"/>
              </a:rPr>
              <a:t>3</a:t>
            </a:r>
          </a:p>
          <a:p>
            <a:pPr>
              <a:lnSpc>
                <a:spcPts val="7590"/>
              </a:lnSpc>
            </a:pPr>
            <a:endParaRPr lang="en-CA" sz="6609">
              <a:solidFill>
                <a:srgbClr val="000000"/>
              </a:solidFill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11099800" y="5146099"/>
            <a:ext cx="429605" cy="194925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600"/>
              </a:lnSpc>
            </a:pPr>
            <a:r>
              <a:rPr lang="en-CA" sz="6617" b="1">
                <a:solidFill>
                  <a:srgbClr val="FFFFFF"/>
                </a:solidFill>
                <a:latin typeface="Calibri Bold"/>
                <a:cs typeface="Calibri Bold"/>
              </a:rPr>
              <a:t>5</a:t>
            </a:r>
          </a:p>
          <a:p>
            <a:pPr>
              <a:lnSpc>
                <a:spcPts val="7590"/>
              </a:lnSpc>
            </a:pPr>
            <a:endParaRPr lang="en-CA" sz="6607">
              <a:solidFill>
                <a:srgbClr val="00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2BB922-5767-4C31-9311-AFB3639DE8FB}"/>
              </a:ext>
            </a:extLst>
          </p:cNvPr>
          <p:cNvSpPr/>
          <p:nvPr/>
        </p:nvSpPr>
        <p:spPr>
          <a:xfrm>
            <a:off x="0" y="0"/>
            <a:ext cx="911424" cy="8314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2BB922-5767-4C31-9311-AFB3639DE8FB}"/>
              </a:ext>
            </a:extLst>
          </p:cNvPr>
          <p:cNvSpPr/>
          <p:nvPr/>
        </p:nvSpPr>
        <p:spPr>
          <a:xfrm>
            <a:off x="11240988" y="0"/>
            <a:ext cx="911424" cy="8094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7726315"/>
          </a:xfrm>
          <a:prstGeom prst="rect">
            <a:avLst/>
          </a:prstGeom>
        </p:spPr>
      </p:pic>
      <p:sp>
        <p:nvSpPr>
          <p:cNvPr id="36" name="TextBox 2"/>
          <p:cNvSpPr txBox="1"/>
          <p:nvPr/>
        </p:nvSpPr>
        <p:spPr>
          <a:xfrm>
            <a:off x="3136900" y="157680"/>
            <a:ext cx="5939126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5"/>
              </a:lnSpc>
            </a:pPr>
            <a:r>
              <a:rPr lang="en-CA" sz="3229">
                <a:solidFill>
                  <a:srgbClr val="000000"/>
                </a:solidFill>
                <a:latin typeface="Berlin Sans FB"/>
                <a:cs typeface="Berlin Sans FB"/>
              </a:rPr>
              <a:t>8 JENIS TUGAS DAN WEWENANG</a:t>
            </a:r>
          </a:p>
          <a:p>
            <a:pPr>
              <a:lnSpc>
                <a:spcPts val="2905"/>
              </a:lnSpc>
            </a:pPr>
            <a:endParaRPr lang="en-CA" sz="3229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63600" y="1992501"/>
            <a:ext cx="386324" cy="194925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600"/>
              </a:lnSpc>
            </a:pPr>
            <a:r>
              <a:rPr lang="en-CA" sz="6619" b="1">
                <a:solidFill>
                  <a:srgbClr val="FFFFFF"/>
                </a:solidFill>
                <a:latin typeface="Arial Narrow Bold"/>
                <a:cs typeface="Arial Narrow Bold"/>
              </a:rPr>
              <a:t>5</a:t>
            </a:r>
          </a:p>
          <a:p>
            <a:pPr>
              <a:lnSpc>
                <a:spcPts val="7590"/>
              </a:lnSpc>
            </a:pPr>
            <a:endParaRPr lang="en-CA" sz="6609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63600" y="5189103"/>
            <a:ext cx="386324" cy="194925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600"/>
              </a:lnSpc>
            </a:pPr>
            <a:r>
              <a:rPr lang="en-CA" sz="6619" b="1">
                <a:solidFill>
                  <a:srgbClr val="FFFFFF"/>
                </a:solidFill>
                <a:latin typeface="Arial Narrow Bold"/>
                <a:cs typeface="Arial Narrow Bold"/>
              </a:rPr>
              <a:t>6</a:t>
            </a:r>
          </a:p>
          <a:p>
            <a:pPr>
              <a:lnSpc>
                <a:spcPts val="7590"/>
              </a:lnSpc>
            </a:pPr>
            <a:endParaRPr lang="en-CA" sz="6609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12900" y="1433454"/>
            <a:ext cx="3866443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10" b="1">
                <a:solidFill>
                  <a:srgbClr val="000000"/>
                </a:solidFill>
                <a:latin typeface="Arial Narrow Bold"/>
                <a:cs typeface="Arial Narrow Bold"/>
              </a:rPr>
              <a:t>Koordinasi pembinaan dan pengawasan penyelenggaraan tugas</a:t>
            </a:r>
            <a:br>
              <a:rPr lang="en-CA" sz="1200">
                <a:solidFill>
                  <a:srgbClr val="000000"/>
                </a:solidFill>
                <a:latin typeface="Times New Roman"/>
              </a:rPr>
            </a:br>
            <a:r>
              <a:rPr lang="en-CA" sz="1210" b="1">
                <a:solidFill>
                  <a:srgbClr val="000000"/>
                </a:solidFill>
                <a:latin typeface="Arial Narrow Bold"/>
                <a:cs typeface="Arial Narrow Bold"/>
              </a:rPr>
              <a:t>pembantuan di daerah kabupaten/kota</a:t>
            </a:r>
          </a:p>
          <a:p>
            <a:pPr>
              <a:lnSpc>
                <a:spcPts val="14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63700" y="2035504"/>
            <a:ext cx="3475631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10" b="1">
                <a:solidFill>
                  <a:srgbClr val="515151"/>
                </a:solidFill>
                <a:latin typeface="Arial Narrow Bold"/>
                <a:cs typeface="Arial Narrow Bold"/>
              </a:rPr>
              <a:t>Dasar Hukum : </a:t>
            </a:r>
            <a:r>
              <a:rPr lang="en-CA" sz="1210" b="1">
                <a:solidFill>
                  <a:srgbClr val="000000"/>
                </a:solidFill>
                <a:latin typeface="Arial Narrow Bold"/>
                <a:cs typeface="Arial Narrow Bold"/>
              </a:rPr>
              <a:t>Pasal 91 ayat (1) UU Nomor 23 Tahun 2014</a:t>
            </a:r>
            <a:br>
              <a:rPr lang="en-CA" sz="1202">
                <a:solidFill>
                  <a:srgbClr val="000000"/>
                </a:solidFill>
                <a:latin typeface="Times New Roman"/>
              </a:rPr>
            </a:br>
            <a:r>
              <a:rPr lang="en-CA" sz="1212" b="1">
                <a:solidFill>
                  <a:srgbClr val="515151"/>
                </a:solidFill>
                <a:latin typeface="Arial Narrow Bold"/>
                <a:cs typeface="Arial Narrow Bold"/>
              </a:rPr>
              <a:t>Pedoman teknis :</a:t>
            </a:r>
          </a:p>
          <a:p>
            <a:pPr>
              <a:lnSpc>
                <a:spcPts val="1425"/>
              </a:lnSpc>
            </a:pPr>
            <a:endParaRPr lang="en-CA" sz="12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63700" y="2451206"/>
            <a:ext cx="2450414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2">
                <a:solidFill>
                  <a:srgbClr val="515151"/>
                </a:solidFill>
                <a:latin typeface="Arial Narrow"/>
                <a:cs typeface="Arial Narrow"/>
              </a:rPr>
              <a:t>1.  PP 28 tahun 2018 ttg kerjasama daerah,</a:t>
            </a:r>
          </a:p>
          <a:p>
            <a:pPr>
              <a:lnSpc>
                <a:spcPts val="1380"/>
              </a:lnSpc>
            </a:pPr>
            <a:endParaRPr lang="en-CA" sz="12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63700" y="2666224"/>
            <a:ext cx="3486532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2">
                <a:solidFill>
                  <a:srgbClr val="515151"/>
                </a:solidFill>
                <a:latin typeface="Arial Narrow"/>
                <a:cs typeface="Arial Narrow"/>
              </a:rPr>
              <a:t>2.  permendagri 22 tahun 2020 ttg tata cara kerjasama daerah</a:t>
            </a:r>
          </a:p>
          <a:p>
            <a:pPr>
              <a:lnSpc>
                <a:spcPts val="1380"/>
              </a:lnSpc>
            </a:pPr>
            <a:endParaRPr lang="en-CA" sz="12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892300" y="2866907"/>
            <a:ext cx="3544240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0">
                <a:solidFill>
                  <a:srgbClr val="515151"/>
                </a:solidFill>
                <a:latin typeface="Arial Narrow"/>
                <a:cs typeface="Arial Narrow"/>
              </a:rPr>
              <a:t>dengan daerah lain dan kerjasama daerah dengan pihak ketiga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663700" y="3081925"/>
            <a:ext cx="1495602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10" b="1">
                <a:solidFill>
                  <a:srgbClr val="515151"/>
                </a:solidFill>
                <a:latin typeface="Arial Narrow Bold"/>
                <a:cs typeface="Arial Narrow Bold"/>
              </a:rPr>
              <a:t>Output yang diharapkan: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663700" y="3282609"/>
            <a:ext cx="3523016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2">
                <a:solidFill>
                  <a:srgbClr val="000000"/>
                </a:solidFill>
                <a:latin typeface="Arial Narrow"/>
                <a:cs typeface="Arial Narrow"/>
              </a:rPr>
              <a:t>Laporan pembinaan dan pengawasan penyelenggaraan Tugas</a:t>
            </a:r>
            <a:br>
              <a:rPr lang="en-CA" sz="1202">
                <a:solidFill>
                  <a:srgbClr val="000000"/>
                </a:solidFill>
                <a:latin typeface="Times New Roman"/>
              </a:rPr>
            </a:br>
            <a:r>
              <a:rPr lang="en-CA" sz="1202">
                <a:solidFill>
                  <a:srgbClr val="000000"/>
                </a:solidFill>
                <a:latin typeface="Arial Narrow"/>
                <a:cs typeface="Arial Narrow"/>
              </a:rPr>
              <a:t>Pembantuan Kabupaten/Kota</a:t>
            </a:r>
          </a:p>
          <a:p>
            <a:pPr>
              <a:lnSpc>
                <a:spcPts val="1425"/>
              </a:lnSpc>
            </a:pPr>
            <a:endParaRPr lang="en-CA" sz="1202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701800" y="4472376"/>
            <a:ext cx="4215898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12" b="1">
                <a:solidFill>
                  <a:srgbClr val="000000"/>
                </a:solidFill>
                <a:latin typeface="Arial Narrow Bold"/>
                <a:cs typeface="Arial Narrow Bold"/>
              </a:rPr>
              <a:t>Koordinasi kegiatan pemerintahan dan pembangunan antar daerah</a:t>
            </a:r>
            <a:br>
              <a:rPr lang="en-CA" sz="1202">
                <a:solidFill>
                  <a:srgbClr val="000000"/>
                </a:solidFill>
                <a:latin typeface="Times New Roman"/>
              </a:rPr>
            </a:br>
            <a:r>
              <a:rPr lang="en-CA" sz="1212" b="1">
                <a:solidFill>
                  <a:srgbClr val="000000"/>
                </a:solidFill>
                <a:latin typeface="Arial Narrow Bold"/>
                <a:cs typeface="Arial Narrow Bold"/>
              </a:rPr>
              <a:t>provinsi dan daerah kabupaten/kota dan antar daerah kabupaten/kota</a:t>
            </a:r>
          </a:p>
          <a:p>
            <a:pPr>
              <a:lnSpc>
                <a:spcPts val="1425"/>
              </a:lnSpc>
            </a:pPr>
            <a:endParaRPr lang="en-CA" sz="1202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701800" y="4888077"/>
            <a:ext cx="3252493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10" b="1">
                <a:solidFill>
                  <a:srgbClr val="000000"/>
                </a:solidFill>
                <a:latin typeface="Arial Narrow Bold"/>
                <a:cs typeface="Arial Narrow Bold"/>
              </a:rPr>
              <a:t>di wilayah  satu provinsi (Pembinaan Penerapan SPM)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689100" y="5174768"/>
            <a:ext cx="3488391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12" b="1">
                <a:solidFill>
                  <a:srgbClr val="515151"/>
                </a:solidFill>
                <a:latin typeface="Arial Narrow Bold"/>
                <a:cs typeface="Arial Narrow Bold"/>
              </a:rPr>
              <a:t>Dasar Hukum : </a:t>
            </a:r>
            <a:r>
              <a:rPr lang="en-CA" sz="1212" b="1">
                <a:solidFill>
                  <a:srgbClr val="000000"/>
                </a:solidFill>
                <a:latin typeface="Arial Narrow Bold"/>
                <a:cs typeface="Arial Narrow Bold"/>
              </a:rPr>
              <a:t>Pasal 91 ayat (4) UU Nomor 23 Tahun 2014</a:t>
            </a:r>
            <a:br>
              <a:rPr lang="en-CA" sz="1202">
                <a:solidFill>
                  <a:srgbClr val="000000"/>
                </a:solidFill>
                <a:latin typeface="Times New Roman"/>
              </a:rPr>
            </a:br>
            <a:r>
              <a:rPr lang="en-CA" sz="1212" b="1">
                <a:solidFill>
                  <a:srgbClr val="515151"/>
                </a:solidFill>
                <a:latin typeface="Arial Narrow Bold"/>
                <a:cs typeface="Arial Narrow Bold"/>
              </a:rPr>
              <a:t>Pedoman teknis :</a:t>
            </a:r>
          </a:p>
          <a:p>
            <a:pPr>
              <a:lnSpc>
                <a:spcPts val="1425"/>
              </a:lnSpc>
            </a:pPr>
            <a:endParaRPr lang="en-CA" sz="1202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689100" y="5576135"/>
            <a:ext cx="4020203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CA" sz="1200">
                <a:solidFill>
                  <a:srgbClr val="000000"/>
                </a:solidFill>
                <a:latin typeface="Arial Narrow"/>
                <a:cs typeface="Arial Narrow"/>
              </a:rPr>
              <a:t>1.  Peraturan Pemerintah No. 2 Tahun 2018 tentang Standar Pelayanan</a:t>
            </a:r>
            <a:br>
              <a:rPr lang="en-CA" sz="1200">
                <a:solidFill>
                  <a:srgbClr val="000000"/>
                </a:solidFill>
                <a:latin typeface="Times New Roman"/>
              </a:rPr>
            </a:br>
            <a:r>
              <a:rPr lang="en-CA" sz="1200">
                <a:solidFill>
                  <a:srgbClr val="000000"/>
                </a:solidFill>
                <a:latin typeface="Arial Narrow"/>
                <a:cs typeface="Arial Narrow"/>
              </a:rPr>
              <a:t>	Minimal</a:t>
            </a:r>
            <a:r>
              <a:rPr lang="en-CA" sz="1200">
                <a:solidFill>
                  <a:srgbClr val="515151"/>
                </a:solidFill>
                <a:latin typeface="Arial Narrow"/>
                <a:cs typeface="Arial Narrow"/>
              </a:rPr>
              <a:t>,</a:t>
            </a:r>
          </a:p>
          <a:p>
            <a:pPr>
              <a:lnSpc>
                <a:spcPts val="14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689100" y="5991836"/>
            <a:ext cx="381822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  <a:tabLst>
                <a:tab pos="228600" algn="l"/>
              </a:tabLst>
            </a:pPr>
            <a:r>
              <a:rPr lang="en-CA" sz="1202">
                <a:solidFill>
                  <a:srgbClr val="000000"/>
                </a:solidFill>
                <a:latin typeface="Arial Narrow"/>
                <a:cs typeface="Arial Narrow"/>
              </a:rPr>
              <a:t>2.  Peraturan Menteri Dalam Negeri Nomor 100 Tahun 2018 tentang</a:t>
            </a:r>
            <a:br>
              <a:rPr lang="en-CA" sz="1202">
                <a:solidFill>
                  <a:srgbClr val="000000"/>
                </a:solidFill>
                <a:latin typeface="Times New Roman"/>
              </a:rPr>
            </a:br>
            <a:r>
              <a:rPr lang="en-CA" sz="1202">
                <a:solidFill>
                  <a:srgbClr val="000000"/>
                </a:solidFill>
                <a:latin typeface="Arial Narrow"/>
                <a:cs typeface="Arial Narrow"/>
              </a:rPr>
              <a:t>	PenerapanStandar Pelayanan Minimal</a:t>
            </a:r>
          </a:p>
          <a:p>
            <a:pPr>
              <a:lnSpc>
                <a:spcPts val="1470"/>
              </a:lnSpc>
            </a:pPr>
            <a:endParaRPr lang="en-CA" sz="1202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689100" y="6421872"/>
            <a:ext cx="1510029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12" b="1">
                <a:solidFill>
                  <a:srgbClr val="515151"/>
                </a:solidFill>
                <a:latin typeface="Arial Narrow Bold"/>
                <a:cs typeface="Arial Narrow Bold"/>
              </a:rPr>
              <a:t>Output yang diharapkan:</a:t>
            </a:r>
          </a:p>
          <a:p>
            <a:pPr>
              <a:lnSpc>
                <a:spcPts val="1380"/>
              </a:lnSpc>
            </a:pPr>
            <a:endParaRPr lang="en-CA" sz="1202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689100" y="6622556"/>
            <a:ext cx="3884077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0">
                <a:solidFill>
                  <a:srgbClr val="000000"/>
                </a:solidFill>
                <a:latin typeface="Arial Narrow"/>
                <a:cs typeface="Arial Narrow"/>
              </a:rPr>
              <a:t>Laporan koordinasi kegiatan pemerintahan dan pembangunan antara</a:t>
            </a:r>
            <a:br>
              <a:rPr lang="en-CA" sz="1200">
                <a:solidFill>
                  <a:srgbClr val="000000"/>
                </a:solidFill>
                <a:latin typeface="Times New Roman"/>
              </a:rPr>
            </a:br>
            <a:r>
              <a:rPr lang="en-CA" sz="1200">
                <a:solidFill>
                  <a:srgbClr val="000000"/>
                </a:solidFill>
                <a:latin typeface="Arial Narrow"/>
                <a:cs typeface="Arial Narrow"/>
              </a:rPr>
              <a:t>daerah provinsi dan daerah kabupaten/kota dan antardaerah</a:t>
            </a:r>
          </a:p>
          <a:p>
            <a:pPr>
              <a:lnSpc>
                <a:spcPts val="14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89100" y="7023923"/>
            <a:ext cx="1728037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2">
                <a:solidFill>
                  <a:srgbClr val="000000"/>
                </a:solidFill>
                <a:latin typeface="Arial Narrow"/>
                <a:cs typeface="Arial Narrow"/>
              </a:rPr>
              <a:t>kabupaten/kota di bidang SPM</a:t>
            </a:r>
          </a:p>
          <a:p>
            <a:pPr>
              <a:lnSpc>
                <a:spcPts val="1380"/>
              </a:lnSpc>
            </a:pPr>
            <a:endParaRPr lang="en-CA" sz="1202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6870700" y="1333112"/>
            <a:ext cx="3718967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10" b="1">
                <a:solidFill>
                  <a:srgbClr val="000000"/>
                </a:solidFill>
                <a:latin typeface="Arial Narrow Bold"/>
                <a:cs typeface="Arial Narrow Bold"/>
              </a:rPr>
              <a:t>Monitoring, evaluasi dan supervisi terhadap penyelenggaraan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6731000" y="1533796"/>
            <a:ext cx="3868047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2133600" algn="l"/>
              </a:tabLst>
            </a:pPr>
            <a:r>
              <a:rPr lang="en-CA" sz="1212" b="1" dirty="0" err="1">
                <a:solidFill>
                  <a:srgbClr val="000000"/>
                </a:solidFill>
                <a:latin typeface="Arial Narrow Bold"/>
                <a:cs typeface="Arial Narrow Bold"/>
              </a:rPr>
              <a:t>pemerintahan</a:t>
            </a:r>
            <a:r>
              <a:rPr lang="en-CA" sz="1212" b="1" dirty="0">
                <a:solidFill>
                  <a:srgbClr val="000000"/>
                </a:solidFill>
                <a:latin typeface="Arial Narrow Bold"/>
                <a:cs typeface="Arial Narrow Bold"/>
              </a:rPr>
              <a:t> </a:t>
            </a:r>
            <a:r>
              <a:rPr lang="en-CA" sz="1212" b="1" dirty="0" err="1">
                <a:solidFill>
                  <a:srgbClr val="000000"/>
                </a:solidFill>
                <a:latin typeface="Arial Narrow Bold"/>
                <a:cs typeface="Arial Narrow Bold"/>
              </a:rPr>
              <a:t>kabupaten</a:t>
            </a:r>
            <a:r>
              <a:rPr lang="en-CA" sz="1212" b="1" dirty="0">
                <a:solidFill>
                  <a:srgbClr val="000000"/>
                </a:solidFill>
                <a:latin typeface="Arial Narrow Bold"/>
                <a:cs typeface="Arial Narrow Bold"/>
              </a:rPr>
              <a:t>/</a:t>
            </a:r>
            <a:r>
              <a:rPr lang="en-CA" sz="1212" b="1" dirty="0" err="1">
                <a:solidFill>
                  <a:srgbClr val="000000"/>
                </a:solidFill>
                <a:latin typeface="Arial Narrow Bold"/>
                <a:cs typeface="Arial Narrow Bold"/>
              </a:rPr>
              <a:t>kota</a:t>
            </a:r>
            <a:r>
              <a:rPr lang="en-CA" sz="1212" b="1" dirty="0">
                <a:solidFill>
                  <a:srgbClr val="000000"/>
                </a:solidFill>
                <a:latin typeface="Arial Narrow Bold"/>
                <a:cs typeface="Arial Narrow Bold"/>
              </a:rPr>
              <a:t> yang </a:t>
            </a:r>
            <a:r>
              <a:rPr lang="en-CA" sz="1212" b="1" dirty="0" err="1">
                <a:solidFill>
                  <a:srgbClr val="000000"/>
                </a:solidFill>
                <a:latin typeface="Arial Narrow Bold"/>
                <a:cs typeface="Arial Narrow Bold"/>
              </a:rPr>
              <a:t>ada</a:t>
            </a:r>
            <a:r>
              <a:rPr lang="en-CA" sz="1212" b="1" dirty="0">
                <a:solidFill>
                  <a:srgbClr val="000000"/>
                </a:solidFill>
                <a:latin typeface="Arial Narrow Bold"/>
                <a:cs typeface="Arial Narrow Bold"/>
              </a:rPr>
              <a:t> di wilayah </a:t>
            </a:r>
            <a:r>
              <a:rPr lang="en-CA" sz="1212" b="1" dirty="0" err="1">
                <a:solidFill>
                  <a:srgbClr val="000000"/>
                </a:solidFill>
                <a:latin typeface="Arial Narrow Bold"/>
                <a:cs typeface="Arial Narrow Bold"/>
              </a:rPr>
              <a:t>satu</a:t>
            </a:r>
            <a:r>
              <a:rPr lang="en-CA" sz="1212" b="1" dirty="0">
                <a:solidFill>
                  <a:srgbClr val="000000"/>
                </a:solidFill>
                <a:latin typeface="Arial Narrow Bold"/>
                <a:cs typeface="Arial Narrow Bold"/>
              </a:rPr>
              <a:t> </a:t>
            </a:r>
            <a:r>
              <a:rPr lang="en-CA" sz="1212" b="1" dirty="0" err="1">
                <a:solidFill>
                  <a:srgbClr val="000000"/>
                </a:solidFill>
                <a:latin typeface="Arial Narrow Bold"/>
                <a:cs typeface="Arial Narrow Bold"/>
              </a:rPr>
              <a:t>provinsi</a:t>
            </a:r>
            <a:br>
              <a:rPr lang="en-CA" sz="1202" dirty="0">
                <a:solidFill>
                  <a:srgbClr val="000000"/>
                </a:solidFill>
                <a:latin typeface="Times New Roman"/>
              </a:rPr>
            </a:br>
            <a:r>
              <a:rPr lang="en-CA" sz="1212" b="1" dirty="0">
                <a:solidFill>
                  <a:srgbClr val="000000"/>
                </a:solidFill>
                <a:latin typeface="Arial Narrow Bold"/>
                <a:cs typeface="Arial Narrow Bold"/>
              </a:rPr>
              <a:t>	(</a:t>
            </a:r>
            <a:r>
              <a:rPr lang="en-CA" sz="1212" b="1" dirty="0" err="1">
                <a:solidFill>
                  <a:srgbClr val="000000"/>
                </a:solidFill>
                <a:latin typeface="Arial Narrow Bold"/>
                <a:cs typeface="Arial Narrow Bold"/>
              </a:rPr>
              <a:t>Pengawasan</a:t>
            </a:r>
            <a:r>
              <a:rPr lang="en-CA" sz="1212" b="1" dirty="0">
                <a:solidFill>
                  <a:srgbClr val="000000"/>
                </a:solidFill>
                <a:latin typeface="Arial Narrow Bold"/>
                <a:cs typeface="Arial Narrow Bold"/>
              </a:rPr>
              <a:t> </a:t>
            </a:r>
            <a:r>
              <a:rPr lang="en-CA" sz="1212" b="1" dirty="0" err="1">
                <a:solidFill>
                  <a:srgbClr val="000000"/>
                </a:solidFill>
                <a:latin typeface="Arial Narrow Bold"/>
                <a:cs typeface="Arial Narrow Bold"/>
              </a:rPr>
              <a:t>Capaian</a:t>
            </a:r>
            <a:r>
              <a:rPr lang="en-CA" sz="1212" b="1" dirty="0">
                <a:solidFill>
                  <a:srgbClr val="000000"/>
                </a:solidFill>
                <a:latin typeface="Arial Narrow Bold"/>
                <a:cs typeface="Arial Narrow Bold"/>
              </a:rPr>
              <a:t> SPM)</a:t>
            </a:r>
          </a:p>
          <a:p>
            <a:pPr>
              <a:lnSpc>
                <a:spcPts val="1425"/>
              </a:lnSpc>
            </a:pPr>
            <a:endParaRPr lang="en-CA" sz="1202" dirty="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6718300" y="1978166"/>
            <a:ext cx="3488391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12" b="1">
                <a:solidFill>
                  <a:srgbClr val="515151"/>
                </a:solidFill>
                <a:latin typeface="Arial Narrow Bold"/>
                <a:cs typeface="Arial Narrow Bold"/>
              </a:rPr>
              <a:t>Dasar Hukum : </a:t>
            </a:r>
            <a:r>
              <a:rPr lang="en-CA" sz="1212" b="1">
                <a:solidFill>
                  <a:srgbClr val="000000"/>
                </a:solidFill>
                <a:latin typeface="Arial Narrow Bold"/>
                <a:cs typeface="Arial Narrow Bold"/>
              </a:rPr>
              <a:t>Pasal 91 ayat (2) UU Nomor 23 Tahun 2014</a:t>
            </a:r>
            <a:br>
              <a:rPr lang="en-CA" sz="1202">
                <a:solidFill>
                  <a:srgbClr val="000000"/>
                </a:solidFill>
                <a:latin typeface="Times New Roman"/>
              </a:rPr>
            </a:br>
            <a:r>
              <a:rPr lang="en-CA" sz="1212" b="1">
                <a:solidFill>
                  <a:srgbClr val="515151"/>
                </a:solidFill>
                <a:latin typeface="Arial Narrow Bold"/>
                <a:cs typeface="Arial Narrow Bold"/>
              </a:rPr>
              <a:t>Pedoman teknis :</a:t>
            </a:r>
          </a:p>
          <a:p>
            <a:pPr>
              <a:lnSpc>
                <a:spcPts val="1425"/>
              </a:lnSpc>
            </a:pPr>
            <a:endParaRPr lang="en-CA" sz="1202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718300" y="2393868"/>
            <a:ext cx="3840667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2">
                <a:solidFill>
                  <a:srgbClr val="000000"/>
                </a:solidFill>
                <a:latin typeface="Arial Narrow"/>
                <a:cs typeface="Arial Narrow"/>
              </a:rPr>
              <a:t>1.  Peraturan Pemerintah Nomor 12 Tahun 2017 tentang Pembinaan</a:t>
            </a:r>
          </a:p>
          <a:p>
            <a:pPr>
              <a:lnSpc>
                <a:spcPts val="1380"/>
              </a:lnSpc>
            </a:pPr>
            <a:endParaRPr lang="en-CA" sz="1202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6946900" y="2594551"/>
            <a:ext cx="3281348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0">
                <a:solidFill>
                  <a:srgbClr val="000000"/>
                </a:solidFill>
                <a:latin typeface="Arial Narrow"/>
                <a:cs typeface="Arial Narrow"/>
              </a:rPr>
              <a:t>dan Pengawasan Penyelenggaraan Pemerintahan Daerah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6718300" y="2809569"/>
            <a:ext cx="1510029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12" b="1">
                <a:solidFill>
                  <a:srgbClr val="515151"/>
                </a:solidFill>
                <a:latin typeface="Arial Narrow Bold"/>
                <a:cs typeface="Arial Narrow Bold"/>
              </a:rPr>
              <a:t>Output yang diharapkan:</a:t>
            </a:r>
          </a:p>
          <a:p>
            <a:pPr>
              <a:lnSpc>
                <a:spcPts val="1380"/>
              </a:lnSpc>
            </a:pPr>
            <a:endParaRPr lang="en-CA" sz="1202">
              <a:solidFill>
                <a:srgbClr val="000000"/>
              </a:solidFill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6718300" y="3010253"/>
            <a:ext cx="3848811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2">
                <a:solidFill>
                  <a:srgbClr val="000000"/>
                </a:solidFill>
                <a:latin typeface="Arial Narrow"/>
                <a:cs typeface="Arial Narrow"/>
              </a:rPr>
              <a:t>Laporan monitoring evaluasi penyelenggaraan pemerintahan daerah</a:t>
            </a:r>
            <a:br>
              <a:rPr lang="en-CA" sz="1202">
                <a:solidFill>
                  <a:srgbClr val="000000"/>
                </a:solidFill>
                <a:latin typeface="Times New Roman"/>
              </a:rPr>
            </a:br>
            <a:r>
              <a:rPr lang="en-CA" sz="1202">
                <a:solidFill>
                  <a:srgbClr val="000000"/>
                </a:solidFill>
                <a:latin typeface="Arial Narrow"/>
                <a:cs typeface="Arial Narrow"/>
              </a:rPr>
              <a:t>kabupaten/kota</a:t>
            </a:r>
          </a:p>
          <a:p>
            <a:pPr>
              <a:lnSpc>
                <a:spcPts val="1425"/>
              </a:lnSpc>
            </a:pPr>
            <a:endParaRPr lang="en-CA" sz="1202">
              <a:solidFill>
                <a:srgbClr val="000000"/>
              </a:solidFill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6438900" y="4572717"/>
            <a:ext cx="4283224" cy="33342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5" b="1">
                <a:solidFill>
                  <a:srgbClr val="000000"/>
                </a:solidFill>
                <a:latin typeface="Arial Narrow Bold"/>
                <a:cs typeface="Arial Narrow Bold"/>
              </a:rPr>
              <a:t>Evaluasi kinerja pelayanan publik pemerintah daerah kabupaten/kota terkait</a:t>
            </a:r>
          </a:p>
          <a:p>
            <a:pPr>
              <a:lnSpc>
                <a:spcPts val="1320"/>
              </a:lnSpc>
            </a:pPr>
            <a:endParaRPr lang="en-CA" sz="1125">
              <a:solidFill>
                <a:srgbClr val="000000"/>
              </a:solidFill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8112225" y="4773401"/>
            <a:ext cx="2609689" cy="33342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7" b="1" dirty="0" err="1">
                <a:solidFill>
                  <a:srgbClr val="000000"/>
                </a:solidFill>
                <a:latin typeface="Arial Narrow Bold"/>
                <a:cs typeface="Arial Narrow Bold"/>
              </a:rPr>
              <a:t>Penyelenggaraan</a:t>
            </a:r>
            <a:r>
              <a:rPr lang="en-CA" sz="1137" b="1" dirty="0">
                <a:solidFill>
                  <a:srgbClr val="000000"/>
                </a:solidFill>
                <a:latin typeface="Arial Narrow Bold"/>
                <a:cs typeface="Arial Narrow Bold"/>
              </a:rPr>
              <a:t> </a:t>
            </a:r>
            <a:r>
              <a:rPr lang="en-CA" sz="1137" b="1" dirty="0" err="1">
                <a:solidFill>
                  <a:srgbClr val="000000"/>
                </a:solidFill>
                <a:latin typeface="Arial Narrow Bold"/>
                <a:cs typeface="Arial Narrow Bold"/>
              </a:rPr>
              <a:t>perizinan</a:t>
            </a:r>
            <a:r>
              <a:rPr lang="en-CA" sz="1137" b="1" dirty="0">
                <a:solidFill>
                  <a:srgbClr val="000000"/>
                </a:solidFill>
                <a:latin typeface="Arial Narrow Bold"/>
                <a:cs typeface="Arial Narrow Bold"/>
              </a:rPr>
              <a:t> dan non </a:t>
            </a:r>
            <a:r>
              <a:rPr lang="en-CA" sz="1137" b="1" dirty="0" err="1">
                <a:solidFill>
                  <a:srgbClr val="000000"/>
                </a:solidFill>
                <a:latin typeface="Arial Narrow Bold"/>
                <a:cs typeface="Arial Narrow Bold"/>
              </a:rPr>
              <a:t>perizinan</a:t>
            </a:r>
            <a:endParaRPr lang="en-CA" sz="1137" b="1" dirty="0">
              <a:solidFill>
                <a:srgbClr val="000000"/>
              </a:solidFill>
              <a:latin typeface="Arial Narrow Bold"/>
              <a:cs typeface="Arial Narrow Bold"/>
            </a:endParaRPr>
          </a:p>
          <a:p>
            <a:pPr>
              <a:lnSpc>
                <a:spcPts val="1320"/>
              </a:lnSpc>
            </a:pPr>
            <a:endParaRPr lang="en-CA" sz="1127" dirty="0">
              <a:solidFill>
                <a:srgbClr val="000000"/>
              </a:solidFill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6565900" y="5074426"/>
            <a:ext cx="3546164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10" b="1">
                <a:solidFill>
                  <a:srgbClr val="515151"/>
                </a:solidFill>
                <a:latin typeface="Arial Narrow Bold"/>
                <a:cs typeface="Arial Narrow Bold"/>
              </a:rPr>
              <a:t>Dasar Hukum : </a:t>
            </a:r>
            <a:r>
              <a:rPr lang="en-CA" sz="1210" b="1">
                <a:solidFill>
                  <a:srgbClr val="000000"/>
                </a:solidFill>
                <a:latin typeface="Arial Narrow Bold"/>
                <a:cs typeface="Arial Narrow Bold"/>
              </a:rPr>
              <a:t>Pasal 352 ayat (2) UU Nomor 23 Tahun 2014</a:t>
            </a:r>
            <a:br>
              <a:rPr lang="en-CA" sz="1202">
                <a:solidFill>
                  <a:srgbClr val="000000"/>
                </a:solidFill>
                <a:latin typeface="Times New Roman"/>
              </a:rPr>
            </a:br>
            <a:r>
              <a:rPr lang="en-CA" sz="1212" b="1">
                <a:solidFill>
                  <a:srgbClr val="515151"/>
                </a:solidFill>
                <a:latin typeface="Arial Narrow Bold"/>
                <a:cs typeface="Arial Narrow Bold"/>
              </a:rPr>
              <a:t>Pedoman teknis :</a:t>
            </a:r>
          </a:p>
          <a:p>
            <a:pPr>
              <a:lnSpc>
                <a:spcPts val="1425"/>
              </a:lnSpc>
            </a:pPr>
            <a:endParaRPr lang="en-CA" sz="1202">
              <a:solidFill>
                <a:srgbClr val="000000"/>
              </a:solidFill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6565900" y="5475793"/>
            <a:ext cx="3092065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CA" sz="1202">
                <a:solidFill>
                  <a:srgbClr val="000000"/>
                </a:solidFill>
                <a:latin typeface="Arial Narrow"/>
                <a:cs typeface="Arial Narrow"/>
              </a:rPr>
              <a:t>1.  Peraturan Pemerintah Nomor 6 Tahun 2021 tentang</a:t>
            </a:r>
            <a:br>
              <a:rPr lang="en-CA" sz="1202">
                <a:solidFill>
                  <a:srgbClr val="000000"/>
                </a:solidFill>
                <a:latin typeface="Times New Roman"/>
              </a:rPr>
            </a:br>
            <a:r>
              <a:rPr lang="en-CA" sz="1202">
                <a:solidFill>
                  <a:srgbClr val="000000"/>
                </a:solidFill>
                <a:latin typeface="Arial Narrow"/>
                <a:cs typeface="Arial Narrow"/>
              </a:rPr>
              <a:t>	Penyelenggaraan PerizinanBerusaha di Daerah;</a:t>
            </a:r>
          </a:p>
          <a:p>
            <a:pPr>
              <a:lnSpc>
                <a:spcPts val="1425"/>
              </a:lnSpc>
            </a:pPr>
            <a:endParaRPr lang="en-CA" sz="1202">
              <a:solidFill>
                <a:srgbClr val="000000"/>
              </a:solidFill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6565900" y="5891495"/>
            <a:ext cx="3813416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  <a:tabLst>
                <a:tab pos="228600" algn="l"/>
              </a:tabLst>
            </a:pPr>
            <a:r>
              <a:rPr lang="en-CA" sz="1200">
                <a:solidFill>
                  <a:srgbClr val="000000"/>
                </a:solidFill>
                <a:latin typeface="Arial Narrow"/>
                <a:cs typeface="Arial Narrow"/>
              </a:rPr>
              <a:t>2.  Peraturan Menteri Dalam Negeri Nomor 138 Tahun 2017 tentang</a:t>
            </a:r>
            <a:br>
              <a:rPr lang="en-CA" sz="1200">
                <a:solidFill>
                  <a:srgbClr val="000000"/>
                </a:solidFill>
                <a:latin typeface="Times New Roman"/>
              </a:rPr>
            </a:br>
            <a:r>
              <a:rPr lang="en-CA" sz="1200">
                <a:solidFill>
                  <a:srgbClr val="000000"/>
                </a:solidFill>
                <a:latin typeface="Arial Narrow"/>
                <a:cs typeface="Arial Narrow"/>
              </a:rPr>
              <a:t>	Penyelenggaraan PelayananTerpadu satu Pintu Daerah</a:t>
            </a:r>
            <a:r>
              <a:rPr lang="en-CA" sz="1200">
                <a:solidFill>
                  <a:srgbClr val="515151"/>
                </a:solidFill>
                <a:latin typeface="Arial Narrow"/>
                <a:cs typeface="Arial Narrow"/>
              </a:rPr>
              <a:t>,</a:t>
            </a:r>
          </a:p>
          <a:p>
            <a:pPr>
              <a:lnSpc>
                <a:spcPts val="147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6565900" y="6321531"/>
            <a:ext cx="1510029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12" b="1">
                <a:solidFill>
                  <a:srgbClr val="515151"/>
                </a:solidFill>
                <a:latin typeface="Arial Narrow Bold"/>
                <a:cs typeface="Arial Narrow Bold"/>
              </a:rPr>
              <a:t>Output yang diharapkan:</a:t>
            </a:r>
          </a:p>
          <a:p>
            <a:pPr>
              <a:lnSpc>
                <a:spcPts val="1380"/>
              </a:lnSpc>
            </a:pPr>
            <a:endParaRPr lang="en-CA" sz="1202">
              <a:solidFill>
                <a:srgbClr val="000000"/>
              </a:solidFill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6565900" y="6522214"/>
            <a:ext cx="3720570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2">
                <a:solidFill>
                  <a:srgbClr val="000000"/>
                </a:solidFill>
                <a:latin typeface="Arial Narrow"/>
                <a:cs typeface="Arial Narrow"/>
              </a:rPr>
              <a:t>Laporan evaluasi kinerja pelayanan publik yang dilaksanakan oleh</a:t>
            </a:r>
            <a:br>
              <a:rPr lang="en-CA" sz="1202">
                <a:solidFill>
                  <a:srgbClr val="000000"/>
                </a:solidFill>
                <a:latin typeface="Times New Roman"/>
              </a:rPr>
            </a:br>
            <a:r>
              <a:rPr lang="en-CA" sz="1202">
                <a:solidFill>
                  <a:srgbClr val="000000"/>
                </a:solidFill>
                <a:latin typeface="Arial Narrow"/>
                <a:cs typeface="Arial Narrow"/>
              </a:rPr>
              <a:t>Pemerintah Daerah kabupaten/kota dibidang perizinan</a:t>
            </a:r>
          </a:p>
          <a:p>
            <a:pPr>
              <a:lnSpc>
                <a:spcPts val="1425"/>
              </a:lnSpc>
            </a:pPr>
            <a:endParaRPr lang="en-CA" sz="1202">
              <a:solidFill>
                <a:srgbClr val="000000"/>
              </a:solidFill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11137900" y="1992501"/>
            <a:ext cx="386324" cy="194925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600"/>
              </a:lnSpc>
            </a:pPr>
            <a:r>
              <a:rPr lang="en-CA" sz="6619" b="1">
                <a:solidFill>
                  <a:srgbClr val="FFFFFF"/>
                </a:solidFill>
                <a:latin typeface="Arial Narrow Bold"/>
                <a:cs typeface="Arial Narrow Bold"/>
              </a:rPr>
              <a:t>7</a:t>
            </a:r>
          </a:p>
          <a:p>
            <a:pPr>
              <a:lnSpc>
                <a:spcPts val="7590"/>
              </a:lnSpc>
            </a:pPr>
            <a:endParaRPr lang="en-CA" sz="6609">
              <a:solidFill>
                <a:srgbClr val="000000"/>
              </a:solidFill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11137900" y="5189103"/>
            <a:ext cx="386324" cy="194925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600"/>
              </a:lnSpc>
            </a:pPr>
            <a:r>
              <a:rPr lang="en-CA" sz="6619" b="1">
                <a:solidFill>
                  <a:srgbClr val="FFFFFF"/>
                </a:solidFill>
                <a:latin typeface="Arial Narrow Bold"/>
                <a:cs typeface="Arial Narrow Bold"/>
              </a:rPr>
              <a:t>8</a:t>
            </a:r>
          </a:p>
          <a:p>
            <a:pPr>
              <a:lnSpc>
                <a:spcPts val="7590"/>
              </a:lnSpc>
            </a:pPr>
            <a:endParaRPr lang="en-CA" sz="6609">
              <a:solidFill>
                <a:srgbClr val="0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72BB922-5767-4C31-9311-AFB3639DE8FB}"/>
              </a:ext>
            </a:extLst>
          </p:cNvPr>
          <p:cNvSpPr/>
          <p:nvPr/>
        </p:nvSpPr>
        <p:spPr>
          <a:xfrm>
            <a:off x="0" y="0"/>
            <a:ext cx="911424" cy="8314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2BB922-5767-4C31-9311-AFB3639DE8FB}"/>
              </a:ext>
            </a:extLst>
          </p:cNvPr>
          <p:cNvSpPr/>
          <p:nvPr/>
        </p:nvSpPr>
        <p:spPr>
          <a:xfrm>
            <a:off x="11228288" y="-1"/>
            <a:ext cx="911424" cy="8314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7726315"/>
          </a:xfrm>
          <a:prstGeom prst="rect">
            <a:avLst/>
          </a:prstGeom>
        </p:spPr>
      </p:pic>
      <p:sp>
        <p:nvSpPr>
          <p:cNvPr id="18" name="TextBox 2"/>
          <p:cNvSpPr txBox="1"/>
          <p:nvPr/>
        </p:nvSpPr>
        <p:spPr>
          <a:xfrm>
            <a:off x="4889500" y="157680"/>
            <a:ext cx="2341988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5"/>
              </a:lnSpc>
            </a:pPr>
            <a:r>
              <a:rPr lang="en-CA" sz="3229">
                <a:solidFill>
                  <a:srgbClr val="000000"/>
                </a:solidFill>
                <a:latin typeface="Berlin Sans FB"/>
                <a:cs typeface="Berlin Sans FB"/>
              </a:rPr>
              <a:t>PELAPORAN</a:t>
            </a:r>
          </a:p>
          <a:p>
            <a:pPr>
              <a:lnSpc>
                <a:spcPts val="2905"/>
              </a:lnSpc>
            </a:pPr>
            <a:endParaRPr lang="en-CA" sz="3229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50900" y="1591134"/>
            <a:ext cx="317395" cy="7950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CA" sz="2702">
                <a:solidFill>
                  <a:srgbClr val="FFFFFF"/>
                </a:solidFill>
                <a:latin typeface="Arial Narrow"/>
                <a:cs typeface="Arial Narrow"/>
              </a:rPr>
              <a:t>01</a:t>
            </a:r>
          </a:p>
          <a:p>
            <a:pPr>
              <a:lnSpc>
                <a:spcPts val="3105"/>
              </a:lnSpc>
            </a:pPr>
            <a:endParaRPr lang="en-CA" sz="27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803400" y="1318778"/>
            <a:ext cx="8649804" cy="7053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04">
                <a:solidFill>
                  <a:srgbClr val="000000"/>
                </a:solidFill>
                <a:latin typeface="Arial Narrow"/>
                <a:cs typeface="Arial Narrow"/>
              </a:rPr>
              <a:t>Gubernur menyampaikan laporan pelaksanaan tugas dan wewenang kepada</a:t>
            </a:r>
          </a:p>
          <a:p>
            <a:pPr>
              <a:lnSpc>
                <a:spcPts val="2760"/>
              </a:lnSpc>
            </a:pPr>
            <a:endParaRPr lang="en-CA" sz="24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803400" y="1748814"/>
            <a:ext cx="2854949" cy="7053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02">
                <a:solidFill>
                  <a:srgbClr val="000000"/>
                </a:solidFill>
                <a:latin typeface="Arial Narrow"/>
                <a:cs typeface="Arial Narrow"/>
              </a:rPr>
              <a:t>Presiden melalui Menteri.</a:t>
            </a:r>
          </a:p>
          <a:p>
            <a:pPr>
              <a:lnSpc>
                <a:spcPts val="2760"/>
              </a:lnSpc>
            </a:pPr>
            <a:endParaRPr lang="en-CA" sz="24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835901" y="2784218"/>
            <a:ext cx="3622787" cy="7053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02" dirty="0" err="1">
                <a:solidFill>
                  <a:srgbClr val="000000"/>
                </a:solidFill>
                <a:latin typeface="Arial Narrow"/>
                <a:cs typeface="Arial Narrow"/>
              </a:rPr>
              <a:t>Laporan</a:t>
            </a:r>
            <a:r>
              <a:rPr lang="en-CA" sz="2402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Arial Narrow"/>
                <a:cs typeface="Arial Narrow"/>
              </a:rPr>
              <a:t>pelaksanaan</a:t>
            </a:r>
            <a:r>
              <a:rPr lang="en-CA" sz="2402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Arial Narrow"/>
                <a:cs typeface="Arial Narrow"/>
              </a:rPr>
              <a:t>tugas</a:t>
            </a:r>
            <a:r>
              <a:rPr lang="en-CA" sz="2402" dirty="0">
                <a:solidFill>
                  <a:srgbClr val="000000"/>
                </a:solidFill>
                <a:latin typeface="Arial Narrow"/>
                <a:cs typeface="Arial Narrow"/>
              </a:rPr>
              <a:t> dan</a:t>
            </a:r>
          </a:p>
          <a:p>
            <a:pPr>
              <a:lnSpc>
                <a:spcPts val="2760"/>
              </a:lnSpc>
            </a:pPr>
            <a:endParaRPr lang="en-CA" sz="2402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39800" y="3139264"/>
            <a:ext cx="317395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2702">
                <a:solidFill>
                  <a:srgbClr val="FFFFFF"/>
                </a:solidFill>
                <a:latin typeface="Arial Narrow"/>
                <a:cs typeface="Arial Narrow"/>
              </a:rPr>
              <a:t>02</a:t>
            </a:r>
          </a:p>
          <a:p>
            <a:pPr>
              <a:lnSpc>
                <a:spcPts val="2160"/>
              </a:lnSpc>
            </a:pPr>
            <a:endParaRPr lang="en-CA" sz="27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803400" y="2907586"/>
            <a:ext cx="3539880" cy="7309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2412" b="1" dirty="0" err="1">
                <a:solidFill>
                  <a:srgbClr val="000000"/>
                </a:solidFill>
                <a:latin typeface="Arial Narrow Bold"/>
                <a:cs typeface="Arial Narrow Bold"/>
              </a:rPr>
              <a:t>Laporan</a:t>
            </a:r>
            <a:r>
              <a:rPr lang="en-CA" sz="2412" b="1" dirty="0">
                <a:solidFill>
                  <a:srgbClr val="000000"/>
                </a:solidFill>
                <a:latin typeface="Arial Narrow Bold"/>
                <a:cs typeface="Arial Narrow Bold"/>
              </a:rPr>
              <a:t> GWPP paling </a:t>
            </a:r>
            <a:r>
              <a:rPr lang="en-CA" sz="2412" b="1" dirty="0" err="1">
                <a:solidFill>
                  <a:srgbClr val="000000"/>
                </a:solidFill>
                <a:latin typeface="Arial Narrow Bold"/>
                <a:cs typeface="Arial Narrow Bold"/>
              </a:rPr>
              <a:t>sedikit</a:t>
            </a:r>
            <a:endParaRPr lang="en-CA" sz="2412" b="1" dirty="0">
              <a:solidFill>
                <a:srgbClr val="000000"/>
              </a:solidFill>
              <a:latin typeface="Arial Narrow Bold"/>
              <a:cs typeface="Arial Narrow Bold"/>
            </a:endParaRPr>
          </a:p>
          <a:p>
            <a:pPr>
              <a:lnSpc>
                <a:spcPts val="1900"/>
              </a:lnSpc>
            </a:pPr>
            <a:r>
              <a:rPr lang="en-CA" sz="2412" b="1" dirty="0" err="1">
                <a:solidFill>
                  <a:srgbClr val="000000"/>
                </a:solidFill>
                <a:latin typeface="Arial Narrow Bold"/>
                <a:cs typeface="Arial Narrow Bold"/>
              </a:rPr>
              <a:t>memuat</a:t>
            </a:r>
            <a:r>
              <a:rPr lang="en-CA" sz="2412" b="1" dirty="0">
                <a:solidFill>
                  <a:srgbClr val="000000"/>
                </a:solidFill>
                <a:latin typeface="Arial Narrow Bold"/>
                <a:cs typeface="Arial Narrow Bold"/>
              </a:rPr>
              <a:t>:</a:t>
            </a:r>
          </a:p>
          <a:p>
            <a:pPr>
              <a:lnSpc>
                <a:spcPts val="1920"/>
              </a:lnSpc>
            </a:pPr>
            <a:endParaRPr lang="en-CA" sz="2402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803400" y="3640973"/>
            <a:ext cx="4187044" cy="7053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02">
                <a:solidFill>
                  <a:srgbClr val="000000"/>
                </a:solidFill>
                <a:latin typeface="Arial Narrow"/>
                <a:cs typeface="Arial Narrow"/>
              </a:rPr>
              <a:t>1. pelaksanaan tugas dan wewenang</a:t>
            </a:r>
          </a:p>
          <a:p>
            <a:pPr>
              <a:lnSpc>
                <a:spcPts val="2760"/>
              </a:lnSpc>
            </a:pPr>
            <a:endParaRPr lang="en-CA" sz="24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159000" y="4042340"/>
            <a:ext cx="3565079" cy="7053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04">
                <a:solidFill>
                  <a:srgbClr val="000000"/>
                </a:solidFill>
                <a:latin typeface="Arial Narrow"/>
                <a:cs typeface="Arial Narrow"/>
              </a:rPr>
              <a:t>yang dilaksanakan disetiap Unit</a:t>
            </a:r>
          </a:p>
          <a:p>
            <a:pPr>
              <a:lnSpc>
                <a:spcPts val="2760"/>
              </a:lnSpc>
            </a:pPr>
            <a:endParaRPr lang="en-CA" sz="240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159000" y="4472376"/>
            <a:ext cx="660437" cy="7053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02">
                <a:solidFill>
                  <a:srgbClr val="000000"/>
                </a:solidFill>
                <a:latin typeface="Arial Narrow"/>
                <a:cs typeface="Arial Narrow"/>
              </a:rPr>
              <a:t>Kerja;</a:t>
            </a:r>
          </a:p>
          <a:p>
            <a:pPr>
              <a:lnSpc>
                <a:spcPts val="2760"/>
              </a:lnSpc>
            </a:pPr>
            <a:endParaRPr lang="en-CA" sz="2402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803400" y="4873743"/>
            <a:ext cx="2915863" cy="7053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02">
                <a:solidFill>
                  <a:srgbClr val="000000"/>
                </a:solidFill>
                <a:latin typeface="Arial Narrow"/>
                <a:cs typeface="Arial Narrow"/>
              </a:rPr>
              <a:t>2. realisasi anggaran; dan</a:t>
            </a:r>
          </a:p>
          <a:p>
            <a:pPr>
              <a:lnSpc>
                <a:spcPts val="2760"/>
              </a:lnSpc>
            </a:pPr>
            <a:endParaRPr lang="en-CA" sz="2402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803400" y="5289444"/>
            <a:ext cx="3802323" cy="7053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02">
                <a:solidFill>
                  <a:srgbClr val="000000"/>
                </a:solidFill>
                <a:latin typeface="Arial Narrow"/>
                <a:cs typeface="Arial Narrow"/>
              </a:rPr>
              <a:t>3. permasalahan dan isu strategis</a:t>
            </a:r>
          </a:p>
          <a:p>
            <a:pPr>
              <a:lnSpc>
                <a:spcPts val="2760"/>
              </a:lnSpc>
            </a:pPr>
            <a:endParaRPr lang="en-CA" sz="2402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159000" y="5705146"/>
            <a:ext cx="3904915" cy="7053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02">
                <a:solidFill>
                  <a:srgbClr val="000000"/>
                </a:solidFill>
                <a:latin typeface="Arial Narrow"/>
                <a:cs typeface="Arial Narrow"/>
              </a:rPr>
              <a:t>pelaksanaan tugas dan wewenang</a:t>
            </a:r>
          </a:p>
          <a:p>
            <a:pPr>
              <a:lnSpc>
                <a:spcPts val="2760"/>
              </a:lnSpc>
            </a:pPr>
            <a:endParaRPr lang="en-CA" sz="2402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159000" y="6120848"/>
            <a:ext cx="1125886" cy="7053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04">
                <a:solidFill>
                  <a:srgbClr val="000000"/>
                </a:solidFill>
                <a:latin typeface="Arial Narrow"/>
                <a:cs typeface="Arial Narrow"/>
              </a:rPr>
              <a:t>Gubernur.</a:t>
            </a:r>
          </a:p>
          <a:p>
            <a:pPr>
              <a:lnSpc>
                <a:spcPts val="2760"/>
              </a:lnSpc>
            </a:pPr>
            <a:endParaRPr lang="en-CA" sz="2404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972300" y="3110595"/>
            <a:ext cx="317395" cy="6155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2702">
                <a:solidFill>
                  <a:srgbClr val="FFFFFF"/>
                </a:solidFill>
                <a:latin typeface="Arial Narrow"/>
                <a:cs typeface="Arial Narrow"/>
              </a:rPr>
              <a:t>03</a:t>
            </a:r>
          </a:p>
          <a:p>
            <a:pPr>
              <a:lnSpc>
                <a:spcPts val="2430"/>
              </a:lnSpc>
            </a:pPr>
            <a:endParaRPr lang="en-CA" sz="2702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7835900" y="3196602"/>
            <a:ext cx="3393558" cy="144911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2402" dirty="0" err="1">
                <a:solidFill>
                  <a:srgbClr val="000000"/>
                </a:solidFill>
                <a:latin typeface="Arial Narrow"/>
                <a:cs typeface="Arial Narrow"/>
              </a:rPr>
              <a:t>wewenang</a:t>
            </a:r>
            <a:r>
              <a:rPr lang="en-CA" sz="2402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Arial Narrow"/>
                <a:cs typeface="Arial Narrow"/>
              </a:rPr>
              <a:t>merupakan</a:t>
            </a:r>
            <a:r>
              <a:rPr lang="en-CA" sz="2402" dirty="0">
                <a:solidFill>
                  <a:srgbClr val="000000"/>
                </a:solidFill>
                <a:latin typeface="Arial Narrow"/>
                <a:cs typeface="Arial Narrow"/>
              </a:rPr>
              <a:t> input</a:t>
            </a:r>
            <a:br>
              <a:rPr lang="en-CA" sz="2402" dirty="0">
                <a:solidFill>
                  <a:srgbClr val="000000"/>
                </a:solidFill>
                <a:latin typeface="Times New Roman"/>
              </a:rPr>
            </a:br>
            <a:r>
              <a:rPr lang="en-CA" sz="2402" dirty="0" err="1">
                <a:solidFill>
                  <a:srgbClr val="000000"/>
                </a:solidFill>
                <a:latin typeface="Arial Narrow"/>
                <a:cs typeface="Arial Narrow"/>
              </a:rPr>
              <a:t>dalam</a:t>
            </a:r>
            <a:r>
              <a:rPr lang="en-CA" sz="2402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Arial Narrow"/>
                <a:cs typeface="Arial Narrow"/>
              </a:rPr>
              <a:t>penilaian</a:t>
            </a:r>
            <a:r>
              <a:rPr lang="en-CA" sz="2402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Arial Narrow"/>
                <a:cs typeface="Arial Narrow"/>
              </a:rPr>
              <a:t>indeks</a:t>
            </a:r>
            <a:r>
              <a:rPr lang="en-CA" sz="2402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Arial Narrow"/>
                <a:cs typeface="Arial Narrow"/>
              </a:rPr>
              <a:t>kinerja</a:t>
            </a:r>
            <a:br>
              <a:rPr lang="en-CA" sz="2402" dirty="0">
                <a:solidFill>
                  <a:srgbClr val="000000"/>
                </a:solidFill>
                <a:latin typeface="Times New Roman"/>
              </a:rPr>
            </a:br>
            <a:r>
              <a:rPr lang="en-CA" sz="2402" dirty="0">
                <a:solidFill>
                  <a:srgbClr val="000000"/>
                </a:solidFill>
                <a:latin typeface="Arial Narrow"/>
                <a:cs typeface="Arial Narrow"/>
              </a:rPr>
              <a:t>GWPP</a:t>
            </a:r>
          </a:p>
          <a:p>
            <a:pPr>
              <a:lnSpc>
                <a:spcPts val="2850"/>
              </a:lnSpc>
            </a:pPr>
            <a:endParaRPr lang="en-CA" sz="2402" dirty="0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2BB922-5767-4C31-9311-AFB3639DE8FB}"/>
              </a:ext>
            </a:extLst>
          </p:cNvPr>
          <p:cNvSpPr/>
          <p:nvPr/>
        </p:nvSpPr>
        <p:spPr>
          <a:xfrm>
            <a:off x="0" y="0"/>
            <a:ext cx="911424" cy="7019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2BB922-5767-4C31-9311-AFB3639DE8FB}"/>
              </a:ext>
            </a:extLst>
          </p:cNvPr>
          <p:cNvSpPr/>
          <p:nvPr/>
        </p:nvSpPr>
        <p:spPr>
          <a:xfrm>
            <a:off x="11305658" y="0"/>
            <a:ext cx="911424" cy="7739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7726315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4889500" y="157680"/>
            <a:ext cx="2341988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5"/>
              </a:lnSpc>
            </a:pPr>
            <a:r>
              <a:rPr lang="en-CA" sz="3229">
                <a:solidFill>
                  <a:srgbClr val="000000"/>
                </a:solidFill>
                <a:latin typeface="Berlin Sans FB"/>
                <a:cs typeface="Berlin Sans FB"/>
              </a:rPr>
              <a:t>PELAPORAN</a:t>
            </a:r>
          </a:p>
          <a:p>
            <a:pPr>
              <a:lnSpc>
                <a:spcPts val="2905"/>
              </a:lnSpc>
            </a:pPr>
            <a:endParaRPr lang="en-CA" sz="3229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19100" y="1232770"/>
            <a:ext cx="4602670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>
                <a:solidFill>
                  <a:srgbClr val="000000"/>
                </a:solidFill>
                <a:latin typeface="Arial Narrow"/>
                <a:cs typeface="Arial Narrow"/>
              </a:rPr>
              <a:t>1.  FORMAT LAPORAN PELAKSANAAN TUGAS DAN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62000" y="1533796"/>
            <a:ext cx="4867294" cy="11285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lang="en-CA" sz="1802">
                <a:solidFill>
                  <a:srgbClr val="000000"/>
                </a:solidFill>
                <a:latin typeface="Arial Narrow"/>
                <a:cs typeface="Arial Narrow"/>
              </a:rPr>
              <a:t>WEWENANG GWPP MENGACU PADA PERMENDAGRI</a:t>
            </a:r>
            <a:br>
              <a:rPr lang="en-CA" sz="1802">
                <a:solidFill>
                  <a:srgbClr val="000000"/>
                </a:solidFill>
                <a:latin typeface="Times New Roman"/>
              </a:rPr>
            </a:br>
            <a:r>
              <a:rPr lang="en-CA" sz="1802">
                <a:solidFill>
                  <a:srgbClr val="000000"/>
                </a:solidFill>
                <a:latin typeface="Arial Narrow"/>
                <a:cs typeface="Arial Narrow"/>
              </a:rPr>
              <a:t>NOMOR 12 TAHUN 2021 YANG DISAMPAIKAN KEPADA</a:t>
            </a:r>
            <a:br>
              <a:rPr lang="en-CA" sz="1802">
                <a:solidFill>
                  <a:srgbClr val="000000"/>
                </a:solidFill>
                <a:latin typeface="Times New Roman"/>
              </a:rPr>
            </a:br>
            <a:r>
              <a:rPr lang="en-CA" sz="1802">
                <a:solidFill>
                  <a:srgbClr val="000000"/>
                </a:solidFill>
                <a:latin typeface="Arial Narrow"/>
                <a:cs typeface="Arial Narrow"/>
              </a:rPr>
              <a:t>MENTERI DALAM NEGERI U.P DITJEN ADWIL;</a:t>
            </a:r>
          </a:p>
          <a:p>
            <a:pPr>
              <a:lnSpc>
                <a:spcPts val="215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19100" y="2651890"/>
            <a:ext cx="4982518" cy="8079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CA" sz="1812" b="1">
                <a:solidFill>
                  <a:srgbClr val="000000"/>
                </a:solidFill>
                <a:latin typeface="Arial Narrow Bold"/>
                <a:cs typeface="Arial Narrow Bold"/>
              </a:rPr>
              <a:t>2.  LAPORAN GWPP MERUPAKAN LAPORAN 46 JENIS</a:t>
            </a:r>
            <a:br>
              <a:rPr lang="en-CA" sz="1802">
                <a:solidFill>
                  <a:srgbClr val="000000"/>
                </a:solidFill>
                <a:latin typeface="Times New Roman"/>
              </a:rPr>
            </a:br>
            <a:r>
              <a:rPr lang="en-CA" sz="1812" b="1">
                <a:solidFill>
                  <a:srgbClr val="000000"/>
                </a:solidFill>
                <a:latin typeface="Arial Narrow Bold"/>
                <a:cs typeface="Arial Narrow Bold"/>
              </a:rPr>
              <a:t>	TUGAS DAN WEWENANG GWPP;</a:t>
            </a:r>
          </a:p>
          <a:p>
            <a:pPr>
              <a:lnSpc>
                <a:spcPts val="210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19100" y="3425954"/>
            <a:ext cx="4924490" cy="11285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50"/>
              </a:lnSpc>
              <a:tabLst>
                <a:tab pos="342900" algn="l"/>
                <a:tab pos="342900" algn="l"/>
              </a:tabLst>
            </a:pPr>
            <a:r>
              <a:rPr lang="en-CA" sz="1802" dirty="0">
                <a:solidFill>
                  <a:srgbClr val="000000"/>
                </a:solidFill>
                <a:latin typeface="Arial Narrow"/>
                <a:cs typeface="Arial Narrow"/>
              </a:rPr>
              <a:t>3.  MUATAN SUBSTANSI PELAPORAN UNTUK 8 TUGAS</a:t>
            </a:r>
            <a:br>
              <a:rPr lang="en-CA" sz="1802" dirty="0">
                <a:solidFill>
                  <a:srgbClr val="000000"/>
                </a:solidFill>
                <a:latin typeface="Times New Roman"/>
              </a:rPr>
            </a:br>
            <a:r>
              <a:rPr lang="en-CA" sz="1802" dirty="0">
                <a:solidFill>
                  <a:srgbClr val="000000"/>
                </a:solidFill>
                <a:latin typeface="Arial Narrow"/>
                <a:cs typeface="Arial Narrow"/>
              </a:rPr>
              <a:t>	DAN WEWENANG YANG DIDANAI MELALUI</a:t>
            </a:r>
            <a:br>
              <a:rPr lang="en-CA" sz="1802" dirty="0">
                <a:solidFill>
                  <a:srgbClr val="000000"/>
                </a:solidFill>
                <a:latin typeface="Times New Roman"/>
              </a:rPr>
            </a:br>
            <a:r>
              <a:rPr lang="en-CA" sz="1802" dirty="0">
                <a:solidFill>
                  <a:srgbClr val="000000"/>
                </a:solidFill>
                <a:latin typeface="Arial Narrow"/>
                <a:cs typeface="Arial Narrow"/>
              </a:rPr>
              <a:t>	DEKONSENTRASI GWPP BERPEDOMAN PADA</a:t>
            </a:r>
          </a:p>
          <a:p>
            <a:pPr>
              <a:lnSpc>
                <a:spcPts val="2150"/>
              </a:lnSpc>
            </a:pPr>
            <a:endParaRPr lang="en-CA" sz="1802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62000" y="4372034"/>
            <a:ext cx="4990149" cy="8079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12" b="1" dirty="0">
                <a:solidFill>
                  <a:srgbClr val="000000"/>
                </a:solidFill>
                <a:latin typeface="Arial Narrow Bold"/>
                <a:cs typeface="Arial Narrow Bold"/>
              </a:rPr>
              <a:t>KEPMEN 118-138 TENTANG JUKNIS DEKON GWPP TA.</a:t>
            </a:r>
            <a:br>
              <a:rPr lang="en-CA" sz="1802" dirty="0">
                <a:solidFill>
                  <a:srgbClr val="000000"/>
                </a:solidFill>
                <a:latin typeface="Times New Roman"/>
              </a:rPr>
            </a:br>
            <a:r>
              <a:rPr lang="en-CA" sz="1812" b="1" dirty="0">
                <a:solidFill>
                  <a:srgbClr val="000000"/>
                </a:solidFill>
                <a:latin typeface="Arial Narrow Bold"/>
                <a:cs typeface="Arial Narrow Bold"/>
              </a:rPr>
              <a:t>2021</a:t>
            </a:r>
          </a:p>
          <a:p>
            <a:pPr>
              <a:lnSpc>
                <a:spcPts val="2100"/>
              </a:lnSpc>
            </a:pPr>
            <a:endParaRPr lang="en-CA" sz="1802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19101" y="5146100"/>
            <a:ext cx="5086905" cy="11285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50"/>
              </a:lnSpc>
              <a:tabLst>
                <a:tab pos="342900" algn="l"/>
                <a:tab pos="342900" algn="l"/>
              </a:tabLst>
            </a:pPr>
            <a:r>
              <a:rPr lang="en-CA" sz="1802" dirty="0">
                <a:solidFill>
                  <a:srgbClr val="000000"/>
                </a:solidFill>
                <a:latin typeface="Arial Narrow"/>
                <a:cs typeface="Arial Narrow"/>
              </a:rPr>
              <a:t>4.  MUATAN SUBSTANSI TUGAS DAN WEWENANG YANG</a:t>
            </a:r>
            <a:br>
              <a:rPr lang="en-CA" sz="1802" dirty="0">
                <a:solidFill>
                  <a:srgbClr val="000000"/>
                </a:solidFill>
                <a:latin typeface="Times New Roman"/>
              </a:rPr>
            </a:br>
            <a:r>
              <a:rPr lang="en-CA" sz="1802" dirty="0">
                <a:solidFill>
                  <a:srgbClr val="000000"/>
                </a:solidFill>
                <a:latin typeface="Arial Narrow"/>
                <a:cs typeface="Arial Narrow"/>
              </a:rPr>
              <a:t>	BELUM DIBIAYAI APBN MENGACU PADA </a:t>
            </a:r>
            <a:r>
              <a:rPr lang="en-CA" sz="1812" b="1" dirty="0">
                <a:solidFill>
                  <a:srgbClr val="000000"/>
                </a:solidFill>
                <a:latin typeface="Arial Narrow Bold"/>
                <a:cs typeface="Arial Narrow Bold"/>
              </a:rPr>
              <a:t>LAMPIRAN</a:t>
            </a:r>
            <a:br>
              <a:rPr lang="en-CA" sz="1802" dirty="0">
                <a:solidFill>
                  <a:srgbClr val="000000"/>
                </a:solidFill>
                <a:latin typeface="Times New Roman"/>
              </a:rPr>
            </a:br>
            <a:r>
              <a:rPr lang="en-CA" sz="1812" b="1" dirty="0">
                <a:solidFill>
                  <a:srgbClr val="000000"/>
                </a:solidFill>
                <a:latin typeface="Arial Narrow Bold"/>
                <a:cs typeface="Arial Narrow Bold"/>
              </a:rPr>
              <a:t>	PERMENDAGRI 12 TAHUN 2021 ;</a:t>
            </a:r>
          </a:p>
          <a:p>
            <a:pPr>
              <a:lnSpc>
                <a:spcPts val="2150"/>
              </a:lnSpc>
            </a:pPr>
            <a:endParaRPr lang="en-CA" sz="1802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19100" y="6264193"/>
            <a:ext cx="5084662" cy="8079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CA" sz="1802">
                <a:solidFill>
                  <a:srgbClr val="000000"/>
                </a:solidFill>
                <a:latin typeface="Arial Narrow"/>
                <a:cs typeface="Arial Narrow"/>
              </a:rPr>
              <a:t>5.  PENYUSUNAN </a:t>
            </a:r>
            <a:r>
              <a:rPr lang="en-CA" sz="1812" b="1">
                <a:solidFill>
                  <a:srgbClr val="000000"/>
                </a:solidFill>
                <a:latin typeface="Arial Narrow Bold"/>
                <a:cs typeface="Arial Narrow Bold"/>
              </a:rPr>
              <a:t>LAPORAN GWPP DIKOORDINASIKAN</a:t>
            </a:r>
            <a:br>
              <a:rPr lang="en-CA" sz="1802">
                <a:solidFill>
                  <a:srgbClr val="000000"/>
                </a:solidFill>
                <a:latin typeface="Times New Roman"/>
              </a:rPr>
            </a:br>
            <a:r>
              <a:rPr lang="en-CA" sz="1812" b="1">
                <a:solidFill>
                  <a:srgbClr val="000000"/>
                </a:solidFill>
                <a:latin typeface="Arial Narrow Bold"/>
                <a:cs typeface="Arial Narrow Bold"/>
              </a:rPr>
              <a:t>	OLEH SEKRETARIS GUBERNUR (SATKER SETDA);</a:t>
            </a:r>
          </a:p>
          <a:p>
            <a:pPr>
              <a:lnSpc>
                <a:spcPts val="210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2BB922-5767-4C31-9311-AFB3639DE8FB}"/>
              </a:ext>
            </a:extLst>
          </p:cNvPr>
          <p:cNvSpPr/>
          <p:nvPr/>
        </p:nvSpPr>
        <p:spPr>
          <a:xfrm>
            <a:off x="0" y="0"/>
            <a:ext cx="911424" cy="7019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2BB922-5767-4C31-9311-AFB3639DE8FB}"/>
              </a:ext>
            </a:extLst>
          </p:cNvPr>
          <p:cNvSpPr/>
          <p:nvPr/>
        </p:nvSpPr>
        <p:spPr>
          <a:xfrm>
            <a:off x="11280576" y="-1"/>
            <a:ext cx="911424" cy="7739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76" y="0"/>
            <a:ext cx="12192000" cy="7726315"/>
          </a:xfrm>
          <a:prstGeom prst="rect">
            <a:avLst/>
          </a:prstGeom>
        </p:spPr>
      </p:pic>
      <p:sp>
        <p:nvSpPr>
          <p:cNvPr id="25" name="TextBox 2"/>
          <p:cNvSpPr txBox="1"/>
          <p:nvPr/>
        </p:nvSpPr>
        <p:spPr>
          <a:xfrm>
            <a:off x="4406900" y="157680"/>
            <a:ext cx="3666068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5"/>
              </a:lnSpc>
            </a:pPr>
            <a:r>
              <a:rPr lang="en-CA" sz="3229">
                <a:solidFill>
                  <a:srgbClr val="000000"/>
                </a:solidFill>
                <a:latin typeface="Berlin Sans FB"/>
                <a:cs typeface="Berlin Sans FB"/>
              </a:rPr>
              <a:t>KEDUDUKAN GWPP</a:t>
            </a:r>
          </a:p>
          <a:p>
            <a:pPr>
              <a:lnSpc>
                <a:spcPts val="2905"/>
              </a:lnSpc>
            </a:pPr>
            <a:endParaRPr lang="en-CA" sz="3229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73100" y="831403"/>
            <a:ext cx="4231736" cy="117981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77">
                <a:solidFill>
                  <a:srgbClr val="000000"/>
                </a:solidFill>
                <a:latin typeface="Arial Narrow"/>
                <a:cs typeface="Arial Narrow"/>
              </a:rPr>
              <a:t>GWPP perpanjangan tangan presiden, bertindak</a:t>
            </a:r>
            <a:br>
              <a:rPr lang="en-CA" sz="1877">
                <a:solidFill>
                  <a:srgbClr val="000000"/>
                </a:solidFill>
                <a:latin typeface="Times New Roman"/>
              </a:rPr>
            </a:br>
            <a:r>
              <a:rPr lang="en-CA" sz="1877">
                <a:solidFill>
                  <a:srgbClr val="000000"/>
                </a:solidFill>
                <a:latin typeface="Arial Narrow"/>
                <a:cs typeface="Arial Narrow"/>
              </a:rPr>
              <a:t>selaku wakil pemerintah pusat di provinsi dalam</a:t>
            </a:r>
            <a:br>
              <a:rPr lang="en-CA" sz="1877">
                <a:solidFill>
                  <a:srgbClr val="000000"/>
                </a:solidFill>
                <a:latin typeface="Times New Roman"/>
              </a:rPr>
            </a:br>
            <a:r>
              <a:rPr lang="en-CA" sz="1877">
                <a:solidFill>
                  <a:srgbClr val="000000"/>
                </a:solidFill>
                <a:latin typeface="Arial Narrow"/>
                <a:cs typeface="Arial Narrow"/>
              </a:rPr>
              <a:t>melakukan pembinaan dan pengawasan urusan</a:t>
            </a:r>
          </a:p>
          <a:p>
            <a:pPr>
              <a:lnSpc>
                <a:spcPts val="2300"/>
              </a:lnSpc>
            </a:pPr>
            <a:endParaRPr lang="en-CA" sz="187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20700" y="1820486"/>
            <a:ext cx="4531690" cy="56425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77">
                <a:solidFill>
                  <a:srgbClr val="000000"/>
                </a:solidFill>
                <a:latin typeface="Arial Narrow"/>
                <a:cs typeface="Arial Narrow"/>
              </a:rPr>
              <a:t>pemerintahan Daerah kabupaten/kota (UU 23/2014)</a:t>
            </a:r>
          </a:p>
          <a:p>
            <a:pPr>
              <a:lnSpc>
                <a:spcPts val="2185"/>
              </a:lnSpc>
            </a:pPr>
            <a:endParaRPr lang="en-CA" sz="187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85800" y="2823904"/>
            <a:ext cx="2966966" cy="56425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77">
                <a:solidFill>
                  <a:srgbClr val="000000"/>
                </a:solidFill>
                <a:latin typeface="Arial Narrow"/>
                <a:cs typeface="Arial Narrow"/>
              </a:rPr>
              <a:t>GWPP bertanggungjawab kepada</a:t>
            </a:r>
          </a:p>
          <a:p>
            <a:pPr>
              <a:lnSpc>
                <a:spcPts val="2185"/>
              </a:lnSpc>
            </a:pPr>
            <a:endParaRPr lang="en-CA" sz="187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867400" y="2006835"/>
            <a:ext cx="439223" cy="10002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CA" sz="3379">
                <a:solidFill>
                  <a:srgbClr val="FFFFFF"/>
                </a:solidFill>
                <a:latin typeface="Calibri"/>
                <a:cs typeface="Calibri"/>
              </a:rPr>
              <a:t>01</a:t>
            </a:r>
          </a:p>
          <a:p>
            <a:pPr>
              <a:lnSpc>
                <a:spcPts val="3910"/>
              </a:lnSpc>
            </a:pPr>
            <a:endParaRPr lang="en-CA" sz="3379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585200" y="2651889"/>
            <a:ext cx="3310202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43128">
              <a:lnSpc>
                <a:spcPts val="2400"/>
              </a:lnSpc>
            </a:pPr>
            <a:r>
              <a:rPr lang="en-CA" sz="2027">
                <a:solidFill>
                  <a:srgbClr val="000000"/>
                </a:solidFill>
                <a:latin typeface="Arial Narrow"/>
                <a:cs typeface="Arial Narrow"/>
              </a:rPr>
              <a:t>Memperpendek rentang kendali</a:t>
            </a:r>
            <a:br>
              <a:rPr lang="en-CA" sz="2027">
                <a:solidFill>
                  <a:srgbClr val="000000"/>
                </a:solidFill>
                <a:latin typeface="Times New Roman"/>
              </a:rPr>
            </a:br>
            <a:r>
              <a:rPr lang="en-CA" sz="2027">
                <a:solidFill>
                  <a:srgbClr val="000000"/>
                </a:solidFill>
                <a:latin typeface="Arial Narrow"/>
                <a:cs typeface="Arial Narrow"/>
              </a:rPr>
              <a:t>pemerintahan dari pusat ke daerah</a:t>
            </a:r>
          </a:p>
          <a:p>
            <a:pPr>
              <a:lnSpc>
                <a:spcPts val="2400"/>
              </a:lnSpc>
            </a:pPr>
            <a:endParaRPr lang="en-CA" sz="202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74700" y="3196602"/>
            <a:ext cx="2786019" cy="65402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1104900" algn="l"/>
              </a:tabLst>
            </a:pPr>
            <a:r>
              <a:rPr lang="en-CA" sz="1877">
                <a:solidFill>
                  <a:srgbClr val="000000"/>
                </a:solidFill>
                <a:latin typeface="Arial Narrow"/>
                <a:cs typeface="Arial Narrow"/>
              </a:rPr>
              <a:t>Presiden melalui Menteri Dalam</a:t>
            </a:r>
            <a:br>
              <a:rPr lang="en-CA" sz="1877">
                <a:solidFill>
                  <a:srgbClr val="000000"/>
                </a:solidFill>
                <a:latin typeface="Times New Roman"/>
              </a:rPr>
            </a:br>
            <a:r>
              <a:rPr lang="en-CA" sz="1877">
                <a:solidFill>
                  <a:srgbClr val="000000"/>
                </a:solidFill>
                <a:latin typeface="Arial Narrow"/>
                <a:cs typeface="Arial Narrow"/>
              </a:rPr>
              <a:t>	Negeri</a:t>
            </a:r>
          </a:p>
          <a:p>
            <a:pPr>
              <a:lnSpc>
                <a:spcPts val="1710"/>
              </a:lnSpc>
            </a:pPr>
            <a:endParaRPr lang="en-CA" sz="1877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35000" y="4343365"/>
            <a:ext cx="3047309" cy="85921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66675">
              <a:lnSpc>
                <a:spcPts val="2200"/>
              </a:lnSpc>
            </a:pPr>
            <a:r>
              <a:rPr lang="en-CA" sz="1877">
                <a:solidFill>
                  <a:srgbClr val="000000"/>
                </a:solidFill>
                <a:latin typeface="Arial Narrow"/>
                <a:cs typeface="Arial Narrow"/>
              </a:rPr>
              <a:t>GWPP memastikan Perencanaan</a:t>
            </a:r>
            <a:br>
              <a:rPr lang="en-CA" sz="1877">
                <a:solidFill>
                  <a:srgbClr val="000000"/>
                </a:solidFill>
                <a:latin typeface="Times New Roman"/>
              </a:rPr>
            </a:br>
            <a:r>
              <a:rPr lang="en-CA" sz="1877">
                <a:solidFill>
                  <a:srgbClr val="000000"/>
                </a:solidFill>
                <a:latin typeface="Arial Narrow"/>
                <a:cs typeface="Arial Narrow"/>
              </a:rPr>
              <a:t>pembangunan, produk hukum, dan</a:t>
            </a:r>
          </a:p>
          <a:p>
            <a:pPr>
              <a:lnSpc>
                <a:spcPts val="2250"/>
              </a:lnSpc>
            </a:pPr>
            <a:endParaRPr lang="en-CA" sz="1877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98500" y="5017088"/>
            <a:ext cx="2967159" cy="56425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79">
                <a:solidFill>
                  <a:srgbClr val="000000"/>
                </a:solidFill>
                <a:latin typeface="Arial Narrow"/>
                <a:cs typeface="Arial Narrow"/>
              </a:rPr>
              <a:t>penganggaran di Kabupaten/Kota</a:t>
            </a:r>
          </a:p>
          <a:p>
            <a:pPr>
              <a:lnSpc>
                <a:spcPts val="2185"/>
              </a:lnSpc>
            </a:pPr>
            <a:endParaRPr lang="en-CA" sz="1879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23900" y="5332448"/>
            <a:ext cx="2875787" cy="117981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76542">
              <a:lnSpc>
                <a:spcPts val="2300"/>
              </a:lnSpc>
              <a:tabLst>
                <a:tab pos="127000" algn="l"/>
              </a:tabLst>
            </a:pPr>
            <a:r>
              <a:rPr lang="en-CA" sz="1877">
                <a:solidFill>
                  <a:srgbClr val="000000"/>
                </a:solidFill>
                <a:latin typeface="Arial Narrow"/>
                <a:cs typeface="Arial Narrow"/>
              </a:rPr>
              <a:t>tidak bertentangan dengan</a:t>
            </a:r>
            <a:br>
              <a:rPr lang="en-CA" sz="1877">
                <a:solidFill>
                  <a:srgbClr val="000000"/>
                </a:solidFill>
                <a:latin typeface="Times New Roman"/>
              </a:rPr>
            </a:br>
            <a:r>
              <a:rPr lang="en-CA" sz="1877">
                <a:solidFill>
                  <a:srgbClr val="000000"/>
                </a:solidFill>
                <a:latin typeface="Arial Narrow"/>
                <a:cs typeface="Arial Narrow"/>
              </a:rPr>
              <a:t>	peraturan yang lebih tinggi</a:t>
            </a:r>
            <a:r>
              <a:rPr lang="en-CA" sz="1877">
                <a:solidFill>
                  <a:srgbClr val="000000"/>
                </a:solidFill>
                <a:latin typeface="Arial Unicode MS"/>
                <a:cs typeface="Arial Unicode MS"/>
              </a:rPr>
              <a:t> →</a:t>
            </a:r>
            <a:br>
              <a:rPr lang="en-CA" sz="1877">
                <a:solidFill>
                  <a:srgbClr val="000000"/>
                </a:solidFill>
                <a:latin typeface="Times New Roman"/>
              </a:rPr>
            </a:br>
            <a:r>
              <a:rPr lang="en-CA" sz="1877">
                <a:solidFill>
                  <a:srgbClr val="000000"/>
                </a:solidFill>
                <a:latin typeface="Arial Narrow"/>
                <a:cs typeface="Arial Narrow"/>
              </a:rPr>
              <a:t>memastikan sinergitas pusat dan</a:t>
            </a:r>
          </a:p>
          <a:p>
            <a:pPr>
              <a:lnSpc>
                <a:spcPts val="2285"/>
              </a:lnSpc>
            </a:pPr>
            <a:endParaRPr lang="en-CA" sz="1877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866900" y="6321531"/>
            <a:ext cx="618759" cy="56425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79">
                <a:solidFill>
                  <a:srgbClr val="000000"/>
                </a:solidFill>
                <a:latin typeface="Arial Narrow"/>
                <a:cs typeface="Arial Narrow"/>
              </a:rPr>
              <a:t>daerah</a:t>
            </a:r>
          </a:p>
          <a:p>
            <a:pPr>
              <a:lnSpc>
                <a:spcPts val="2185"/>
              </a:lnSpc>
            </a:pPr>
            <a:endParaRPr lang="en-CA" sz="1879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533900" y="2981584"/>
            <a:ext cx="439223" cy="7822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3379">
                <a:solidFill>
                  <a:srgbClr val="FFFFFF"/>
                </a:solidFill>
                <a:latin typeface="Calibri"/>
                <a:cs typeface="Calibri"/>
              </a:rPr>
              <a:t>02</a:t>
            </a:r>
          </a:p>
          <a:p>
            <a:pPr>
              <a:lnSpc>
                <a:spcPts val="3060"/>
              </a:lnSpc>
            </a:pPr>
            <a:endParaRPr lang="en-CA" sz="3379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549900" y="3769983"/>
            <a:ext cx="1105752" cy="9489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CA" sz="3379">
                <a:solidFill>
                  <a:srgbClr val="FFFFFF"/>
                </a:solidFill>
                <a:latin typeface="Calibri"/>
                <a:cs typeface="Calibri"/>
              </a:rPr>
              <a:t>GWPP</a:t>
            </a:r>
          </a:p>
          <a:p>
            <a:pPr>
              <a:lnSpc>
                <a:spcPts val="3705"/>
              </a:lnSpc>
            </a:pPr>
            <a:endParaRPr lang="en-CA" sz="3379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533900" y="4615721"/>
            <a:ext cx="439223" cy="10002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CA" sz="3379">
                <a:solidFill>
                  <a:srgbClr val="FFFFFF"/>
                </a:solidFill>
                <a:latin typeface="Calibri"/>
                <a:cs typeface="Calibri"/>
              </a:rPr>
              <a:t>03</a:t>
            </a:r>
          </a:p>
          <a:p>
            <a:pPr>
              <a:lnSpc>
                <a:spcPts val="3910"/>
              </a:lnSpc>
            </a:pPr>
            <a:endParaRPr lang="en-CA" sz="3379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867400" y="5490128"/>
            <a:ext cx="439223" cy="10002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CA" sz="3377">
                <a:solidFill>
                  <a:srgbClr val="FFFFFF"/>
                </a:solidFill>
                <a:latin typeface="Calibri"/>
                <a:cs typeface="Calibri"/>
              </a:rPr>
              <a:t>04</a:t>
            </a:r>
          </a:p>
          <a:p>
            <a:pPr>
              <a:lnSpc>
                <a:spcPts val="3910"/>
              </a:lnSpc>
            </a:pPr>
            <a:endParaRPr lang="en-CA" sz="3377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7213600" y="2981584"/>
            <a:ext cx="439223" cy="7822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3379">
                <a:solidFill>
                  <a:srgbClr val="FFFFFF"/>
                </a:solidFill>
                <a:latin typeface="Calibri"/>
                <a:cs typeface="Calibri"/>
              </a:rPr>
              <a:t>06</a:t>
            </a:r>
          </a:p>
          <a:p>
            <a:pPr>
              <a:lnSpc>
                <a:spcPts val="3060"/>
              </a:lnSpc>
            </a:pPr>
            <a:endParaRPr lang="en-CA" sz="3379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7213600" y="4601386"/>
            <a:ext cx="439223" cy="10002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CA" sz="3377">
                <a:solidFill>
                  <a:srgbClr val="FFFFFF"/>
                </a:solidFill>
                <a:latin typeface="Calibri"/>
                <a:cs typeface="Calibri"/>
              </a:rPr>
              <a:t>05</a:t>
            </a:r>
          </a:p>
          <a:p>
            <a:pPr>
              <a:lnSpc>
                <a:spcPts val="3910"/>
              </a:lnSpc>
            </a:pPr>
            <a:endParaRPr lang="en-CA" sz="3377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448800" y="3339947"/>
            <a:ext cx="1530868" cy="6027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27">
                <a:solidFill>
                  <a:srgbClr val="000000"/>
                </a:solidFill>
                <a:latin typeface="Arial Narrow"/>
                <a:cs typeface="Arial Narrow"/>
              </a:rPr>
              <a:t>Kabupaten/Kota</a:t>
            </a:r>
          </a:p>
          <a:p>
            <a:pPr>
              <a:lnSpc>
                <a:spcPts val="2355"/>
              </a:lnSpc>
            </a:pPr>
            <a:endParaRPr lang="en-CA" sz="2027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8890000" y="4372034"/>
            <a:ext cx="2623923" cy="56425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79">
                <a:solidFill>
                  <a:srgbClr val="000000"/>
                </a:solidFill>
                <a:latin typeface="Arial Narrow"/>
                <a:cs typeface="Arial Narrow"/>
              </a:rPr>
              <a:t>GWPP sebagai fasilitator bagi</a:t>
            </a:r>
          </a:p>
          <a:p>
            <a:pPr>
              <a:lnSpc>
                <a:spcPts val="2185"/>
              </a:lnSpc>
            </a:pPr>
            <a:endParaRPr lang="en-CA" sz="1879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8813800" y="4687394"/>
            <a:ext cx="2753959" cy="8848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33350">
              <a:lnSpc>
                <a:spcPts val="2300"/>
              </a:lnSpc>
            </a:pPr>
            <a:r>
              <a:rPr lang="en-CA" sz="1877">
                <a:solidFill>
                  <a:srgbClr val="000000"/>
                </a:solidFill>
                <a:latin typeface="Arial Narrow"/>
                <a:cs typeface="Arial Narrow"/>
              </a:rPr>
              <a:t>Kabupaten/Kota untuk dapat</a:t>
            </a:r>
            <a:br>
              <a:rPr lang="en-CA" sz="1877">
                <a:solidFill>
                  <a:srgbClr val="000000"/>
                </a:solidFill>
                <a:latin typeface="Times New Roman"/>
              </a:rPr>
            </a:br>
            <a:r>
              <a:rPr lang="en-CA" sz="1877">
                <a:solidFill>
                  <a:srgbClr val="000000"/>
                </a:solidFill>
                <a:latin typeface="Arial Narrow"/>
                <a:cs typeface="Arial Narrow"/>
              </a:rPr>
              <a:t>berkoordinasi/ konsultasi terkait</a:t>
            </a:r>
          </a:p>
          <a:p>
            <a:pPr>
              <a:lnSpc>
                <a:spcPts val="2300"/>
              </a:lnSpc>
            </a:pPr>
            <a:endParaRPr lang="en-CA" sz="1877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8509000" y="5346782"/>
            <a:ext cx="3385542" cy="56425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77">
                <a:solidFill>
                  <a:srgbClr val="000000"/>
                </a:solidFill>
                <a:latin typeface="Arial Narrow"/>
                <a:cs typeface="Arial Narrow"/>
              </a:rPr>
              <a:t>kebijakan/program dengan Pemerintah</a:t>
            </a:r>
          </a:p>
          <a:p>
            <a:pPr>
              <a:lnSpc>
                <a:spcPts val="2185"/>
              </a:lnSpc>
            </a:pPr>
            <a:endParaRPr lang="en-CA" sz="1877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864600" y="5676477"/>
            <a:ext cx="2699457" cy="56425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79">
                <a:solidFill>
                  <a:srgbClr val="000000"/>
                </a:solidFill>
                <a:latin typeface="Arial Narrow"/>
                <a:cs typeface="Arial Narrow"/>
              </a:rPr>
              <a:t>Pusat (Kementerian/Lembaga)</a:t>
            </a:r>
          </a:p>
          <a:p>
            <a:pPr>
              <a:lnSpc>
                <a:spcPts val="2185"/>
              </a:lnSpc>
            </a:pPr>
            <a:endParaRPr lang="en-CA" sz="1879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5918200" y="6636891"/>
            <a:ext cx="5370060" cy="117981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95250">
              <a:lnSpc>
                <a:spcPts val="2300"/>
              </a:lnSpc>
              <a:tabLst>
                <a:tab pos="2286000" algn="l"/>
              </a:tabLst>
            </a:pPr>
            <a:r>
              <a:rPr lang="en-CA" sz="1877">
                <a:solidFill>
                  <a:srgbClr val="000000"/>
                </a:solidFill>
                <a:latin typeface="Arial Narrow"/>
                <a:cs typeface="Arial Narrow"/>
              </a:rPr>
              <a:t>GWPP memastikan seluruh APBN yang ada dialokasikan di</a:t>
            </a:r>
            <a:br>
              <a:rPr lang="en-CA" sz="1877">
                <a:solidFill>
                  <a:srgbClr val="000000"/>
                </a:solidFill>
                <a:latin typeface="Times New Roman"/>
              </a:rPr>
            </a:br>
            <a:r>
              <a:rPr lang="en-CA" sz="1877">
                <a:solidFill>
                  <a:srgbClr val="000000"/>
                </a:solidFill>
                <a:latin typeface="Arial Narrow"/>
                <a:cs typeface="Arial Narrow"/>
              </a:rPr>
              <a:t>Kabupaten/Kota dan instansi vertikal tepat, efektif, efisien dan</a:t>
            </a:r>
            <a:br>
              <a:rPr lang="en-CA" sz="1877">
                <a:solidFill>
                  <a:srgbClr val="000000"/>
                </a:solidFill>
                <a:latin typeface="Times New Roman"/>
              </a:rPr>
            </a:br>
            <a:r>
              <a:rPr lang="en-CA" sz="1877">
                <a:solidFill>
                  <a:srgbClr val="000000"/>
                </a:solidFill>
                <a:latin typeface="Arial Narrow"/>
                <a:cs typeface="Arial Narrow"/>
              </a:rPr>
              <a:t>	akuntable</a:t>
            </a:r>
          </a:p>
          <a:p>
            <a:pPr>
              <a:lnSpc>
                <a:spcPts val="2300"/>
              </a:lnSpc>
            </a:pPr>
            <a:endParaRPr lang="en-CA" sz="1877">
              <a:solidFill>
                <a:srgbClr val="0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2BB922-5767-4C31-9311-AFB3639DE8FB}"/>
              </a:ext>
            </a:extLst>
          </p:cNvPr>
          <p:cNvSpPr/>
          <p:nvPr/>
        </p:nvSpPr>
        <p:spPr>
          <a:xfrm>
            <a:off x="136996" y="0"/>
            <a:ext cx="767408" cy="7019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2BB922-5767-4C31-9311-AFB3639DE8FB}"/>
              </a:ext>
            </a:extLst>
          </p:cNvPr>
          <p:cNvSpPr/>
          <p:nvPr/>
        </p:nvSpPr>
        <p:spPr>
          <a:xfrm>
            <a:off x="11288260" y="0"/>
            <a:ext cx="911424" cy="8473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3407706" y="5562863"/>
            <a:ext cx="5971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800" dirty="0">
                <a:latin typeface="Bernard MT Condensed" pitchFamily="18" charset="0"/>
              </a:rPr>
              <a:t>TERIMA KASIH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8" y="619297"/>
            <a:ext cx="4536504" cy="512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1039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7726315"/>
          </a:xfrm>
          <a:prstGeom prst="rect">
            <a:avLst/>
          </a:prstGeom>
        </p:spPr>
      </p:pic>
      <p:sp>
        <p:nvSpPr>
          <p:cNvPr id="18" name="TextBox 2"/>
          <p:cNvSpPr txBox="1"/>
          <p:nvPr/>
        </p:nvSpPr>
        <p:spPr>
          <a:xfrm>
            <a:off x="2959100" y="372699"/>
            <a:ext cx="8076313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877" dirty="0">
                <a:solidFill>
                  <a:srgbClr val="000000"/>
                </a:solidFill>
                <a:latin typeface="Arial Narrow"/>
                <a:cs typeface="Arial Narrow"/>
              </a:rPr>
              <a:t>-</a:t>
            </a:r>
            <a:r>
              <a:rPr lang="en-CA" sz="1877" dirty="0" err="1">
                <a:solidFill>
                  <a:srgbClr val="000000"/>
                </a:solidFill>
                <a:latin typeface="Arial Narrow"/>
                <a:cs typeface="Arial Narrow"/>
              </a:rPr>
              <a:t>Amanat</a:t>
            </a:r>
            <a:r>
              <a:rPr lang="en-CA" sz="1877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CA" sz="1877" dirty="0" err="1">
                <a:solidFill>
                  <a:srgbClr val="000000"/>
                </a:solidFill>
                <a:latin typeface="Arial Narrow"/>
                <a:cs typeface="Arial Narrow"/>
              </a:rPr>
              <a:t>Pasal</a:t>
            </a:r>
            <a:r>
              <a:rPr lang="en-CA" sz="1877" dirty="0">
                <a:solidFill>
                  <a:srgbClr val="000000"/>
                </a:solidFill>
                <a:latin typeface="Arial Narrow"/>
                <a:cs typeface="Arial Narrow"/>
              </a:rPr>
              <a:t> 91 (1) </a:t>
            </a:r>
            <a:r>
              <a:rPr lang="en-CA" sz="1877" dirty="0" err="1">
                <a:solidFill>
                  <a:srgbClr val="000000"/>
                </a:solidFill>
                <a:latin typeface="Arial Narrow"/>
                <a:cs typeface="Arial Narrow"/>
              </a:rPr>
              <a:t>Undang</a:t>
            </a:r>
            <a:r>
              <a:rPr lang="en-CA" sz="1877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CA" sz="1877" dirty="0" err="1">
                <a:solidFill>
                  <a:srgbClr val="000000"/>
                </a:solidFill>
                <a:latin typeface="Arial Narrow"/>
                <a:cs typeface="Arial Narrow"/>
              </a:rPr>
              <a:t>Undang</a:t>
            </a:r>
            <a:r>
              <a:rPr lang="en-CA" sz="1877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CA" sz="1877" dirty="0" err="1">
                <a:solidFill>
                  <a:srgbClr val="000000"/>
                </a:solidFill>
                <a:latin typeface="Arial Narrow"/>
                <a:cs typeface="Arial Narrow"/>
              </a:rPr>
              <a:t>Nomor</a:t>
            </a:r>
            <a:r>
              <a:rPr lang="en-CA" sz="1877" dirty="0">
                <a:solidFill>
                  <a:srgbClr val="000000"/>
                </a:solidFill>
                <a:latin typeface="Arial Narrow"/>
                <a:cs typeface="Arial Narrow"/>
              </a:rPr>
              <a:t> 23 </a:t>
            </a:r>
            <a:r>
              <a:rPr lang="en-CA" sz="1877" dirty="0" err="1">
                <a:solidFill>
                  <a:srgbClr val="000000"/>
                </a:solidFill>
                <a:latin typeface="Arial Narrow"/>
                <a:cs typeface="Arial Narrow"/>
              </a:rPr>
              <a:t>Tahun</a:t>
            </a:r>
            <a:r>
              <a:rPr lang="en-CA" sz="1877" dirty="0">
                <a:solidFill>
                  <a:srgbClr val="000000"/>
                </a:solidFill>
                <a:latin typeface="Arial Narrow"/>
                <a:cs typeface="Arial Narrow"/>
              </a:rPr>
              <a:t> 2014 </a:t>
            </a:r>
            <a:r>
              <a:rPr lang="en-CA" sz="1877" dirty="0" err="1">
                <a:solidFill>
                  <a:srgbClr val="000000"/>
                </a:solidFill>
                <a:latin typeface="Arial Narrow"/>
                <a:cs typeface="Arial Narrow"/>
              </a:rPr>
              <a:t>tentang</a:t>
            </a:r>
            <a:r>
              <a:rPr lang="en-CA" sz="1877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CA" sz="1877" dirty="0" err="1">
                <a:solidFill>
                  <a:srgbClr val="000000"/>
                </a:solidFill>
                <a:latin typeface="Arial Narrow"/>
                <a:cs typeface="Arial Narrow"/>
              </a:rPr>
              <a:t>Pemerintahan</a:t>
            </a:r>
            <a:r>
              <a:rPr lang="en-CA" sz="1877" dirty="0">
                <a:solidFill>
                  <a:srgbClr val="000000"/>
                </a:solidFill>
                <a:latin typeface="Arial Narrow"/>
                <a:cs typeface="Arial Narrow"/>
              </a:rPr>
              <a:t> Daerah,</a:t>
            </a:r>
          </a:p>
          <a:p>
            <a:pPr>
              <a:lnSpc>
                <a:spcPts val="2125"/>
              </a:lnSpc>
            </a:pPr>
            <a:endParaRPr lang="en-CA" sz="1877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959100" y="702392"/>
            <a:ext cx="7558159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877">
                <a:solidFill>
                  <a:srgbClr val="000000"/>
                </a:solidFill>
                <a:latin typeface="Arial Narrow"/>
                <a:cs typeface="Arial Narrow"/>
              </a:rPr>
              <a:t>Dalam melaksanakan pembinaan dan pengawasan terhadap penyelenggaraan Urusan</a:t>
            </a:r>
          </a:p>
          <a:p>
            <a:pPr>
              <a:lnSpc>
                <a:spcPts val="2125"/>
              </a:lnSpc>
            </a:pPr>
            <a:endParaRPr lang="en-CA" sz="187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959100" y="1017752"/>
            <a:ext cx="7852150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877">
                <a:solidFill>
                  <a:srgbClr val="000000"/>
                </a:solidFill>
                <a:latin typeface="Arial Narrow"/>
                <a:cs typeface="Arial Narrow"/>
              </a:rPr>
              <a:t>Pemerintahan yang menjadi kewenangan Daerah kabupaten/kota dan Tugas Pembantuan</a:t>
            </a:r>
          </a:p>
          <a:p>
            <a:pPr>
              <a:lnSpc>
                <a:spcPts val="2125"/>
              </a:lnSpc>
            </a:pPr>
            <a:endParaRPr lang="en-CA" sz="187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959100" y="1347446"/>
            <a:ext cx="8108823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877">
                <a:solidFill>
                  <a:srgbClr val="000000"/>
                </a:solidFill>
                <a:latin typeface="Arial Narrow"/>
                <a:cs typeface="Arial Narrow"/>
              </a:rPr>
              <a:t>oleh Daerah kabupaten/kota, </a:t>
            </a:r>
            <a:r>
              <a:rPr lang="en-CA" sz="1887" b="1">
                <a:solidFill>
                  <a:srgbClr val="FF0000"/>
                </a:solidFill>
                <a:latin typeface="Arial Narrow Bold"/>
                <a:cs typeface="Arial Narrow Bold"/>
              </a:rPr>
              <a:t>Presiden dibantu oleh Gubernur sebagai Wakil Pemerintah</a:t>
            </a:r>
          </a:p>
          <a:p>
            <a:pPr>
              <a:lnSpc>
                <a:spcPts val="2125"/>
              </a:lnSpc>
            </a:pPr>
            <a:endParaRPr lang="en-CA" sz="187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81100" y="1763148"/>
            <a:ext cx="1487587" cy="7053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12" b="1">
                <a:solidFill>
                  <a:srgbClr val="000000"/>
                </a:solidFill>
                <a:latin typeface="Courier New Bold"/>
                <a:cs typeface="Courier New Bold"/>
              </a:rPr>
              <a:t>PRESIDEN</a:t>
            </a:r>
          </a:p>
          <a:p>
            <a:pPr>
              <a:lnSpc>
                <a:spcPts val="2760"/>
              </a:lnSpc>
            </a:pPr>
            <a:endParaRPr lang="en-CA" sz="24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959100" y="1662806"/>
            <a:ext cx="596317" cy="56425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87" b="1">
                <a:solidFill>
                  <a:srgbClr val="FF0000"/>
                </a:solidFill>
                <a:latin typeface="Arial Narrow Bold"/>
                <a:cs typeface="Arial Narrow Bold"/>
              </a:rPr>
              <a:t>Pusat.</a:t>
            </a:r>
          </a:p>
          <a:p>
            <a:pPr>
              <a:lnSpc>
                <a:spcPts val="2185"/>
              </a:lnSpc>
            </a:pPr>
            <a:endParaRPr lang="en-CA" sz="187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425701" y="2236188"/>
            <a:ext cx="8465459" cy="10515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02" dirty="0" err="1">
                <a:solidFill>
                  <a:srgbClr val="000000"/>
                </a:solidFill>
                <a:latin typeface="Arial Narrow"/>
                <a:cs typeface="Arial Narrow"/>
              </a:rPr>
              <a:t>Presiden</a:t>
            </a:r>
            <a:r>
              <a:rPr lang="en-CA" sz="2402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Arial Narrow"/>
                <a:cs typeface="Arial Narrow"/>
              </a:rPr>
              <a:t>melimpahkan</a:t>
            </a:r>
            <a:r>
              <a:rPr lang="en-CA" sz="2402" dirty="0">
                <a:solidFill>
                  <a:srgbClr val="000000"/>
                </a:solidFill>
                <a:latin typeface="Arial Narrow"/>
                <a:cs typeface="Arial Narrow"/>
              </a:rPr>
              <a:t> 46 </a:t>
            </a:r>
            <a:r>
              <a:rPr lang="en-CA" sz="2402" dirty="0" err="1">
                <a:solidFill>
                  <a:srgbClr val="000000"/>
                </a:solidFill>
                <a:latin typeface="Arial Narrow"/>
                <a:cs typeface="Arial Narrow"/>
              </a:rPr>
              <a:t>tugas</a:t>
            </a:r>
            <a:r>
              <a:rPr lang="en-CA" sz="2402" dirty="0">
                <a:solidFill>
                  <a:srgbClr val="000000"/>
                </a:solidFill>
                <a:latin typeface="Arial Narrow"/>
                <a:cs typeface="Arial Narrow"/>
              </a:rPr>
              <a:t> dan </a:t>
            </a:r>
            <a:r>
              <a:rPr lang="en-CA" sz="2402" dirty="0" err="1">
                <a:solidFill>
                  <a:srgbClr val="000000"/>
                </a:solidFill>
                <a:latin typeface="Arial Narrow"/>
                <a:cs typeface="Arial Narrow"/>
              </a:rPr>
              <a:t>wewenang</a:t>
            </a:r>
            <a:r>
              <a:rPr lang="en-CA" sz="2402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Arial Narrow"/>
                <a:cs typeface="Arial Narrow"/>
              </a:rPr>
              <a:t>kepada</a:t>
            </a:r>
            <a:r>
              <a:rPr lang="en-CA" sz="2402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Arial Narrow"/>
                <a:cs typeface="Arial Narrow"/>
              </a:rPr>
              <a:t>Gubernur</a:t>
            </a:r>
            <a:r>
              <a:rPr lang="en-CA" sz="2402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Arial Narrow"/>
                <a:cs typeface="Arial Narrow"/>
              </a:rPr>
              <a:t>sebagai</a:t>
            </a:r>
            <a:r>
              <a:rPr lang="en-CA" sz="2402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</a:p>
          <a:p>
            <a:pPr>
              <a:lnSpc>
                <a:spcPts val="2700"/>
              </a:lnSpc>
            </a:pPr>
            <a:r>
              <a:rPr lang="en-CA" sz="2402" dirty="0">
                <a:solidFill>
                  <a:srgbClr val="000000"/>
                </a:solidFill>
                <a:latin typeface="Arial Narrow"/>
                <a:cs typeface="Arial Narrow"/>
              </a:rPr>
              <a:t>Wakil </a:t>
            </a:r>
            <a:r>
              <a:rPr lang="en-CA" sz="2402" dirty="0" err="1">
                <a:solidFill>
                  <a:srgbClr val="000000"/>
                </a:solidFill>
                <a:latin typeface="Arial Narrow"/>
                <a:cs typeface="Arial Narrow"/>
              </a:rPr>
              <a:t>Pemerintah</a:t>
            </a:r>
            <a:r>
              <a:rPr lang="en-CA" sz="2402" dirty="0">
                <a:solidFill>
                  <a:srgbClr val="000000"/>
                </a:solidFill>
                <a:latin typeface="Arial Narrow"/>
                <a:cs typeface="Arial Narrow"/>
              </a:rPr>
              <a:t> Pusat, </a:t>
            </a:r>
            <a:r>
              <a:rPr lang="en-CA" sz="2402" dirty="0" err="1">
                <a:solidFill>
                  <a:srgbClr val="000000"/>
                </a:solidFill>
                <a:latin typeface="Arial Narrow"/>
                <a:cs typeface="Arial Narrow"/>
              </a:rPr>
              <a:t>meliputi</a:t>
            </a:r>
            <a:r>
              <a:rPr lang="en-CA" sz="2402" dirty="0">
                <a:solidFill>
                  <a:srgbClr val="000000"/>
                </a:solidFill>
                <a:latin typeface="Arial Narrow"/>
                <a:cs typeface="Arial Narrow"/>
              </a:rPr>
              <a:t>: </a:t>
            </a:r>
          </a:p>
          <a:p>
            <a:pPr>
              <a:lnSpc>
                <a:spcPts val="2760"/>
              </a:lnSpc>
            </a:pPr>
            <a:endParaRPr lang="en-CA" sz="2402" dirty="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425700" y="3057568"/>
            <a:ext cx="7434728" cy="718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2" dirty="0">
                <a:solidFill>
                  <a:srgbClr val="000000"/>
                </a:solidFill>
                <a:latin typeface="Arial Narrow"/>
                <a:cs typeface="Arial Narrow"/>
              </a:rPr>
              <a:t>1.  </a:t>
            </a:r>
            <a:r>
              <a:rPr lang="en-CA" sz="2402" dirty="0" err="1">
                <a:solidFill>
                  <a:srgbClr val="000000"/>
                </a:solidFill>
                <a:latin typeface="Arial Narrow"/>
                <a:cs typeface="Arial Narrow"/>
              </a:rPr>
              <a:t>Binwas</a:t>
            </a:r>
            <a:r>
              <a:rPr lang="en-CA" sz="2402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Arial Narrow"/>
                <a:cs typeface="Arial Narrow"/>
              </a:rPr>
              <a:t>Penyelenggaraan</a:t>
            </a:r>
            <a:r>
              <a:rPr lang="en-CA" sz="2402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Arial Narrow"/>
                <a:cs typeface="Arial Narrow"/>
              </a:rPr>
              <a:t>Urusan</a:t>
            </a:r>
            <a:r>
              <a:rPr lang="en-CA" sz="2402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Arial Narrow"/>
                <a:cs typeface="Arial Narrow"/>
              </a:rPr>
              <a:t>Pemerintah</a:t>
            </a:r>
            <a:r>
              <a:rPr lang="en-CA" sz="2402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CA" sz="2402" dirty="0" err="1">
                <a:solidFill>
                  <a:srgbClr val="000000"/>
                </a:solidFill>
                <a:latin typeface="Arial Narrow"/>
                <a:cs typeface="Arial Narrow"/>
              </a:rPr>
              <a:t>Kabupaten</a:t>
            </a:r>
            <a:r>
              <a:rPr lang="en-CA" sz="2402" dirty="0">
                <a:solidFill>
                  <a:srgbClr val="000000"/>
                </a:solidFill>
                <a:latin typeface="Arial Narrow"/>
                <a:cs typeface="Arial Narrow"/>
              </a:rPr>
              <a:t>/Kota;</a:t>
            </a:r>
          </a:p>
          <a:p>
            <a:pPr>
              <a:lnSpc>
                <a:spcPts val="2760"/>
              </a:lnSpc>
            </a:pPr>
            <a:endParaRPr lang="en-CA" sz="2402" dirty="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425700" y="3458935"/>
            <a:ext cx="7719357" cy="718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2">
                <a:solidFill>
                  <a:srgbClr val="000000"/>
                </a:solidFill>
                <a:latin typeface="Arial Narrow"/>
                <a:cs typeface="Arial Narrow"/>
              </a:rPr>
              <a:t>2.  Binwas Penyelenggaraan Tugas Pembantuan di Kabupaten/Kota;</a:t>
            </a:r>
          </a:p>
          <a:p>
            <a:pPr>
              <a:lnSpc>
                <a:spcPts val="2760"/>
              </a:lnSpc>
            </a:pPr>
            <a:endParaRPr lang="en-CA" sz="2402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425700" y="3888971"/>
            <a:ext cx="7422801" cy="718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4" dirty="0">
                <a:solidFill>
                  <a:srgbClr val="000000"/>
                </a:solidFill>
                <a:latin typeface="Arial Narrow"/>
                <a:cs typeface="Arial Narrow"/>
              </a:rPr>
              <a:t>3.  </a:t>
            </a:r>
            <a:r>
              <a:rPr lang="en-CA" sz="2404" dirty="0" err="1">
                <a:solidFill>
                  <a:srgbClr val="000000"/>
                </a:solidFill>
                <a:latin typeface="Arial Narrow"/>
                <a:cs typeface="Arial Narrow"/>
              </a:rPr>
              <a:t>Tugas</a:t>
            </a:r>
            <a:r>
              <a:rPr lang="en-CA" sz="2404" dirty="0">
                <a:solidFill>
                  <a:srgbClr val="000000"/>
                </a:solidFill>
                <a:latin typeface="Arial Narrow"/>
                <a:cs typeface="Arial Narrow"/>
              </a:rPr>
              <a:t> dan </a:t>
            </a:r>
            <a:r>
              <a:rPr lang="en-CA" sz="2404" dirty="0" err="1">
                <a:solidFill>
                  <a:srgbClr val="000000"/>
                </a:solidFill>
                <a:latin typeface="Arial Narrow"/>
                <a:cs typeface="Arial Narrow"/>
              </a:rPr>
              <a:t>wewenang</a:t>
            </a:r>
            <a:r>
              <a:rPr lang="en-CA" sz="2404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CA" sz="2404" dirty="0" err="1">
                <a:solidFill>
                  <a:srgbClr val="000000"/>
                </a:solidFill>
                <a:latin typeface="Arial Narrow"/>
                <a:cs typeface="Arial Narrow"/>
              </a:rPr>
              <a:t>lainnya</a:t>
            </a:r>
            <a:r>
              <a:rPr lang="en-CA" sz="2404" dirty="0">
                <a:solidFill>
                  <a:srgbClr val="000000"/>
                </a:solidFill>
                <a:latin typeface="Arial Narrow"/>
                <a:cs typeface="Arial Narrow"/>
              </a:rPr>
              <a:t> yang </a:t>
            </a:r>
            <a:r>
              <a:rPr lang="en-CA" sz="2404" dirty="0" err="1">
                <a:solidFill>
                  <a:srgbClr val="000000"/>
                </a:solidFill>
                <a:latin typeface="Arial Narrow"/>
                <a:cs typeface="Arial Narrow"/>
              </a:rPr>
              <a:t>tercantum</a:t>
            </a:r>
            <a:r>
              <a:rPr lang="en-CA" sz="2404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CA" sz="2404" dirty="0" err="1">
                <a:solidFill>
                  <a:srgbClr val="000000"/>
                </a:solidFill>
                <a:latin typeface="Arial Narrow"/>
                <a:cs typeface="Arial Narrow"/>
              </a:rPr>
              <a:t>dalam</a:t>
            </a:r>
            <a:r>
              <a:rPr lang="en-CA" sz="2404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CA" sz="2404" dirty="0" err="1">
                <a:solidFill>
                  <a:srgbClr val="000000"/>
                </a:solidFill>
                <a:latin typeface="Arial Narrow"/>
                <a:cs typeface="Arial Narrow"/>
              </a:rPr>
              <a:t>peraturan</a:t>
            </a:r>
            <a:endParaRPr lang="en-CA" sz="2404" dirty="0">
              <a:solidFill>
                <a:srgbClr val="000000"/>
              </a:solidFill>
              <a:latin typeface="Arial Narrow"/>
              <a:cs typeface="Arial Narrow"/>
            </a:endParaRPr>
          </a:p>
          <a:p>
            <a:pPr>
              <a:lnSpc>
                <a:spcPts val="2760"/>
              </a:lnSpc>
            </a:pPr>
            <a:endParaRPr lang="en-CA" sz="2404" dirty="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882900" y="4290338"/>
            <a:ext cx="2423740" cy="718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2">
                <a:solidFill>
                  <a:srgbClr val="000000"/>
                </a:solidFill>
                <a:latin typeface="Arial Narrow"/>
                <a:cs typeface="Arial Narrow"/>
              </a:rPr>
              <a:t>perundang-undangan</a:t>
            </a:r>
          </a:p>
          <a:p>
            <a:pPr>
              <a:lnSpc>
                <a:spcPts val="2760"/>
              </a:lnSpc>
            </a:pPr>
            <a:endParaRPr lang="en-CA" sz="2402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402327" y="5054408"/>
            <a:ext cx="7488832" cy="71814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US" sz="2414" b="1" dirty="0" err="1">
                <a:solidFill>
                  <a:srgbClr val="000000"/>
                </a:solidFill>
                <a:latin typeface="Arial Narrow Bold"/>
                <a:cs typeface="Arial Narrow Bold"/>
              </a:rPr>
              <a:t>Tugas</a:t>
            </a:r>
            <a:r>
              <a:rPr lang="en-US" sz="2414" b="1" dirty="0">
                <a:solidFill>
                  <a:srgbClr val="000000"/>
                </a:solidFill>
                <a:latin typeface="Arial Narrow Bold"/>
                <a:cs typeface="Arial Narrow Bold"/>
              </a:rPr>
              <a:t> dan </a:t>
            </a:r>
            <a:r>
              <a:rPr lang="en-US" sz="2414" b="1" dirty="0" err="1">
                <a:solidFill>
                  <a:srgbClr val="000000"/>
                </a:solidFill>
                <a:latin typeface="Arial Narrow Bold"/>
                <a:cs typeface="Arial Narrow Bold"/>
              </a:rPr>
              <a:t>wewenang</a:t>
            </a:r>
            <a:r>
              <a:rPr lang="en-US" sz="2414" b="1" dirty="0">
                <a:solidFill>
                  <a:srgbClr val="000000"/>
                </a:solidFill>
                <a:latin typeface="Arial Narrow Bold"/>
                <a:cs typeface="Arial Narrow Bold"/>
              </a:rPr>
              <a:t> GWPP </a:t>
            </a:r>
            <a:r>
              <a:rPr lang="en-US" sz="2414" b="1" dirty="0" err="1">
                <a:solidFill>
                  <a:srgbClr val="000000"/>
                </a:solidFill>
                <a:latin typeface="Arial Narrow Bold"/>
                <a:cs typeface="Arial Narrow Bold"/>
              </a:rPr>
              <a:t>bersifat</a:t>
            </a:r>
            <a:r>
              <a:rPr lang="en-US" sz="2414" b="1" dirty="0">
                <a:solidFill>
                  <a:srgbClr val="000000"/>
                </a:solidFill>
                <a:latin typeface="Arial Narrow Bold"/>
                <a:cs typeface="Arial Narrow Bold"/>
              </a:rPr>
              <a:t> </a:t>
            </a:r>
            <a:r>
              <a:rPr lang="en-US" sz="2414" b="1" dirty="0" err="1">
                <a:solidFill>
                  <a:srgbClr val="000000"/>
                </a:solidFill>
                <a:latin typeface="Arial Narrow Bold"/>
                <a:cs typeface="Arial Narrow Bold"/>
              </a:rPr>
              <a:t>Atributif</a:t>
            </a:r>
            <a:r>
              <a:rPr lang="en-CA" sz="2414" b="1" dirty="0">
                <a:solidFill>
                  <a:srgbClr val="000000"/>
                </a:solidFill>
                <a:latin typeface="Arial Narrow Bold"/>
                <a:cs typeface="Arial Narrow Bold"/>
              </a:rPr>
              <a:t>, </a:t>
            </a:r>
            <a:r>
              <a:rPr lang="en-CA" sz="2414" b="1" dirty="0" err="1">
                <a:solidFill>
                  <a:srgbClr val="000000"/>
                </a:solidFill>
                <a:latin typeface="Arial Narrow Bold"/>
                <a:cs typeface="Arial Narrow Bold"/>
              </a:rPr>
              <a:t>melekat</a:t>
            </a:r>
            <a:r>
              <a:rPr lang="en-CA" sz="2414" b="1" dirty="0">
                <a:solidFill>
                  <a:srgbClr val="000000"/>
                </a:solidFill>
                <a:latin typeface="Arial Narrow Bold"/>
                <a:cs typeface="Arial Narrow Bold"/>
              </a:rPr>
              <a:t> pada</a:t>
            </a:r>
          </a:p>
          <a:p>
            <a:pPr>
              <a:lnSpc>
                <a:spcPts val="2760"/>
              </a:lnSpc>
            </a:pPr>
            <a:endParaRPr lang="en-CA" sz="2404" dirty="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403601" y="5547466"/>
            <a:ext cx="4388381" cy="718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2" b="1" dirty="0" err="1">
                <a:solidFill>
                  <a:srgbClr val="000000"/>
                </a:solidFill>
                <a:latin typeface="Arial Narrow Bold"/>
                <a:cs typeface="Arial Narrow Bold"/>
              </a:rPr>
              <a:t>jabatan</a:t>
            </a:r>
            <a:r>
              <a:rPr lang="en-CA" sz="2412" b="1" dirty="0">
                <a:solidFill>
                  <a:srgbClr val="000000"/>
                </a:solidFill>
                <a:latin typeface="Arial Narrow Bold"/>
                <a:cs typeface="Arial Narrow Bold"/>
              </a:rPr>
              <a:t> </a:t>
            </a:r>
            <a:r>
              <a:rPr lang="en-CA" sz="2412" b="1" dirty="0" err="1">
                <a:solidFill>
                  <a:srgbClr val="000000"/>
                </a:solidFill>
                <a:latin typeface="Arial Narrow Bold"/>
                <a:cs typeface="Arial Narrow Bold"/>
              </a:rPr>
              <a:t>Gubernur</a:t>
            </a:r>
            <a:r>
              <a:rPr lang="en-CA" sz="2412" b="1" dirty="0">
                <a:solidFill>
                  <a:srgbClr val="000000"/>
                </a:solidFill>
                <a:latin typeface="Arial Narrow Bold"/>
                <a:cs typeface="Arial Narrow Bold"/>
              </a:rPr>
              <a:t> Kalimantan Timur.</a:t>
            </a:r>
          </a:p>
          <a:p>
            <a:pPr>
              <a:lnSpc>
                <a:spcPts val="2760"/>
              </a:lnSpc>
            </a:pPr>
            <a:endParaRPr lang="en-CA" sz="2402" dirty="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638300" y="6622556"/>
            <a:ext cx="743793" cy="718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4" b="1">
                <a:solidFill>
                  <a:srgbClr val="000000"/>
                </a:solidFill>
                <a:latin typeface="Courier New Bold"/>
                <a:cs typeface="Courier New Bold"/>
              </a:rPr>
              <a:t>GWPP</a:t>
            </a:r>
          </a:p>
          <a:p>
            <a:pPr>
              <a:lnSpc>
                <a:spcPts val="2760"/>
              </a:lnSpc>
            </a:pPr>
            <a:endParaRPr lang="en-CA" sz="2414" b="1">
              <a:solidFill>
                <a:srgbClr val="000000"/>
              </a:solidFill>
              <a:latin typeface="Courier New Bold"/>
              <a:cs typeface="Courier New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411951" y="6187717"/>
            <a:ext cx="7652736" cy="107721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fi-FI" sz="2414" b="1" dirty="0">
                <a:solidFill>
                  <a:srgbClr val="FF0000"/>
                </a:solidFill>
                <a:latin typeface="Arial Narrow Bold"/>
                <a:cs typeface="Arial Narrow Bold"/>
              </a:rPr>
              <a:t>Pelimpahan Kewenangan memberikan konsekuensi pendanaan</a:t>
            </a:r>
          </a:p>
          <a:p>
            <a:pPr>
              <a:lnSpc>
                <a:spcPts val="2760"/>
              </a:lnSpc>
            </a:pPr>
            <a:r>
              <a:rPr lang="en-CA" sz="2414" b="1" dirty="0" err="1">
                <a:solidFill>
                  <a:srgbClr val="FF0000"/>
                </a:solidFill>
                <a:latin typeface="Arial Narrow Bold"/>
                <a:cs typeface="Arial Narrow Bold"/>
              </a:rPr>
              <a:t>melalui</a:t>
            </a:r>
            <a:r>
              <a:rPr lang="en-CA" sz="2414" b="1" dirty="0">
                <a:solidFill>
                  <a:srgbClr val="FF0000"/>
                </a:solidFill>
                <a:latin typeface="Arial Narrow Bold"/>
                <a:cs typeface="Arial Narrow Bold"/>
              </a:rPr>
              <a:t> APBN </a:t>
            </a:r>
            <a:r>
              <a:rPr lang="en-CA" sz="2414" b="1" dirty="0" err="1">
                <a:solidFill>
                  <a:srgbClr val="FF0000"/>
                </a:solidFill>
                <a:latin typeface="Arial Narrow Bold"/>
                <a:cs typeface="Arial Narrow Bold"/>
              </a:rPr>
              <a:t>melalui</a:t>
            </a:r>
            <a:r>
              <a:rPr lang="en-CA" sz="2414" b="1" dirty="0">
                <a:solidFill>
                  <a:srgbClr val="FF0000"/>
                </a:solidFill>
                <a:latin typeface="Arial Narrow Bold"/>
                <a:cs typeface="Arial Narrow Bold"/>
              </a:rPr>
              <a:t> </a:t>
            </a:r>
            <a:r>
              <a:rPr lang="en-CA" sz="2414" b="1" dirty="0" err="1">
                <a:solidFill>
                  <a:srgbClr val="FF0000"/>
                </a:solidFill>
                <a:latin typeface="Arial Narrow Bold"/>
                <a:cs typeface="Arial Narrow Bold"/>
              </a:rPr>
              <a:t>mekanisme</a:t>
            </a:r>
            <a:r>
              <a:rPr lang="en-CA" sz="2414" b="1" dirty="0">
                <a:solidFill>
                  <a:srgbClr val="FF0000"/>
                </a:solidFill>
                <a:latin typeface="Arial Narrow Bold"/>
                <a:cs typeface="Arial Narrow Bold"/>
              </a:rPr>
              <a:t> DEKONSENTRASI.</a:t>
            </a:r>
          </a:p>
          <a:p>
            <a:pPr>
              <a:lnSpc>
                <a:spcPts val="2760"/>
              </a:lnSpc>
            </a:pPr>
            <a:endParaRPr lang="en-CA" sz="2414" b="1" dirty="0">
              <a:solidFill>
                <a:srgbClr val="FF0000"/>
              </a:solidFill>
              <a:latin typeface="Arial Narrow Bold"/>
              <a:cs typeface="Arial Narrow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-141553"/>
            <a:ext cx="10972800" cy="76085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1" vert="horz" wrap="square" lIns="121900" tIns="121900" rIns="121900" bIns="121900" rtlCol="0" anchor="ctr" anchorCtr="0">
            <a:normAutofit fontScale="97500"/>
          </a:bodyPr>
          <a:lstStyle/>
          <a:p>
            <a:pPr algn="ctr" defTabSz="1219170">
              <a:spcBef>
                <a:spcPct val="0"/>
              </a:spcBef>
              <a:buClr>
                <a:srgbClr val="FFFFFF"/>
              </a:buClr>
              <a:buSzPts val="2400"/>
              <a:defRPr/>
            </a:pPr>
            <a:r>
              <a:rPr lang="id-ID" sz="2667" dirty="0">
                <a:solidFill>
                  <a:schemeClr val="bg1"/>
                </a:solidFill>
                <a:latin typeface="Berlin Sans FB" pitchFamily="34" charset="0"/>
                <a:ea typeface="+mj-ea"/>
                <a:cs typeface="+mj-cs"/>
              </a:rPr>
              <a:t>KONSTRUKSI KELEMBAGAAN MENURUT PP 33 TAHUN 2018</a:t>
            </a:r>
          </a:p>
        </p:txBody>
      </p:sp>
      <p:pic>
        <p:nvPicPr>
          <p:cNvPr id="5" name="Picture 2" descr="C:\Users\NINDYA\Downloads\governor-icon-chief-17390564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278" t="12500" r="13346" b="19444"/>
          <a:stretch>
            <a:fillRect/>
          </a:stretch>
        </p:blipFill>
        <p:spPr bwMode="auto">
          <a:xfrm>
            <a:off x="5810249" y="1075072"/>
            <a:ext cx="952507" cy="109749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429247" y="2150170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>
                <a:latin typeface="Courier New" pitchFamily="49" charset="0"/>
                <a:cs typeface="Courier New" pitchFamily="49" charset="0"/>
              </a:rPr>
              <a:t>GUBERNUR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123793" y="3533835"/>
            <a:ext cx="2336800" cy="103208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b="1" dirty="0">
                <a:latin typeface="Courier New" pitchFamily="49" charset="0"/>
                <a:cs typeface="Courier New" pitchFamily="49" charset="0"/>
              </a:rPr>
              <a:t>PERANGKAT GUBERNUR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0460" y="752542"/>
            <a:ext cx="4381531" cy="35591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457189" indent="-457189" algn="just">
              <a:buFont typeface="+mj-lt"/>
              <a:buAutoNum type="arabicPeriod"/>
              <a:defRPr/>
            </a:pPr>
            <a:r>
              <a:rPr lang="en-GB" sz="1733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Gubernur</a:t>
            </a:r>
            <a:r>
              <a:rPr lang="en-GB" sz="1733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733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dalam</a:t>
            </a:r>
            <a:r>
              <a:rPr lang="en-GB" sz="1733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733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menyelenggarakan</a:t>
            </a:r>
            <a:r>
              <a:rPr lang="en-GB" sz="1733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733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tugas</a:t>
            </a:r>
            <a:r>
              <a:rPr lang="en-GB" sz="1733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733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sebagai</a:t>
            </a:r>
            <a:r>
              <a:rPr lang="en-GB" sz="1733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wakil </a:t>
            </a:r>
            <a:r>
              <a:rPr lang="en-GB" sz="1733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Pemerintah</a:t>
            </a:r>
            <a:r>
              <a:rPr lang="en-GB" sz="1733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733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Pusat</a:t>
            </a:r>
            <a:r>
              <a:rPr lang="en-GB" sz="1733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733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dibantu</a:t>
            </a:r>
            <a:r>
              <a:rPr lang="en-GB" sz="1733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733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oleh</a:t>
            </a:r>
            <a:r>
              <a:rPr lang="en-GB" sz="1733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733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perangkat</a:t>
            </a:r>
            <a:r>
              <a:rPr lang="en-GB" sz="1733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733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gubernur</a:t>
            </a:r>
            <a:r>
              <a:rPr lang="en-GB" sz="1733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457189" indent="-457189" algn="just">
              <a:buFont typeface="+mj-lt"/>
              <a:buAutoNum type="arabicPeriod"/>
              <a:defRPr/>
            </a:pPr>
            <a:r>
              <a:rPr lang="en-GB" sz="1733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Perangkat</a:t>
            </a:r>
            <a:r>
              <a:rPr lang="en-GB" sz="1733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733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gubernur</a:t>
            </a:r>
            <a:r>
              <a:rPr lang="en-GB" sz="1733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733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terdiri atas sekretariat dan paling banyak 5 (lima) unit </a:t>
            </a:r>
            <a:r>
              <a:rPr lang="en-GB" sz="1733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kerja</a:t>
            </a:r>
            <a:r>
              <a:rPr lang="en-GB" sz="1733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457189" indent="-457189" algn="just">
              <a:buFont typeface="+mj-lt"/>
              <a:buAutoNum type="arabicPeriod"/>
              <a:defRPr/>
            </a:pPr>
            <a:r>
              <a:rPr lang="en-GB" sz="1733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Sekretariat</a:t>
            </a:r>
            <a:r>
              <a:rPr lang="en-GB" sz="1733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733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dipimpin</a:t>
            </a:r>
            <a:r>
              <a:rPr lang="en-GB" sz="1733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733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oleh</a:t>
            </a:r>
            <a:r>
              <a:rPr lang="en-GB" sz="1733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733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sekretaris</a:t>
            </a:r>
            <a:r>
              <a:rPr lang="en-GB" sz="1733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733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gubernur</a:t>
            </a:r>
            <a:r>
              <a:rPr lang="en-GB" sz="1733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457189" indent="-457189" algn="just">
              <a:buFont typeface="+mj-lt"/>
              <a:buAutoNum type="arabicPeriod"/>
              <a:defRPr/>
            </a:pPr>
            <a:r>
              <a:rPr lang="en-GB" sz="1733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Sekretaris</a:t>
            </a:r>
            <a:r>
              <a:rPr lang="en-GB" sz="1733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733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daerah</a:t>
            </a:r>
            <a:r>
              <a:rPr lang="en-GB" sz="1733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733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provinsi</a:t>
            </a:r>
            <a:r>
              <a:rPr lang="en-GB" sz="1733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733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karena</a:t>
            </a:r>
            <a:r>
              <a:rPr lang="en-GB" sz="1733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733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jabatannya</a:t>
            </a:r>
            <a:r>
              <a:rPr lang="en-GB" sz="1733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733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ditetapkan</a:t>
            </a:r>
            <a:r>
              <a:rPr lang="en-GB" sz="1733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733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sebagai</a:t>
            </a:r>
            <a:r>
              <a:rPr lang="en-GB" sz="1733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733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sekretaris</a:t>
            </a:r>
            <a:r>
              <a:rPr lang="en-GB" sz="1733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733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gubernur</a:t>
            </a:r>
            <a:r>
              <a:rPr lang="en-GB" sz="1733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673600" y="5848491"/>
            <a:ext cx="3251200" cy="103208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Ex-Officio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Dilaksanakan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OPD Yang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memiliki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Fungsi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terkait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Curved Connector 4"/>
          <p:cNvCxnSpPr/>
          <p:nvPr/>
        </p:nvCxnSpPr>
        <p:spPr>
          <a:xfrm rot="16200000" flipH="1">
            <a:off x="2831328" y="4522261"/>
            <a:ext cx="1299067" cy="2385483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6"/>
          <p:cNvCxnSpPr/>
          <p:nvPr/>
        </p:nvCxnSpPr>
        <p:spPr>
          <a:xfrm rot="5400000">
            <a:off x="7754642" y="3893558"/>
            <a:ext cx="2641138" cy="2300817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04800" y="6536549"/>
            <a:ext cx="3251200" cy="1032087"/>
          </a:xfrm>
          <a:prstGeom prst="roundRect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b="1" dirty="0">
                <a:latin typeface="Courier New" pitchFamily="49" charset="0"/>
                <a:cs typeface="Courier New" pitchFamily="49" charset="0"/>
              </a:rPr>
              <a:t>KEWENANGAN OTONOMI </a:t>
            </a:r>
          </a:p>
          <a:p>
            <a:pPr algn="ctr">
              <a:defRPr/>
            </a:pPr>
            <a:r>
              <a:rPr lang="en-US" sz="1867" b="1" dirty="0">
                <a:latin typeface="Courier New" pitchFamily="49" charset="0"/>
                <a:cs typeface="Courier New" pitchFamily="49" charset="0"/>
              </a:rPr>
              <a:t>SEKRETARIAT DAERAH 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839200" y="6536549"/>
            <a:ext cx="3251200" cy="1032087"/>
          </a:xfrm>
          <a:prstGeom prst="roundRect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b="1" dirty="0">
                <a:latin typeface="Courier New" pitchFamily="49" charset="0"/>
                <a:cs typeface="Courier New" pitchFamily="49" charset="0"/>
              </a:rPr>
              <a:t>KEWENANGAN BINWAS</a:t>
            </a:r>
          </a:p>
          <a:p>
            <a:pPr algn="ctr">
              <a:defRPr/>
            </a:pPr>
            <a:r>
              <a:rPr lang="en-US" sz="1867" b="1" dirty="0">
                <a:latin typeface="Courier New" pitchFamily="49" charset="0"/>
                <a:cs typeface="Courier New" pitchFamily="49" charset="0"/>
              </a:rPr>
              <a:t>K/L</a:t>
            </a:r>
          </a:p>
        </p:txBody>
      </p:sp>
      <p:sp>
        <p:nvSpPr>
          <p:cNvPr id="20" name="Bent-Up Arrow 19"/>
          <p:cNvSpPr/>
          <p:nvPr/>
        </p:nvSpPr>
        <p:spPr>
          <a:xfrm>
            <a:off x="3556000" y="6880578"/>
            <a:ext cx="2438400" cy="516043"/>
          </a:xfrm>
          <a:prstGeom prst="bentUpArrow">
            <a:avLst>
              <a:gd name="adj1" fmla="val 14656"/>
              <a:gd name="adj2" fmla="val 25000"/>
              <a:gd name="adj3" fmla="val 3275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400"/>
          </a:p>
        </p:txBody>
      </p:sp>
      <p:sp>
        <p:nvSpPr>
          <p:cNvPr id="21" name="Bent-Up Arrow 20"/>
          <p:cNvSpPr/>
          <p:nvPr/>
        </p:nvSpPr>
        <p:spPr>
          <a:xfrm flipH="1">
            <a:off x="6400800" y="6880578"/>
            <a:ext cx="2438400" cy="516043"/>
          </a:xfrm>
          <a:prstGeom prst="bentUpArrow">
            <a:avLst>
              <a:gd name="adj1" fmla="val 14656"/>
              <a:gd name="adj2" fmla="val 25000"/>
              <a:gd name="adj3" fmla="val 3275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400"/>
          </a:p>
        </p:txBody>
      </p:sp>
      <p:sp>
        <p:nvSpPr>
          <p:cNvPr id="22" name="Oval 21"/>
          <p:cNvSpPr/>
          <p:nvPr/>
        </p:nvSpPr>
        <p:spPr>
          <a:xfrm>
            <a:off x="7959836" y="4379147"/>
            <a:ext cx="2932387" cy="132901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b="1" dirty="0" err="1">
                <a:latin typeface="Arial Narrow" pitchFamily="34" charset="0"/>
              </a:rPr>
              <a:t>Pendekatan</a:t>
            </a:r>
            <a:r>
              <a:rPr lang="en-GB" sz="1600" b="1" dirty="0">
                <a:latin typeface="Arial Narrow" pitchFamily="34" charset="0"/>
              </a:rPr>
              <a:t> </a:t>
            </a:r>
            <a:r>
              <a:rPr lang="en-GB" sz="1600" b="1" dirty="0" err="1">
                <a:latin typeface="Arial Narrow" pitchFamily="34" charset="0"/>
              </a:rPr>
              <a:t>dalam</a:t>
            </a:r>
            <a:r>
              <a:rPr lang="en-GB" sz="1600" b="1" dirty="0">
                <a:latin typeface="Arial Narrow" pitchFamily="34" charset="0"/>
              </a:rPr>
              <a:t> </a:t>
            </a:r>
            <a:r>
              <a:rPr lang="en-GB" sz="1600" b="1" dirty="0" err="1">
                <a:latin typeface="Arial Narrow" pitchFamily="34" charset="0"/>
              </a:rPr>
              <a:t>memaknai</a:t>
            </a:r>
            <a:r>
              <a:rPr lang="en-GB" sz="1600" b="1" dirty="0">
                <a:latin typeface="Arial Narrow" pitchFamily="34" charset="0"/>
              </a:rPr>
              <a:t> </a:t>
            </a:r>
            <a:r>
              <a:rPr lang="en-GB" sz="1600" b="1" dirty="0" err="1">
                <a:latin typeface="Arial Narrow" pitchFamily="34" charset="0"/>
              </a:rPr>
              <a:t>peran</a:t>
            </a:r>
            <a:r>
              <a:rPr lang="en-GB" sz="1600" b="1" dirty="0">
                <a:latin typeface="Arial Narrow" pitchFamily="34" charset="0"/>
              </a:rPr>
              <a:t> Wakil </a:t>
            </a:r>
            <a:r>
              <a:rPr lang="en-GB" sz="1600" b="1" dirty="0" err="1">
                <a:latin typeface="Arial Narrow" pitchFamily="34" charset="0"/>
              </a:rPr>
              <a:t>Pemerintah</a:t>
            </a:r>
            <a:r>
              <a:rPr lang="en-GB" sz="1600" b="1" dirty="0">
                <a:latin typeface="Arial Narrow" pitchFamily="34" charset="0"/>
              </a:rPr>
              <a:t> </a:t>
            </a:r>
            <a:r>
              <a:rPr lang="en-GB" sz="1600" b="1" dirty="0" err="1">
                <a:latin typeface="Arial Narrow" pitchFamily="34" charset="0"/>
              </a:rPr>
              <a:t>Pusat</a:t>
            </a:r>
            <a:r>
              <a:rPr lang="en-GB" sz="1600" b="1" dirty="0">
                <a:latin typeface="Arial Narrow" pitchFamily="34" charset="0"/>
              </a:rPr>
              <a:t> 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0566401" y="4300361"/>
            <a:ext cx="1552027" cy="51604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133" b="1" dirty="0"/>
              <a:t>FUNGSI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0566401" y="5246441"/>
            <a:ext cx="1552027" cy="51604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133" b="1" dirty="0"/>
              <a:t>STRUKTUR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810512" y="844753"/>
            <a:ext cx="4191008" cy="28623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defRPr/>
            </a:pPr>
            <a:r>
              <a:rPr lang="en-GB" sz="2000" spc="67" dirty="0" err="1">
                <a:ln w="11430"/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Dalam</a:t>
            </a:r>
            <a:r>
              <a:rPr lang="en-GB" sz="2000" spc="67" dirty="0">
                <a:ln w="11430"/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spc="67" dirty="0" err="1">
                <a:ln w="11430"/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hal</a:t>
            </a:r>
            <a:r>
              <a:rPr lang="en-GB" sz="2000" spc="67" dirty="0">
                <a:ln w="11430"/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spc="67" dirty="0" err="1">
                <a:ln w="11430"/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gubernur</a:t>
            </a:r>
            <a:r>
              <a:rPr lang="en-GB" sz="2000" spc="67" dirty="0">
                <a:ln w="11430"/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spc="67" dirty="0" err="1">
                <a:ln w="11430"/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sebagai</a:t>
            </a:r>
            <a:r>
              <a:rPr lang="en-GB" sz="2000" spc="67" dirty="0">
                <a:ln w="11430"/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spc="67" dirty="0" err="1">
                <a:ln w="11430"/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wakil</a:t>
            </a:r>
            <a:r>
              <a:rPr lang="en-GB" sz="2000" spc="67" dirty="0">
                <a:ln w="11430"/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spc="67" dirty="0" err="1">
                <a:ln w="11430"/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Pemerintah</a:t>
            </a:r>
            <a:r>
              <a:rPr lang="en-GB" sz="2000" spc="67" dirty="0">
                <a:ln w="11430"/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spc="67" dirty="0" err="1">
                <a:ln w="11430"/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Pusat</a:t>
            </a:r>
            <a:r>
              <a:rPr lang="en-GB" sz="2000" spc="67" dirty="0">
                <a:ln w="11430"/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spc="67" dirty="0" err="1">
                <a:ln w="11430"/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tidak</a:t>
            </a:r>
            <a:r>
              <a:rPr lang="en-GB" sz="2000" spc="67" dirty="0">
                <a:ln w="11430"/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spc="67" dirty="0" err="1">
                <a:ln w="11430"/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melaksanakan</a:t>
            </a:r>
            <a:r>
              <a:rPr lang="en-GB" sz="2000" spc="67" dirty="0">
                <a:ln w="11430"/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spc="67" dirty="0" err="1">
                <a:ln w="11430"/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tugas</a:t>
            </a:r>
            <a:r>
              <a:rPr lang="en-GB" sz="2000" spc="67" dirty="0">
                <a:ln w="11430"/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spc="67" dirty="0" err="1">
                <a:ln w="11430"/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dan</a:t>
            </a:r>
            <a:r>
              <a:rPr lang="en-GB" sz="2000" spc="67" dirty="0">
                <a:ln w="11430"/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spc="67" dirty="0" err="1">
                <a:ln w="11430"/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wewenang</a:t>
            </a:r>
            <a:r>
              <a:rPr lang="da-DK" sz="2000" spc="67" dirty="0">
                <a:ln w="11430"/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Menteri </a:t>
            </a:r>
            <a:r>
              <a:rPr lang="en-GB" sz="2000" b="1" u="sng" spc="67" dirty="0" err="1">
                <a:ln w="11430"/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mengambil</a:t>
            </a:r>
            <a:r>
              <a:rPr lang="en-GB" sz="2000" b="1" u="sng" spc="67" dirty="0">
                <a:ln w="11430"/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u="sng" spc="67" dirty="0" err="1">
                <a:ln w="11430"/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alih</a:t>
            </a:r>
            <a:r>
              <a:rPr lang="en-GB" sz="2000" b="1" spc="67" dirty="0">
                <a:ln w="11430"/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spc="67" dirty="0" err="1">
                <a:ln w="11430"/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pelaksanaan</a:t>
            </a:r>
            <a:r>
              <a:rPr lang="en-GB" sz="2000" spc="67" dirty="0">
                <a:ln w="11430"/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spc="67" dirty="0" err="1">
                <a:ln w="11430"/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tugas</a:t>
            </a:r>
            <a:r>
              <a:rPr lang="en-GB" sz="2000" spc="67" dirty="0">
                <a:ln w="11430"/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spc="67" dirty="0" err="1">
                <a:ln w="11430"/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dan</a:t>
            </a:r>
            <a:r>
              <a:rPr lang="en-GB" sz="2000" spc="67" dirty="0">
                <a:ln w="11430"/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spc="67" dirty="0" err="1">
                <a:ln w="11430"/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wewenang</a:t>
            </a:r>
            <a:r>
              <a:rPr lang="en-GB" sz="2000" spc="67" dirty="0">
                <a:ln w="11430"/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spc="67" dirty="0" err="1">
                <a:ln w="11430"/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gubernur</a:t>
            </a:r>
            <a:r>
              <a:rPr lang="en-GB" sz="2000" spc="67" dirty="0">
                <a:ln w="11430"/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spc="67" dirty="0" err="1">
                <a:ln w="11430"/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sebagai</a:t>
            </a:r>
            <a:r>
              <a:rPr lang="en-GB" sz="2000" spc="67" dirty="0">
                <a:ln w="11430"/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spc="67" dirty="0" err="1">
                <a:ln w="11430"/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wakil</a:t>
            </a:r>
            <a:r>
              <a:rPr lang="en-GB" sz="2000" spc="67" dirty="0">
                <a:ln w="11430"/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spc="67" dirty="0" err="1">
                <a:ln w="11430"/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Pemerintah</a:t>
            </a:r>
            <a:r>
              <a:rPr lang="en-GB" sz="2000" spc="67" dirty="0">
                <a:ln w="11430"/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spc="67" dirty="0" err="1">
                <a:ln w="11430"/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Pusat</a:t>
            </a:r>
            <a:r>
              <a:rPr lang="en-GB" sz="2000" spc="67" dirty="0">
                <a:ln w="11430"/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4667241" y="1612620"/>
            <a:ext cx="666755" cy="322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ight Arrow 31"/>
          <p:cNvSpPr/>
          <p:nvPr/>
        </p:nvSpPr>
        <p:spPr>
          <a:xfrm flipH="1">
            <a:off x="7048508" y="1612620"/>
            <a:ext cx="666755" cy="32252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Down Arrow 32"/>
          <p:cNvSpPr/>
          <p:nvPr/>
        </p:nvSpPr>
        <p:spPr>
          <a:xfrm>
            <a:off x="6191251" y="2580208"/>
            <a:ext cx="285752" cy="8600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Down Arrow 33"/>
          <p:cNvSpPr/>
          <p:nvPr/>
        </p:nvSpPr>
        <p:spPr>
          <a:xfrm>
            <a:off x="6286501" y="4730404"/>
            <a:ext cx="285752" cy="8600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7726315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3352800" y="157680"/>
            <a:ext cx="5887830" cy="846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65"/>
              </a:lnSpc>
            </a:pPr>
            <a:r>
              <a:rPr lang="en-CA" sz="3229">
                <a:solidFill>
                  <a:srgbClr val="000000"/>
                </a:solidFill>
                <a:latin typeface="Berlin Sans FB"/>
                <a:cs typeface="Berlin Sans FB"/>
              </a:rPr>
              <a:t>TUGAS DAN WEWENANG GWPP</a:t>
            </a:r>
          </a:p>
          <a:p>
            <a:pPr>
              <a:lnSpc>
                <a:spcPts val="3265"/>
              </a:lnSpc>
            </a:pPr>
            <a:endParaRPr lang="en-CA" sz="3229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22500" y="1175432"/>
            <a:ext cx="5716308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60"/>
              </a:lnSpc>
            </a:pPr>
            <a:r>
              <a:rPr lang="en-CA" sz="2787" b="1">
                <a:solidFill>
                  <a:srgbClr val="FFFFFF"/>
                </a:solidFill>
                <a:latin typeface="Agency FB Bold"/>
                <a:cs typeface="Agency FB Bold"/>
              </a:rPr>
              <a:t>GUBERNUR SEBAGAI WAKIL PEMERINTAH PUSAT</a:t>
            </a:r>
          </a:p>
          <a:p>
            <a:pPr>
              <a:lnSpc>
                <a:spcPts val="3160"/>
              </a:lnSpc>
            </a:pPr>
            <a:endParaRPr lang="en-CA" sz="277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49400" y="3339947"/>
            <a:ext cx="848181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12" spc="-10">
                <a:solidFill>
                  <a:srgbClr val="000000"/>
                </a:solidFill>
                <a:latin typeface="Arial"/>
                <a:cs typeface="Arial"/>
              </a:rPr>
              <a:t>BINWAS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24000" y="3626638"/>
            <a:ext cx="918841" cy="4873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712" spc="-10">
                <a:solidFill>
                  <a:srgbClr val="000000"/>
                </a:solidFill>
                <a:latin typeface="Arial"/>
                <a:cs typeface="Arial"/>
              </a:rPr>
              <a:t>URUSAN</a:t>
            </a:r>
          </a:p>
          <a:p>
            <a:pPr>
              <a:lnSpc>
                <a:spcPts val="193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17600" y="3913329"/>
            <a:ext cx="1710789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  <a:tabLst>
                <a:tab pos="215900" algn="l"/>
              </a:tabLst>
            </a:pPr>
            <a:r>
              <a:rPr lang="en-CA" sz="1712" spc="-10">
                <a:solidFill>
                  <a:srgbClr val="000000"/>
                </a:solidFill>
                <a:latin typeface="Arial"/>
                <a:cs typeface="Arial"/>
              </a:rPr>
              <a:t>PEMERINTAHAN</a:t>
            </a:r>
            <a:br>
              <a:rPr lang="en-CA" sz="1802">
                <a:solidFill>
                  <a:srgbClr val="000000"/>
                </a:solidFill>
                <a:latin typeface="Times New Roman"/>
              </a:rPr>
            </a:br>
            <a:r>
              <a:rPr lang="en-CA" sz="1712" spc="-10">
                <a:solidFill>
                  <a:srgbClr val="000000"/>
                </a:solidFill>
                <a:latin typeface="Arial"/>
                <a:cs typeface="Arial"/>
              </a:rPr>
              <a:t>	DAN TUGAS</a:t>
            </a:r>
          </a:p>
          <a:p>
            <a:pPr>
              <a:lnSpc>
                <a:spcPts val="195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19200" y="4472376"/>
            <a:ext cx="1510029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  <a:tabLst>
                <a:tab pos="215900" algn="l"/>
              </a:tabLst>
            </a:pPr>
            <a:r>
              <a:rPr lang="en-CA" sz="1712" spc="-10">
                <a:solidFill>
                  <a:srgbClr val="000000"/>
                </a:solidFill>
                <a:latin typeface="Arial"/>
                <a:cs typeface="Arial"/>
              </a:rPr>
              <a:t>PEMBANTUAN</a:t>
            </a:r>
            <a:br>
              <a:rPr lang="en-CA" sz="1802">
                <a:solidFill>
                  <a:srgbClr val="000000"/>
                </a:solidFill>
                <a:latin typeface="Times New Roman"/>
              </a:rPr>
            </a:br>
            <a:r>
              <a:rPr lang="en-CA" sz="1712" spc="-10">
                <a:solidFill>
                  <a:srgbClr val="000000"/>
                </a:solidFill>
                <a:latin typeface="Arial"/>
                <a:cs typeface="Arial"/>
              </a:rPr>
              <a:t>	KAB/KOTA</a:t>
            </a:r>
          </a:p>
          <a:p>
            <a:pPr>
              <a:lnSpc>
                <a:spcPts val="195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962400" y="3712645"/>
            <a:ext cx="1812356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  <a:tabLst>
                <a:tab pos="457200" algn="l"/>
              </a:tabLst>
            </a:pPr>
            <a:r>
              <a:rPr lang="en-CA" sz="1712" spc="-10">
                <a:solidFill>
                  <a:srgbClr val="000000"/>
                </a:solidFill>
                <a:latin typeface="Arial"/>
                <a:cs typeface="Arial"/>
              </a:rPr>
              <a:t>BERKOORDINASI</a:t>
            </a:r>
            <a:br>
              <a:rPr lang="en-CA" sz="1802">
                <a:solidFill>
                  <a:srgbClr val="000000"/>
                </a:solidFill>
                <a:latin typeface="Times New Roman"/>
              </a:rPr>
            </a:br>
            <a:r>
              <a:rPr lang="en-CA" sz="1712" spc="-10">
                <a:solidFill>
                  <a:srgbClr val="000000"/>
                </a:solidFill>
                <a:latin typeface="Arial"/>
                <a:cs typeface="Arial"/>
              </a:rPr>
              <a:t>	DENGAN</a:t>
            </a:r>
          </a:p>
          <a:p>
            <a:pPr>
              <a:lnSpc>
                <a:spcPts val="195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394200" y="4271692"/>
            <a:ext cx="984950" cy="50013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712" spc="-10">
                <a:solidFill>
                  <a:srgbClr val="000000"/>
                </a:solidFill>
                <a:latin typeface="Arial"/>
                <a:cs typeface="Arial"/>
              </a:rPr>
              <a:t>INSTANSI</a:t>
            </a:r>
          </a:p>
          <a:p>
            <a:pPr>
              <a:lnSpc>
                <a:spcPts val="195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356100" y="4544048"/>
            <a:ext cx="1045351" cy="50013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712" spc="-10">
                <a:solidFill>
                  <a:srgbClr val="000000"/>
                </a:solidFill>
                <a:latin typeface="Arial"/>
                <a:cs typeface="Arial"/>
              </a:rPr>
              <a:t>VERTIKAL</a:t>
            </a:r>
          </a:p>
          <a:p>
            <a:pPr>
              <a:lnSpc>
                <a:spcPts val="195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642100" y="3526296"/>
            <a:ext cx="1773562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12" spc="-10">
                <a:solidFill>
                  <a:srgbClr val="000000"/>
                </a:solidFill>
                <a:latin typeface="Arial"/>
                <a:cs typeface="Arial"/>
              </a:rPr>
              <a:t>MELAKSANAKAN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731000" y="3812987"/>
            <a:ext cx="1566006" cy="4873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712" spc="-10">
                <a:solidFill>
                  <a:srgbClr val="000000"/>
                </a:solidFill>
                <a:latin typeface="Arial"/>
                <a:cs typeface="Arial"/>
              </a:rPr>
              <a:t>46 TUGAS DAN</a:t>
            </a:r>
          </a:p>
          <a:p>
            <a:pPr>
              <a:lnSpc>
                <a:spcPts val="192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845300" y="4099678"/>
            <a:ext cx="1329851" cy="50013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712" spc="-10">
                <a:solidFill>
                  <a:srgbClr val="000000"/>
                </a:solidFill>
                <a:latin typeface="Arial"/>
                <a:cs typeface="Arial"/>
              </a:rPr>
              <a:t>WEWENANG</a:t>
            </a:r>
          </a:p>
          <a:p>
            <a:pPr>
              <a:lnSpc>
                <a:spcPts val="195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239000" y="4372034"/>
            <a:ext cx="600549" cy="50013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712" spc="-10">
                <a:solidFill>
                  <a:srgbClr val="000000"/>
                </a:solidFill>
                <a:latin typeface="Arial"/>
                <a:cs typeface="Arial"/>
              </a:rPr>
              <a:t>YANG</a:t>
            </a:r>
          </a:p>
          <a:p>
            <a:pPr>
              <a:lnSpc>
                <a:spcPts val="195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807200" y="4658725"/>
            <a:ext cx="1455591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  <a:tabLst>
                <a:tab pos="165100" algn="l"/>
              </a:tabLst>
            </a:pPr>
            <a:r>
              <a:rPr lang="en-CA" sz="1712" spc="-10">
                <a:solidFill>
                  <a:srgbClr val="000000"/>
                </a:solidFill>
                <a:latin typeface="Arial"/>
                <a:cs typeface="Arial"/>
              </a:rPr>
              <a:t>DILIMPAHKAN</a:t>
            </a:r>
            <a:br>
              <a:rPr lang="en-CA" sz="1802">
                <a:solidFill>
                  <a:srgbClr val="000000"/>
                </a:solidFill>
                <a:latin typeface="Times New Roman"/>
              </a:rPr>
            </a:br>
            <a:r>
              <a:rPr lang="en-CA" sz="1712" spc="-10">
                <a:solidFill>
                  <a:srgbClr val="000000"/>
                </a:solidFill>
                <a:latin typeface="Arial"/>
                <a:cs typeface="Arial"/>
              </a:rPr>
              <a:t>	PRESIDEN</a:t>
            </a:r>
          </a:p>
          <a:p>
            <a:pPr>
              <a:lnSpc>
                <a:spcPts val="195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2BB922-5767-4C31-9311-AFB3639DE8FB}"/>
              </a:ext>
            </a:extLst>
          </p:cNvPr>
          <p:cNvSpPr/>
          <p:nvPr/>
        </p:nvSpPr>
        <p:spPr>
          <a:xfrm>
            <a:off x="0" y="0"/>
            <a:ext cx="911424" cy="8314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CE78E7-09D7-43B8-B27C-765C64EC0C5C}"/>
              </a:ext>
            </a:extLst>
          </p:cNvPr>
          <p:cNvSpPr/>
          <p:nvPr/>
        </p:nvSpPr>
        <p:spPr>
          <a:xfrm>
            <a:off x="11307068" y="28669"/>
            <a:ext cx="911424" cy="8314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47501" y="781848"/>
            <a:ext cx="9381214" cy="6513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2257" dirty="0" err="1">
                <a:latin typeface="Arial"/>
                <a:ea typeface="Calibri"/>
                <a:cs typeface="Times New Roman"/>
              </a:rPr>
              <a:t>Keputusan</a:t>
            </a:r>
            <a:r>
              <a:rPr lang="en-US" sz="2257" dirty="0">
                <a:latin typeface="Arial"/>
                <a:ea typeface="Calibri"/>
                <a:cs typeface="Times New Roman"/>
              </a:rPr>
              <a:t> </a:t>
            </a:r>
            <a:r>
              <a:rPr lang="en-US" sz="2257" dirty="0" err="1">
                <a:latin typeface="Arial"/>
                <a:ea typeface="Calibri"/>
                <a:cs typeface="Times New Roman"/>
              </a:rPr>
              <a:t>Menteri</a:t>
            </a:r>
            <a:r>
              <a:rPr lang="en-US" sz="2257" dirty="0">
                <a:latin typeface="Arial"/>
                <a:ea typeface="Calibri"/>
                <a:cs typeface="Times New Roman"/>
              </a:rPr>
              <a:t> </a:t>
            </a:r>
            <a:r>
              <a:rPr lang="en-US" sz="2257" dirty="0" err="1">
                <a:latin typeface="Arial"/>
                <a:ea typeface="Calibri"/>
                <a:cs typeface="Times New Roman"/>
              </a:rPr>
              <a:t>Dalam</a:t>
            </a:r>
            <a:r>
              <a:rPr lang="en-US" sz="2257" dirty="0">
                <a:latin typeface="Arial"/>
                <a:ea typeface="Calibri"/>
                <a:cs typeface="Times New Roman"/>
              </a:rPr>
              <a:t> </a:t>
            </a:r>
            <a:r>
              <a:rPr lang="en-US" sz="2257" dirty="0" err="1">
                <a:latin typeface="Arial"/>
                <a:ea typeface="Calibri"/>
                <a:cs typeface="Times New Roman"/>
              </a:rPr>
              <a:t>Negeri</a:t>
            </a:r>
            <a:r>
              <a:rPr lang="en-US" sz="2257" dirty="0">
                <a:latin typeface="Arial"/>
                <a:ea typeface="Calibri"/>
                <a:cs typeface="Times New Roman"/>
              </a:rPr>
              <a:t> No. 118-138 </a:t>
            </a:r>
            <a:r>
              <a:rPr lang="en-US" sz="2257" dirty="0" err="1">
                <a:latin typeface="Arial"/>
                <a:ea typeface="Calibri"/>
                <a:cs typeface="Times New Roman"/>
              </a:rPr>
              <a:t>Tahun</a:t>
            </a:r>
            <a:r>
              <a:rPr lang="en-US" sz="2257" dirty="0">
                <a:latin typeface="Arial"/>
                <a:ea typeface="Calibri"/>
                <a:cs typeface="Times New Roman"/>
              </a:rPr>
              <a:t> 2021 </a:t>
            </a:r>
            <a:r>
              <a:rPr lang="en-US" sz="2257" dirty="0" err="1">
                <a:latin typeface="Arial"/>
                <a:ea typeface="Calibri"/>
                <a:cs typeface="Times New Roman"/>
              </a:rPr>
              <a:t>tentang</a:t>
            </a:r>
            <a:r>
              <a:rPr lang="en-US" sz="2257" dirty="0">
                <a:latin typeface="Arial"/>
                <a:ea typeface="Calibri"/>
                <a:cs typeface="Times New Roman"/>
              </a:rPr>
              <a:t> </a:t>
            </a:r>
            <a:r>
              <a:rPr lang="en-US" sz="2257" dirty="0" err="1">
                <a:latin typeface="Arial"/>
                <a:ea typeface="Calibri"/>
                <a:cs typeface="Times New Roman"/>
              </a:rPr>
              <a:t>Juknis</a:t>
            </a:r>
            <a:r>
              <a:rPr lang="en-US" sz="2257" dirty="0">
                <a:latin typeface="Arial"/>
                <a:ea typeface="Calibri"/>
                <a:cs typeface="Times New Roman"/>
              </a:rPr>
              <a:t> </a:t>
            </a:r>
            <a:r>
              <a:rPr lang="en-US" sz="2257" dirty="0" err="1">
                <a:latin typeface="Arial"/>
                <a:ea typeface="Calibri"/>
                <a:cs typeface="Times New Roman"/>
              </a:rPr>
              <a:t>Pelaksanaan</a:t>
            </a:r>
            <a:r>
              <a:rPr lang="en-US" sz="2257" dirty="0">
                <a:latin typeface="Arial"/>
                <a:ea typeface="Calibri"/>
                <a:cs typeface="Times New Roman"/>
              </a:rPr>
              <a:t> </a:t>
            </a:r>
            <a:r>
              <a:rPr lang="en-US" sz="2257" dirty="0" err="1">
                <a:latin typeface="Arial"/>
                <a:ea typeface="Calibri"/>
                <a:cs typeface="Times New Roman"/>
              </a:rPr>
              <a:t>Kegiatan</a:t>
            </a:r>
            <a:r>
              <a:rPr lang="en-US" sz="2257" dirty="0">
                <a:latin typeface="Arial"/>
                <a:ea typeface="Calibri"/>
                <a:cs typeface="Times New Roman"/>
              </a:rPr>
              <a:t> </a:t>
            </a:r>
            <a:r>
              <a:rPr lang="en-US" sz="2257" dirty="0" err="1">
                <a:latin typeface="Arial"/>
                <a:ea typeface="Calibri"/>
                <a:cs typeface="Times New Roman"/>
              </a:rPr>
              <a:t>Dekonsentrasi</a:t>
            </a:r>
            <a:r>
              <a:rPr lang="en-US" sz="2257" dirty="0">
                <a:latin typeface="Arial"/>
                <a:ea typeface="Calibri"/>
                <a:cs typeface="Times New Roman"/>
              </a:rPr>
              <a:t> GWPP TA 2021, </a:t>
            </a:r>
            <a:r>
              <a:rPr lang="en-US" sz="2257" dirty="0" err="1">
                <a:latin typeface="Arial"/>
                <a:ea typeface="Calibri"/>
                <a:cs typeface="Times New Roman"/>
              </a:rPr>
              <a:t>dilaksanakan</a:t>
            </a:r>
            <a:r>
              <a:rPr lang="en-US" sz="2257" dirty="0">
                <a:latin typeface="Arial"/>
                <a:ea typeface="Calibri"/>
                <a:cs typeface="Times New Roman"/>
              </a:rPr>
              <a:t> </a:t>
            </a:r>
            <a:r>
              <a:rPr lang="en-US" sz="2257" dirty="0" err="1">
                <a:latin typeface="Arial"/>
                <a:ea typeface="Calibri"/>
                <a:cs typeface="Times New Roman"/>
              </a:rPr>
              <a:t>oleh</a:t>
            </a:r>
            <a:r>
              <a:rPr lang="en-US" sz="2257" dirty="0">
                <a:latin typeface="Arial"/>
                <a:ea typeface="Calibri"/>
                <a:cs typeface="Times New Roman"/>
              </a:rPr>
              <a:t> </a:t>
            </a:r>
            <a:r>
              <a:rPr lang="en-US" sz="2257" dirty="0" err="1">
                <a:latin typeface="Arial"/>
                <a:ea typeface="Calibri"/>
                <a:cs typeface="Times New Roman"/>
              </a:rPr>
              <a:t>Perangkat</a:t>
            </a:r>
            <a:r>
              <a:rPr lang="en-US" sz="2257" dirty="0">
                <a:latin typeface="Arial"/>
                <a:ea typeface="Calibri"/>
                <a:cs typeface="Times New Roman"/>
              </a:rPr>
              <a:t> </a:t>
            </a:r>
            <a:r>
              <a:rPr lang="en-US" sz="2257" dirty="0" err="1">
                <a:latin typeface="Arial"/>
                <a:ea typeface="Calibri"/>
                <a:cs typeface="Times New Roman"/>
              </a:rPr>
              <a:t>Gubernur</a:t>
            </a:r>
            <a:r>
              <a:rPr lang="en-US" sz="2257" dirty="0">
                <a:latin typeface="Arial"/>
                <a:ea typeface="Calibri"/>
                <a:cs typeface="Times New Roman"/>
              </a:rPr>
              <a:t>  </a:t>
            </a:r>
            <a:r>
              <a:rPr lang="en-US" sz="2257" dirty="0" err="1">
                <a:latin typeface="Arial"/>
                <a:ea typeface="Calibri"/>
                <a:cs typeface="Times New Roman"/>
              </a:rPr>
              <a:t>untuk</a:t>
            </a:r>
            <a:r>
              <a:rPr lang="en-US" sz="2257" dirty="0">
                <a:latin typeface="Arial"/>
                <a:ea typeface="Calibri"/>
                <a:cs typeface="Times New Roman"/>
              </a:rPr>
              <a:t> </a:t>
            </a:r>
            <a:r>
              <a:rPr lang="en-US" sz="2257" dirty="0" err="1">
                <a:latin typeface="Arial"/>
                <a:ea typeface="Calibri"/>
                <a:cs typeface="Times New Roman"/>
              </a:rPr>
              <a:t>melaksanakan</a:t>
            </a:r>
            <a:r>
              <a:rPr lang="en-US" sz="2257" dirty="0">
                <a:latin typeface="Arial"/>
                <a:ea typeface="Calibri"/>
                <a:cs typeface="Times New Roman"/>
              </a:rPr>
              <a:t> Program </a:t>
            </a:r>
            <a:r>
              <a:rPr lang="en-US" sz="2257" dirty="0" err="1">
                <a:latin typeface="Arial"/>
                <a:ea typeface="Calibri"/>
                <a:cs typeface="Times New Roman"/>
              </a:rPr>
              <a:t>dan</a:t>
            </a:r>
            <a:r>
              <a:rPr lang="en-US" sz="2257" dirty="0">
                <a:latin typeface="Arial"/>
                <a:ea typeface="Calibri"/>
                <a:cs typeface="Times New Roman"/>
              </a:rPr>
              <a:t> </a:t>
            </a:r>
            <a:r>
              <a:rPr lang="en-US" sz="2257" dirty="0" err="1">
                <a:latin typeface="Arial"/>
                <a:ea typeface="Calibri"/>
                <a:cs typeface="Times New Roman"/>
              </a:rPr>
              <a:t>Kegiatan</a:t>
            </a:r>
            <a:r>
              <a:rPr lang="en-US" sz="2257" dirty="0">
                <a:latin typeface="Arial"/>
                <a:ea typeface="Calibri"/>
                <a:cs typeface="Times New Roman"/>
              </a:rPr>
              <a:t>, yang </a:t>
            </a:r>
            <a:r>
              <a:rPr lang="en-US" sz="2257" dirty="0" err="1">
                <a:latin typeface="Arial"/>
                <a:ea typeface="Calibri"/>
                <a:cs typeface="Times New Roman"/>
              </a:rPr>
              <a:t>diarahkan</a:t>
            </a:r>
            <a:r>
              <a:rPr lang="en-US" sz="2257" dirty="0">
                <a:latin typeface="Arial"/>
                <a:ea typeface="Calibri"/>
                <a:cs typeface="Times New Roman"/>
              </a:rPr>
              <a:t> </a:t>
            </a:r>
            <a:r>
              <a:rPr lang="en-US" sz="2257" dirty="0" err="1">
                <a:latin typeface="Arial"/>
                <a:ea typeface="Calibri"/>
                <a:cs typeface="Times New Roman"/>
              </a:rPr>
              <a:t>pada</a:t>
            </a:r>
            <a:r>
              <a:rPr lang="en-US" sz="2257" dirty="0">
                <a:latin typeface="Arial"/>
                <a:ea typeface="Calibri"/>
                <a:cs typeface="Times New Roman"/>
              </a:rPr>
              <a:t> :</a:t>
            </a:r>
            <a:endParaRPr lang="id-ID" sz="2257" dirty="0">
              <a:latin typeface="Arial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</a:pPr>
            <a:endParaRPr lang="id-ID" sz="1242" dirty="0">
              <a:ea typeface="Calibri"/>
              <a:cs typeface="Times New Roman"/>
            </a:endParaRPr>
          </a:p>
          <a:p>
            <a:pPr marL="387031" indent="-387031" algn="just">
              <a:lnSpc>
                <a:spcPct val="115000"/>
              </a:lnSpc>
              <a:buFont typeface="+mj-lt"/>
              <a:buAutoNum type="alphaLcPeriod"/>
            </a:pPr>
            <a:r>
              <a:rPr lang="en-US" sz="2257" dirty="0" err="1">
                <a:latin typeface="Arial"/>
                <a:ea typeface="Calibri"/>
                <a:cs typeface="Times New Roman"/>
              </a:rPr>
              <a:t>Terwujudnya</a:t>
            </a:r>
            <a:r>
              <a:rPr lang="en-US" sz="2257" dirty="0">
                <a:latin typeface="Arial"/>
                <a:ea typeface="Calibri"/>
                <a:cs typeface="Times New Roman"/>
              </a:rPr>
              <a:t> </a:t>
            </a:r>
            <a:r>
              <a:rPr lang="en-US" sz="2257" dirty="0" err="1">
                <a:latin typeface="Arial"/>
                <a:ea typeface="Calibri"/>
                <a:cs typeface="Times New Roman"/>
              </a:rPr>
              <a:t>pelaksanaan</a:t>
            </a:r>
            <a:r>
              <a:rPr lang="en-US" sz="2257" dirty="0">
                <a:latin typeface="Arial"/>
                <a:ea typeface="Calibri"/>
                <a:cs typeface="Times New Roman"/>
              </a:rPr>
              <a:t> </a:t>
            </a:r>
            <a:r>
              <a:rPr lang="en-US" sz="2257" dirty="0" err="1">
                <a:latin typeface="Arial"/>
                <a:ea typeface="Calibri"/>
                <a:cs typeface="Times New Roman"/>
              </a:rPr>
              <a:t>tugas</a:t>
            </a:r>
            <a:r>
              <a:rPr lang="en-US" sz="2257" dirty="0">
                <a:latin typeface="Arial"/>
                <a:ea typeface="Calibri"/>
                <a:cs typeface="Times New Roman"/>
              </a:rPr>
              <a:t> </a:t>
            </a:r>
            <a:r>
              <a:rPr lang="en-US" sz="2257" dirty="0" err="1">
                <a:latin typeface="Arial"/>
                <a:ea typeface="Calibri"/>
                <a:cs typeface="Times New Roman"/>
              </a:rPr>
              <a:t>dan</a:t>
            </a:r>
            <a:r>
              <a:rPr lang="en-US" sz="2257" dirty="0">
                <a:latin typeface="Arial"/>
                <a:ea typeface="Calibri"/>
                <a:cs typeface="Times New Roman"/>
              </a:rPr>
              <a:t> </a:t>
            </a:r>
            <a:r>
              <a:rPr lang="en-US" sz="2257" dirty="0" err="1">
                <a:latin typeface="Arial"/>
                <a:ea typeface="Calibri"/>
                <a:cs typeface="Times New Roman"/>
              </a:rPr>
              <a:t>wewenang</a:t>
            </a:r>
            <a:r>
              <a:rPr lang="en-US" sz="2257" dirty="0">
                <a:latin typeface="Arial"/>
                <a:ea typeface="Calibri"/>
                <a:cs typeface="Times New Roman"/>
              </a:rPr>
              <a:t> GWPP.</a:t>
            </a:r>
            <a:endParaRPr lang="id-ID" sz="1242" dirty="0">
              <a:ea typeface="Calibri"/>
              <a:cs typeface="Times New Roman"/>
            </a:endParaRPr>
          </a:p>
          <a:p>
            <a:pPr marL="387031" indent="-387031" algn="just">
              <a:lnSpc>
                <a:spcPct val="115000"/>
              </a:lnSpc>
              <a:buFont typeface="+mj-lt"/>
              <a:buAutoNum type="alphaLcPeriod"/>
            </a:pPr>
            <a:r>
              <a:rPr lang="en-US" sz="2257" dirty="0" err="1">
                <a:latin typeface="Arial"/>
                <a:ea typeface="Calibri"/>
                <a:cs typeface="Times New Roman"/>
              </a:rPr>
              <a:t>Meningkatnya</a:t>
            </a:r>
            <a:r>
              <a:rPr lang="en-US" sz="2257" dirty="0">
                <a:latin typeface="Arial"/>
                <a:ea typeface="Calibri"/>
                <a:cs typeface="Times New Roman"/>
              </a:rPr>
              <a:t> </a:t>
            </a:r>
            <a:r>
              <a:rPr lang="en-US" sz="2257" dirty="0" err="1">
                <a:latin typeface="Arial"/>
                <a:ea typeface="Calibri"/>
                <a:cs typeface="Times New Roman"/>
              </a:rPr>
              <a:t>efektivitas</a:t>
            </a:r>
            <a:r>
              <a:rPr lang="en-US" sz="2257" dirty="0">
                <a:latin typeface="Arial"/>
                <a:ea typeface="Calibri"/>
                <a:cs typeface="Times New Roman"/>
              </a:rPr>
              <a:t> </a:t>
            </a:r>
            <a:r>
              <a:rPr lang="en-US" sz="2257" dirty="0" err="1">
                <a:latin typeface="Arial"/>
                <a:ea typeface="Calibri"/>
                <a:cs typeface="Times New Roman"/>
              </a:rPr>
              <a:t>dan</a:t>
            </a:r>
            <a:r>
              <a:rPr lang="en-US" sz="2257" dirty="0">
                <a:latin typeface="Arial"/>
                <a:ea typeface="Calibri"/>
                <a:cs typeface="Times New Roman"/>
              </a:rPr>
              <a:t> </a:t>
            </a:r>
            <a:r>
              <a:rPr lang="en-US" sz="2257" dirty="0" err="1">
                <a:latin typeface="Arial"/>
                <a:ea typeface="Calibri"/>
                <a:cs typeface="Times New Roman"/>
              </a:rPr>
              <a:t>akuntabilitas</a:t>
            </a:r>
            <a:r>
              <a:rPr lang="en-US" sz="2257" dirty="0">
                <a:latin typeface="Arial"/>
                <a:ea typeface="Calibri"/>
                <a:cs typeface="Times New Roman"/>
              </a:rPr>
              <a:t> </a:t>
            </a:r>
            <a:r>
              <a:rPr lang="en-US" sz="2257" dirty="0" err="1">
                <a:latin typeface="Arial"/>
                <a:ea typeface="Calibri"/>
                <a:cs typeface="Times New Roman"/>
              </a:rPr>
              <a:t>pelaksanaan</a:t>
            </a:r>
            <a:r>
              <a:rPr lang="en-US" sz="2257" dirty="0">
                <a:latin typeface="Arial"/>
                <a:ea typeface="Calibri"/>
                <a:cs typeface="Times New Roman"/>
              </a:rPr>
              <a:t> </a:t>
            </a:r>
            <a:r>
              <a:rPr lang="en-US" sz="2257" dirty="0" err="1">
                <a:latin typeface="Arial"/>
                <a:ea typeface="Calibri"/>
                <a:cs typeface="Times New Roman"/>
              </a:rPr>
              <a:t>tugas</a:t>
            </a:r>
            <a:r>
              <a:rPr lang="en-US" sz="2257" dirty="0">
                <a:latin typeface="Arial"/>
                <a:ea typeface="Calibri"/>
                <a:cs typeface="Times New Roman"/>
              </a:rPr>
              <a:t> </a:t>
            </a:r>
            <a:r>
              <a:rPr lang="en-US" sz="2257" dirty="0" err="1">
                <a:latin typeface="Arial"/>
                <a:ea typeface="Calibri"/>
                <a:cs typeface="Times New Roman"/>
              </a:rPr>
              <a:t>dan</a:t>
            </a:r>
            <a:r>
              <a:rPr lang="en-US" sz="2257" dirty="0">
                <a:latin typeface="Arial"/>
                <a:ea typeface="Calibri"/>
                <a:cs typeface="Times New Roman"/>
              </a:rPr>
              <a:t> </a:t>
            </a:r>
            <a:r>
              <a:rPr lang="en-US" sz="2257" dirty="0" err="1">
                <a:latin typeface="Arial"/>
                <a:ea typeface="Calibri"/>
                <a:cs typeface="Times New Roman"/>
              </a:rPr>
              <a:t>wewenang</a:t>
            </a:r>
            <a:r>
              <a:rPr lang="en-US" sz="2257" dirty="0">
                <a:latin typeface="Arial"/>
                <a:ea typeface="Calibri"/>
                <a:cs typeface="Times New Roman"/>
              </a:rPr>
              <a:t> GWPP.</a:t>
            </a:r>
            <a:endParaRPr lang="id-ID" sz="1242" dirty="0">
              <a:ea typeface="Calibri"/>
              <a:cs typeface="Times New Roman"/>
            </a:endParaRPr>
          </a:p>
          <a:p>
            <a:pPr marL="387031" indent="-387031" algn="just">
              <a:lnSpc>
                <a:spcPct val="115000"/>
              </a:lnSpc>
              <a:buFont typeface="+mj-lt"/>
              <a:buAutoNum type="alphaLcPeriod"/>
            </a:pPr>
            <a:r>
              <a:rPr lang="en-US" sz="2257" dirty="0" err="1">
                <a:latin typeface="Arial"/>
                <a:ea typeface="Calibri"/>
                <a:cs typeface="Times New Roman"/>
              </a:rPr>
              <a:t>Terjalinya</a:t>
            </a:r>
            <a:r>
              <a:rPr lang="en-US" sz="2257" dirty="0">
                <a:latin typeface="Arial"/>
                <a:ea typeface="Calibri"/>
                <a:cs typeface="Times New Roman"/>
              </a:rPr>
              <a:t> </a:t>
            </a:r>
            <a:r>
              <a:rPr lang="en-US" sz="2257" dirty="0" err="1">
                <a:latin typeface="Arial"/>
                <a:ea typeface="Calibri"/>
                <a:cs typeface="Times New Roman"/>
              </a:rPr>
              <a:t>Koordinasi</a:t>
            </a:r>
            <a:r>
              <a:rPr lang="en-US" sz="2257" dirty="0">
                <a:latin typeface="Arial"/>
                <a:ea typeface="Calibri"/>
                <a:cs typeface="Times New Roman"/>
              </a:rPr>
              <a:t> </a:t>
            </a:r>
            <a:r>
              <a:rPr lang="en-US" sz="2257" dirty="0" err="1">
                <a:latin typeface="Arial"/>
                <a:ea typeface="Calibri"/>
                <a:cs typeface="Times New Roman"/>
              </a:rPr>
              <a:t>dan</a:t>
            </a:r>
            <a:r>
              <a:rPr lang="en-US" sz="2257" dirty="0">
                <a:latin typeface="Arial"/>
                <a:ea typeface="Calibri"/>
                <a:cs typeface="Times New Roman"/>
              </a:rPr>
              <a:t> </a:t>
            </a:r>
            <a:r>
              <a:rPr lang="en-US" sz="2257" dirty="0" err="1">
                <a:latin typeface="Arial"/>
                <a:ea typeface="Calibri"/>
                <a:cs typeface="Times New Roman"/>
              </a:rPr>
              <a:t>Sinergitas</a:t>
            </a:r>
            <a:r>
              <a:rPr lang="en-US" sz="2257" dirty="0">
                <a:latin typeface="Arial"/>
                <a:ea typeface="Calibri"/>
                <a:cs typeface="Times New Roman"/>
              </a:rPr>
              <a:t> </a:t>
            </a:r>
            <a:r>
              <a:rPr lang="en-US" sz="2257" dirty="0" err="1">
                <a:latin typeface="Arial"/>
                <a:ea typeface="Calibri"/>
                <a:cs typeface="Times New Roman"/>
              </a:rPr>
              <a:t>antar</a:t>
            </a:r>
            <a:r>
              <a:rPr lang="en-US" sz="2257" dirty="0">
                <a:latin typeface="Arial"/>
                <a:ea typeface="Calibri"/>
                <a:cs typeface="Times New Roman"/>
              </a:rPr>
              <a:t> Unit </a:t>
            </a:r>
            <a:r>
              <a:rPr lang="en-US" sz="2257" dirty="0" err="1">
                <a:latin typeface="Arial"/>
                <a:ea typeface="Calibri"/>
                <a:cs typeface="Times New Roman"/>
              </a:rPr>
              <a:t>Kerja</a:t>
            </a:r>
            <a:r>
              <a:rPr lang="en-US" sz="2257" dirty="0">
                <a:latin typeface="Arial"/>
                <a:ea typeface="Calibri"/>
                <a:cs typeface="Times New Roman"/>
              </a:rPr>
              <a:t> </a:t>
            </a:r>
            <a:r>
              <a:rPr lang="en-US" sz="2257" dirty="0" err="1">
                <a:latin typeface="Arial"/>
                <a:ea typeface="Calibri"/>
                <a:cs typeface="Times New Roman"/>
              </a:rPr>
              <a:t>Perangkat</a:t>
            </a:r>
            <a:r>
              <a:rPr lang="en-US" sz="2257" dirty="0">
                <a:latin typeface="Arial"/>
                <a:ea typeface="Calibri"/>
                <a:cs typeface="Times New Roman"/>
              </a:rPr>
              <a:t> GWPP.</a:t>
            </a:r>
            <a:endParaRPr lang="id-ID" sz="1242" dirty="0">
              <a:ea typeface="Calibri"/>
              <a:cs typeface="Times New Roman"/>
            </a:endParaRPr>
          </a:p>
          <a:p>
            <a:pPr marL="387031" indent="-387031" algn="just">
              <a:lnSpc>
                <a:spcPct val="115000"/>
              </a:lnSpc>
              <a:buFont typeface="+mj-lt"/>
              <a:buAutoNum type="alphaLcPeriod"/>
            </a:pPr>
            <a:r>
              <a:rPr lang="en-US" sz="2257" dirty="0" err="1">
                <a:latin typeface="Arial"/>
                <a:ea typeface="Calibri"/>
                <a:cs typeface="Times New Roman"/>
              </a:rPr>
              <a:t>Tercapainya</a:t>
            </a:r>
            <a:r>
              <a:rPr lang="en-US" sz="2257" dirty="0">
                <a:latin typeface="Arial"/>
                <a:ea typeface="Calibri"/>
                <a:cs typeface="Times New Roman"/>
              </a:rPr>
              <a:t> Kinerja GWPP </a:t>
            </a:r>
            <a:r>
              <a:rPr lang="en-US" sz="2257" dirty="0" err="1">
                <a:latin typeface="Arial"/>
                <a:ea typeface="Calibri"/>
                <a:cs typeface="Times New Roman"/>
              </a:rPr>
              <a:t>dengan</a:t>
            </a:r>
            <a:r>
              <a:rPr lang="en-US" sz="2257" dirty="0">
                <a:latin typeface="Arial"/>
                <a:ea typeface="Calibri"/>
                <a:cs typeface="Times New Roman"/>
              </a:rPr>
              <a:t> </a:t>
            </a:r>
            <a:r>
              <a:rPr lang="en-US" sz="2257" dirty="0" err="1">
                <a:latin typeface="Arial"/>
                <a:ea typeface="Calibri"/>
                <a:cs typeface="Times New Roman"/>
              </a:rPr>
              <a:t>Baik</a:t>
            </a:r>
            <a:r>
              <a:rPr lang="en-US" sz="2257" dirty="0">
                <a:latin typeface="Arial"/>
                <a:ea typeface="Calibri"/>
                <a:cs typeface="Times New Roman"/>
              </a:rPr>
              <a:t>.</a:t>
            </a:r>
          </a:p>
          <a:p>
            <a:pPr algn="just">
              <a:lnSpc>
                <a:spcPct val="115000"/>
              </a:lnSpc>
            </a:pPr>
            <a:endParaRPr lang="en-US" sz="2257" dirty="0">
              <a:latin typeface="Arial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</a:pPr>
            <a:r>
              <a:rPr kumimoji="0" lang="en-US" sz="226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Surat </a:t>
            </a:r>
            <a:r>
              <a:rPr kumimoji="0" lang="en-US" sz="226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Pernyataan</a:t>
            </a:r>
            <a:r>
              <a:rPr kumimoji="0" lang="en-US" sz="226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 </a:t>
            </a:r>
            <a:r>
              <a:rPr kumimoji="0" lang="en-US" sz="226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Kesanggupan</a:t>
            </a:r>
            <a:r>
              <a:rPr kumimoji="0" lang="en-US" sz="226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 </a:t>
            </a:r>
            <a:r>
              <a:rPr kumimoji="0" lang="en-US" sz="226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Melaksanakan</a:t>
            </a:r>
            <a:r>
              <a:rPr kumimoji="0" lang="en-US" sz="226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 Program </a:t>
            </a:r>
            <a:r>
              <a:rPr kumimoji="0" lang="en-US" sz="226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Penguatan</a:t>
            </a:r>
            <a:r>
              <a:rPr kumimoji="0" lang="en-US" sz="226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 </a:t>
            </a:r>
            <a:r>
              <a:rPr kumimoji="0" lang="en-US" sz="226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Penyelenggaraan</a:t>
            </a:r>
            <a:r>
              <a:rPr kumimoji="0" lang="en-US" sz="226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 Bina </a:t>
            </a:r>
            <a:r>
              <a:rPr kumimoji="0" lang="en-US" sz="226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Adminstrasi</a:t>
            </a:r>
            <a:r>
              <a:rPr kumimoji="0" lang="en-US" sz="226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 </a:t>
            </a:r>
            <a:r>
              <a:rPr kumimoji="0" lang="en-US" sz="226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Kewilayahan</a:t>
            </a:r>
            <a:r>
              <a:rPr kumimoji="0" lang="en-US" sz="226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 </a:t>
            </a:r>
            <a:r>
              <a:rPr kumimoji="0" lang="en-US" sz="226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dengan</a:t>
            </a:r>
            <a:r>
              <a:rPr kumimoji="0" lang="en-US" sz="226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 </a:t>
            </a:r>
            <a:r>
              <a:rPr kumimoji="0" lang="en-US" sz="226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Kegiatan</a:t>
            </a:r>
            <a:r>
              <a:rPr kumimoji="0" lang="en-US" sz="226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 </a:t>
            </a:r>
            <a:r>
              <a:rPr kumimoji="0" lang="en-US" sz="226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Dekonsentrasi</a:t>
            </a:r>
            <a:r>
              <a:rPr kumimoji="0" lang="en-US" sz="226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 </a:t>
            </a:r>
            <a:r>
              <a:rPr kumimoji="0" lang="en-US" sz="226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Peningkatan</a:t>
            </a:r>
            <a:r>
              <a:rPr kumimoji="0" lang="en-US" sz="226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 Peran GWPP di </a:t>
            </a:r>
            <a:r>
              <a:rPr kumimoji="0" lang="en-US" sz="226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Provinsi</a:t>
            </a:r>
            <a:r>
              <a:rPr kumimoji="0" lang="en-US" sz="226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 Kalimantan Timur, No. 092/0898/BPPOD-I </a:t>
            </a:r>
            <a:r>
              <a:rPr kumimoji="0" lang="en-US" sz="226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tanggal</a:t>
            </a:r>
            <a:r>
              <a:rPr kumimoji="0" lang="en-US" sz="226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 22 </a:t>
            </a:r>
            <a:r>
              <a:rPr kumimoji="0" lang="en-US" sz="226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Februari</a:t>
            </a:r>
            <a:r>
              <a:rPr kumimoji="0" lang="en-US" sz="226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 2021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.</a:t>
            </a:r>
            <a:endParaRPr kumimoji="0" lang="id-ID" sz="105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387031" indent="-387031" algn="just">
              <a:lnSpc>
                <a:spcPct val="115000"/>
              </a:lnSpc>
              <a:buFont typeface="+mj-lt"/>
              <a:buAutoNum type="alphaLcPeriod"/>
            </a:pPr>
            <a:endParaRPr lang="id-ID" sz="1242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729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7726315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2184400" y="143345"/>
            <a:ext cx="7841890" cy="9746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25"/>
              </a:lnSpc>
            </a:pPr>
            <a:r>
              <a:rPr lang="en-CA" sz="4289" b="1" dirty="0">
                <a:solidFill>
                  <a:srgbClr val="000000"/>
                </a:solidFill>
                <a:latin typeface="Agency FB Bold"/>
                <a:cs typeface="Agency FB Bold"/>
              </a:rPr>
              <a:t>STRUKTUR ORGANISASI PERANGKAT GWPP</a:t>
            </a:r>
          </a:p>
          <a:p>
            <a:pPr>
              <a:lnSpc>
                <a:spcPts val="3825"/>
              </a:lnSpc>
            </a:pPr>
            <a:endParaRPr lang="en-CA" sz="4279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04337" y="1863490"/>
            <a:ext cx="4128246" cy="6924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>
              <a:lnSpc>
                <a:spcPts val="1780"/>
              </a:lnSpc>
            </a:pPr>
            <a:r>
              <a:rPr lang="en-CA" sz="1585" b="1" dirty="0">
                <a:solidFill>
                  <a:srgbClr val="000000"/>
                </a:solidFill>
                <a:latin typeface="Arial Narrow Bold"/>
                <a:cs typeface="Arial Narrow Bold"/>
              </a:rPr>
              <a:t>GUBERNUR SEBAGAI WAKIL PEMERINTAH PUSAT </a:t>
            </a:r>
          </a:p>
          <a:p>
            <a:pPr algn="ctr">
              <a:lnSpc>
                <a:spcPts val="1780"/>
              </a:lnSpc>
            </a:pPr>
            <a:r>
              <a:rPr lang="en-CA" sz="1585" b="1" dirty="0">
                <a:solidFill>
                  <a:srgbClr val="000000"/>
                </a:solidFill>
                <a:latin typeface="Arial Narrow Bold"/>
                <a:cs typeface="Arial Narrow Bold"/>
              </a:rPr>
              <a:t>(GUBERNUR KALIMANTAN TIMUR)</a:t>
            </a:r>
          </a:p>
          <a:p>
            <a:pPr algn="ctr">
              <a:lnSpc>
                <a:spcPts val="1780"/>
              </a:lnSpc>
            </a:pPr>
            <a:endParaRPr lang="en-CA" sz="1575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597176" y="2645114"/>
            <a:ext cx="4785476" cy="69249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00"/>
              </a:lnSpc>
              <a:tabLst>
                <a:tab pos="889000" algn="l"/>
              </a:tabLst>
            </a:pPr>
            <a:r>
              <a:rPr lang="en-CA" sz="1587" b="1" dirty="0">
                <a:solidFill>
                  <a:srgbClr val="000000"/>
                </a:solidFill>
                <a:latin typeface="Arial Narrow Bold"/>
                <a:cs typeface="Arial Narrow Bold"/>
              </a:rPr>
              <a:t>SEKRETARIS GUBERNUR SEBAGAI </a:t>
            </a:r>
          </a:p>
          <a:p>
            <a:pPr algn="ctr">
              <a:lnSpc>
                <a:spcPts val="1800"/>
              </a:lnSpc>
              <a:tabLst>
                <a:tab pos="889000" algn="l"/>
              </a:tabLst>
            </a:pPr>
            <a:r>
              <a:rPr lang="en-CA" sz="1587" b="1" dirty="0">
                <a:solidFill>
                  <a:srgbClr val="000000"/>
                </a:solidFill>
                <a:latin typeface="Arial Narrow Bold"/>
                <a:cs typeface="Arial Narrow Bold"/>
              </a:rPr>
              <a:t>WAKIL PEMERINTAH PUSAT</a:t>
            </a:r>
          </a:p>
          <a:p>
            <a:pPr algn="ctr">
              <a:lnSpc>
                <a:spcPts val="1800"/>
              </a:lnSpc>
              <a:tabLst>
                <a:tab pos="889000" algn="l"/>
              </a:tabLst>
            </a:pPr>
            <a:r>
              <a:rPr lang="en-CA" sz="1587" b="1" dirty="0">
                <a:solidFill>
                  <a:srgbClr val="000000"/>
                </a:solidFill>
                <a:latin typeface="Arial Narrow Bold"/>
              </a:rPr>
              <a:t>(SEKRETARIS DAERAH PROV. KALTIM)</a:t>
            </a:r>
            <a:endParaRPr lang="en-CA" sz="1577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512300" y="3583634"/>
            <a:ext cx="2050818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80"/>
              </a:lnSpc>
            </a:pPr>
            <a:r>
              <a:rPr lang="en-CA" sz="1587" b="1">
                <a:solidFill>
                  <a:srgbClr val="000000"/>
                </a:solidFill>
                <a:latin typeface="Arial Narrow Bold"/>
                <a:cs typeface="Arial Narrow Bold"/>
              </a:rPr>
              <a:t>PERANGKAT GUBERNUR</a:t>
            </a:r>
          </a:p>
          <a:p>
            <a:pPr>
              <a:lnSpc>
                <a:spcPts val="1780"/>
              </a:lnSpc>
            </a:pPr>
            <a:endParaRPr lang="en-CA" sz="157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719735" y="3669642"/>
            <a:ext cx="1128322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>
              <a:lnSpc>
                <a:spcPts val="1780"/>
              </a:lnSpc>
            </a:pPr>
            <a:r>
              <a:rPr lang="en-CA" sz="1577" dirty="0">
                <a:solidFill>
                  <a:srgbClr val="000000"/>
                </a:solidFill>
                <a:latin typeface="Arial Narrow"/>
                <a:cs typeface="Arial Narrow"/>
              </a:rPr>
              <a:t>SEKRETARIAT</a:t>
            </a:r>
          </a:p>
          <a:p>
            <a:pPr algn="ctr">
              <a:lnSpc>
                <a:spcPts val="1780"/>
              </a:lnSpc>
            </a:pPr>
            <a:r>
              <a:rPr lang="en-CA" sz="1577" dirty="0">
                <a:solidFill>
                  <a:srgbClr val="000000"/>
                </a:solidFill>
              </a:rPr>
              <a:t>BIRO POD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84143" y="4861283"/>
            <a:ext cx="1703223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>
              <a:lnSpc>
                <a:spcPts val="1800"/>
              </a:lnSpc>
              <a:tabLst>
                <a:tab pos="2095500" algn="l"/>
              </a:tabLst>
            </a:pPr>
            <a:r>
              <a:rPr lang="en-CA" sz="1350" dirty="0">
                <a:solidFill>
                  <a:srgbClr val="000000"/>
                </a:solidFill>
                <a:latin typeface="Arial Narrow"/>
                <a:cs typeface="Arial Narrow"/>
              </a:rPr>
              <a:t>UNIT KERJA</a:t>
            </a:r>
          </a:p>
          <a:p>
            <a:pPr algn="ctr">
              <a:lnSpc>
                <a:spcPts val="1800"/>
              </a:lnSpc>
              <a:tabLst>
                <a:tab pos="2095500" algn="l"/>
              </a:tabLst>
            </a:pPr>
            <a:r>
              <a:rPr lang="en-CA" sz="1350" dirty="0">
                <a:solidFill>
                  <a:srgbClr val="000000"/>
                </a:solidFill>
                <a:latin typeface="Arial Narrow"/>
              </a:rPr>
              <a:t>BIDANG PEMERINTAHAN</a:t>
            </a:r>
          </a:p>
          <a:p>
            <a:pPr algn="ctr">
              <a:lnSpc>
                <a:spcPts val="1800"/>
              </a:lnSpc>
              <a:tabLst>
                <a:tab pos="2095500" algn="l"/>
              </a:tabLst>
            </a:pPr>
            <a:endParaRPr lang="en-CA" sz="1350" dirty="0">
              <a:solidFill>
                <a:srgbClr val="000000"/>
              </a:solidFill>
              <a:latin typeface="Arial Narrow"/>
            </a:endParaRPr>
          </a:p>
          <a:p>
            <a:pPr algn="ctr">
              <a:lnSpc>
                <a:spcPts val="1800"/>
              </a:lnSpc>
              <a:tabLst>
                <a:tab pos="2095500" algn="l"/>
              </a:tabLst>
            </a:pPr>
            <a:r>
              <a:rPr lang="en-CA" sz="1350" dirty="0">
                <a:solidFill>
                  <a:srgbClr val="000000"/>
                </a:solidFill>
                <a:latin typeface="Arial Narrow"/>
              </a:rPr>
              <a:t>(BIRO POD SETDA</a:t>
            </a:r>
          </a:p>
          <a:p>
            <a:pPr algn="ctr">
              <a:lnSpc>
                <a:spcPts val="1800"/>
              </a:lnSpc>
              <a:tabLst>
                <a:tab pos="2095500" algn="l"/>
              </a:tabLst>
            </a:pPr>
            <a:r>
              <a:rPr lang="en-CA" sz="1350" dirty="0">
                <a:solidFill>
                  <a:srgbClr val="000000"/>
                </a:solidFill>
                <a:latin typeface="Arial Narrow"/>
              </a:rPr>
              <a:t>PROV. KALTIM)</a:t>
            </a: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15B1B997-E0BF-4E57-9C7F-42CBAEDAA01E}"/>
              </a:ext>
            </a:extLst>
          </p:cNvPr>
          <p:cNvSpPr txBox="1"/>
          <p:nvPr/>
        </p:nvSpPr>
        <p:spPr>
          <a:xfrm>
            <a:off x="2993276" y="4838591"/>
            <a:ext cx="1468351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>
              <a:lnSpc>
                <a:spcPts val="1800"/>
              </a:lnSpc>
              <a:tabLst>
                <a:tab pos="2095500" algn="l"/>
              </a:tabLst>
            </a:pPr>
            <a:r>
              <a:rPr lang="en-CA" sz="1350" dirty="0">
                <a:solidFill>
                  <a:srgbClr val="000000"/>
                </a:solidFill>
                <a:latin typeface="Arial Narrow"/>
                <a:cs typeface="Arial Narrow"/>
              </a:rPr>
              <a:t>UNIT KERJA</a:t>
            </a:r>
          </a:p>
          <a:p>
            <a:pPr algn="ctr">
              <a:lnSpc>
                <a:spcPts val="1800"/>
              </a:lnSpc>
              <a:tabLst>
                <a:tab pos="2095500" algn="l"/>
              </a:tabLst>
            </a:pPr>
            <a:r>
              <a:rPr lang="en-CA" sz="1350" dirty="0">
                <a:solidFill>
                  <a:srgbClr val="000000"/>
                </a:solidFill>
                <a:latin typeface="Arial Narrow"/>
              </a:rPr>
              <a:t>BIDANG HUKUM DAN</a:t>
            </a:r>
          </a:p>
          <a:p>
            <a:pPr algn="ctr">
              <a:lnSpc>
                <a:spcPts val="1800"/>
              </a:lnSpc>
              <a:tabLst>
                <a:tab pos="2095500" algn="l"/>
              </a:tabLst>
            </a:pPr>
            <a:r>
              <a:rPr lang="en-CA" sz="1350" dirty="0">
                <a:solidFill>
                  <a:srgbClr val="000000"/>
                </a:solidFill>
                <a:latin typeface="Arial Narrow"/>
              </a:rPr>
              <a:t>ORGANISASI</a:t>
            </a:r>
          </a:p>
          <a:p>
            <a:pPr algn="ctr">
              <a:lnSpc>
                <a:spcPts val="1800"/>
              </a:lnSpc>
              <a:tabLst>
                <a:tab pos="2095500" algn="l"/>
              </a:tabLst>
            </a:pPr>
            <a:r>
              <a:rPr lang="en-CA" sz="1350" dirty="0">
                <a:solidFill>
                  <a:srgbClr val="000000"/>
                </a:solidFill>
                <a:latin typeface="Arial Narrow"/>
              </a:rPr>
              <a:t>(BIRO HUKUM SETDA</a:t>
            </a:r>
          </a:p>
          <a:p>
            <a:pPr algn="ctr">
              <a:lnSpc>
                <a:spcPts val="1800"/>
              </a:lnSpc>
              <a:tabLst>
                <a:tab pos="2095500" algn="l"/>
              </a:tabLst>
            </a:pPr>
            <a:r>
              <a:rPr lang="en-CA" sz="1350" dirty="0">
                <a:solidFill>
                  <a:srgbClr val="000000"/>
                </a:solidFill>
                <a:latin typeface="Arial Narrow"/>
              </a:rPr>
              <a:t>PROV. KALTIM)</a:t>
            </a: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B2CA5236-C390-4840-8FA3-E43B1E5D8C6C}"/>
              </a:ext>
            </a:extLst>
          </p:cNvPr>
          <p:cNvSpPr txBox="1"/>
          <p:nvPr/>
        </p:nvSpPr>
        <p:spPr>
          <a:xfrm>
            <a:off x="5196908" y="4838591"/>
            <a:ext cx="1586012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>
              <a:lnSpc>
                <a:spcPts val="1800"/>
              </a:lnSpc>
              <a:tabLst>
                <a:tab pos="2095500" algn="l"/>
              </a:tabLst>
            </a:pPr>
            <a:r>
              <a:rPr lang="en-CA" sz="1350" dirty="0">
                <a:solidFill>
                  <a:srgbClr val="000000"/>
                </a:solidFill>
                <a:latin typeface="Arial Narrow"/>
                <a:cs typeface="Arial Narrow"/>
              </a:rPr>
              <a:t>UNIT KERJA</a:t>
            </a:r>
          </a:p>
          <a:p>
            <a:pPr algn="ctr">
              <a:lnSpc>
                <a:spcPts val="1800"/>
              </a:lnSpc>
              <a:tabLst>
                <a:tab pos="2095500" algn="l"/>
              </a:tabLst>
            </a:pPr>
            <a:r>
              <a:rPr lang="en-CA" sz="1350" dirty="0">
                <a:solidFill>
                  <a:srgbClr val="000000"/>
                </a:solidFill>
                <a:latin typeface="Arial Narrow"/>
              </a:rPr>
              <a:t>BIDANG KEUANGAN</a:t>
            </a:r>
          </a:p>
          <a:p>
            <a:pPr algn="ctr">
              <a:lnSpc>
                <a:spcPts val="1800"/>
              </a:lnSpc>
              <a:tabLst>
                <a:tab pos="2095500" algn="l"/>
              </a:tabLst>
            </a:pPr>
            <a:endParaRPr lang="en-CA" sz="1350" dirty="0">
              <a:solidFill>
                <a:srgbClr val="000000"/>
              </a:solidFill>
              <a:latin typeface="Arial Narrow"/>
            </a:endParaRPr>
          </a:p>
          <a:p>
            <a:pPr algn="ctr">
              <a:lnSpc>
                <a:spcPts val="1800"/>
              </a:lnSpc>
              <a:tabLst>
                <a:tab pos="2095500" algn="l"/>
              </a:tabLst>
            </a:pPr>
            <a:r>
              <a:rPr lang="en-CA" sz="1350" dirty="0">
                <a:solidFill>
                  <a:srgbClr val="000000"/>
                </a:solidFill>
                <a:latin typeface="Arial Narrow"/>
              </a:rPr>
              <a:t>(BPKAD PROV. KALTIM)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6DBA7B1A-0F69-429D-8EA1-9E3DA6EDA87E}"/>
              </a:ext>
            </a:extLst>
          </p:cNvPr>
          <p:cNvSpPr txBox="1"/>
          <p:nvPr/>
        </p:nvSpPr>
        <p:spPr>
          <a:xfrm>
            <a:off x="7282957" y="4861283"/>
            <a:ext cx="1767407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>
              <a:lnSpc>
                <a:spcPts val="1800"/>
              </a:lnSpc>
              <a:tabLst>
                <a:tab pos="2095500" algn="l"/>
              </a:tabLst>
            </a:pPr>
            <a:r>
              <a:rPr lang="en-CA" sz="1350" dirty="0">
                <a:solidFill>
                  <a:srgbClr val="000000"/>
                </a:solidFill>
                <a:latin typeface="Arial Narrow"/>
                <a:cs typeface="Arial Narrow"/>
              </a:rPr>
              <a:t>UNIT KERJA</a:t>
            </a:r>
          </a:p>
          <a:p>
            <a:pPr algn="ctr">
              <a:lnSpc>
                <a:spcPts val="1800"/>
              </a:lnSpc>
              <a:tabLst>
                <a:tab pos="2095500" algn="l"/>
              </a:tabLst>
            </a:pPr>
            <a:r>
              <a:rPr lang="en-CA" sz="1350" dirty="0">
                <a:solidFill>
                  <a:srgbClr val="000000"/>
                </a:solidFill>
                <a:latin typeface="Arial Narrow"/>
              </a:rPr>
              <a:t>BIDANG PERENCANAAN</a:t>
            </a:r>
          </a:p>
          <a:p>
            <a:pPr algn="ctr">
              <a:lnSpc>
                <a:spcPts val="1800"/>
              </a:lnSpc>
              <a:tabLst>
                <a:tab pos="2095500" algn="l"/>
              </a:tabLst>
            </a:pPr>
            <a:endParaRPr lang="en-CA" sz="1350" dirty="0">
              <a:solidFill>
                <a:srgbClr val="000000"/>
              </a:solidFill>
              <a:latin typeface="Arial Narrow"/>
            </a:endParaRPr>
          </a:p>
          <a:p>
            <a:pPr algn="ctr">
              <a:lnSpc>
                <a:spcPts val="1800"/>
              </a:lnSpc>
              <a:tabLst>
                <a:tab pos="2095500" algn="l"/>
              </a:tabLst>
            </a:pPr>
            <a:r>
              <a:rPr lang="en-CA" sz="1350" dirty="0">
                <a:solidFill>
                  <a:srgbClr val="000000"/>
                </a:solidFill>
                <a:latin typeface="Arial Narrow"/>
              </a:rPr>
              <a:t>(BAPPEDA PROV. KALTIM)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10C43B7B-EEDA-49B0-9199-5193CAF75A2F}"/>
              </a:ext>
            </a:extLst>
          </p:cNvPr>
          <p:cNvSpPr txBox="1"/>
          <p:nvPr/>
        </p:nvSpPr>
        <p:spPr>
          <a:xfrm>
            <a:off x="9566464" y="4838591"/>
            <a:ext cx="1592744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>
              <a:lnSpc>
                <a:spcPts val="1800"/>
              </a:lnSpc>
              <a:tabLst>
                <a:tab pos="2095500" algn="l"/>
              </a:tabLst>
            </a:pPr>
            <a:r>
              <a:rPr lang="en-CA" sz="1350" dirty="0">
                <a:solidFill>
                  <a:srgbClr val="000000"/>
                </a:solidFill>
                <a:latin typeface="Arial Narrow"/>
                <a:cs typeface="Arial Narrow"/>
              </a:rPr>
              <a:t>UNIT KERJA</a:t>
            </a:r>
          </a:p>
          <a:p>
            <a:pPr algn="ctr">
              <a:lnSpc>
                <a:spcPts val="1800"/>
              </a:lnSpc>
              <a:tabLst>
                <a:tab pos="2095500" algn="l"/>
              </a:tabLst>
            </a:pPr>
            <a:r>
              <a:rPr lang="en-CA" sz="1350" dirty="0">
                <a:solidFill>
                  <a:srgbClr val="000000"/>
                </a:solidFill>
                <a:latin typeface="Arial Narrow"/>
              </a:rPr>
              <a:t>BIDANG PENGAWASAN</a:t>
            </a:r>
          </a:p>
          <a:p>
            <a:pPr algn="ctr">
              <a:lnSpc>
                <a:spcPts val="1800"/>
              </a:lnSpc>
              <a:tabLst>
                <a:tab pos="2095500" algn="l"/>
              </a:tabLst>
            </a:pPr>
            <a:endParaRPr lang="en-CA" sz="1350" dirty="0">
              <a:solidFill>
                <a:srgbClr val="000000"/>
              </a:solidFill>
              <a:latin typeface="Arial Narrow"/>
            </a:endParaRPr>
          </a:p>
          <a:p>
            <a:pPr algn="ctr">
              <a:lnSpc>
                <a:spcPts val="1800"/>
              </a:lnSpc>
              <a:tabLst>
                <a:tab pos="2095500" algn="l"/>
              </a:tabLst>
            </a:pPr>
            <a:r>
              <a:rPr lang="en-CA" sz="1350" dirty="0">
                <a:solidFill>
                  <a:srgbClr val="000000"/>
                </a:solidFill>
                <a:latin typeface="Arial Narrow"/>
              </a:rPr>
              <a:t>(INSPEKTORAT</a:t>
            </a:r>
          </a:p>
          <a:p>
            <a:pPr algn="ctr">
              <a:lnSpc>
                <a:spcPts val="1800"/>
              </a:lnSpc>
              <a:tabLst>
                <a:tab pos="2095500" algn="l"/>
              </a:tabLst>
            </a:pPr>
            <a:r>
              <a:rPr lang="en-CA" sz="1350" dirty="0">
                <a:solidFill>
                  <a:srgbClr val="000000"/>
                </a:solidFill>
                <a:latin typeface="Arial Narrow"/>
              </a:rPr>
              <a:t> PROV. KALTIM)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87D522-802F-4CB2-B96C-05E299EEC910}"/>
              </a:ext>
            </a:extLst>
          </p:cNvPr>
          <p:cNvSpPr txBox="1"/>
          <p:nvPr/>
        </p:nvSpPr>
        <p:spPr>
          <a:xfrm>
            <a:off x="342715" y="1196860"/>
            <a:ext cx="3218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ea typeface="Calibri"/>
                <a:cs typeface="Times New Roman"/>
              </a:rPr>
              <a:t>SK </a:t>
            </a:r>
            <a:r>
              <a:rPr lang="en-US" dirty="0" err="1">
                <a:ea typeface="Calibri"/>
                <a:cs typeface="Times New Roman"/>
              </a:rPr>
              <a:t>Gubernur</a:t>
            </a:r>
            <a:r>
              <a:rPr lang="en-US" dirty="0">
                <a:ea typeface="Calibri"/>
                <a:cs typeface="Times New Roman"/>
              </a:rPr>
              <a:t> Kalimantan Timur No. 902/K.284/2021 </a:t>
            </a:r>
            <a:r>
              <a:rPr lang="en-US" dirty="0" err="1">
                <a:ea typeface="Calibri"/>
                <a:cs typeface="Times New Roman"/>
              </a:rPr>
              <a:t>tanggal</a:t>
            </a:r>
            <a:r>
              <a:rPr lang="en-US" dirty="0">
                <a:ea typeface="Calibri"/>
                <a:cs typeface="Times New Roman"/>
              </a:rPr>
              <a:t> 28 </a:t>
            </a:r>
            <a:r>
              <a:rPr lang="en-US" dirty="0" err="1">
                <a:ea typeface="Calibri"/>
                <a:cs typeface="Times New Roman"/>
              </a:rPr>
              <a:t>Juni</a:t>
            </a:r>
            <a:r>
              <a:rPr lang="en-US" dirty="0">
                <a:ea typeface="Calibri"/>
                <a:cs typeface="Times New Roman"/>
              </a:rPr>
              <a:t> 2021 </a:t>
            </a:r>
            <a:r>
              <a:rPr lang="en-US" dirty="0" err="1">
                <a:ea typeface="Calibri"/>
                <a:cs typeface="Times New Roman"/>
              </a:rPr>
              <a:t>tentang</a:t>
            </a:r>
            <a:r>
              <a:rPr lang="en-US" dirty="0">
                <a:ea typeface="Calibri"/>
                <a:cs typeface="Times New Roman"/>
              </a:rPr>
              <a:t> </a:t>
            </a:r>
            <a:r>
              <a:rPr lang="en-US" dirty="0" err="1">
                <a:ea typeface="Calibri"/>
                <a:cs typeface="Times New Roman"/>
              </a:rPr>
              <a:t>Pembentukan</a:t>
            </a:r>
            <a:r>
              <a:rPr lang="en-US" dirty="0">
                <a:ea typeface="Calibri"/>
                <a:cs typeface="Times New Roman"/>
              </a:rPr>
              <a:t> </a:t>
            </a:r>
            <a:r>
              <a:rPr lang="en-US" dirty="0" err="1">
                <a:ea typeface="Calibri"/>
                <a:cs typeface="Times New Roman"/>
              </a:rPr>
              <a:t>Perangkat</a:t>
            </a:r>
            <a:r>
              <a:rPr lang="en-US" dirty="0">
                <a:ea typeface="Calibri"/>
                <a:cs typeface="Times New Roman"/>
              </a:rPr>
              <a:t> GWPP Prov. </a:t>
            </a:r>
            <a:r>
              <a:rPr lang="en-US" dirty="0" err="1">
                <a:ea typeface="Calibri"/>
                <a:cs typeface="Times New Roman"/>
              </a:rPr>
              <a:t>Kaltim</a:t>
            </a:r>
            <a:r>
              <a:rPr lang="en-US" dirty="0">
                <a:ea typeface="Calibri"/>
                <a:cs typeface="Times New Roman"/>
              </a:rPr>
              <a:t>.</a:t>
            </a:r>
            <a:endParaRPr lang="id-ID" dirty="0">
              <a:ea typeface="Calibri"/>
              <a:cs typeface="Times New Roman"/>
            </a:endParaRPr>
          </a:p>
          <a:p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F1EC42-1B97-47B7-AC64-6FB1E30800E4}"/>
              </a:ext>
            </a:extLst>
          </p:cNvPr>
          <p:cNvSpPr txBox="1"/>
          <p:nvPr/>
        </p:nvSpPr>
        <p:spPr>
          <a:xfrm>
            <a:off x="8382652" y="1102639"/>
            <a:ext cx="3597176" cy="1732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268288" algn="just">
              <a:lnSpc>
                <a:spcPct val="115000"/>
              </a:lnSpc>
              <a:spcAft>
                <a:spcPts val="0"/>
              </a:spcAft>
            </a:pPr>
            <a:endParaRPr lang="id-ID" sz="500" dirty="0">
              <a:effectLst/>
              <a:latin typeface="Calibri"/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ea typeface="Calibri"/>
                <a:cs typeface="Times New Roman"/>
              </a:rPr>
              <a:t>SK </a:t>
            </a:r>
            <a:r>
              <a:rPr lang="en-US" dirty="0" err="1">
                <a:ea typeface="Calibri"/>
                <a:cs typeface="Times New Roman"/>
              </a:rPr>
              <a:t>Sekda</a:t>
            </a:r>
            <a:r>
              <a:rPr lang="en-US" dirty="0">
                <a:ea typeface="Calibri"/>
                <a:cs typeface="Times New Roman"/>
              </a:rPr>
              <a:t> Prov. </a:t>
            </a:r>
            <a:r>
              <a:rPr lang="en-US" dirty="0" err="1">
                <a:ea typeface="Calibri"/>
                <a:cs typeface="Times New Roman"/>
              </a:rPr>
              <a:t>Kaltim</a:t>
            </a:r>
            <a:r>
              <a:rPr lang="en-US" dirty="0">
                <a:ea typeface="Calibri"/>
                <a:cs typeface="Times New Roman"/>
              </a:rPr>
              <a:t> No. 902/ 24/ 169185-APBN/2021 </a:t>
            </a:r>
            <a:r>
              <a:rPr lang="en-US" dirty="0" err="1">
                <a:ea typeface="Calibri"/>
                <a:cs typeface="Times New Roman"/>
              </a:rPr>
              <a:t>tanggal</a:t>
            </a:r>
            <a:r>
              <a:rPr lang="en-US" dirty="0">
                <a:ea typeface="Calibri"/>
                <a:cs typeface="Times New Roman"/>
              </a:rPr>
              <a:t> 29 </a:t>
            </a:r>
            <a:r>
              <a:rPr lang="en-US" dirty="0" err="1">
                <a:ea typeface="Calibri"/>
                <a:cs typeface="Times New Roman"/>
              </a:rPr>
              <a:t>Juni</a:t>
            </a:r>
            <a:r>
              <a:rPr lang="en-US" dirty="0">
                <a:ea typeface="Calibri"/>
                <a:cs typeface="Times New Roman"/>
              </a:rPr>
              <a:t> 2021 </a:t>
            </a:r>
            <a:r>
              <a:rPr lang="en-US" dirty="0" err="1">
                <a:ea typeface="Calibri"/>
                <a:cs typeface="Times New Roman"/>
              </a:rPr>
              <a:t>tentang</a:t>
            </a:r>
            <a:r>
              <a:rPr lang="en-US" dirty="0">
                <a:ea typeface="Calibri"/>
                <a:cs typeface="Times New Roman"/>
              </a:rPr>
              <a:t> </a:t>
            </a:r>
            <a:r>
              <a:rPr lang="en-US" dirty="0" err="1">
                <a:ea typeface="Calibri"/>
                <a:cs typeface="Times New Roman"/>
              </a:rPr>
              <a:t>Pembentukan</a:t>
            </a:r>
            <a:r>
              <a:rPr lang="en-US" dirty="0">
                <a:ea typeface="Calibri"/>
                <a:cs typeface="Times New Roman"/>
              </a:rPr>
              <a:t> Tim </a:t>
            </a:r>
            <a:r>
              <a:rPr lang="en-US" dirty="0" err="1">
                <a:ea typeface="Calibri"/>
                <a:cs typeface="Times New Roman"/>
              </a:rPr>
              <a:t>Perangkat</a:t>
            </a:r>
            <a:r>
              <a:rPr lang="en-US" dirty="0">
                <a:ea typeface="Calibri"/>
                <a:cs typeface="Times New Roman"/>
              </a:rPr>
              <a:t> GWPP Prov. </a:t>
            </a:r>
            <a:r>
              <a:rPr lang="en-US" dirty="0" err="1">
                <a:ea typeface="Calibri"/>
                <a:cs typeface="Times New Roman"/>
              </a:rPr>
              <a:t>Kaltim</a:t>
            </a:r>
            <a:r>
              <a:rPr lang="en-US" dirty="0">
                <a:ea typeface="Calibri"/>
                <a:cs typeface="Times New Roman"/>
              </a:rPr>
              <a:t>.</a:t>
            </a:r>
            <a:endParaRPr lang="id-ID" dirty="0">
              <a:ea typeface="Calibri"/>
              <a:cs typeface="Times New Roman"/>
            </a:endParaRPr>
          </a:p>
          <a:p>
            <a:endParaRPr lang="en-ID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2BB922-5767-4C31-9311-AFB3639DE8FB}"/>
              </a:ext>
            </a:extLst>
          </p:cNvPr>
          <p:cNvSpPr/>
          <p:nvPr/>
        </p:nvSpPr>
        <p:spPr>
          <a:xfrm>
            <a:off x="0" y="1"/>
            <a:ext cx="911424" cy="11179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2BB922-5767-4C31-9311-AFB3639DE8FB}"/>
              </a:ext>
            </a:extLst>
          </p:cNvPr>
          <p:cNvSpPr/>
          <p:nvPr/>
        </p:nvSpPr>
        <p:spPr>
          <a:xfrm>
            <a:off x="11221706" y="1"/>
            <a:ext cx="970294" cy="1102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5F0908-BB84-44E1-927C-ED73458DC08F}"/>
              </a:ext>
            </a:extLst>
          </p:cNvPr>
          <p:cNvSpPr txBox="1">
            <a:spLocks/>
          </p:cNvSpPr>
          <p:nvPr/>
        </p:nvSpPr>
        <p:spPr>
          <a:xfrm>
            <a:off x="380961" y="3010247"/>
            <a:ext cx="3238523" cy="45154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525" tIns="45763" rIns="91525" bIns="45763"/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defRPr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TUGAS</a:t>
            </a:r>
            <a:endParaRPr lang="id-ID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spcBef>
                <a:spcPts val="0"/>
              </a:spcBef>
              <a:defRPr/>
            </a:pPr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  <a:buClrTx/>
              <a:tabLst>
                <a:tab pos="0" algn="l"/>
              </a:tabLst>
              <a:defRPr/>
            </a:pP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mendukung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pelayanan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administrasi</a:t>
            </a:r>
            <a:r>
              <a:rPr lang="id-ID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k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euangan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id-ID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  <a:buClrTx/>
              <a:tabLst>
                <a:tab pos="0" algn="l"/>
              </a:tabLst>
              <a:defRPr/>
            </a:pP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perencanaan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umum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id-ID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189" indent="-457189" algn="just">
              <a:spcBef>
                <a:spcPts val="0"/>
              </a:spcBef>
              <a:buClrTx/>
              <a:buFont typeface="+mj-lt"/>
              <a:buAutoNum type="arabicPeriod"/>
              <a:tabLst>
                <a:tab pos="450839" algn="l"/>
              </a:tabLst>
              <a:defRPr/>
            </a:pPr>
            <a:endParaRPr lang="id-ID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087ADA-D9B0-4645-B465-C9BE01C4729B}"/>
              </a:ext>
            </a:extLst>
          </p:cNvPr>
          <p:cNvSpPr txBox="1">
            <a:spLocks/>
          </p:cNvSpPr>
          <p:nvPr/>
        </p:nvSpPr>
        <p:spPr>
          <a:xfrm>
            <a:off x="3809984" y="3010250"/>
            <a:ext cx="8382016" cy="45691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525" tIns="45763" rIns="91525" bIns="45763"/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defRPr/>
            </a:pPr>
            <a:r>
              <a:rPr lang="en-US" sz="2133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FUNGSI</a:t>
            </a:r>
            <a:r>
              <a:rPr lang="en-US" sz="2133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</a:p>
          <a:p>
            <a:pPr marL="355591" indent="-355591" algn="just">
              <a:spcBef>
                <a:spcPts val="0"/>
              </a:spcBef>
              <a:buClrTx/>
              <a:buFont typeface="+mj-lt"/>
              <a:buAutoNum type="alphaLcPeriod"/>
              <a:defRPr/>
            </a:pPr>
            <a:r>
              <a:rPr lang="en-US" sz="1867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pengoordinasian</a:t>
            </a:r>
            <a:r>
              <a:rPr lang="en-US" sz="1867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penyusunan</a:t>
            </a:r>
            <a:r>
              <a:rPr lang="en-US" sz="1867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rencana</a:t>
            </a:r>
            <a:r>
              <a:rPr lang="en-US" sz="1867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program </a:t>
            </a:r>
            <a:r>
              <a:rPr lang="en-US" sz="1867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1867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anggaran</a:t>
            </a:r>
            <a:r>
              <a:rPr lang="en-US" sz="1867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perangkat</a:t>
            </a:r>
            <a:r>
              <a:rPr lang="en-US" sz="1867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gubernur</a:t>
            </a:r>
            <a:r>
              <a:rPr lang="en-US" sz="1867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355591" indent="-355591" algn="just">
              <a:spcBef>
                <a:spcPts val="0"/>
              </a:spcBef>
              <a:buClrTx/>
              <a:buFont typeface="+mj-lt"/>
              <a:buAutoNum type="alphaLcPeriod"/>
              <a:defRPr/>
            </a:pPr>
            <a:r>
              <a:rPr lang="en-US" sz="1867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pengoordinasian</a:t>
            </a:r>
            <a:r>
              <a:rPr lang="en-US" sz="1867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pelaksanaan</a:t>
            </a:r>
            <a:r>
              <a:rPr lang="en-US" sz="1867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tugas</a:t>
            </a:r>
            <a:r>
              <a:rPr lang="en-US" sz="1867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perangkat</a:t>
            </a:r>
            <a:r>
              <a:rPr lang="en-US" sz="1867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gubernur</a:t>
            </a:r>
            <a:r>
              <a:rPr lang="en-US" sz="1867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55591" indent="-355591" algn="just">
              <a:spcBef>
                <a:spcPts val="0"/>
              </a:spcBef>
              <a:buClrTx/>
              <a:buFont typeface="+mj-lt"/>
              <a:buAutoNum type="alphaLcPeriod"/>
              <a:defRPr/>
            </a:pPr>
            <a:r>
              <a:rPr lang="en-US" sz="1867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pelayanan</a:t>
            </a:r>
            <a:r>
              <a:rPr lang="en-US" sz="1867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administrasi</a:t>
            </a:r>
            <a:r>
              <a:rPr lang="en-US" sz="1867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keuangan</a:t>
            </a:r>
            <a:r>
              <a:rPr lang="en-US" sz="1867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1867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pengelolaan</a:t>
            </a:r>
            <a:r>
              <a:rPr lang="en-US" sz="1867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tata</a:t>
            </a:r>
            <a:r>
              <a:rPr lang="en-US" sz="1867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usaha</a:t>
            </a:r>
            <a:r>
              <a:rPr lang="en-US" sz="1867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55591" indent="-355591" algn="just">
              <a:spcBef>
                <a:spcPts val="0"/>
              </a:spcBef>
              <a:buClrTx/>
              <a:buFont typeface="+mj-lt"/>
              <a:buAutoNum type="alphaLcPeriod"/>
              <a:defRPr/>
            </a:pPr>
            <a:r>
              <a:rPr lang="en-US" sz="1867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pengelolaan</a:t>
            </a:r>
            <a:r>
              <a:rPr lang="en-US" sz="1867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data </a:t>
            </a:r>
            <a:r>
              <a:rPr lang="en-US" sz="1867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1867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informasi</a:t>
            </a:r>
            <a:r>
              <a:rPr lang="en-US" sz="1867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55591" indent="-355591" algn="just">
              <a:spcBef>
                <a:spcPts val="0"/>
              </a:spcBef>
              <a:buClrTx/>
              <a:buFont typeface="+mj-lt"/>
              <a:buAutoNum type="alphaLcPeriod"/>
              <a:defRPr/>
            </a:pPr>
            <a:r>
              <a:rPr lang="en-US" sz="1867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pemantauan</a:t>
            </a:r>
            <a:r>
              <a:rPr lang="en-US" sz="1867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1867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evaluasi</a:t>
            </a:r>
            <a:r>
              <a:rPr lang="en-US" sz="1867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pelaksanaan</a:t>
            </a:r>
            <a:r>
              <a:rPr lang="en-US" sz="1867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tugas</a:t>
            </a:r>
            <a:r>
              <a:rPr lang="en-US" sz="1867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perangkat</a:t>
            </a:r>
            <a:r>
              <a:rPr lang="en-US" sz="1867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gubernur</a:t>
            </a:r>
            <a:r>
              <a:rPr lang="en-US" sz="1867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55591" indent="-355591" algn="just">
              <a:spcBef>
                <a:spcPts val="0"/>
              </a:spcBef>
              <a:buClrTx/>
              <a:buFont typeface="+mj-lt"/>
              <a:buAutoNum type="alphaLcPeriod"/>
              <a:defRPr/>
            </a:pPr>
            <a:r>
              <a:rPr lang="en-US" sz="1867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koordinasi</a:t>
            </a:r>
            <a:r>
              <a:rPr lang="en-US" sz="1867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pelaksanaan</a:t>
            </a:r>
            <a:r>
              <a:rPr lang="en-US" sz="1867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tugas</a:t>
            </a:r>
            <a:r>
              <a:rPr lang="en-US" sz="1867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1867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pertanggungjawaban</a:t>
            </a:r>
            <a:r>
              <a:rPr lang="en-US" sz="1867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serta</a:t>
            </a:r>
            <a:r>
              <a:rPr lang="en-US" sz="1867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pelaporan</a:t>
            </a:r>
            <a:r>
              <a:rPr lang="en-US" sz="1867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kegiatan</a:t>
            </a:r>
            <a:r>
              <a:rPr lang="en-US" sz="1867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55591" indent="-355591" algn="just">
              <a:spcBef>
                <a:spcPts val="0"/>
              </a:spcBef>
              <a:buClrTx/>
              <a:buFont typeface="+mj-lt"/>
              <a:buAutoNum type="alphaLcPeriod"/>
              <a:defRPr/>
            </a:pPr>
            <a:r>
              <a:rPr lang="en-US" sz="1867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penyusunan</a:t>
            </a:r>
            <a:r>
              <a:rPr lang="en-US" sz="1867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laporan</a:t>
            </a:r>
            <a:r>
              <a:rPr lang="en-US" sz="1867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kinerja</a:t>
            </a:r>
            <a:r>
              <a:rPr lang="en-US" sz="1867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1867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keuangan</a:t>
            </a:r>
            <a:r>
              <a:rPr lang="en-US" sz="1867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67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dan</a:t>
            </a:r>
            <a:endParaRPr lang="en-US" sz="1867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355591" indent="-355591" algn="just">
              <a:spcBef>
                <a:spcPts val="0"/>
              </a:spcBef>
              <a:buClrTx/>
              <a:buFont typeface="+mj-lt"/>
              <a:buAutoNum type="alphaLcPeriod"/>
              <a:defRPr/>
            </a:pPr>
            <a:r>
              <a:rPr lang="en-US" sz="1867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pelaksanaan</a:t>
            </a:r>
            <a:r>
              <a:rPr lang="en-US" sz="1867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fungsi</a:t>
            </a:r>
            <a:r>
              <a:rPr lang="en-US" sz="1867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lain </a:t>
            </a:r>
            <a:r>
              <a:rPr lang="en-US" sz="1867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dari</a:t>
            </a:r>
            <a:r>
              <a:rPr lang="en-US" sz="1867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Gubernur</a:t>
            </a:r>
            <a:r>
              <a:rPr lang="en-US" sz="1867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87378" algn="just">
              <a:spcBef>
                <a:spcPts val="0"/>
              </a:spcBef>
              <a:defRPr/>
            </a:pPr>
            <a:endParaRPr lang="en-AU" sz="2133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5709" y="796702"/>
            <a:ext cx="117158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+mj-lt"/>
              <a:buAutoNum type="arabicPeriod"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Sekretaris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daerah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provinsi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karena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jabatannya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ditetapkan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sebagai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sekretaris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gubernur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189" indent="-457189">
              <a:buFont typeface="+mj-lt"/>
              <a:buAutoNum type="arabicPeriod"/>
            </a:pPr>
            <a:r>
              <a:rPr lang="id-ID" sz="2400" dirty="0">
                <a:latin typeface="Courier New" pitchFamily="49" charset="0"/>
                <a:cs typeface="Courier New" pitchFamily="49" charset="0"/>
              </a:rPr>
              <a:t>Asisten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yang 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melaksanakan fungsi di bidang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pemerintahan melaksanakan tugas sehari-hari mengkoordinasikan pelaksanaan tugas dan wewenang unit kerja perangkat gubernur.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457189" indent="-457189">
              <a:buFont typeface="+mj-lt"/>
              <a:buAutoNum type="arabicPeriod"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8253" y="185828"/>
            <a:ext cx="1259453" cy="541838"/>
            <a:chOff x="155575" y="4659982"/>
            <a:chExt cx="944590" cy="360040"/>
          </a:xfrm>
        </p:grpSpPr>
        <p:sp>
          <p:nvSpPr>
            <p:cNvPr id="9" name="Right Arrow 8"/>
            <p:cNvSpPr/>
            <p:nvPr/>
          </p:nvSpPr>
          <p:spPr>
            <a:xfrm>
              <a:off x="155575" y="4659982"/>
              <a:ext cx="455985" cy="360040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" name="Chevron 10"/>
            <p:cNvSpPr/>
            <p:nvPr/>
          </p:nvSpPr>
          <p:spPr>
            <a:xfrm>
              <a:off x="559468" y="4659982"/>
              <a:ext cx="288032" cy="360040"/>
            </a:xfrm>
            <a:prstGeom prst="chevr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12" name="Chevron 11"/>
            <p:cNvSpPr/>
            <p:nvPr/>
          </p:nvSpPr>
          <p:spPr>
            <a:xfrm>
              <a:off x="812133" y="4659982"/>
              <a:ext cx="288032" cy="360040"/>
            </a:xfrm>
            <a:prstGeom prst="chevr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615463" y="185826"/>
            <a:ext cx="229742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667" b="1" dirty="0">
                <a:latin typeface="Aharoni" pitchFamily="2" charset="-79"/>
                <a:cs typeface="Aharoni" pitchFamily="2" charset="-79"/>
              </a:rPr>
              <a:t>SEKRETARIAT</a:t>
            </a:r>
            <a:endParaRPr lang="en-US" sz="2667" b="1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136</TotalTime>
  <Words>3322</Words>
  <Application>Microsoft Office PowerPoint</Application>
  <PresentationFormat>Custom</PresentationFormat>
  <Paragraphs>433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21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52" baseType="lpstr">
      <vt:lpstr>Arial Unicode MS</vt:lpstr>
      <vt:lpstr>Agency FB</vt:lpstr>
      <vt:lpstr>Agency FB Bold</vt:lpstr>
      <vt:lpstr>Aharoni</vt:lpstr>
      <vt:lpstr>Aharoni Bold</vt:lpstr>
      <vt:lpstr>Arial</vt:lpstr>
      <vt:lpstr>Arial Black</vt:lpstr>
      <vt:lpstr>Arial Narrow</vt:lpstr>
      <vt:lpstr>Arial Narrow Bold</vt:lpstr>
      <vt:lpstr>Berlin Sans FB</vt:lpstr>
      <vt:lpstr>Bernard MT Condensed</vt:lpstr>
      <vt:lpstr>Calibri</vt:lpstr>
      <vt:lpstr>Calibri Bold</vt:lpstr>
      <vt:lpstr>Calibri Light</vt:lpstr>
      <vt:lpstr>Century Gothic</vt:lpstr>
      <vt:lpstr>Courier New</vt:lpstr>
      <vt:lpstr>Courier New Bold</vt:lpstr>
      <vt:lpstr>Times New Roman</vt:lpstr>
      <vt:lpstr>Trebuchet MS</vt:lpstr>
      <vt:lpstr>Wingdings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KEGIATAN SEKRETARIAT  GUBERNUR SEBAGAI WAKIL PEMERINTAH PUSAT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Investintech.com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A2E_Engine</dc:creator>
  <cp:lastModifiedBy>USERD</cp:lastModifiedBy>
  <cp:revision>21</cp:revision>
  <cp:lastPrinted>2021-09-26T05:52:20Z</cp:lastPrinted>
  <dcterms:created xsi:type="dcterms:W3CDTF">2021-09-25T23:47:13Z</dcterms:created>
  <dcterms:modified xsi:type="dcterms:W3CDTF">2021-09-27T02:28:57Z</dcterms:modified>
</cp:coreProperties>
</file>