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3446" r:id="rId3"/>
    <p:sldId id="3452" r:id="rId4"/>
    <p:sldId id="3449" r:id="rId5"/>
    <p:sldId id="3421" r:id="rId6"/>
    <p:sldId id="3423" r:id="rId7"/>
    <p:sldId id="3441" r:id="rId8"/>
    <p:sldId id="3442" r:id="rId9"/>
    <p:sldId id="3443" r:id="rId10"/>
    <p:sldId id="3431" r:id="rId11"/>
    <p:sldId id="3427" r:id="rId12"/>
    <p:sldId id="3407" r:id="rId13"/>
    <p:sldId id="3450" r:id="rId14"/>
    <p:sldId id="3451" r:id="rId15"/>
    <p:sldId id="3434" r:id="rId16"/>
    <p:sldId id="3310"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uhamad Satria Nusantara Jiwa" initials="MSNJ"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9BCFC5"/>
    <a:srgbClr val="FF99FF"/>
    <a:srgbClr val="2CC63B"/>
    <a:srgbClr val="37CD37"/>
    <a:srgbClr val="FF9966"/>
    <a:srgbClr val="3ACE3A"/>
    <a:srgbClr val="40D040"/>
    <a:srgbClr val="33C31F"/>
    <a:srgbClr val="39D3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676" autoAdjust="0"/>
    <p:restoredTop sz="94434" autoAdjust="0"/>
  </p:normalViewPr>
  <p:slideViewPr>
    <p:cSldViewPr>
      <p:cViewPr varScale="1">
        <p:scale>
          <a:sx n="67" d="100"/>
          <a:sy n="67" d="100"/>
        </p:scale>
        <p:origin x="816" y="32"/>
      </p:cViewPr>
      <p:guideLst>
        <p:guide orient="horz" pos="2880"/>
        <p:guide pos="2160"/>
      </p:guideLst>
    </p:cSldViewPr>
  </p:slideViewPr>
  <p:outlineViewPr>
    <p:cViewPr>
      <p:scale>
        <a:sx n="33" d="100"/>
        <a:sy n="33" d="100"/>
      </p:scale>
      <p:origin x="0" y="-3156"/>
    </p:cViewPr>
  </p:outlineViewPr>
  <p:notesTextViewPr>
    <p:cViewPr>
      <p:scale>
        <a:sx n="100" d="100"/>
        <a:sy n="100" d="100"/>
      </p:scale>
      <p:origin x="0" y="0"/>
    </p:cViewPr>
  </p:notesTextViewPr>
  <p:sorterViewPr>
    <p:cViewPr>
      <p:scale>
        <a:sx n="100" d="100"/>
        <a:sy n="100" d="100"/>
      </p:scale>
      <p:origin x="0" y="-653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79BCA94D-BFC6-4605-AFFE-805639CD3F94}" type="datetimeFigureOut">
              <a:rPr lang="en-ID" smtClean="0"/>
              <a:t>27/09/2021</a:t>
            </a:fld>
            <a:endParaRPr lang="en-ID"/>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B8694712-B6CE-482F-B433-7E91628B807A}" type="slidenum">
              <a:rPr lang="en-ID" smtClean="0"/>
              <a:t>‹#›</a:t>
            </a:fld>
            <a:endParaRPr lang="en-ID"/>
          </a:p>
        </p:txBody>
      </p:sp>
    </p:spTree>
    <p:extLst>
      <p:ext uri="{BB962C8B-B14F-4D97-AF65-F5344CB8AC3E}">
        <p14:creationId xmlns:p14="http://schemas.microsoft.com/office/powerpoint/2010/main" val="2409225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694712-B6CE-482F-B433-7E91628B807A}" type="slidenum">
              <a:rPr lang="en-ID" smtClean="0"/>
              <a:t>1</a:t>
            </a:fld>
            <a:endParaRPr lang="en-ID"/>
          </a:p>
        </p:txBody>
      </p:sp>
    </p:spTree>
    <p:extLst>
      <p:ext uri="{BB962C8B-B14F-4D97-AF65-F5344CB8AC3E}">
        <p14:creationId xmlns:p14="http://schemas.microsoft.com/office/powerpoint/2010/main" val="1187428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694712-B6CE-482F-B433-7E91628B807A}" type="slidenum">
              <a:rPr lang="en-ID" smtClean="0"/>
              <a:t>2</a:t>
            </a:fld>
            <a:endParaRPr lang="en-ID"/>
          </a:p>
        </p:txBody>
      </p:sp>
    </p:spTree>
    <p:extLst>
      <p:ext uri="{BB962C8B-B14F-4D97-AF65-F5344CB8AC3E}">
        <p14:creationId xmlns:p14="http://schemas.microsoft.com/office/powerpoint/2010/main" val="558198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55e1ed11e4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55e1ed11e4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0145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55e1ed11e4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55e1ed11e4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025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694712-B6CE-482F-B433-7E91628B807A}" type="slidenum">
              <a:rPr lang="en-ID" smtClean="0"/>
              <a:t>10</a:t>
            </a:fld>
            <a:endParaRPr lang="en-ID"/>
          </a:p>
        </p:txBody>
      </p:sp>
    </p:spTree>
    <p:extLst>
      <p:ext uri="{BB962C8B-B14F-4D97-AF65-F5344CB8AC3E}">
        <p14:creationId xmlns:p14="http://schemas.microsoft.com/office/powerpoint/2010/main" val="1940332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8DF73B81-C960-4E08-9F1E-189EF3E67129}" type="datetime1">
              <a:rPr lang="en-US" smtClean="0"/>
              <a:t>9/27/2021</a:t>
            </a:fld>
            <a:endParaRPr lang="en-US"/>
          </a:p>
        </p:txBody>
      </p:sp>
      <p:sp>
        <p:nvSpPr>
          <p:cNvPr id="6" name="Holder 6"/>
          <p:cNvSpPr>
            <a:spLocks noGrp="1"/>
          </p:cNvSpPr>
          <p:nvPr>
            <p:ph type="sldNum" sz="quarter" idx="7"/>
          </p:nvPr>
        </p:nvSpPr>
        <p:spPr/>
        <p:txBody>
          <a:bodyPr lIns="0" tIns="0" rIns="0" bIns="0"/>
          <a:lstStyle>
            <a:lvl1pPr>
              <a:defRPr sz="1600" b="0" i="0">
                <a:solidFill>
                  <a:schemeClr val="bg1"/>
                </a:solidFill>
                <a:latin typeface="Arial Black"/>
                <a:cs typeface="Arial Black"/>
              </a:defRPr>
            </a:lvl1pPr>
          </a:lstStyle>
          <a:p>
            <a:pPr marL="38100">
              <a:lnSpc>
                <a:spcPct val="100000"/>
              </a:lnSpc>
              <a:spcBef>
                <a:spcPts val="254"/>
              </a:spcBef>
            </a:pP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1" i="0">
                <a:solidFill>
                  <a:schemeClr val="tx1"/>
                </a:solidFill>
                <a:latin typeface="Courier New"/>
                <a:cs typeface="Courier New"/>
              </a:defRPr>
            </a:lvl1pPr>
          </a:lstStyle>
          <a:p>
            <a:endParaRPr/>
          </a:p>
        </p:txBody>
      </p:sp>
      <p:sp>
        <p:nvSpPr>
          <p:cNvPr id="3" name="Holder 3"/>
          <p:cNvSpPr>
            <a:spLocks noGrp="1"/>
          </p:cNvSpPr>
          <p:nvPr>
            <p:ph type="body" idx="1"/>
          </p:nvPr>
        </p:nvSpPr>
        <p:spPr/>
        <p:txBody>
          <a:bodyPr lIns="0" tIns="0" rIns="0" bIns="0"/>
          <a:lstStyle>
            <a:lvl1pPr>
              <a:defRPr sz="1600" b="1" i="0">
                <a:solidFill>
                  <a:srgbClr val="006FC0"/>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9BAA101F-8B5E-47F5-A9E7-9FD2BDFD20CA}" type="datetime1">
              <a:rPr lang="en-US" smtClean="0"/>
              <a:t>9/27/2021</a:t>
            </a:fld>
            <a:endParaRPr lang="en-US"/>
          </a:p>
        </p:txBody>
      </p:sp>
      <p:sp>
        <p:nvSpPr>
          <p:cNvPr id="6" name="Holder 6"/>
          <p:cNvSpPr>
            <a:spLocks noGrp="1"/>
          </p:cNvSpPr>
          <p:nvPr>
            <p:ph type="sldNum" sz="quarter" idx="7"/>
          </p:nvPr>
        </p:nvSpPr>
        <p:spPr/>
        <p:txBody>
          <a:bodyPr lIns="0" tIns="0" rIns="0" bIns="0"/>
          <a:lstStyle>
            <a:lvl1pPr>
              <a:defRPr sz="1600" b="0" i="0">
                <a:solidFill>
                  <a:schemeClr val="bg1"/>
                </a:solidFill>
                <a:latin typeface="Arial Black"/>
                <a:cs typeface="Arial Black"/>
              </a:defRPr>
            </a:lvl1pPr>
          </a:lstStyle>
          <a:p>
            <a:pPr marL="38100">
              <a:lnSpc>
                <a:spcPct val="100000"/>
              </a:lnSpc>
              <a:spcBef>
                <a:spcPts val="254"/>
              </a:spcBef>
            </a:pP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1" i="0">
                <a:solidFill>
                  <a:schemeClr val="tx1"/>
                </a:solidFill>
                <a:latin typeface="Courier New"/>
                <a:cs typeface="Courier New"/>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A6CC29CD-7BA2-42DF-A492-398535E44C92}" type="datetime1">
              <a:rPr lang="en-US" smtClean="0"/>
              <a:t>9/27/2021</a:t>
            </a:fld>
            <a:endParaRPr lang="en-US"/>
          </a:p>
        </p:txBody>
      </p:sp>
      <p:sp>
        <p:nvSpPr>
          <p:cNvPr id="7" name="Holder 7"/>
          <p:cNvSpPr>
            <a:spLocks noGrp="1"/>
          </p:cNvSpPr>
          <p:nvPr>
            <p:ph type="sldNum" sz="quarter" idx="7"/>
          </p:nvPr>
        </p:nvSpPr>
        <p:spPr/>
        <p:txBody>
          <a:bodyPr lIns="0" tIns="0" rIns="0" bIns="0"/>
          <a:lstStyle>
            <a:lvl1pPr>
              <a:defRPr sz="1600" b="0" i="0">
                <a:solidFill>
                  <a:schemeClr val="bg1"/>
                </a:solidFill>
                <a:latin typeface="Arial Black"/>
                <a:cs typeface="Arial Black"/>
              </a:defRPr>
            </a:lvl1pPr>
          </a:lstStyle>
          <a:p>
            <a:pPr marL="38100">
              <a:lnSpc>
                <a:spcPct val="100000"/>
              </a:lnSpc>
              <a:spcBef>
                <a:spcPts val="254"/>
              </a:spcBef>
            </a:pP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1" i="0">
                <a:solidFill>
                  <a:schemeClr val="tx1"/>
                </a:solidFill>
                <a:latin typeface="Courier New"/>
                <a:cs typeface="Courier New"/>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F9019739-9A76-41E4-8A72-0206953E9E6B}" type="datetime1">
              <a:rPr lang="en-US" smtClean="0"/>
              <a:t>9/27/2021</a:t>
            </a:fld>
            <a:endParaRPr lang="en-US"/>
          </a:p>
        </p:txBody>
      </p:sp>
      <p:sp>
        <p:nvSpPr>
          <p:cNvPr id="5" name="Holder 5"/>
          <p:cNvSpPr>
            <a:spLocks noGrp="1"/>
          </p:cNvSpPr>
          <p:nvPr>
            <p:ph type="sldNum" sz="quarter" idx="7"/>
          </p:nvPr>
        </p:nvSpPr>
        <p:spPr/>
        <p:txBody>
          <a:bodyPr lIns="0" tIns="0" rIns="0" bIns="0"/>
          <a:lstStyle>
            <a:lvl1pPr>
              <a:defRPr sz="1600" b="0" i="0">
                <a:solidFill>
                  <a:schemeClr val="bg1"/>
                </a:solidFill>
                <a:latin typeface="Arial Black"/>
                <a:cs typeface="Arial Black"/>
              </a:defRPr>
            </a:lvl1pPr>
          </a:lstStyle>
          <a:p>
            <a:pPr marL="38100">
              <a:lnSpc>
                <a:spcPct val="100000"/>
              </a:lnSpc>
              <a:spcBef>
                <a:spcPts val="254"/>
              </a:spcBef>
            </a:pP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2627D366-4108-4DC0-87F8-ADE5651C9D7A}" type="datetime1">
              <a:rPr lang="en-US" smtClean="0"/>
              <a:t>9/27/2021</a:t>
            </a:fld>
            <a:endParaRPr lang="en-US"/>
          </a:p>
        </p:txBody>
      </p:sp>
      <p:sp>
        <p:nvSpPr>
          <p:cNvPr id="4" name="Holder 4"/>
          <p:cNvSpPr>
            <a:spLocks noGrp="1"/>
          </p:cNvSpPr>
          <p:nvPr>
            <p:ph type="sldNum" sz="quarter" idx="7"/>
          </p:nvPr>
        </p:nvSpPr>
        <p:spPr/>
        <p:txBody>
          <a:bodyPr lIns="0" tIns="0" rIns="0" bIns="0"/>
          <a:lstStyle>
            <a:lvl1pPr>
              <a:defRPr sz="1600" b="0" i="0">
                <a:solidFill>
                  <a:schemeClr val="bg1"/>
                </a:solidFill>
                <a:latin typeface="Arial Black"/>
                <a:cs typeface="Arial Black"/>
              </a:defRPr>
            </a:lvl1pPr>
          </a:lstStyle>
          <a:p>
            <a:pPr marL="38100">
              <a:lnSpc>
                <a:spcPct val="100000"/>
              </a:lnSpc>
              <a:spcBef>
                <a:spcPts val="254"/>
              </a:spcBef>
            </a:pPr>
            <a:fld id="{81D60167-4931-47E6-BA6A-407CBD079E47}" type="slidenum">
              <a:rPr spc="-5" dirty="0"/>
              <a:t>‹#›</a:t>
            </a:fld>
            <a:endParaRPr spc="-5"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DESIGN 1">
  <p:cSld name="TITLE DESIGN 1">
    <p:spTree>
      <p:nvGrpSpPr>
        <p:cNvPr id="1" name="Shape 282"/>
        <p:cNvGrpSpPr/>
        <p:nvPr/>
      </p:nvGrpSpPr>
      <p:grpSpPr>
        <a:xfrm>
          <a:off x="0" y="0"/>
          <a:ext cx="0" cy="0"/>
          <a:chOff x="0" y="0"/>
          <a:chExt cx="0" cy="0"/>
        </a:xfrm>
      </p:grpSpPr>
      <p:sp>
        <p:nvSpPr>
          <p:cNvPr id="305" name="Google Shape;305;p6"/>
          <p:cNvSpPr txBox="1">
            <a:spLocks noGrp="1"/>
          </p:cNvSpPr>
          <p:nvPr>
            <p:ph type="ctrTitle"/>
          </p:nvPr>
        </p:nvSpPr>
        <p:spPr>
          <a:xfrm>
            <a:off x="355335" y="624600"/>
            <a:ext cx="10794000" cy="770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4000"/>
            </a:lvl1pPr>
            <a:lvl2pPr lvl="1" algn="r" rtl="0">
              <a:spcBef>
                <a:spcPts val="0"/>
              </a:spcBef>
              <a:spcAft>
                <a:spcPts val="0"/>
              </a:spcAft>
              <a:buSzPts val="1600"/>
              <a:buNone/>
              <a:defRPr sz="2133"/>
            </a:lvl2pPr>
            <a:lvl3pPr lvl="2" algn="r" rtl="0">
              <a:spcBef>
                <a:spcPts val="0"/>
              </a:spcBef>
              <a:spcAft>
                <a:spcPts val="0"/>
              </a:spcAft>
              <a:buSzPts val="1600"/>
              <a:buNone/>
              <a:defRPr sz="2133"/>
            </a:lvl3pPr>
            <a:lvl4pPr lvl="3" algn="r" rtl="0">
              <a:spcBef>
                <a:spcPts val="0"/>
              </a:spcBef>
              <a:spcAft>
                <a:spcPts val="0"/>
              </a:spcAft>
              <a:buSzPts val="1600"/>
              <a:buNone/>
              <a:defRPr sz="2133"/>
            </a:lvl4pPr>
            <a:lvl5pPr lvl="4" algn="r" rtl="0">
              <a:spcBef>
                <a:spcPts val="0"/>
              </a:spcBef>
              <a:spcAft>
                <a:spcPts val="0"/>
              </a:spcAft>
              <a:buSzPts val="1600"/>
              <a:buNone/>
              <a:defRPr sz="2133"/>
            </a:lvl5pPr>
            <a:lvl6pPr lvl="5" algn="r" rtl="0">
              <a:spcBef>
                <a:spcPts val="0"/>
              </a:spcBef>
              <a:spcAft>
                <a:spcPts val="0"/>
              </a:spcAft>
              <a:buSzPts val="1600"/>
              <a:buNone/>
              <a:defRPr sz="2133"/>
            </a:lvl6pPr>
            <a:lvl7pPr lvl="6" algn="r" rtl="0">
              <a:spcBef>
                <a:spcPts val="0"/>
              </a:spcBef>
              <a:spcAft>
                <a:spcPts val="0"/>
              </a:spcAft>
              <a:buSzPts val="1600"/>
              <a:buNone/>
              <a:defRPr sz="2133"/>
            </a:lvl7pPr>
            <a:lvl8pPr lvl="7" algn="r" rtl="0">
              <a:spcBef>
                <a:spcPts val="0"/>
              </a:spcBef>
              <a:spcAft>
                <a:spcPts val="0"/>
              </a:spcAft>
              <a:buSzPts val="1600"/>
              <a:buNone/>
              <a:defRPr sz="2133"/>
            </a:lvl8pPr>
            <a:lvl9pPr lvl="8" algn="r" rtl="0">
              <a:spcBef>
                <a:spcPts val="0"/>
              </a:spcBef>
              <a:spcAft>
                <a:spcPts val="0"/>
              </a:spcAft>
              <a:buSzPts val="1600"/>
              <a:buNone/>
              <a:defRPr sz="2133"/>
            </a:lvl9pPr>
          </a:lstStyle>
          <a:p>
            <a:endParaRPr/>
          </a:p>
        </p:txBody>
      </p:sp>
    </p:spTree>
    <p:extLst>
      <p:ext uri="{BB962C8B-B14F-4D97-AF65-F5344CB8AC3E}">
        <p14:creationId xmlns:p14="http://schemas.microsoft.com/office/powerpoint/2010/main" val="3770916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8" cstate="print"/>
          <a:stretch>
            <a:fillRect/>
          </a:stretch>
        </p:blipFill>
        <p:spPr>
          <a:xfrm>
            <a:off x="153464" y="124815"/>
            <a:ext cx="2589470" cy="456361"/>
          </a:xfrm>
          <a:prstGeom prst="rect">
            <a:avLst/>
          </a:prstGeom>
        </p:spPr>
      </p:pic>
      <p:sp>
        <p:nvSpPr>
          <p:cNvPr id="17" name="bg object 17"/>
          <p:cNvSpPr/>
          <p:nvPr/>
        </p:nvSpPr>
        <p:spPr>
          <a:xfrm>
            <a:off x="4157471" y="0"/>
            <a:ext cx="4002404" cy="256540"/>
          </a:xfrm>
          <a:custGeom>
            <a:avLst/>
            <a:gdLst/>
            <a:ahLst/>
            <a:cxnLst/>
            <a:rect l="l" t="t" r="r" b="b"/>
            <a:pathLst>
              <a:path w="4002404" h="256540">
                <a:moveTo>
                  <a:pt x="4002024" y="0"/>
                </a:moveTo>
                <a:lnTo>
                  <a:pt x="0" y="0"/>
                </a:lnTo>
                <a:lnTo>
                  <a:pt x="228473" y="256031"/>
                </a:lnTo>
                <a:lnTo>
                  <a:pt x="3820922" y="256031"/>
                </a:lnTo>
                <a:lnTo>
                  <a:pt x="4002024" y="0"/>
                </a:lnTo>
                <a:close/>
              </a:path>
            </a:pathLst>
          </a:custGeom>
          <a:solidFill>
            <a:srgbClr val="006FC0"/>
          </a:solidFill>
        </p:spPr>
        <p:txBody>
          <a:bodyPr wrap="square" lIns="0" tIns="0" rIns="0" bIns="0" rtlCol="0"/>
          <a:lstStyle/>
          <a:p>
            <a:endParaRPr/>
          </a:p>
        </p:txBody>
      </p:sp>
      <p:sp>
        <p:nvSpPr>
          <p:cNvPr id="18" name="bg object 18"/>
          <p:cNvSpPr/>
          <p:nvPr/>
        </p:nvSpPr>
        <p:spPr>
          <a:xfrm>
            <a:off x="1082039" y="6591300"/>
            <a:ext cx="4942840" cy="266700"/>
          </a:xfrm>
          <a:custGeom>
            <a:avLst/>
            <a:gdLst/>
            <a:ahLst/>
            <a:cxnLst/>
            <a:rect l="l" t="t" r="r" b="b"/>
            <a:pathLst>
              <a:path w="4942840" h="266700">
                <a:moveTo>
                  <a:pt x="4942332" y="0"/>
                </a:moveTo>
                <a:lnTo>
                  <a:pt x="0" y="0"/>
                </a:lnTo>
                <a:lnTo>
                  <a:pt x="0" y="266699"/>
                </a:lnTo>
                <a:lnTo>
                  <a:pt x="4718558" y="266699"/>
                </a:lnTo>
                <a:lnTo>
                  <a:pt x="4942332" y="0"/>
                </a:lnTo>
                <a:close/>
              </a:path>
            </a:pathLst>
          </a:custGeom>
          <a:solidFill>
            <a:srgbClr val="006FC0"/>
          </a:solidFill>
        </p:spPr>
        <p:txBody>
          <a:bodyPr wrap="square" lIns="0" tIns="0" rIns="0" bIns="0" rtlCol="0"/>
          <a:lstStyle/>
          <a:p>
            <a:endParaRPr/>
          </a:p>
        </p:txBody>
      </p:sp>
      <p:sp>
        <p:nvSpPr>
          <p:cNvPr id="19" name="bg object 19"/>
          <p:cNvSpPr/>
          <p:nvPr/>
        </p:nvSpPr>
        <p:spPr>
          <a:xfrm>
            <a:off x="0" y="6591300"/>
            <a:ext cx="1610995" cy="266700"/>
          </a:xfrm>
          <a:custGeom>
            <a:avLst/>
            <a:gdLst/>
            <a:ahLst/>
            <a:cxnLst/>
            <a:rect l="l" t="t" r="r" b="b"/>
            <a:pathLst>
              <a:path w="1610995" h="266700">
                <a:moveTo>
                  <a:pt x="1337310" y="0"/>
                </a:moveTo>
                <a:lnTo>
                  <a:pt x="0" y="3975"/>
                </a:lnTo>
                <a:lnTo>
                  <a:pt x="0" y="266699"/>
                </a:lnTo>
                <a:lnTo>
                  <a:pt x="1610868" y="266699"/>
                </a:lnTo>
                <a:lnTo>
                  <a:pt x="1337310" y="0"/>
                </a:lnTo>
                <a:close/>
              </a:path>
            </a:pathLst>
          </a:custGeom>
          <a:solidFill>
            <a:srgbClr val="585858"/>
          </a:solidFill>
        </p:spPr>
        <p:txBody>
          <a:bodyPr wrap="square" lIns="0" tIns="0" rIns="0" bIns="0" rtlCol="0"/>
          <a:lstStyle/>
          <a:p>
            <a:endParaRPr/>
          </a:p>
        </p:txBody>
      </p:sp>
      <p:sp>
        <p:nvSpPr>
          <p:cNvPr id="20" name="bg object 20"/>
          <p:cNvSpPr/>
          <p:nvPr/>
        </p:nvSpPr>
        <p:spPr>
          <a:xfrm>
            <a:off x="11261006" y="6423659"/>
            <a:ext cx="931544" cy="434340"/>
          </a:xfrm>
          <a:custGeom>
            <a:avLst/>
            <a:gdLst/>
            <a:ahLst/>
            <a:cxnLst/>
            <a:rect l="l" t="t" r="r" b="b"/>
            <a:pathLst>
              <a:path w="931545" h="434340">
                <a:moveTo>
                  <a:pt x="229192" y="0"/>
                </a:moveTo>
                <a:lnTo>
                  <a:pt x="0" y="434337"/>
                </a:lnTo>
                <a:lnTo>
                  <a:pt x="930994" y="434337"/>
                </a:lnTo>
                <a:lnTo>
                  <a:pt x="930994" y="6553"/>
                </a:lnTo>
                <a:lnTo>
                  <a:pt x="229192" y="0"/>
                </a:lnTo>
                <a:close/>
              </a:path>
            </a:pathLst>
          </a:custGeom>
          <a:solidFill>
            <a:srgbClr val="585858"/>
          </a:solidFill>
        </p:spPr>
        <p:txBody>
          <a:bodyPr wrap="square" lIns="0" tIns="0" rIns="0" bIns="0" rtlCol="0"/>
          <a:lstStyle/>
          <a:p>
            <a:endParaRPr/>
          </a:p>
        </p:txBody>
      </p:sp>
      <p:pic>
        <p:nvPicPr>
          <p:cNvPr id="21" name="bg object 21"/>
          <p:cNvPicPr/>
          <p:nvPr/>
        </p:nvPicPr>
        <p:blipFill>
          <a:blip r:embed="rId9" cstate="print"/>
          <a:stretch>
            <a:fillRect/>
          </a:stretch>
        </p:blipFill>
        <p:spPr>
          <a:xfrm>
            <a:off x="6158484" y="6573010"/>
            <a:ext cx="5503164" cy="280416"/>
          </a:xfrm>
          <a:prstGeom prst="rect">
            <a:avLst/>
          </a:prstGeom>
        </p:spPr>
      </p:pic>
      <p:sp>
        <p:nvSpPr>
          <p:cNvPr id="2" name="Holder 2"/>
          <p:cNvSpPr>
            <a:spLocks noGrp="1"/>
          </p:cNvSpPr>
          <p:nvPr>
            <p:ph type="title"/>
          </p:nvPr>
        </p:nvSpPr>
        <p:spPr>
          <a:xfrm>
            <a:off x="2114042" y="388111"/>
            <a:ext cx="7963915" cy="757555"/>
          </a:xfrm>
          <a:prstGeom prst="rect">
            <a:avLst/>
          </a:prstGeom>
        </p:spPr>
        <p:txBody>
          <a:bodyPr wrap="square" lIns="0" tIns="0" rIns="0" bIns="0">
            <a:spAutoFit/>
          </a:bodyPr>
          <a:lstStyle>
            <a:lvl1pPr>
              <a:defRPr sz="1800" b="1" i="0">
                <a:solidFill>
                  <a:schemeClr val="tx1"/>
                </a:solidFill>
                <a:latin typeface="Courier New"/>
                <a:cs typeface="Courier New"/>
              </a:defRPr>
            </a:lvl1pPr>
          </a:lstStyle>
          <a:p>
            <a:endParaRPr/>
          </a:p>
        </p:txBody>
      </p:sp>
      <p:sp>
        <p:nvSpPr>
          <p:cNvPr id="3" name="Holder 3"/>
          <p:cNvSpPr>
            <a:spLocks noGrp="1"/>
          </p:cNvSpPr>
          <p:nvPr>
            <p:ph type="body" idx="1"/>
          </p:nvPr>
        </p:nvSpPr>
        <p:spPr>
          <a:xfrm>
            <a:off x="1402461" y="1383918"/>
            <a:ext cx="9981565" cy="1732280"/>
          </a:xfrm>
          <a:prstGeom prst="rect">
            <a:avLst/>
          </a:prstGeom>
        </p:spPr>
        <p:txBody>
          <a:bodyPr wrap="square" lIns="0" tIns="0" rIns="0" bIns="0">
            <a:spAutoFit/>
          </a:bodyPr>
          <a:lstStyle>
            <a:lvl1pPr>
              <a:defRPr sz="1600" b="1" i="0">
                <a:solidFill>
                  <a:srgbClr val="006FC0"/>
                </a:solidFill>
                <a:latin typeface="Arial"/>
                <a:cs typeface="Aria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E7CEFB9D-79C1-4CB1-BE97-CFE7CC572871}" type="datetime1">
              <a:rPr lang="en-US" smtClean="0"/>
              <a:t>9/27/2021</a:t>
            </a:fld>
            <a:endParaRPr lang="en-US"/>
          </a:p>
        </p:txBody>
      </p:sp>
      <p:sp>
        <p:nvSpPr>
          <p:cNvPr id="6" name="Holder 6"/>
          <p:cNvSpPr>
            <a:spLocks noGrp="1"/>
          </p:cNvSpPr>
          <p:nvPr>
            <p:ph type="sldNum" sz="quarter" idx="7"/>
          </p:nvPr>
        </p:nvSpPr>
        <p:spPr>
          <a:xfrm>
            <a:off x="11624182" y="6483840"/>
            <a:ext cx="347979" cy="349250"/>
          </a:xfrm>
          <a:prstGeom prst="rect">
            <a:avLst/>
          </a:prstGeom>
        </p:spPr>
        <p:txBody>
          <a:bodyPr wrap="square" lIns="0" tIns="0" rIns="0" bIns="0">
            <a:spAutoFit/>
          </a:bodyPr>
          <a:lstStyle>
            <a:lvl1pPr>
              <a:defRPr sz="1600" b="0" i="0">
                <a:solidFill>
                  <a:schemeClr val="bg1"/>
                </a:solidFill>
                <a:latin typeface="Arial Black"/>
                <a:cs typeface="Arial Black"/>
              </a:defRPr>
            </a:lvl1pPr>
          </a:lstStyle>
          <a:p>
            <a:pPr marL="38100">
              <a:lnSpc>
                <a:spcPct val="100000"/>
              </a:lnSpc>
              <a:spcBef>
                <a:spcPts val="254"/>
              </a:spcBef>
            </a:pP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jpe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Ditjen Bina Pembangunan Daerah Kemendagri on Twitter: &quot;Direktur PEIPD  Ditjen Bina Pembangunan Daerah Kemendagri R. Budiono Subambang menjadi  pembina upacara pada Senin, (26/11/2018) di lapangan utama Ditjen Bina  Pembangunan Daerah Kemendagri, Kalibata,"/>
          <p:cNvPicPr>
            <a:picLocks noChangeAspect="1" noChangeArrowheads="1"/>
          </p:cNvPicPr>
          <p:nvPr/>
        </p:nvPicPr>
        <p:blipFill rotWithShape="1">
          <a:blip r:embed="rId3">
            <a:duotone>
              <a:prstClr val="black"/>
              <a:schemeClr val="accent1">
                <a:tint val="45000"/>
                <a:satMod val="400000"/>
              </a:schemeClr>
            </a:duotone>
            <a:extLst>
              <a:ext uri="{28A0092B-C50C-407E-A947-70E740481C1C}">
                <a14:useLocalDpi xmlns:a14="http://schemas.microsoft.com/office/drawing/2010/main" val="0"/>
              </a:ext>
            </a:extLst>
          </a:blip>
          <a:srcRect l="626" t="22326" r="-626" b="41214"/>
          <a:stretch/>
        </p:blipFill>
        <p:spPr bwMode="auto">
          <a:xfrm>
            <a:off x="-55" y="2137354"/>
            <a:ext cx="12268506" cy="2741066"/>
          </a:xfrm>
          <a:prstGeom prst="rect">
            <a:avLst/>
          </a:prstGeom>
          <a:noFill/>
          <a:extLst>
            <a:ext uri="{909E8E84-426E-40DD-AFC4-6F175D3DCCD1}">
              <a14:hiddenFill xmlns:a14="http://schemas.microsoft.com/office/drawing/2010/main">
                <a:solidFill>
                  <a:srgbClr val="FFFFFF"/>
                </a:solidFill>
              </a14:hiddenFill>
            </a:ext>
          </a:extLst>
        </p:spPr>
      </p:pic>
      <p:sp>
        <p:nvSpPr>
          <p:cNvPr id="3" name="object 3"/>
          <p:cNvSpPr/>
          <p:nvPr/>
        </p:nvSpPr>
        <p:spPr>
          <a:xfrm flipV="1">
            <a:off x="6058294" y="117963"/>
            <a:ext cx="6134100" cy="2082800"/>
          </a:xfrm>
          <a:custGeom>
            <a:avLst/>
            <a:gdLst/>
            <a:ahLst/>
            <a:cxnLst/>
            <a:rect l="l" t="t" r="r" b="b"/>
            <a:pathLst>
              <a:path w="6134100" h="2082800">
                <a:moveTo>
                  <a:pt x="999118" y="2070099"/>
                </a:moveTo>
                <a:lnTo>
                  <a:pt x="86405" y="2070099"/>
                </a:lnTo>
                <a:lnTo>
                  <a:pt x="135186" y="2082799"/>
                </a:lnTo>
                <a:lnTo>
                  <a:pt x="946783" y="2082799"/>
                </a:lnTo>
                <a:lnTo>
                  <a:pt x="999118" y="2070099"/>
                </a:lnTo>
                <a:close/>
              </a:path>
              <a:path w="6134100" h="2082800">
                <a:moveTo>
                  <a:pt x="1156995" y="2057399"/>
                </a:moveTo>
                <a:lnTo>
                  <a:pt x="58428" y="2057399"/>
                </a:lnTo>
                <a:lnTo>
                  <a:pt x="0" y="2070099"/>
                </a:lnTo>
                <a:lnTo>
                  <a:pt x="1104230" y="2070099"/>
                </a:lnTo>
                <a:lnTo>
                  <a:pt x="1156995" y="2057399"/>
                </a:lnTo>
                <a:close/>
              </a:path>
              <a:path w="6134100" h="2082800">
                <a:moveTo>
                  <a:pt x="1316048" y="2044699"/>
                </a:moveTo>
                <a:lnTo>
                  <a:pt x="411189" y="2044699"/>
                </a:lnTo>
                <a:lnTo>
                  <a:pt x="352169" y="2057399"/>
                </a:lnTo>
                <a:lnTo>
                  <a:pt x="1262911" y="2057399"/>
                </a:lnTo>
                <a:lnTo>
                  <a:pt x="1316048" y="2044699"/>
                </a:lnTo>
                <a:close/>
              </a:path>
              <a:path w="6134100" h="2082800">
                <a:moveTo>
                  <a:pt x="1422648" y="2031999"/>
                </a:moveTo>
                <a:lnTo>
                  <a:pt x="588668" y="2031999"/>
                </a:lnTo>
                <a:lnTo>
                  <a:pt x="529445" y="2044699"/>
                </a:lnTo>
                <a:lnTo>
                  <a:pt x="1369295" y="2044699"/>
                </a:lnTo>
                <a:lnTo>
                  <a:pt x="1422648" y="2031999"/>
                </a:lnTo>
                <a:close/>
              </a:path>
              <a:path w="6134100" h="2082800">
                <a:moveTo>
                  <a:pt x="1583264" y="2019299"/>
                </a:moveTo>
                <a:lnTo>
                  <a:pt x="707267" y="2019299"/>
                </a:lnTo>
                <a:lnTo>
                  <a:pt x="647944" y="2031999"/>
                </a:lnTo>
                <a:lnTo>
                  <a:pt x="1529638" y="2031999"/>
                </a:lnTo>
                <a:lnTo>
                  <a:pt x="1583264" y="2019299"/>
                </a:lnTo>
                <a:close/>
              </a:path>
              <a:path w="6134100" h="2082800">
                <a:moveTo>
                  <a:pt x="1744584" y="1993900"/>
                </a:moveTo>
                <a:lnTo>
                  <a:pt x="944891" y="1993900"/>
                </a:lnTo>
                <a:lnTo>
                  <a:pt x="885450" y="2006599"/>
                </a:lnTo>
                <a:lnTo>
                  <a:pt x="826027" y="2006599"/>
                </a:lnTo>
                <a:lnTo>
                  <a:pt x="766631" y="2019299"/>
                </a:lnTo>
                <a:lnTo>
                  <a:pt x="1636968" y="2019299"/>
                </a:lnTo>
                <a:lnTo>
                  <a:pt x="1744584" y="1993900"/>
                </a:lnTo>
                <a:close/>
              </a:path>
              <a:path w="6134100" h="2082800">
                <a:moveTo>
                  <a:pt x="2230997" y="1917700"/>
                </a:moveTo>
                <a:lnTo>
                  <a:pt x="1420294" y="1917700"/>
                </a:lnTo>
                <a:lnTo>
                  <a:pt x="1182714" y="1968500"/>
                </a:lnTo>
                <a:lnTo>
                  <a:pt x="1123264" y="1968500"/>
                </a:lnTo>
                <a:lnTo>
                  <a:pt x="1004346" y="1993900"/>
                </a:lnTo>
                <a:lnTo>
                  <a:pt x="1798483" y="1993900"/>
                </a:lnTo>
                <a:lnTo>
                  <a:pt x="1852434" y="1981200"/>
                </a:lnTo>
                <a:lnTo>
                  <a:pt x="1906431" y="1981200"/>
                </a:lnTo>
                <a:lnTo>
                  <a:pt x="2014534" y="1955800"/>
                </a:lnTo>
                <a:lnTo>
                  <a:pt x="2068627" y="1955800"/>
                </a:lnTo>
                <a:lnTo>
                  <a:pt x="2230997" y="1917700"/>
                </a:lnTo>
                <a:close/>
              </a:path>
              <a:path w="6134100" h="2082800">
                <a:moveTo>
                  <a:pt x="6133706" y="0"/>
                </a:moveTo>
                <a:lnTo>
                  <a:pt x="6130282" y="0"/>
                </a:lnTo>
                <a:lnTo>
                  <a:pt x="6115402" y="12699"/>
                </a:lnTo>
                <a:lnTo>
                  <a:pt x="6099741" y="25399"/>
                </a:lnTo>
                <a:lnTo>
                  <a:pt x="6066106" y="63499"/>
                </a:lnTo>
                <a:lnTo>
                  <a:pt x="6029430" y="88899"/>
                </a:lnTo>
                <a:lnTo>
                  <a:pt x="5989770" y="114299"/>
                </a:lnTo>
                <a:lnTo>
                  <a:pt x="5968837" y="139699"/>
                </a:lnTo>
                <a:lnTo>
                  <a:pt x="5947179" y="152399"/>
                </a:lnTo>
                <a:lnTo>
                  <a:pt x="5924803" y="165099"/>
                </a:lnTo>
                <a:lnTo>
                  <a:pt x="5901714" y="177799"/>
                </a:lnTo>
                <a:lnTo>
                  <a:pt x="5877921" y="203199"/>
                </a:lnTo>
                <a:lnTo>
                  <a:pt x="5853430" y="215899"/>
                </a:lnTo>
                <a:lnTo>
                  <a:pt x="5828248" y="228599"/>
                </a:lnTo>
                <a:lnTo>
                  <a:pt x="5802381" y="253999"/>
                </a:lnTo>
                <a:lnTo>
                  <a:pt x="5775838" y="266699"/>
                </a:lnTo>
                <a:lnTo>
                  <a:pt x="5748624" y="279399"/>
                </a:lnTo>
                <a:lnTo>
                  <a:pt x="5720746" y="304799"/>
                </a:lnTo>
                <a:lnTo>
                  <a:pt x="5663028" y="330199"/>
                </a:lnTo>
                <a:lnTo>
                  <a:pt x="5633202" y="355599"/>
                </a:lnTo>
                <a:lnTo>
                  <a:pt x="5602740" y="368299"/>
                </a:lnTo>
                <a:lnTo>
                  <a:pt x="5571648" y="393699"/>
                </a:lnTo>
                <a:lnTo>
                  <a:pt x="5539935" y="406399"/>
                </a:lnTo>
                <a:lnTo>
                  <a:pt x="5507606" y="431799"/>
                </a:lnTo>
                <a:lnTo>
                  <a:pt x="5474669" y="444499"/>
                </a:lnTo>
                <a:lnTo>
                  <a:pt x="5441131" y="469899"/>
                </a:lnTo>
                <a:lnTo>
                  <a:pt x="5406998" y="482599"/>
                </a:lnTo>
                <a:lnTo>
                  <a:pt x="5372278" y="507999"/>
                </a:lnTo>
                <a:lnTo>
                  <a:pt x="5336976" y="520699"/>
                </a:lnTo>
                <a:lnTo>
                  <a:pt x="5301101" y="546099"/>
                </a:lnTo>
                <a:lnTo>
                  <a:pt x="5264659" y="558799"/>
                </a:lnTo>
                <a:lnTo>
                  <a:pt x="5227658" y="584199"/>
                </a:lnTo>
                <a:lnTo>
                  <a:pt x="5190103" y="609599"/>
                </a:lnTo>
                <a:lnTo>
                  <a:pt x="5152001" y="622299"/>
                </a:lnTo>
                <a:lnTo>
                  <a:pt x="5113361" y="647699"/>
                </a:lnTo>
                <a:lnTo>
                  <a:pt x="5074188" y="660399"/>
                </a:lnTo>
                <a:lnTo>
                  <a:pt x="4994272" y="711199"/>
                </a:lnTo>
                <a:lnTo>
                  <a:pt x="4953543" y="723899"/>
                </a:lnTo>
                <a:lnTo>
                  <a:pt x="4912309" y="749299"/>
                </a:lnTo>
                <a:lnTo>
                  <a:pt x="4870577" y="761999"/>
                </a:lnTo>
                <a:lnTo>
                  <a:pt x="4785648" y="812799"/>
                </a:lnTo>
                <a:lnTo>
                  <a:pt x="4742463" y="825499"/>
                </a:lnTo>
                <a:lnTo>
                  <a:pt x="4654691" y="876299"/>
                </a:lnTo>
                <a:lnTo>
                  <a:pt x="4610116" y="888999"/>
                </a:lnTo>
                <a:lnTo>
                  <a:pt x="4565092" y="914399"/>
                </a:lnTo>
                <a:lnTo>
                  <a:pt x="4519625" y="927099"/>
                </a:lnTo>
                <a:lnTo>
                  <a:pt x="4427390" y="977899"/>
                </a:lnTo>
                <a:lnTo>
                  <a:pt x="4380636" y="990599"/>
                </a:lnTo>
                <a:lnTo>
                  <a:pt x="4285889" y="1041399"/>
                </a:lnTo>
                <a:lnTo>
                  <a:pt x="4237910" y="1054099"/>
                </a:lnTo>
                <a:lnTo>
                  <a:pt x="4189537" y="1079499"/>
                </a:lnTo>
                <a:lnTo>
                  <a:pt x="4140776" y="1092199"/>
                </a:lnTo>
                <a:lnTo>
                  <a:pt x="4042118" y="1142999"/>
                </a:lnTo>
                <a:lnTo>
                  <a:pt x="3992236" y="1155699"/>
                </a:lnTo>
                <a:lnTo>
                  <a:pt x="3891398" y="1206499"/>
                </a:lnTo>
                <a:lnTo>
                  <a:pt x="3840456" y="1219199"/>
                </a:lnTo>
                <a:lnTo>
                  <a:pt x="3789175" y="1244599"/>
                </a:lnTo>
                <a:lnTo>
                  <a:pt x="3737561" y="1257299"/>
                </a:lnTo>
                <a:lnTo>
                  <a:pt x="3685622" y="1282699"/>
                </a:lnTo>
                <a:lnTo>
                  <a:pt x="3633364" y="1295399"/>
                </a:lnTo>
                <a:lnTo>
                  <a:pt x="3580795" y="1320799"/>
                </a:lnTo>
                <a:lnTo>
                  <a:pt x="3527921" y="1333499"/>
                </a:lnTo>
                <a:lnTo>
                  <a:pt x="3421285" y="1384299"/>
                </a:lnTo>
                <a:lnTo>
                  <a:pt x="3367538" y="1396999"/>
                </a:lnTo>
                <a:lnTo>
                  <a:pt x="3313513" y="1422399"/>
                </a:lnTo>
                <a:lnTo>
                  <a:pt x="3204659" y="1447799"/>
                </a:lnTo>
                <a:lnTo>
                  <a:pt x="3149844" y="1473199"/>
                </a:lnTo>
                <a:lnTo>
                  <a:pt x="3094779" y="1485899"/>
                </a:lnTo>
                <a:lnTo>
                  <a:pt x="3039472" y="1511299"/>
                </a:lnTo>
                <a:lnTo>
                  <a:pt x="2983928" y="1523999"/>
                </a:lnTo>
                <a:lnTo>
                  <a:pt x="2928156" y="1549399"/>
                </a:lnTo>
                <a:lnTo>
                  <a:pt x="2815952" y="1574799"/>
                </a:lnTo>
                <a:lnTo>
                  <a:pt x="2759534" y="1600199"/>
                </a:lnTo>
                <a:lnTo>
                  <a:pt x="2646100" y="1625599"/>
                </a:lnTo>
                <a:lnTo>
                  <a:pt x="2589099" y="1651000"/>
                </a:lnTo>
                <a:lnTo>
                  <a:pt x="2474561" y="1676400"/>
                </a:lnTo>
                <a:lnTo>
                  <a:pt x="2417038" y="1701800"/>
                </a:lnTo>
                <a:lnTo>
                  <a:pt x="2127161" y="1765300"/>
                </a:lnTo>
                <a:lnTo>
                  <a:pt x="2068781" y="1790700"/>
                </a:lnTo>
                <a:lnTo>
                  <a:pt x="1479599" y="1917700"/>
                </a:lnTo>
                <a:lnTo>
                  <a:pt x="2285128" y="1917700"/>
                </a:lnTo>
                <a:lnTo>
                  <a:pt x="2447454" y="1879600"/>
                </a:lnTo>
                <a:lnTo>
                  <a:pt x="2501518" y="1879600"/>
                </a:lnTo>
                <a:lnTo>
                  <a:pt x="3722615" y="1587499"/>
                </a:lnTo>
                <a:lnTo>
                  <a:pt x="3774079" y="1562099"/>
                </a:lnTo>
                <a:lnTo>
                  <a:pt x="4028416" y="1498599"/>
                </a:lnTo>
                <a:lnTo>
                  <a:pt x="4078640" y="1473199"/>
                </a:lnTo>
                <a:lnTo>
                  <a:pt x="4277181" y="1422399"/>
                </a:lnTo>
                <a:lnTo>
                  <a:pt x="4326193" y="1396999"/>
                </a:lnTo>
                <a:lnTo>
                  <a:pt x="4471632" y="1358899"/>
                </a:lnTo>
                <a:lnTo>
                  <a:pt x="4519557" y="1333499"/>
                </a:lnTo>
                <a:lnTo>
                  <a:pt x="4661575" y="1295399"/>
                </a:lnTo>
                <a:lnTo>
                  <a:pt x="4708307" y="1269999"/>
                </a:lnTo>
                <a:lnTo>
                  <a:pt x="4846592" y="1231899"/>
                </a:lnTo>
                <a:lnTo>
                  <a:pt x="4892027" y="1206499"/>
                </a:lnTo>
                <a:lnTo>
                  <a:pt x="5026263" y="1168399"/>
                </a:lnTo>
                <a:lnTo>
                  <a:pt x="5070296" y="1142999"/>
                </a:lnTo>
                <a:lnTo>
                  <a:pt x="5157257" y="1117599"/>
                </a:lnTo>
                <a:lnTo>
                  <a:pt x="5200170" y="1092199"/>
                </a:lnTo>
                <a:lnTo>
                  <a:pt x="5326566" y="1054099"/>
                </a:lnTo>
                <a:lnTo>
                  <a:pt x="5367894" y="1028699"/>
                </a:lnTo>
                <a:lnTo>
                  <a:pt x="5489378" y="990599"/>
                </a:lnTo>
                <a:lnTo>
                  <a:pt x="5529017" y="965199"/>
                </a:lnTo>
                <a:lnTo>
                  <a:pt x="5645274" y="927099"/>
                </a:lnTo>
                <a:lnTo>
                  <a:pt x="5683119" y="901699"/>
                </a:lnTo>
                <a:lnTo>
                  <a:pt x="5793836" y="863599"/>
                </a:lnTo>
                <a:lnTo>
                  <a:pt x="5829781" y="838199"/>
                </a:lnTo>
                <a:lnTo>
                  <a:pt x="5934645" y="800099"/>
                </a:lnTo>
                <a:lnTo>
                  <a:pt x="5968586" y="774699"/>
                </a:lnTo>
                <a:lnTo>
                  <a:pt x="6067281" y="736599"/>
                </a:lnTo>
                <a:lnTo>
                  <a:pt x="6099114" y="723899"/>
                </a:lnTo>
                <a:lnTo>
                  <a:pt x="6130404" y="698499"/>
                </a:lnTo>
                <a:lnTo>
                  <a:pt x="6131266" y="660399"/>
                </a:lnTo>
                <a:lnTo>
                  <a:pt x="6132088" y="634999"/>
                </a:lnTo>
                <a:lnTo>
                  <a:pt x="6132869" y="596899"/>
                </a:lnTo>
                <a:lnTo>
                  <a:pt x="6133706" y="558799"/>
                </a:lnTo>
                <a:lnTo>
                  <a:pt x="6133706" y="0"/>
                </a:lnTo>
                <a:close/>
              </a:path>
            </a:pathLst>
          </a:custGeom>
          <a:solidFill>
            <a:srgbClr val="FF0066"/>
          </a:solidFill>
        </p:spPr>
        <p:txBody>
          <a:bodyPr wrap="square" lIns="0" tIns="0" rIns="0" bIns="0" rtlCol="0"/>
          <a:lstStyle/>
          <a:p>
            <a:endParaRPr dirty="0">
              <a:solidFill>
                <a:srgbClr val="C00000"/>
              </a:solidFill>
            </a:endParaRPr>
          </a:p>
        </p:txBody>
      </p:sp>
      <p:sp>
        <p:nvSpPr>
          <p:cNvPr id="4" name="object 4"/>
          <p:cNvSpPr/>
          <p:nvPr/>
        </p:nvSpPr>
        <p:spPr>
          <a:xfrm flipV="1">
            <a:off x="10652" y="0"/>
            <a:ext cx="12181840" cy="1812925"/>
          </a:xfrm>
          <a:custGeom>
            <a:avLst/>
            <a:gdLst/>
            <a:ahLst/>
            <a:cxnLst/>
            <a:rect l="l" t="t" r="r" b="b"/>
            <a:pathLst>
              <a:path w="12181840" h="1812925">
                <a:moveTo>
                  <a:pt x="1419441" y="466461"/>
                </a:moveTo>
                <a:lnTo>
                  <a:pt x="1363139" y="466890"/>
                </a:lnTo>
                <a:lnTo>
                  <a:pt x="1250459" y="469068"/>
                </a:lnTo>
                <a:lnTo>
                  <a:pt x="1137669" y="473058"/>
                </a:lnTo>
                <a:lnTo>
                  <a:pt x="1024757" y="478922"/>
                </a:lnTo>
                <a:lnTo>
                  <a:pt x="911711" y="486724"/>
                </a:lnTo>
                <a:lnTo>
                  <a:pt x="798520" y="496526"/>
                </a:lnTo>
                <a:lnTo>
                  <a:pt x="685173" y="508391"/>
                </a:lnTo>
                <a:lnTo>
                  <a:pt x="571657" y="522382"/>
                </a:lnTo>
                <a:lnTo>
                  <a:pt x="457962" y="538563"/>
                </a:lnTo>
                <a:lnTo>
                  <a:pt x="344075" y="556995"/>
                </a:lnTo>
                <a:lnTo>
                  <a:pt x="287057" y="567075"/>
                </a:lnTo>
                <a:lnTo>
                  <a:pt x="229986" y="577742"/>
                </a:lnTo>
                <a:lnTo>
                  <a:pt x="172861" y="589003"/>
                </a:lnTo>
                <a:lnTo>
                  <a:pt x="115682" y="600866"/>
                </a:lnTo>
                <a:lnTo>
                  <a:pt x="58446" y="613340"/>
                </a:lnTo>
                <a:lnTo>
                  <a:pt x="1152" y="626431"/>
                </a:lnTo>
                <a:lnTo>
                  <a:pt x="657" y="689764"/>
                </a:lnTo>
                <a:lnTo>
                  <a:pt x="349" y="742106"/>
                </a:lnTo>
                <a:lnTo>
                  <a:pt x="124" y="794721"/>
                </a:lnTo>
                <a:lnTo>
                  <a:pt x="0" y="955056"/>
                </a:lnTo>
                <a:lnTo>
                  <a:pt x="118" y="1000010"/>
                </a:lnTo>
                <a:lnTo>
                  <a:pt x="321" y="1050913"/>
                </a:lnTo>
                <a:lnTo>
                  <a:pt x="673" y="1115410"/>
                </a:lnTo>
                <a:lnTo>
                  <a:pt x="2271" y="1337717"/>
                </a:lnTo>
                <a:lnTo>
                  <a:pt x="2572" y="1383705"/>
                </a:lnTo>
                <a:lnTo>
                  <a:pt x="2835" y="1430519"/>
                </a:lnTo>
                <a:lnTo>
                  <a:pt x="3047" y="1478434"/>
                </a:lnTo>
                <a:lnTo>
                  <a:pt x="3196" y="1527726"/>
                </a:lnTo>
                <a:lnTo>
                  <a:pt x="3255" y="1631539"/>
                </a:lnTo>
                <a:lnTo>
                  <a:pt x="3140" y="1686612"/>
                </a:lnTo>
                <a:lnTo>
                  <a:pt x="2910" y="1744162"/>
                </a:lnTo>
                <a:lnTo>
                  <a:pt x="2555" y="1804465"/>
                </a:lnTo>
                <a:lnTo>
                  <a:pt x="2492" y="1812522"/>
                </a:lnTo>
                <a:lnTo>
                  <a:pt x="12181348" y="1812522"/>
                </a:lnTo>
                <a:lnTo>
                  <a:pt x="12181348" y="1297943"/>
                </a:lnTo>
                <a:lnTo>
                  <a:pt x="7729043" y="1297943"/>
                </a:lnTo>
                <a:lnTo>
                  <a:pt x="7604619" y="1297279"/>
                </a:lnTo>
                <a:lnTo>
                  <a:pt x="7418966" y="1293217"/>
                </a:lnTo>
                <a:lnTo>
                  <a:pt x="7234456" y="1285665"/>
                </a:lnTo>
                <a:lnTo>
                  <a:pt x="7051052" y="1274835"/>
                </a:lnTo>
                <a:lnTo>
                  <a:pt x="6868714" y="1260938"/>
                </a:lnTo>
                <a:lnTo>
                  <a:pt x="6687403" y="1244187"/>
                </a:lnTo>
                <a:lnTo>
                  <a:pt x="6447185" y="1217781"/>
                </a:lnTo>
                <a:lnTo>
                  <a:pt x="6208630" y="1187180"/>
                </a:lnTo>
                <a:lnTo>
                  <a:pt x="5912636" y="1143798"/>
                </a:lnTo>
                <a:lnTo>
                  <a:pt x="5560429" y="1085511"/>
                </a:lnTo>
                <a:lnTo>
                  <a:pt x="4922186" y="966389"/>
                </a:lnTo>
                <a:lnTo>
                  <a:pt x="3667877" y="717621"/>
                </a:lnTo>
                <a:lnTo>
                  <a:pt x="3273022" y="646160"/>
                </a:lnTo>
                <a:lnTo>
                  <a:pt x="2991746" y="600060"/>
                </a:lnTo>
                <a:lnTo>
                  <a:pt x="2767044" y="566902"/>
                </a:lnTo>
                <a:lnTo>
                  <a:pt x="2542526" y="537597"/>
                </a:lnTo>
                <a:lnTo>
                  <a:pt x="2374201" y="518449"/>
                </a:lnTo>
                <a:lnTo>
                  <a:pt x="2205889" y="501963"/>
                </a:lnTo>
                <a:lnTo>
                  <a:pt x="2037549" y="488351"/>
                </a:lnTo>
                <a:lnTo>
                  <a:pt x="1869143" y="477826"/>
                </a:lnTo>
                <a:lnTo>
                  <a:pt x="1756817" y="472628"/>
                </a:lnTo>
                <a:lnTo>
                  <a:pt x="1644432" y="468960"/>
                </a:lnTo>
                <a:lnTo>
                  <a:pt x="1531978" y="466883"/>
                </a:lnTo>
                <a:lnTo>
                  <a:pt x="1419441" y="466461"/>
                </a:lnTo>
                <a:close/>
              </a:path>
              <a:path w="12181840" h="1812925">
                <a:moveTo>
                  <a:pt x="12181348" y="0"/>
                </a:moveTo>
                <a:lnTo>
                  <a:pt x="12131485" y="30168"/>
                </a:lnTo>
                <a:lnTo>
                  <a:pt x="12057466" y="74152"/>
                </a:lnTo>
                <a:lnTo>
                  <a:pt x="11983674" y="117206"/>
                </a:lnTo>
                <a:lnTo>
                  <a:pt x="11910108" y="159338"/>
                </a:lnTo>
                <a:lnTo>
                  <a:pt x="11836766" y="200556"/>
                </a:lnTo>
                <a:lnTo>
                  <a:pt x="11763646" y="240867"/>
                </a:lnTo>
                <a:lnTo>
                  <a:pt x="11690747" y="280280"/>
                </a:lnTo>
                <a:lnTo>
                  <a:pt x="11618068" y="318802"/>
                </a:lnTo>
                <a:lnTo>
                  <a:pt x="11545607" y="356441"/>
                </a:lnTo>
                <a:lnTo>
                  <a:pt x="11473363" y="393205"/>
                </a:lnTo>
                <a:lnTo>
                  <a:pt x="11401335" y="429102"/>
                </a:lnTo>
                <a:lnTo>
                  <a:pt x="11329520" y="464139"/>
                </a:lnTo>
                <a:lnTo>
                  <a:pt x="11257917" y="498325"/>
                </a:lnTo>
                <a:lnTo>
                  <a:pt x="11186526" y="531668"/>
                </a:lnTo>
                <a:lnTo>
                  <a:pt x="11115344" y="564175"/>
                </a:lnTo>
                <a:lnTo>
                  <a:pt x="11044370" y="595854"/>
                </a:lnTo>
                <a:lnTo>
                  <a:pt x="10973603" y="626713"/>
                </a:lnTo>
                <a:lnTo>
                  <a:pt x="10903041" y="656760"/>
                </a:lnTo>
                <a:lnTo>
                  <a:pt x="10832683" y="686002"/>
                </a:lnTo>
                <a:lnTo>
                  <a:pt x="10762527" y="714449"/>
                </a:lnTo>
                <a:lnTo>
                  <a:pt x="10692572" y="742106"/>
                </a:lnTo>
                <a:lnTo>
                  <a:pt x="10622816" y="768983"/>
                </a:lnTo>
                <a:lnTo>
                  <a:pt x="10483897" y="820426"/>
                </a:lnTo>
                <a:lnTo>
                  <a:pt x="10345759" y="868841"/>
                </a:lnTo>
                <a:lnTo>
                  <a:pt x="10208389" y="914290"/>
                </a:lnTo>
                <a:lnTo>
                  <a:pt x="10071777" y="956836"/>
                </a:lnTo>
                <a:lnTo>
                  <a:pt x="9935910" y="996542"/>
                </a:lnTo>
                <a:lnTo>
                  <a:pt x="9800777" y="1033471"/>
                </a:lnTo>
                <a:lnTo>
                  <a:pt x="9666367" y="1067685"/>
                </a:lnTo>
                <a:lnTo>
                  <a:pt x="9532667" y="1099249"/>
                </a:lnTo>
                <a:lnTo>
                  <a:pt x="9399667" y="1128224"/>
                </a:lnTo>
                <a:lnTo>
                  <a:pt x="9267355" y="1154673"/>
                </a:lnTo>
                <a:lnTo>
                  <a:pt x="9135718" y="1178659"/>
                </a:lnTo>
                <a:lnTo>
                  <a:pt x="9004747" y="1200245"/>
                </a:lnTo>
                <a:lnTo>
                  <a:pt x="8874429" y="1219495"/>
                </a:lnTo>
                <a:lnTo>
                  <a:pt x="8744752" y="1236470"/>
                </a:lnTo>
                <a:lnTo>
                  <a:pt x="8615705" y="1251234"/>
                </a:lnTo>
                <a:lnTo>
                  <a:pt x="8487276" y="1263849"/>
                </a:lnTo>
                <a:lnTo>
                  <a:pt x="8359454" y="1274379"/>
                </a:lnTo>
                <a:lnTo>
                  <a:pt x="8232228" y="1282886"/>
                </a:lnTo>
                <a:lnTo>
                  <a:pt x="8105585" y="1289433"/>
                </a:lnTo>
                <a:lnTo>
                  <a:pt x="7979514" y="1294083"/>
                </a:lnTo>
                <a:lnTo>
                  <a:pt x="7854004" y="1296899"/>
                </a:lnTo>
                <a:lnTo>
                  <a:pt x="7729043" y="1297943"/>
                </a:lnTo>
                <a:lnTo>
                  <a:pt x="12181348" y="1297943"/>
                </a:lnTo>
                <a:lnTo>
                  <a:pt x="12181348" y="0"/>
                </a:lnTo>
                <a:close/>
              </a:path>
            </a:pathLst>
          </a:custGeom>
          <a:solidFill>
            <a:schemeClr val="accent1">
              <a:lumMod val="20000"/>
              <a:lumOff val="80000"/>
            </a:schemeClr>
          </a:solidFill>
        </p:spPr>
        <p:txBody>
          <a:bodyPr wrap="square" lIns="0" tIns="0" rIns="0" bIns="0" rtlCol="0"/>
          <a:lstStyle/>
          <a:p>
            <a:endParaRPr dirty="0">
              <a:solidFill>
                <a:srgbClr val="C00000"/>
              </a:solidFill>
            </a:endParaRPr>
          </a:p>
        </p:txBody>
      </p:sp>
      <p:sp>
        <p:nvSpPr>
          <p:cNvPr id="6" name="object 6"/>
          <p:cNvSpPr txBox="1"/>
          <p:nvPr/>
        </p:nvSpPr>
        <p:spPr>
          <a:xfrm>
            <a:off x="-304562" y="1160253"/>
            <a:ext cx="12725711" cy="1014380"/>
          </a:xfrm>
          <a:prstGeom prst="rect">
            <a:avLst/>
          </a:prstGeom>
        </p:spPr>
        <p:txBody>
          <a:bodyPr vert="horz" wrap="square" lIns="0" tIns="74930" rIns="0" bIns="0" rtlCol="0">
            <a:spAutoFit/>
          </a:bodyPr>
          <a:lstStyle/>
          <a:p>
            <a:pPr marL="1315085" marR="1308735" algn="ctr">
              <a:spcBef>
                <a:spcPts val="590"/>
              </a:spcBef>
            </a:pPr>
            <a:r>
              <a:rPr lang="en-US" sz="2800" b="1" spc="-10" dirty="0" smtClean="0">
                <a:solidFill>
                  <a:srgbClr val="FF0066"/>
                </a:solidFill>
                <a:latin typeface="MS Reference Sans Serif" panose="020B0604030504040204" pitchFamily="34" charset="0"/>
                <a:cs typeface="Arial Black"/>
              </a:rPr>
              <a:t>INTEGRASI </a:t>
            </a:r>
            <a:r>
              <a:rPr lang="en-US" sz="2800" b="1" spc="-10" dirty="0">
                <a:solidFill>
                  <a:srgbClr val="FF0066"/>
                </a:solidFill>
                <a:latin typeface="MS Reference Sans Serif" panose="020B0604030504040204" pitchFamily="34" charset="0"/>
                <a:cs typeface="Arial Black"/>
              </a:rPr>
              <a:t>KEBIJAKAN DAK DALAM PENYUSUNAN </a:t>
            </a:r>
            <a:endParaRPr lang="en-US" sz="2800" b="1" spc="-10" dirty="0" smtClean="0">
              <a:solidFill>
                <a:srgbClr val="FF0066"/>
              </a:solidFill>
              <a:latin typeface="MS Reference Sans Serif" panose="020B0604030504040204" pitchFamily="34" charset="0"/>
              <a:cs typeface="Arial Black"/>
            </a:endParaRPr>
          </a:p>
          <a:p>
            <a:pPr marL="1315085" marR="1308735" algn="ctr">
              <a:spcBef>
                <a:spcPts val="590"/>
              </a:spcBef>
            </a:pPr>
            <a:r>
              <a:rPr lang="en-US" sz="2800" b="1" spc="-10" dirty="0" smtClean="0">
                <a:solidFill>
                  <a:srgbClr val="FF0066"/>
                </a:solidFill>
                <a:latin typeface="MS Reference Sans Serif" panose="020B0604030504040204" pitchFamily="34" charset="0"/>
                <a:cs typeface="Arial Black"/>
              </a:rPr>
              <a:t>RKPD </a:t>
            </a:r>
            <a:r>
              <a:rPr lang="en-US" sz="2800" b="1" spc="-10" dirty="0">
                <a:solidFill>
                  <a:srgbClr val="FF0066"/>
                </a:solidFill>
                <a:latin typeface="MS Reference Sans Serif" panose="020B0604030504040204" pitchFamily="34" charset="0"/>
                <a:cs typeface="Arial Black"/>
              </a:rPr>
              <a:t>TAHUN 2022</a:t>
            </a:r>
            <a:endParaRPr sz="2800" b="1" spc="-10" dirty="0">
              <a:solidFill>
                <a:srgbClr val="FF0066"/>
              </a:solidFill>
              <a:latin typeface="MS Reference Sans Serif" panose="020B0604030504040204" pitchFamily="34" charset="0"/>
              <a:cs typeface="Arial Black"/>
            </a:endParaRPr>
          </a:p>
        </p:txBody>
      </p:sp>
      <p:pic>
        <p:nvPicPr>
          <p:cNvPr id="11" name="object 11"/>
          <p:cNvPicPr/>
          <p:nvPr/>
        </p:nvPicPr>
        <p:blipFill>
          <a:blip r:embed="rId4" cstate="print"/>
          <a:stretch>
            <a:fillRect/>
          </a:stretch>
        </p:blipFill>
        <p:spPr>
          <a:xfrm>
            <a:off x="97808" y="76200"/>
            <a:ext cx="652272" cy="841248"/>
          </a:xfrm>
          <a:prstGeom prst="rect">
            <a:avLst/>
          </a:prstGeom>
        </p:spPr>
      </p:pic>
      <p:grpSp>
        <p:nvGrpSpPr>
          <p:cNvPr id="12" name="Group 11"/>
          <p:cNvGrpSpPr/>
          <p:nvPr/>
        </p:nvGrpSpPr>
        <p:grpSpPr>
          <a:xfrm flipH="1">
            <a:off x="0" y="4744626"/>
            <a:ext cx="12181840" cy="2200763"/>
            <a:chOff x="10651" y="4657639"/>
            <a:chExt cx="12181840" cy="2200763"/>
          </a:xfrm>
        </p:grpSpPr>
        <p:sp>
          <p:nvSpPr>
            <p:cNvPr id="13" name="object 3"/>
            <p:cNvSpPr/>
            <p:nvPr/>
          </p:nvSpPr>
          <p:spPr>
            <a:xfrm>
              <a:off x="6058293" y="4657639"/>
              <a:ext cx="6134100" cy="2082800"/>
            </a:xfrm>
            <a:custGeom>
              <a:avLst/>
              <a:gdLst/>
              <a:ahLst/>
              <a:cxnLst/>
              <a:rect l="l" t="t" r="r" b="b"/>
              <a:pathLst>
                <a:path w="6134100" h="2082800">
                  <a:moveTo>
                    <a:pt x="999118" y="2070099"/>
                  </a:moveTo>
                  <a:lnTo>
                    <a:pt x="86405" y="2070099"/>
                  </a:lnTo>
                  <a:lnTo>
                    <a:pt x="135186" y="2082799"/>
                  </a:lnTo>
                  <a:lnTo>
                    <a:pt x="946783" y="2082799"/>
                  </a:lnTo>
                  <a:lnTo>
                    <a:pt x="999118" y="2070099"/>
                  </a:lnTo>
                  <a:close/>
                </a:path>
                <a:path w="6134100" h="2082800">
                  <a:moveTo>
                    <a:pt x="1156995" y="2057399"/>
                  </a:moveTo>
                  <a:lnTo>
                    <a:pt x="58428" y="2057399"/>
                  </a:lnTo>
                  <a:lnTo>
                    <a:pt x="0" y="2070099"/>
                  </a:lnTo>
                  <a:lnTo>
                    <a:pt x="1104230" y="2070099"/>
                  </a:lnTo>
                  <a:lnTo>
                    <a:pt x="1156995" y="2057399"/>
                  </a:lnTo>
                  <a:close/>
                </a:path>
                <a:path w="6134100" h="2082800">
                  <a:moveTo>
                    <a:pt x="1316048" y="2044699"/>
                  </a:moveTo>
                  <a:lnTo>
                    <a:pt x="411189" y="2044699"/>
                  </a:lnTo>
                  <a:lnTo>
                    <a:pt x="352169" y="2057399"/>
                  </a:lnTo>
                  <a:lnTo>
                    <a:pt x="1262911" y="2057399"/>
                  </a:lnTo>
                  <a:lnTo>
                    <a:pt x="1316048" y="2044699"/>
                  </a:lnTo>
                  <a:close/>
                </a:path>
                <a:path w="6134100" h="2082800">
                  <a:moveTo>
                    <a:pt x="1422648" y="2031999"/>
                  </a:moveTo>
                  <a:lnTo>
                    <a:pt x="588668" y="2031999"/>
                  </a:lnTo>
                  <a:lnTo>
                    <a:pt x="529445" y="2044699"/>
                  </a:lnTo>
                  <a:lnTo>
                    <a:pt x="1369295" y="2044699"/>
                  </a:lnTo>
                  <a:lnTo>
                    <a:pt x="1422648" y="2031999"/>
                  </a:lnTo>
                  <a:close/>
                </a:path>
                <a:path w="6134100" h="2082800">
                  <a:moveTo>
                    <a:pt x="1583264" y="2019299"/>
                  </a:moveTo>
                  <a:lnTo>
                    <a:pt x="707267" y="2019299"/>
                  </a:lnTo>
                  <a:lnTo>
                    <a:pt x="647944" y="2031999"/>
                  </a:lnTo>
                  <a:lnTo>
                    <a:pt x="1529638" y="2031999"/>
                  </a:lnTo>
                  <a:lnTo>
                    <a:pt x="1583264" y="2019299"/>
                  </a:lnTo>
                  <a:close/>
                </a:path>
                <a:path w="6134100" h="2082800">
                  <a:moveTo>
                    <a:pt x="1744584" y="1993900"/>
                  </a:moveTo>
                  <a:lnTo>
                    <a:pt x="944891" y="1993900"/>
                  </a:lnTo>
                  <a:lnTo>
                    <a:pt x="885450" y="2006599"/>
                  </a:lnTo>
                  <a:lnTo>
                    <a:pt x="826027" y="2006599"/>
                  </a:lnTo>
                  <a:lnTo>
                    <a:pt x="766631" y="2019299"/>
                  </a:lnTo>
                  <a:lnTo>
                    <a:pt x="1636968" y="2019299"/>
                  </a:lnTo>
                  <a:lnTo>
                    <a:pt x="1744584" y="1993900"/>
                  </a:lnTo>
                  <a:close/>
                </a:path>
                <a:path w="6134100" h="2082800">
                  <a:moveTo>
                    <a:pt x="2230997" y="1917700"/>
                  </a:moveTo>
                  <a:lnTo>
                    <a:pt x="1420294" y="1917700"/>
                  </a:lnTo>
                  <a:lnTo>
                    <a:pt x="1182714" y="1968500"/>
                  </a:lnTo>
                  <a:lnTo>
                    <a:pt x="1123264" y="1968500"/>
                  </a:lnTo>
                  <a:lnTo>
                    <a:pt x="1004346" y="1993900"/>
                  </a:lnTo>
                  <a:lnTo>
                    <a:pt x="1798483" y="1993900"/>
                  </a:lnTo>
                  <a:lnTo>
                    <a:pt x="1852434" y="1981200"/>
                  </a:lnTo>
                  <a:lnTo>
                    <a:pt x="1906431" y="1981200"/>
                  </a:lnTo>
                  <a:lnTo>
                    <a:pt x="2014534" y="1955800"/>
                  </a:lnTo>
                  <a:lnTo>
                    <a:pt x="2068627" y="1955800"/>
                  </a:lnTo>
                  <a:lnTo>
                    <a:pt x="2230997" y="1917700"/>
                  </a:lnTo>
                  <a:close/>
                </a:path>
                <a:path w="6134100" h="2082800">
                  <a:moveTo>
                    <a:pt x="6133706" y="0"/>
                  </a:moveTo>
                  <a:lnTo>
                    <a:pt x="6130282" y="0"/>
                  </a:lnTo>
                  <a:lnTo>
                    <a:pt x="6115402" y="12699"/>
                  </a:lnTo>
                  <a:lnTo>
                    <a:pt x="6099741" y="25399"/>
                  </a:lnTo>
                  <a:lnTo>
                    <a:pt x="6066106" y="63499"/>
                  </a:lnTo>
                  <a:lnTo>
                    <a:pt x="6029430" y="88899"/>
                  </a:lnTo>
                  <a:lnTo>
                    <a:pt x="5989770" y="114299"/>
                  </a:lnTo>
                  <a:lnTo>
                    <a:pt x="5968837" y="139699"/>
                  </a:lnTo>
                  <a:lnTo>
                    <a:pt x="5947179" y="152399"/>
                  </a:lnTo>
                  <a:lnTo>
                    <a:pt x="5924803" y="165099"/>
                  </a:lnTo>
                  <a:lnTo>
                    <a:pt x="5901714" y="177799"/>
                  </a:lnTo>
                  <a:lnTo>
                    <a:pt x="5877921" y="203199"/>
                  </a:lnTo>
                  <a:lnTo>
                    <a:pt x="5853430" y="215899"/>
                  </a:lnTo>
                  <a:lnTo>
                    <a:pt x="5828248" y="228599"/>
                  </a:lnTo>
                  <a:lnTo>
                    <a:pt x="5802381" y="253999"/>
                  </a:lnTo>
                  <a:lnTo>
                    <a:pt x="5775838" y="266699"/>
                  </a:lnTo>
                  <a:lnTo>
                    <a:pt x="5748624" y="279399"/>
                  </a:lnTo>
                  <a:lnTo>
                    <a:pt x="5720746" y="304799"/>
                  </a:lnTo>
                  <a:lnTo>
                    <a:pt x="5663028" y="330199"/>
                  </a:lnTo>
                  <a:lnTo>
                    <a:pt x="5633202" y="355599"/>
                  </a:lnTo>
                  <a:lnTo>
                    <a:pt x="5602740" y="368299"/>
                  </a:lnTo>
                  <a:lnTo>
                    <a:pt x="5571648" y="393699"/>
                  </a:lnTo>
                  <a:lnTo>
                    <a:pt x="5539935" y="406399"/>
                  </a:lnTo>
                  <a:lnTo>
                    <a:pt x="5507606" y="431799"/>
                  </a:lnTo>
                  <a:lnTo>
                    <a:pt x="5474669" y="444499"/>
                  </a:lnTo>
                  <a:lnTo>
                    <a:pt x="5441131" y="469899"/>
                  </a:lnTo>
                  <a:lnTo>
                    <a:pt x="5406998" y="482599"/>
                  </a:lnTo>
                  <a:lnTo>
                    <a:pt x="5372278" y="507999"/>
                  </a:lnTo>
                  <a:lnTo>
                    <a:pt x="5336976" y="520699"/>
                  </a:lnTo>
                  <a:lnTo>
                    <a:pt x="5301101" y="546099"/>
                  </a:lnTo>
                  <a:lnTo>
                    <a:pt x="5264659" y="558799"/>
                  </a:lnTo>
                  <a:lnTo>
                    <a:pt x="5227658" y="584199"/>
                  </a:lnTo>
                  <a:lnTo>
                    <a:pt x="5190103" y="609599"/>
                  </a:lnTo>
                  <a:lnTo>
                    <a:pt x="5152001" y="622299"/>
                  </a:lnTo>
                  <a:lnTo>
                    <a:pt x="5113361" y="647699"/>
                  </a:lnTo>
                  <a:lnTo>
                    <a:pt x="5074188" y="660399"/>
                  </a:lnTo>
                  <a:lnTo>
                    <a:pt x="4994272" y="711199"/>
                  </a:lnTo>
                  <a:lnTo>
                    <a:pt x="4953543" y="723899"/>
                  </a:lnTo>
                  <a:lnTo>
                    <a:pt x="4912309" y="749299"/>
                  </a:lnTo>
                  <a:lnTo>
                    <a:pt x="4870577" y="761999"/>
                  </a:lnTo>
                  <a:lnTo>
                    <a:pt x="4785648" y="812799"/>
                  </a:lnTo>
                  <a:lnTo>
                    <a:pt x="4742463" y="825499"/>
                  </a:lnTo>
                  <a:lnTo>
                    <a:pt x="4654691" y="876299"/>
                  </a:lnTo>
                  <a:lnTo>
                    <a:pt x="4610116" y="888999"/>
                  </a:lnTo>
                  <a:lnTo>
                    <a:pt x="4565092" y="914399"/>
                  </a:lnTo>
                  <a:lnTo>
                    <a:pt x="4519625" y="927099"/>
                  </a:lnTo>
                  <a:lnTo>
                    <a:pt x="4427390" y="977899"/>
                  </a:lnTo>
                  <a:lnTo>
                    <a:pt x="4380636" y="990599"/>
                  </a:lnTo>
                  <a:lnTo>
                    <a:pt x="4285889" y="1041399"/>
                  </a:lnTo>
                  <a:lnTo>
                    <a:pt x="4237910" y="1054099"/>
                  </a:lnTo>
                  <a:lnTo>
                    <a:pt x="4189537" y="1079499"/>
                  </a:lnTo>
                  <a:lnTo>
                    <a:pt x="4140776" y="1092199"/>
                  </a:lnTo>
                  <a:lnTo>
                    <a:pt x="4042118" y="1142999"/>
                  </a:lnTo>
                  <a:lnTo>
                    <a:pt x="3992236" y="1155699"/>
                  </a:lnTo>
                  <a:lnTo>
                    <a:pt x="3891398" y="1206499"/>
                  </a:lnTo>
                  <a:lnTo>
                    <a:pt x="3840456" y="1219199"/>
                  </a:lnTo>
                  <a:lnTo>
                    <a:pt x="3789175" y="1244599"/>
                  </a:lnTo>
                  <a:lnTo>
                    <a:pt x="3737561" y="1257299"/>
                  </a:lnTo>
                  <a:lnTo>
                    <a:pt x="3685622" y="1282699"/>
                  </a:lnTo>
                  <a:lnTo>
                    <a:pt x="3633364" y="1295399"/>
                  </a:lnTo>
                  <a:lnTo>
                    <a:pt x="3580795" y="1320799"/>
                  </a:lnTo>
                  <a:lnTo>
                    <a:pt x="3527921" y="1333499"/>
                  </a:lnTo>
                  <a:lnTo>
                    <a:pt x="3421285" y="1384299"/>
                  </a:lnTo>
                  <a:lnTo>
                    <a:pt x="3367538" y="1396999"/>
                  </a:lnTo>
                  <a:lnTo>
                    <a:pt x="3313513" y="1422399"/>
                  </a:lnTo>
                  <a:lnTo>
                    <a:pt x="3204659" y="1447799"/>
                  </a:lnTo>
                  <a:lnTo>
                    <a:pt x="3149844" y="1473199"/>
                  </a:lnTo>
                  <a:lnTo>
                    <a:pt x="3094779" y="1485899"/>
                  </a:lnTo>
                  <a:lnTo>
                    <a:pt x="3039472" y="1511299"/>
                  </a:lnTo>
                  <a:lnTo>
                    <a:pt x="2983928" y="1523999"/>
                  </a:lnTo>
                  <a:lnTo>
                    <a:pt x="2928156" y="1549399"/>
                  </a:lnTo>
                  <a:lnTo>
                    <a:pt x="2815952" y="1574799"/>
                  </a:lnTo>
                  <a:lnTo>
                    <a:pt x="2759534" y="1600199"/>
                  </a:lnTo>
                  <a:lnTo>
                    <a:pt x="2646100" y="1625599"/>
                  </a:lnTo>
                  <a:lnTo>
                    <a:pt x="2589099" y="1651000"/>
                  </a:lnTo>
                  <a:lnTo>
                    <a:pt x="2474561" y="1676400"/>
                  </a:lnTo>
                  <a:lnTo>
                    <a:pt x="2417038" y="1701800"/>
                  </a:lnTo>
                  <a:lnTo>
                    <a:pt x="2127161" y="1765300"/>
                  </a:lnTo>
                  <a:lnTo>
                    <a:pt x="2068781" y="1790700"/>
                  </a:lnTo>
                  <a:lnTo>
                    <a:pt x="1479599" y="1917700"/>
                  </a:lnTo>
                  <a:lnTo>
                    <a:pt x="2285128" y="1917700"/>
                  </a:lnTo>
                  <a:lnTo>
                    <a:pt x="2447454" y="1879600"/>
                  </a:lnTo>
                  <a:lnTo>
                    <a:pt x="2501518" y="1879600"/>
                  </a:lnTo>
                  <a:lnTo>
                    <a:pt x="3722615" y="1587499"/>
                  </a:lnTo>
                  <a:lnTo>
                    <a:pt x="3774079" y="1562099"/>
                  </a:lnTo>
                  <a:lnTo>
                    <a:pt x="4028416" y="1498599"/>
                  </a:lnTo>
                  <a:lnTo>
                    <a:pt x="4078640" y="1473199"/>
                  </a:lnTo>
                  <a:lnTo>
                    <a:pt x="4277181" y="1422399"/>
                  </a:lnTo>
                  <a:lnTo>
                    <a:pt x="4326193" y="1396999"/>
                  </a:lnTo>
                  <a:lnTo>
                    <a:pt x="4471632" y="1358899"/>
                  </a:lnTo>
                  <a:lnTo>
                    <a:pt x="4519557" y="1333499"/>
                  </a:lnTo>
                  <a:lnTo>
                    <a:pt x="4661575" y="1295399"/>
                  </a:lnTo>
                  <a:lnTo>
                    <a:pt x="4708307" y="1269999"/>
                  </a:lnTo>
                  <a:lnTo>
                    <a:pt x="4846592" y="1231899"/>
                  </a:lnTo>
                  <a:lnTo>
                    <a:pt x="4892027" y="1206499"/>
                  </a:lnTo>
                  <a:lnTo>
                    <a:pt x="5026263" y="1168399"/>
                  </a:lnTo>
                  <a:lnTo>
                    <a:pt x="5070296" y="1142999"/>
                  </a:lnTo>
                  <a:lnTo>
                    <a:pt x="5157257" y="1117599"/>
                  </a:lnTo>
                  <a:lnTo>
                    <a:pt x="5200170" y="1092199"/>
                  </a:lnTo>
                  <a:lnTo>
                    <a:pt x="5326566" y="1054099"/>
                  </a:lnTo>
                  <a:lnTo>
                    <a:pt x="5367894" y="1028699"/>
                  </a:lnTo>
                  <a:lnTo>
                    <a:pt x="5489378" y="990599"/>
                  </a:lnTo>
                  <a:lnTo>
                    <a:pt x="5529017" y="965199"/>
                  </a:lnTo>
                  <a:lnTo>
                    <a:pt x="5645274" y="927099"/>
                  </a:lnTo>
                  <a:lnTo>
                    <a:pt x="5683119" y="901699"/>
                  </a:lnTo>
                  <a:lnTo>
                    <a:pt x="5793836" y="863599"/>
                  </a:lnTo>
                  <a:lnTo>
                    <a:pt x="5829781" y="838199"/>
                  </a:lnTo>
                  <a:lnTo>
                    <a:pt x="5934645" y="800099"/>
                  </a:lnTo>
                  <a:lnTo>
                    <a:pt x="5968586" y="774699"/>
                  </a:lnTo>
                  <a:lnTo>
                    <a:pt x="6067281" y="736599"/>
                  </a:lnTo>
                  <a:lnTo>
                    <a:pt x="6099114" y="723899"/>
                  </a:lnTo>
                  <a:lnTo>
                    <a:pt x="6130404" y="698499"/>
                  </a:lnTo>
                  <a:lnTo>
                    <a:pt x="6131266" y="660399"/>
                  </a:lnTo>
                  <a:lnTo>
                    <a:pt x="6132088" y="634999"/>
                  </a:lnTo>
                  <a:lnTo>
                    <a:pt x="6132869" y="596899"/>
                  </a:lnTo>
                  <a:lnTo>
                    <a:pt x="6133706" y="558799"/>
                  </a:lnTo>
                  <a:lnTo>
                    <a:pt x="6133706" y="0"/>
                  </a:lnTo>
                  <a:close/>
                </a:path>
              </a:pathLst>
            </a:custGeom>
            <a:solidFill>
              <a:srgbClr val="FF0066"/>
            </a:solidFill>
          </p:spPr>
          <p:txBody>
            <a:bodyPr wrap="square" lIns="0" tIns="0" rIns="0" bIns="0" rtlCol="0"/>
            <a:lstStyle/>
            <a:p>
              <a:endParaRPr dirty="0">
                <a:solidFill>
                  <a:srgbClr val="C00000"/>
                </a:solidFill>
              </a:endParaRPr>
            </a:p>
          </p:txBody>
        </p:sp>
        <p:sp>
          <p:nvSpPr>
            <p:cNvPr id="14" name="object 4"/>
            <p:cNvSpPr/>
            <p:nvPr/>
          </p:nvSpPr>
          <p:spPr>
            <a:xfrm>
              <a:off x="10651" y="5045477"/>
              <a:ext cx="12181840" cy="1812925"/>
            </a:xfrm>
            <a:custGeom>
              <a:avLst/>
              <a:gdLst/>
              <a:ahLst/>
              <a:cxnLst/>
              <a:rect l="l" t="t" r="r" b="b"/>
              <a:pathLst>
                <a:path w="12181840" h="1812925">
                  <a:moveTo>
                    <a:pt x="1419441" y="466461"/>
                  </a:moveTo>
                  <a:lnTo>
                    <a:pt x="1363139" y="466890"/>
                  </a:lnTo>
                  <a:lnTo>
                    <a:pt x="1250459" y="469068"/>
                  </a:lnTo>
                  <a:lnTo>
                    <a:pt x="1137669" y="473058"/>
                  </a:lnTo>
                  <a:lnTo>
                    <a:pt x="1024757" y="478922"/>
                  </a:lnTo>
                  <a:lnTo>
                    <a:pt x="911711" y="486724"/>
                  </a:lnTo>
                  <a:lnTo>
                    <a:pt x="798520" y="496526"/>
                  </a:lnTo>
                  <a:lnTo>
                    <a:pt x="685173" y="508391"/>
                  </a:lnTo>
                  <a:lnTo>
                    <a:pt x="571657" y="522382"/>
                  </a:lnTo>
                  <a:lnTo>
                    <a:pt x="457962" y="538563"/>
                  </a:lnTo>
                  <a:lnTo>
                    <a:pt x="344075" y="556995"/>
                  </a:lnTo>
                  <a:lnTo>
                    <a:pt x="287057" y="567075"/>
                  </a:lnTo>
                  <a:lnTo>
                    <a:pt x="229986" y="577742"/>
                  </a:lnTo>
                  <a:lnTo>
                    <a:pt x="172861" y="589003"/>
                  </a:lnTo>
                  <a:lnTo>
                    <a:pt x="115682" y="600866"/>
                  </a:lnTo>
                  <a:lnTo>
                    <a:pt x="58446" y="613340"/>
                  </a:lnTo>
                  <a:lnTo>
                    <a:pt x="1152" y="626431"/>
                  </a:lnTo>
                  <a:lnTo>
                    <a:pt x="657" y="689764"/>
                  </a:lnTo>
                  <a:lnTo>
                    <a:pt x="349" y="742106"/>
                  </a:lnTo>
                  <a:lnTo>
                    <a:pt x="124" y="794721"/>
                  </a:lnTo>
                  <a:lnTo>
                    <a:pt x="0" y="955056"/>
                  </a:lnTo>
                  <a:lnTo>
                    <a:pt x="118" y="1000010"/>
                  </a:lnTo>
                  <a:lnTo>
                    <a:pt x="321" y="1050913"/>
                  </a:lnTo>
                  <a:lnTo>
                    <a:pt x="673" y="1115410"/>
                  </a:lnTo>
                  <a:lnTo>
                    <a:pt x="2271" y="1337717"/>
                  </a:lnTo>
                  <a:lnTo>
                    <a:pt x="2572" y="1383705"/>
                  </a:lnTo>
                  <a:lnTo>
                    <a:pt x="2835" y="1430519"/>
                  </a:lnTo>
                  <a:lnTo>
                    <a:pt x="3047" y="1478434"/>
                  </a:lnTo>
                  <a:lnTo>
                    <a:pt x="3196" y="1527726"/>
                  </a:lnTo>
                  <a:lnTo>
                    <a:pt x="3255" y="1631539"/>
                  </a:lnTo>
                  <a:lnTo>
                    <a:pt x="3140" y="1686612"/>
                  </a:lnTo>
                  <a:lnTo>
                    <a:pt x="2910" y="1744162"/>
                  </a:lnTo>
                  <a:lnTo>
                    <a:pt x="2555" y="1804465"/>
                  </a:lnTo>
                  <a:lnTo>
                    <a:pt x="2492" y="1812522"/>
                  </a:lnTo>
                  <a:lnTo>
                    <a:pt x="12181348" y="1812522"/>
                  </a:lnTo>
                  <a:lnTo>
                    <a:pt x="12181348" y="1297943"/>
                  </a:lnTo>
                  <a:lnTo>
                    <a:pt x="7729043" y="1297943"/>
                  </a:lnTo>
                  <a:lnTo>
                    <a:pt x="7604619" y="1297279"/>
                  </a:lnTo>
                  <a:lnTo>
                    <a:pt x="7418966" y="1293217"/>
                  </a:lnTo>
                  <a:lnTo>
                    <a:pt x="7234456" y="1285665"/>
                  </a:lnTo>
                  <a:lnTo>
                    <a:pt x="7051052" y="1274835"/>
                  </a:lnTo>
                  <a:lnTo>
                    <a:pt x="6868714" y="1260938"/>
                  </a:lnTo>
                  <a:lnTo>
                    <a:pt x="6687403" y="1244187"/>
                  </a:lnTo>
                  <a:lnTo>
                    <a:pt x="6447185" y="1217781"/>
                  </a:lnTo>
                  <a:lnTo>
                    <a:pt x="6208630" y="1187180"/>
                  </a:lnTo>
                  <a:lnTo>
                    <a:pt x="5912636" y="1143798"/>
                  </a:lnTo>
                  <a:lnTo>
                    <a:pt x="5560429" y="1085511"/>
                  </a:lnTo>
                  <a:lnTo>
                    <a:pt x="4922186" y="966389"/>
                  </a:lnTo>
                  <a:lnTo>
                    <a:pt x="3667877" y="717621"/>
                  </a:lnTo>
                  <a:lnTo>
                    <a:pt x="3273022" y="646160"/>
                  </a:lnTo>
                  <a:lnTo>
                    <a:pt x="2991746" y="600060"/>
                  </a:lnTo>
                  <a:lnTo>
                    <a:pt x="2767044" y="566902"/>
                  </a:lnTo>
                  <a:lnTo>
                    <a:pt x="2542526" y="537597"/>
                  </a:lnTo>
                  <a:lnTo>
                    <a:pt x="2374201" y="518449"/>
                  </a:lnTo>
                  <a:lnTo>
                    <a:pt x="2205889" y="501963"/>
                  </a:lnTo>
                  <a:lnTo>
                    <a:pt x="2037549" y="488351"/>
                  </a:lnTo>
                  <a:lnTo>
                    <a:pt x="1869143" y="477826"/>
                  </a:lnTo>
                  <a:lnTo>
                    <a:pt x="1756817" y="472628"/>
                  </a:lnTo>
                  <a:lnTo>
                    <a:pt x="1644432" y="468960"/>
                  </a:lnTo>
                  <a:lnTo>
                    <a:pt x="1531978" y="466883"/>
                  </a:lnTo>
                  <a:lnTo>
                    <a:pt x="1419441" y="466461"/>
                  </a:lnTo>
                  <a:close/>
                </a:path>
                <a:path w="12181840" h="1812925">
                  <a:moveTo>
                    <a:pt x="12181348" y="0"/>
                  </a:moveTo>
                  <a:lnTo>
                    <a:pt x="12131485" y="30168"/>
                  </a:lnTo>
                  <a:lnTo>
                    <a:pt x="12057466" y="74152"/>
                  </a:lnTo>
                  <a:lnTo>
                    <a:pt x="11983674" y="117206"/>
                  </a:lnTo>
                  <a:lnTo>
                    <a:pt x="11910108" y="159338"/>
                  </a:lnTo>
                  <a:lnTo>
                    <a:pt x="11836766" y="200556"/>
                  </a:lnTo>
                  <a:lnTo>
                    <a:pt x="11763646" y="240867"/>
                  </a:lnTo>
                  <a:lnTo>
                    <a:pt x="11690747" y="280280"/>
                  </a:lnTo>
                  <a:lnTo>
                    <a:pt x="11618068" y="318802"/>
                  </a:lnTo>
                  <a:lnTo>
                    <a:pt x="11545607" y="356441"/>
                  </a:lnTo>
                  <a:lnTo>
                    <a:pt x="11473363" y="393205"/>
                  </a:lnTo>
                  <a:lnTo>
                    <a:pt x="11401335" y="429102"/>
                  </a:lnTo>
                  <a:lnTo>
                    <a:pt x="11329520" y="464139"/>
                  </a:lnTo>
                  <a:lnTo>
                    <a:pt x="11257917" y="498325"/>
                  </a:lnTo>
                  <a:lnTo>
                    <a:pt x="11186526" y="531668"/>
                  </a:lnTo>
                  <a:lnTo>
                    <a:pt x="11115344" y="564175"/>
                  </a:lnTo>
                  <a:lnTo>
                    <a:pt x="11044370" y="595854"/>
                  </a:lnTo>
                  <a:lnTo>
                    <a:pt x="10973603" y="626713"/>
                  </a:lnTo>
                  <a:lnTo>
                    <a:pt x="10903041" y="656760"/>
                  </a:lnTo>
                  <a:lnTo>
                    <a:pt x="10832683" y="686002"/>
                  </a:lnTo>
                  <a:lnTo>
                    <a:pt x="10762527" y="714449"/>
                  </a:lnTo>
                  <a:lnTo>
                    <a:pt x="10692572" y="742106"/>
                  </a:lnTo>
                  <a:lnTo>
                    <a:pt x="10622816" y="768983"/>
                  </a:lnTo>
                  <a:lnTo>
                    <a:pt x="10483897" y="820426"/>
                  </a:lnTo>
                  <a:lnTo>
                    <a:pt x="10345759" y="868841"/>
                  </a:lnTo>
                  <a:lnTo>
                    <a:pt x="10208389" y="914290"/>
                  </a:lnTo>
                  <a:lnTo>
                    <a:pt x="10071777" y="956836"/>
                  </a:lnTo>
                  <a:lnTo>
                    <a:pt x="9935910" y="996542"/>
                  </a:lnTo>
                  <a:lnTo>
                    <a:pt x="9800777" y="1033471"/>
                  </a:lnTo>
                  <a:lnTo>
                    <a:pt x="9666367" y="1067685"/>
                  </a:lnTo>
                  <a:lnTo>
                    <a:pt x="9532667" y="1099249"/>
                  </a:lnTo>
                  <a:lnTo>
                    <a:pt x="9399667" y="1128224"/>
                  </a:lnTo>
                  <a:lnTo>
                    <a:pt x="9267355" y="1154673"/>
                  </a:lnTo>
                  <a:lnTo>
                    <a:pt x="9135718" y="1178659"/>
                  </a:lnTo>
                  <a:lnTo>
                    <a:pt x="9004747" y="1200245"/>
                  </a:lnTo>
                  <a:lnTo>
                    <a:pt x="8874429" y="1219495"/>
                  </a:lnTo>
                  <a:lnTo>
                    <a:pt x="8744752" y="1236470"/>
                  </a:lnTo>
                  <a:lnTo>
                    <a:pt x="8615705" y="1251234"/>
                  </a:lnTo>
                  <a:lnTo>
                    <a:pt x="8487276" y="1263849"/>
                  </a:lnTo>
                  <a:lnTo>
                    <a:pt x="8359454" y="1274379"/>
                  </a:lnTo>
                  <a:lnTo>
                    <a:pt x="8232228" y="1282886"/>
                  </a:lnTo>
                  <a:lnTo>
                    <a:pt x="8105585" y="1289433"/>
                  </a:lnTo>
                  <a:lnTo>
                    <a:pt x="7979514" y="1294083"/>
                  </a:lnTo>
                  <a:lnTo>
                    <a:pt x="7854004" y="1296899"/>
                  </a:lnTo>
                  <a:lnTo>
                    <a:pt x="7729043" y="1297943"/>
                  </a:lnTo>
                  <a:lnTo>
                    <a:pt x="12181348" y="1297943"/>
                  </a:lnTo>
                  <a:lnTo>
                    <a:pt x="12181348" y="0"/>
                  </a:lnTo>
                  <a:close/>
                </a:path>
              </a:pathLst>
            </a:custGeom>
            <a:solidFill>
              <a:schemeClr val="accent5">
                <a:lumMod val="50000"/>
              </a:schemeClr>
            </a:solidFill>
          </p:spPr>
          <p:txBody>
            <a:bodyPr wrap="square" lIns="0" tIns="0" rIns="0" bIns="0" rtlCol="0"/>
            <a:lstStyle/>
            <a:p>
              <a:endParaRPr dirty="0">
                <a:solidFill>
                  <a:srgbClr val="C00000"/>
                </a:solidFill>
              </a:endParaRPr>
            </a:p>
          </p:txBody>
        </p:sp>
      </p:grpSp>
      <p:cxnSp>
        <p:nvCxnSpPr>
          <p:cNvPr id="16" name="Straight Connector 15"/>
          <p:cNvCxnSpPr/>
          <p:nvPr/>
        </p:nvCxnSpPr>
        <p:spPr>
          <a:xfrm flipH="1">
            <a:off x="7016845" y="5327326"/>
            <a:ext cx="2005074" cy="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5017855" y="5324054"/>
            <a:ext cx="2005074" cy="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3012781" y="5323792"/>
            <a:ext cx="2005074" cy="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8BDB1036-F832-492C-A94B-9BA1CB4E4CAB}"/>
              </a:ext>
            </a:extLst>
          </p:cNvPr>
          <p:cNvSpPr/>
          <p:nvPr/>
        </p:nvSpPr>
        <p:spPr>
          <a:xfrm>
            <a:off x="8390075" y="6087105"/>
            <a:ext cx="519499" cy="531699"/>
          </a:xfrm>
          <a:prstGeom prst="ellipse">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72">
              <a:defRPr/>
            </a:pPr>
            <a:endParaRPr lang="en-US" dirty="0">
              <a:solidFill>
                <a:prstClr val="white"/>
              </a:solidFill>
              <a:latin typeface="Calibri" panose="020F0502020204030204"/>
            </a:endParaRPr>
          </a:p>
        </p:txBody>
      </p:sp>
      <p:sp>
        <p:nvSpPr>
          <p:cNvPr id="21" name="Oval 20">
            <a:extLst>
              <a:ext uri="{FF2B5EF4-FFF2-40B4-BE49-F238E27FC236}">
                <a16:creationId xmlns:a16="http://schemas.microsoft.com/office/drawing/2014/main" xmlns="" id="{4054AED6-1D5F-4B9E-8C22-7925D2EF6035}"/>
              </a:ext>
            </a:extLst>
          </p:cNvPr>
          <p:cNvSpPr/>
          <p:nvPr/>
        </p:nvSpPr>
        <p:spPr>
          <a:xfrm>
            <a:off x="8983536" y="6087105"/>
            <a:ext cx="519499" cy="53169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72">
              <a:defRPr/>
            </a:pPr>
            <a:endParaRPr lang="en-US" dirty="0">
              <a:solidFill>
                <a:prstClr val="white"/>
              </a:solidFill>
              <a:latin typeface="Calibri" panose="020F0502020204030204"/>
            </a:endParaRPr>
          </a:p>
        </p:txBody>
      </p:sp>
      <p:sp>
        <p:nvSpPr>
          <p:cNvPr id="22" name="Oval 21">
            <a:extLst>
              <a:ext uri="{FF2B5EF4-FFF2-40B4-BE49-F238E27FC236}">
                <a16:creationId xmlns:a16="http://schemas.microsoft.com/office/drawing/2014/main" xmlns="" id="{098CF4EA-967D-4F45-9FD5-F3A205AEE356}"/>
              </a:ext>
            </a:extLst>
          </p:cNvPr>
          <p:cNvSpPr/>
          <p:nvPr/>
        </p:nvSpPr>
        <p:spPr>
          <a:xfrm>
            <a:off x="9576997" y="6088806"/>
            <a:ext cx="519499" cy="53169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72">
              <a:defRPr/>
            </a:pPr>
            <a:endParaRPr lang="en-US">
              <a:solidFill>
                <a:prstClr val="white"/>
              </a:solidFill>
              <a:latin typeface="Calibri" panose="020F0502020204030204"/>
            </a:endParaRPr>
          </a:p>
        </p:txBody>
      </p:sp>
      <p:sp>
        <p:nvSpPr>
          <p:cNvPr id="23" name="Oval 22">
            <a:extLst>
              <a:ext uri="{FF2B5EF4-FFF2-40B4-BE49-F238E27FC236}">
                <a16:creationId xmlns:a16="http://schemas.microsoft.com/office/drawing/2014/main" xmlns="" id="{4054AED6-1D5F-4B9E-8C22-7925D2EF6035}"/>
              </a:ext>
            </a:extLst>
          </p:cNvPr>
          <p:cNvSpPr/>
          <p:nvPr/>
        </p:nvSpPr>
        <p:spPr>
          <a:xfrm>
            <a:off x="10170458" y="6087105"/>
            <a:ext cx="519499" cy="53169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72">
              <a:defRPr/>
            </a:pPr>
            <a:endParaRPr lang="en-US" dirty="0">
              <a:solidFill>
                <a:prstClr val="white"/>
              </a:solidFill>
              <a:latin typeface="Calibri" panose="020F0502020204030204"/>
            </a:endParaRPr>
          </a:p>
        </p:txBody>
      </p:sp>
      <p:sp>
        <p:nvSpPr>
          <p:cNvPr id="24" name="Oval 23">
            <a:extLst>
              <a:ext uri="{FF2B5EF4-FFF2-40B4-BE49-F238E27FC236}">
                <a16:creationId xmlns:a16="http://schemas.microsoft.com/office/drawing/2014/main" xmlns="" id="{098CF4EA-967D-4F45-9FD5-F3A205AEE356}"/>
              </a:ext>
            </a:extLst>
          </p:cNvPr>
          <p:cNvSpPr/>
          <p:nvPr/>
        </p:nvSpPr>
        <p:spPr>
          <a:xfrm>
            <a:off x="10761503" y="6087105"/>
            <a:ext cx="519499" cy="53169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72">
              <a:defRPr/>
            </a:pPr>
            <a:endParaRPr lang="en-US">
              <a:solidFill>
                <a:prstClr val="white"/>
              </a:solidFill>
              <a:latin typeface="Calibri" panose="020F0502020204030204"/>
            </a:endParaRPr>
          </a:p>
        </p:txBody>
      </p:sp>
      <p:sp>
        <p:nvSpPr>
          <p:cNvPr id="25" name="Oval 24">
            <a:extLst>
              <a:ext uri="{FF2B5EF4-FFF2-40B4-BE49-F238E27FC236}">
                <a16:creationId xmlns:a16="http://schemas.microsoft.com/office/drawing/2014/main" xmlns="" id="{4054AED6-1D5F-4B9E-8C22-7925D2EF6035}"/>
              </a:ext>
            </a:extLst>
          </p:cNvPr>
          <p:cNvSpPr/>
          <p:nvPr/>
        </p:nvSpPr>
        <p:spPr>
          <a:xfrm>
            <a:off x="11352548" y="6087105"/>
            <a:ext cx="519499" cy="53169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72">
              <a:defRPr/>
            </a:pPr>
            <a:endParaRPr lang="en-US" dirty="0">
              <a:solidFill>
                <a:prstClr val="white"/>
              </a:solidFill>
              <a:latin typeface="Calibri" panose="020F0502020204030204"/>
            </a:endParaRPr>
          </a:p>
        </p:txBody>
      </p:sp>
      <p:sp>
        <p:nvSpPr>
          <p:cNvPr id="26" name="object 7"/>
          <p:cNvSpPr txBox="1"/>
          <p:nvPr/>
        </p:nvSpPr>
        <p:spPr>
          <a:xfrm>
            <a:off x="1784077" y="5340918"/>
            <a:ext cx="8357549" cy="745717"/>
          </a:xfrm>
          <a:prstGeom prst="rect">
            <a:avLst/>
          </a:prstGeom>
        </p:spPr>
        <p:txBody>
          <a:bodyPr vert="horz" wrap="square" lIns="0" tIns="136525" rIns="0" bIns="0" rtlCol="0">
            <a:spAutoFit/>
          </a:bodyPr>
          <a:lstStyle/>
          <a:p>
            <a:pPr marL="635" algn="ctr">
              <a:lnSpc>
                <a:spcPct val="100000"/>
              </a:lnSpc>
              <a:spcBef>
                <a:spcPts val="875"/>
              </a:spcBef>
            </a:pPr>
            <a:r>
              <a:rPr lang="sv-SE" sz="1600" spc="-5" dirty="0" smtClean="0">
                <a:latin typeface="MS Reference Sans Serif" panose="020B0604030504040204" pitchFamily="34" charset="0"/>
                <a:cs typeface="Arial MT"/>
              </a:rPr>
              <a:t>Perencana Ahli Muda Ditjen </a:t>
            </a:r>
            <a:r>
              <a:rPr lang="sv-SE" sz="1600" spc="-5" dirty="0">
                <a:latin typeface="MS Reference Sans Serif" panose="020B0604030504040204" pitchFamily="34" charset="0"/>
                <a:cs typeface="Arial MT"/>
              </a:rPr>
              <a:t>Bina Bangda, Kemendagri </a:t>
            </a:r>
            <a:endParaRPr lang="sv-SE" sz="1600" spc="-5" dirty="0" smtClean="0">
              <a:latin typeface="MS Reference Sans Serif" panose="020B0604030504040204" pitchFamily="34" charset="0"/>
              <a:cs typeface="Arial MT"/>
            </a:endParaRPr>
          </a:p>
          <a:p>
            <a:pPr marL="635" algn="ctr">
              <a:lnSpc>
                <a:spcPct val="100000"/>
              </a:lnSpc>
              <a:spcBef>
                <a:spcPts val="875"/>
              </a:spcBef>
            </a:pPr>
            <a:r>
              <a:rPr lang="en-US" sz="1600" b="1" spc="-5" dirty="0" smtClean="0">
                <a:latin typeface="MS Reference Sans Serif" panose="020B0604030504040204" pitchFamily="34" charset="0"/>
                <a:cs typeface="Arial"/>
              </a:rPr>
              <a:t>27 September </a:t>
            </a:r>
            <a:r>
              <a:rPr sz="1600" b="1" spc="-10" dirty="0" smtClean="0">
                <a:latin typeface="MS Reference Sans Serif" panose="020B0604030504040204" pitchFamily="34" charset="0"/>
                <a:cs typeface="Arial"/>
              </a:rPr>
              <a:t>2021</a:t>
            </a:r>
            <a:endParaRPr sz="1600" dirty="0">
              <a:latin typeface="MS Reference Sans Serif" panose="020B0604030504040204" pitchFamily="34" charset="0"/>
              <a:cs typeface="Arial"/>
            </a:endParaRPr>
          </a:p>
        </p:txBody>
      </p:sp>
      <p:sp>
        <p:nvSpPr>
          <p:cNvPr id="27" name="TextBox 26"/>
          <p:cNvSpPr txBox="1"/>
          <p:nvPr/>
        </p:nvSpPr>
        <p:spPr>
          <a:xfrm>
            <a:off x="4436601" y="4892507"/>
            <a:ext cx="3122266" cy="369332"/>
          </a:xfrm>
          <a:prstGeom prst="rect">
            <a:avLst/>
          </a:prstGeom>
          <a:noFill/>
        </p:spPr>
        <p:txBody>
          <a:bodyPr wrap="none" rtlCol="0">
            <a:spAutoFit/>
          </a:bodyPr>
          <a:lstStyle/>
          <a:p>
            <a:pPr algn="ctr"/>
            <a:r>
              <a:rPr lang="en-US" b="1" dirty="0" smtClean="0">
                <a:latin typeface="MS Reference Sans Serif" panose="020B0604030504040204" pitchFamily="34" charset="0"/>
                <a:cs typeface="Arial" panose="020B0604020202020204" pitchFamily="34" charset="0"/>
              </a:rPr>
              <a:t>Ahmad </a:t>
            </a:r>
            <a:r>
              <a:rPr lang="en-US" b="1" dirty="0" err="1" smtClean="0">
                <a:latin typeface="MS Reference Sans Serif" panose="020B0604030504040204" pitchFamily="34" charset="0"/>
                <a:cs typeface="Arial" panose="020B0604020202020204" pitchFamily="34" charset="0"/>
              </a:rPr>
              <a:t>Washil</a:t>
            </a:r>
            <a:r>
              <a:rPr lang="en-US" b="1" dirty="0" smtClean="0">
                <a:latin typeface="MS Reference Sans Serif" panose="020B0604030504040204" pitchFamily="34" charset="0"/>
                <a:cs typeface="Arial" panose="020B0604020202020204" pitchFamily="34" charset="0"/>
              </a:rPr>
              <a:t>, </a:t>
            </a:r>
            <a:r>
              <a:rPr lang="en-US" b="1" dirty="0" err="1" smtClean="0">
                <a:latin typeface="MS Reference Sans Serif" panose="020B0604030504040204" pitchFamily="34" charset="0"/>
                <a:cs typeface="Arial" panose="020B0604020202020204" pitchFamily="34" charset="0"/>
              </a:rPr>
              <a:t>S.Si</a:t>
            </a:r>
            <a:r>
              <a:rPr lang="en-US" b="1" dirty="0" smtClean="0">
                <a:latin typeface="MS Reference Sans Serif" panose="020B0604030504040204" pitchFamily="34" charset="0"/>
                <a:cs typeface="Arial" panose="020B0604020202020204" pitchFamily="34" charset="0"/>
              </a:rPr>
              <a:t>, </a:t>
            </a:r>
            <a:r>
              <a:rPr lang="en-US" b="1" dirty="0" err="1" smtClean="0">
                <a:latin typeface="MS Reference Sans Serif" panose="020B0604030504040204" pitchFamily="34" charset="0"/>
                <a:cs typeface="Arial" panose="020B0604020202020204" pitchFamily="34" charset="0"/>
              </a:rPr>
              <a:t>M.Si</a:t>
            </a:r>
            <a:endParaRPr lang="en-US" b="1" dirty="0">
              <a:latin typeface="MS Reference Sans Serif" panose="020B060403050404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7"/>
          </p:nvPr>
        </p:nvSpPr>
        <p:spPr>
          <a:xfrm>
            <a:off x="16263621" y="6483840"/>
            <a:ext cx="347979" cy="349250"/>
          </a:xfrm>
        </p:spPr>
        <p:txBody>
          <a:bodyPr/>
          <a:lstStyle/>
          <a:p>
            <a:pPr marL="38100">
              <a:lnSpc>
                <a:spcPct val="100000"/>
              </a:lnSpc>
              <a:spcBef>
                <a:spcPts val="254"/>
              </a:spcBef>
            </a:pPr>
            <a:fld id="{81D60167-4931-47E6-BA6A-407CBD079E47}" type="slidenum">
              <a:rPr lang="en-US" spc="-5" smtClean="0"/>
              <a:t>10</a:t>
            </a:fld>
            <a:endParaRPr lang="en-US" spc="-5" dirty="0"/>
          </a:p>
        </p:txBody>
      </p:sp>
      <p:sp>
        <p:nvSpPr>
          <p:cNvPr id="2" name="Title 1"/>
          <p:cNvSpPr>
            <a:spLocks noGrp="1"/>
          </p:cNvSpPr>
          <p:nvPr>
            <p:ph type="title"/>
          </p:nvPr>
        </p:nvSpPr>
        <p:spPr>
          <a:xfrm>
            <a:off x="2906032" y="-386"/>
            <a:ext cx="8066768" cy="354863"/>
          </a:xfrm>
          <a:solidFill>
            <a:schemeClr val="bg1"/>
          </a:solidFill>
        </p:spPr>
        <p:txBody>
          <a:bodyPr/>
          <a:lstStyle/>
          <a:p>
            <a:pPr algn="ctr"/>
            <a:r>
              <a:rPr lang="en-US" i="1" dirty="0">
                <a:latin typeface="Calibri" pitchFamily="34" charset="0"/>
                <a:cs typeface="Calibri" pitchFamily="34" charset="0"/>
              </a:rPr>
              <a:t>INTEGRASI KEBIJAKAN DAK DALAM PENYUSUNAN RKPD TAHUN 2022</a:t>
            </a:r>
            <a:endParaRPr lang="en-US" b="0" i="1" dirty="0">
              <a:latin typeface="Calibri" pitchFamily="34" charset="0"/>
              <a:cs typeface="Calibri" pitchFamily="34" charset="0"/>
            </a:endParaRPr>
          </a:p>
        </p:txBody>
      </p:sp>
      <p:sp>
        <p:nvSpPr>
          <p:cNvPr id="6" name="Rectangle 5"/>
          <p:cNvSpPr/>
          <p:nvPr/>
        </p:nvSpPr>
        <p:spPr>
          <a:xfrm>
            <a:off x="381423" y="1034706"/>
            <a:ext cx="1094842" cy="666416"/>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latin typeface="Arial Narrow" panose="020B0606020202030204" pitchFamily="34" charset="0"/>
              </a:rPr>
              <a:t>Peny</a:t>
            </a:r>
            <a:r>
              <a:rPr lang="en-US" sz="1000" dirty="0" smtClean="0">
                <a:solidFill>
                  <a:schemeClr val="tx1"/>
                </a:solidFill>
                <a:latin typeface="Arial Narrow" panose="020B0606020202030204" pitchFamily="34" charset="0"/>
              </a:rPr>
              <a:t>. </a:t>
            </a:r>
            <a:r>
              <a:rPr lang="en-US" sz="1000" dirty="0" err="1">
                <a:solidFill>
                  <a:schemeClr val="tx1"/>
                </a:solidFill>
                <a:latin typeface="Arial Narrow" panose="020B0606020202030204" pitchFamily="34" charset="0"/>
              </a:rPr>
              <a:t>Ranwal</a:t>
            </a:r>
            <a:r>
              <a:rPr lang="en-US" sz="1000" dirty="0">
                <a:solidFill>
                  <a:schemeClr val="tx1"/>
                </a:solidFill>
                <a:latin typeface="Arial Narrow" panose="020B0606020202030204" pitchFamily="34" charset="0"/>
              </a:rPr>
              <a:t> RKPD </a:t>
            </a:r>
            <a:r>
              <a:rPr lang="en-US" sz="1000" dirty="0" err="1">
                <a:solidFill>
                  <a:schemeClr val="tx1"/>
                </a:solidFill>
                <a:latin typeface="Arial Narrow" panose="020B0606020202030204" pitchFamily="34" charset="0"/>
              </a:rPr>
              <a:t>dan</a:t>
            </a:r>
            <a:r>
              <a:rPr lang="en-US" sz="1000" dirty="0">
                <a:solidFill>
                  <a:schemeClr val="tx1"/>
                </a:solidFill>
                <a:latin typeface="Arial Narrow" panose="020B0606020202030204" pitchFamily="34" charset="0"/>
              </a:rPr>
              <a:t> </a:t>
            </a:r>
            <a:r>
              <a:rPr lang="en-US" sz="1000" dirty="0" err="1" smtClean="0">
                <a:solidFill>
                  <a:schemeClr val="tx1"/>
                </a:solidFill>
                <a:latin typeface="Arial Narrow" panose="020B0606020202030204" pitchFamily="34" charset="0"/>
              </a:rPr>
              <a:t>Peny.Ranwal</a:t>
            </a:r>
            <a:r>
              <a:rPr lang="en-US" sz="1000" dirty="0" smtClean="0">
                <a:solidFill>
                  <a:schemeClr val="tx1"/>
                </a:solidFill>
                <a:latin typeface="Arial Narrow" panose="020B0606020202030204" pitchFamily="34" charset="0"/>
              </a:rPr>
              <a:t> </a:t>
            </a:r>
            <a:r>
              <a:rPr lang="en-US" sz="1000" dirty="0" err="1">
                <a:solidFill>
                  <a:schemeClr val="tx1"/>
                </a:solidFill>
                <a:latin typeface="Arial Narrow" panose="020B0606020202030204" pitchFamily="34" charset="0"/>
              </a:rPr>
              <a:t>Renja</a:t>
            </a:r>
            <a:r>
              <a:rPr lang="en-US" sz="1000" dirty="0">
                <a:solidFill>
                  <a:schemeClr val="tx1"/>
                </a:solidFill>
                <a:latin typeface="Arial Narrow" panose="020B0606020202030204" pitchFamily="34" charset="0"/>
              </a:rPr>
              <a:t> PD</a:t>
            </a:r>
          </a:p>
        </p:txBody>
      </p:sp>
      <p:sp>
        <p:nvSpPr>
          <p:cNvPr id="4" name="Round Same Side Corner Rectangle 3"/>
          <p:cNvSpPr/>
          <p:nvPr/>
        </p:nvSpPr>
        <p:spPr>
          <a:xfrm>
            <a:off x="381000" y="687846"/>
            <a:ext cx="1094842" cy="330976"/>
          </a:xfrm>
          <a:prstGeom prst="round2SameRect">
            <a:avLst/>
          </a:prstGeom>
          <a:solidFill>
            <a:schemeClr val="accent5">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err="1">
                <a:solidFill>
                  <a:sysClr val="windowText" lastClr="000000"/>
                </a:solidFill>
                <a:latin typeface="Arial Narrow" panose="020B0606020202030204" pitchFamily="34" charset="0"/>
              </a:rPr>
              <a:t>Desember</a:t>
            </a:r>
            <a:r>
              <a:rPr lang="en-US" sz="1000" b="1" dirty="0">
                <a:solidFill>
                  <a:sysClr val="windowText" lastClr="000000"/>
                </a:solidFill>
                <a:latin typeface="Arial Narrow" panose="020B0606020202030204" pitchFamily="34" charset="0"/>
              </a:rPr>
              <a:t> 2020</a:t>
            </a:r>
          </a:p>
        </p:txBody>
      </p:sp>
      <p:sp>
        <p:nvSpPr>
          <p:cNvPr id="54" name="Rectangle 53"/>
          <p:cNvSpPr/>
          <p:nvPr/>
        </p:nvSpPr>
        <p:spPr>
          <a:xfrm>
            <a:off x="1742066" y="1032813"/>
            <a:ext cx="1258560" cy="66542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latin typeface="Arial Narrow" panose="020B0606020202030204" pitchFamily="34" charset="0"/>
              </a:rPr>
              <a:t>SE </a:t>
            </a:r>
            <a:r>
              <a:rPr lang="en-US" sz="1000" dirty="0">
                <a:solidFill>
                  <a:schemeClr val="tx1"/>
                </a:solidFill>
                <a:latin typeface="Arial Narrow" panose="020B0606020202030204" pitchFamily="34" charset="0"/>
              </a:rPr>
              <a:t>KDH </a:t>
            </a:r>
            <a:r>
              <a:rPr lang="en-US" sz="1000" dirty="0" err="1">
                <a:solidFill>
                  <a:schemeClr val="tx1"/>
                </a:solidFill>
                <a:latin typeface="Arial Narrow" panose="020B0606020202030204" pitchFamily="34" charset="0"/>
              </a:rPr>
              <a:t>kpd</a:t>
            </a:r>
            <a:r>
              <a:rPr lang="en-US" sz="1000" dirty="0">
                <a:solidFill>
                  <a:schemeClr val="tx1"/>
                </a:solidFill>
                <a:latin typeface="Arial Narrow" panose="020B0606020202030204" pitchFamily="34" charset="0"/>
              </a:rPr>
              <a:t> </a:t>
            </a:r>
            <a:r>
              <a:rPr lang="en-US" sz="1000" dirty="0" err="1">
                <a:solidFill>
                  <a:schemeClr val="tx1"/>
                </a:solidFill>
                <a:latin typeface="Arial Narrow" panose="020B0606020202030204" pitchFamily="34" charset="0"/>
              </a:rPr>
              <a:t>Kepala</a:t>
            </a:r>
            <a:r>
              <a:rPr lang="en-US" sz="1000" dirty="0">
                <a:solidFill>
                  <a:schemeClr val="tx1"/>
                </a:solidFill>
                <a:latin typeface="Arial Narrow" panose="020B0606020202030204" pitchFamily="34" charset="0"/>
              </a:rPr>
              <a:t> PD </a:t>
            </a:r>
            <a:r>
              <a:rPr lang="en-US" sz="1000" dirty="0" err="1">
                <a:solidFill>
                  <a:schemeClr val="tx1"/>
                </a:solidFill>
                <a:latin typeface="Arial Narrow" panose="020B0606020202030204" pitchFamily="34" charset="0"/>
              </a:rPr>
              <a:t>ttg</a:t>
            </a:r>
            <a:r>
              <a:rPr lang="en-US" sz="1000" dirty="0">
                <a:solidFill>
                  <a:schemeClr val="tx1"/>
                </a:solidFill>
                <a:latin typeface="Arial Narrow" panose="020B0606020202030204" pitchFamily="34" charset="0"/>
              </a:rPr>
              <a:t> </a:t>
            </a:r>
            <a:r>
              <a:rPr lang="en-US" sz="1000" dirty="0" err="1">
                <a:solidFill>
                  <a:schemeClr val="tx1"/>
                </a:solidFill>
                <a:latin typeface="Arial Narrow" panose="020B0606020202030204" pitchFamily="34" charset="0"/>
              </a:rPr>
              <a:t>Penyusunan</a:t>
            </a:r>
            <a:r>
              <a:rPr lang="en-US" sz="1000" dirty="0">
                <a:solidFill>
                  <a:schemeClr val="tx1"/>
                </a:solidFill>
                <a:latin typeface="Arial Narrow" panose="020B0606020202030204" pitchFamily="34" charset="0"/>
              </a:rPr>
              <a:t> </a:t>
            </a:r>
            <a:r>
              <a:rPr lang="en-US" sz="1000" dirty="0" err="1">
                <a:solidFill>
                  <a:schemeClr val="tx1"/>
                </a:solidFill>
                <a:latin typeface="Arial Narrow" panose="020B0606020202030204" pitchFamily="34" charset="0"/>
              </a:rPr>
              <a:t>Renja</a:t>
            </a:r>
            <a:r>
              <a:rPr lang="en-US" sz="1000" dirty="0">
                <a:solidFill>
                  <a:schemeClr val="tx1"/>
                </a:solidFill>
                <a:latin typeface="Arial Narrow" panose="020B0606020202030204" pitchFamily="34" charset="0"/>
              </a:rPr>
              <a:t> </a:t>
            </a:r>
            <a:r>
              <a:rPr lang="en-US" sz="1000" dirty="0" smtClean="0">
                <a:solidFill>
                  <a:schemeClr val="tx1"/>
                </a:solidFill>
                <a:latin typeface="Arial Narrow" panose="020B0606020202030204" pitchFamily="34" charset="0"/>
              </a:rPr>
              <a:t>PD</a:t>
            </a:r>
            <a:endParaRPr lang="en-US" sz="1000" dirty="0">
              <a:solidFill>
                <a:schemeClr val="tx1"/>
              </a:solidFill>
              <a:latin typeface="Arial Narrow" panose="020B0606020202030204" pitchFamily="34" charset="0"/>
            </a:endParaRPr>
          </a:p>
        </p:txBody>
      </p:sp>
      <p:sp>
        <p:nvSpPr>
          <p:cNvPr id="55" name="Round Same Side Corner Rectangle 54"/>
          <p:cNvSpPr/>
          <p:nvPr/>
        </p:nvSpPr>
        <p:spPr>
          <a:xfrm>
            <a:off x="1742066" y="681687"/>
            <a:ext cx="1258560" cy="350757"/>
          </a:xfrm>
          <a:prstGeom prst="round2SameRect">
            <a:avLst/>
          </a:prstGeom>
          <a:solidFill>
            <a:schemeClr val="accent5">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err="1">
                <a:solidFill>
                  <a:sysClr val="windowText" lastClr="000000"/>
                </a:solidFill>
                <a:latin typeface="Arial Narrow" panose="020B0606020202030204" pitchFamily="34" charset="0"/>
              </a:rPr>
              <a:t>Februari</a:t>
            </a:r>
            <a:r>
              <a:rPr lang="en-US" sz="1000" b="1" dirty="0">
                <a:solidFill>
                  <a:sysClr val="windowText" lastClr="000000"/>
                </a:solidFill>
                <a:latin typeface="Arial Narrow" panose="020B0606020202030204" pitchFamily="34" charset="0"/>
              </a:rPr>
              <a:t> 2021</a:t>
            </a:r>
          </a:p>
        </p:txBody>
      </p:sp>
      <p:sp>
        <p:nvSpPr>
          <p:cNvPr id="57" name="Rectangle 56"/>
          <p:cNvSpPr/>
          <p:nvPr/>
        </p:nvSpPr>
        <p:spPr>
          <a:xfrm>
            <a:off x="3265677" y="1043446"/>
            <a:ext cx="1126979" cy="64515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rial Narrow" panose="020B0606020202030204" pitchFamily="34" charset="0"/>
              </a:rPr>
              <a:t>Forum PD</a:t>
            </a:r>
          </a:p>
          <a:p>
            <a:pPr algn="ctr"/>
            <a:r>
              <a:rPr lang="en-US" sz="1000" dirty="0" err="1">
                <a:solidFill>
                  <a:schemeClr val="tx1"/>
                </a:solidFill>
                <a:latin typeface="Arial Narrow" panose="020B0606020202030204" pitchFamily="34" charset="0"/>
              </a:rPr>
              <a:t>Penyusunan</a:t>
            </a:r>
            <a:r>
              <a:rPr lang="en-US" sz="1000" dirty="0">
                <a:solidFill>
                  <a:schemeClr val="tx1"/>
                </a:solidFill>
                <a:latin typeface="Arial Narrow" panose="020B0606020202030204" pitchFamily="34" charset="0"/>
              </a:rPr>
              <a:t> </a:t>
            </a:r>
            <a:r>
              <a:rPr lang="en-US" sz="1000" dirty="0" err="1">
                <a:solidFill>
                  <a:schemeClr val="tx1"/>
                </a:solidFill>
                <a:latin typeface="Arial Narrow" panose="020B0606020202030204" pitchFamily="34" charset="0"/>
              </a:rPr>
              <a:t>Renja</a:t>
            </a:r>
            <a:r>
              <a:rPr lang="en-US" sz="1000" dirty="0">
                <a:solidFill>
                  <a:schemeClr val="tx1"/>
                </a:solidFill>
                <a:latin typeface="Arial Narrow" panose="020B0606020202030204" pitchFamily="34" charset="0"/>
              </a:rPr>
              <a:t> PD </a:t>
            </a:r>
            <a:r>
              <a:rPr lang="en-US" sz="1000" dirty="0" err="1">
                <a:solidFill>
                  <a:schemeClr val="tx1"/>
                </a:solidFill>
                <a:latin typeface="Arial Narrow" panose="020B0606020202030204" pitchFamily="34" charset="0"/>
              </a:rPr>
              <a:t>Kab</a:t>
            </a:r>
            <a:r>
              <a:rPr lang="en-US" sz="1000" dirty="0">
                <a:solidFill>
                  <a:schemeClr val="tx1"/>
                </a:solidFill>
                <a:latin typeface="Arial Narrow" panose="020B0606020202030204" pitchFamily="34" charset="0"/>
              </a:rPr>
              <a:t>/Kota</a:t>
            </a:r>
          </a:p>
        </p:txBody>
      </p:sp>
      <p:sp>
        <p:nvSpPr>
          <p:cNvPr id="58" name="Round Same Side Corner Rectangle 57"/>
          <p:cNvSpPr/>
          <p:nvPr/>
        </p:nvSpPr>
        <p:spPr>
          <a:xfrm>
            <a:off x="3266299" y="683712"/>
            <a:ext cx="1127044" cy="363046"/>
          </a:xfrm>
          <a:prstGeom prst="round2SameRect">
            <a:avLst/>
          </a:prstGeom>
          <a:solidFill>
            <a:schemeClr val="accent5">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err="1">
                <a:solidFill>
                  <a:sysClr val="windowText" lastClr="000000"/>
                </a:solidFill>
                <a:latin typeface="Arial Narrow" panose="020B0606020202030204" pitchFamily="34" charset="0"/>
              </a:rPr>
              <a:t>Maret</a:t>
            </a:r>
            <a:r>
              <a:rPr lang="en-US" sz="1000" b="1" dirty="0">
                <a:solidFill>
                  <a:sysClr val="windowText" lastClr="000000"/>
                </a:solidFill>
                <a:latin typeface="Arial Narrow" panose="020B0606020202030204" pitchFamily="34" charset="0"/>
              </a:rPr>
              <a:t> 2021</a:t>
            </a:r>
          </a:p>
        </p:txBody>
      </p:sp>
      <p:sp>
        <p:nvSpPr>
          <p:cNvPr id="61" name="Rectangle 60"/>
          <p:cNvSpPr/>
          <p:nvPr/>
        </p:nvSpPr>
        <p:spPr>
          <a:xfrm>
            <a:off x="4657087" y="1043446"/>
            <a:ext cx="1015832" cy="66540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latin typeface="Arial Narrow" panose="020B0606020202030204" pitchFamily="34" charset="0"/>
              </a:rPr>
              <a:t>Musrenbang</a:t>
            </a:r>
            <a:r>
              <a:rPr lang="en-US" sz="1000" dirty="0">
                <a:solidFill>
                  <a:schemeClr val="tx1"/>
                </a:solidFill>
                <a:latin typeface="Arial Narrow" panose="020B0606020202030204" pitchFamily="34" charset="0"/>
              </a:rPr>
              <a:t> </a:t>
            </a:r>
            <a:r>
              <a:rPr lang="en-US" sz="1000" dirty="0" err="1">
                <a:solidFill>
                  <a:schemeClr val="tx1"/>
                </a:solidFill>
                <a:latin typeface="Arial Narrow" panose="020B0606020202030204" pitchFamily="34" charset="0"/>
              </a:rPr>
              <a:t>Kab</a:t>
            </a:r>
            <a:r>
              <a:rPr lang="en-US" sz="1000" dirty="0">
                <a:solidFill>
                  <a:schemeClr val="tx1"/>
                </a:solidFill>
                <a:latin typeface="Arial Narrow" panose="020B0606020202030204" pitchFamily="34" charset="0"/>
              </a:rPr>
              <a:t>/Kota </a:t>
            </a:r>
          </a:p>
        </p:txBody>
      </p:sp>
      <p:sp>
        <p:nvSpPr>
          <p:cNvPr id="62" name="Round Same Side Corner Rectangle 61"/>
          <p:cNvSpPr/>
          <p:nvPr/>
        </p:nvSpPr>
        <p:spPr>
          <a:xfrm>
            <a:off x="4657087" y="699067"/>
            <a:ext cx="1015832" cy="358514"/>
          </a:xfrm>
          <a:prstGeom prst="round2SameRect">
            <a:avLst/>
          </a:prstGeom>
          <a:solidFill>
            <a:schemeClr val="accent5">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err="1">
                <a:solidFill>
                  <a:sysClr val="windowText" lastClr="000000"/>
                </a:solidFill>
                <a:latin typeface="Arial Narrow" panose="020B0606020202030204" pitchFamily="34" charset="0"/>
              </a:rPr>
              <a:t>Maret</a:t>
            </a:r>
            <a:r>
              <a:rPr lang="en-US" sz="1000" b="1" dirty="0">
                <a:solidFill>
                  <a:sysClr val="windowText" lastClr="000000"/>
                </a:solidFill>
                <a:latin typeface="Arial Narrow" panose="020B0606020202030204" pitchFamily="34" charset="0"/>
              </a:rPr>
              <a:t> 2021</a:t>
            </a:r>
          </a:p>
        </p:txBody>
      </p:sp>
      <p:sp>
        <p:nvSpPr>
          <p:cNvPr id="12" name="Rectangle 11"/>
          <p:cNvSpPr/>
          <p:nvPr/>
        </p:nvSpPr>
        <p:spPr>
          <a:xfrm>
            <a:off x="5938592" y="1043447"/>
            <a:ext cx="1116560" cy="654788"/>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latin typeface="Arial Narrow" panose="020B0606020202030204" pitchFamily="34" charset="0"/>
              </a:rPr>
              <a:t>Musrenbang</a:t>
            </a:r>
            <a:r>
              <a:rPr lang="en-US" sz="1000" dirty="0">
                <a:solidFill>
                  <a:schemeClr val="tx1"/>
                </a:solidFill>
                <a:latin typeface="Arial Narrow" panose="020B0606020202030204" pitchFamily="34" charset="0"/>
              </a:rPr>
              <a:t> </a:t>
            </a:r>
            <a:r>
              <a:rPr lang="en-US" sz="1000" dirty="0" err="1" smtClean="0">
                <a:solidFill>
                  <a:schemeClr val="tx1"/>
                </a:solidFill>
                <a:latin typeface="Arial Narrow" panose="020B0606020202030204" pitchFamily="34" charset="0"/>
              </a:rPr>
              <a:t>Prov</a:t>
            </a:r>
            <a:endParaRPr lang="en-US" sz="1000" dirty="0">
              <a:solidFill>
                <a:schemeClr val="tx1"/>
              </a:solidFill>
              <a:latin typeface="Arial Narrow" panose="020B0606020202030204" pitchFamily="34" charset="0"/>
            </a:endParaRPr>
          </a:p>
        </p:txBody>
      </p:sp>
      <p:sp>
        <p:nvSpPr>
          <p:cNvPr id="13" name="Round Same Side Corner Rectangle 12"/>
          <p:cNvSpPr/>
          <p:nvPr/>
        </p:nvSpPr>
        <p:spPr>
          <a:xfrm>
            <a:off x="5938592" y="699066"/>
            <a:ext cx="1116560" cy="363046"/>
          </a:xfrm>
          <a:prstGeom prst="round2SameRect">
            <a:avLst/>
          </a:prstGeom>
          <a:solidFill>
            <a:schemeClr val="accent5">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ysClr val="windowText" lastClr="000000"/>
                </a:solidFill>
                <a:latin typeface="Arial Narrow" panose="020B0606020202030204" pitchFamily="34" charset="0"/>
              </a:rPr>
              <a:t>April 2021</a:t>
            </a:r>
          </a:p>
        </p:txBody>
      </p:sp>
      <p:sp>
        <p:nvSpPr>
          <p:cNvPr id="14" name="Rectangle 13"/>
          <p:cNvSpPr/>
          <p:nvPr/>
        </p:nvSpPr>
        <p:spPr>
          <a:xfrm>
            <a:off x="7313732" y="1043447"/>
            <a:ext cx="1116560" cy="64515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latin typeface="Arial Narrow" panose="020B0606020202030204" pitchFamily="34" charset="0"/>
              </a:rPr>
              <a:t>Penyusunan</a:t>
            </a:r>
            <a:r>
              <a:rPr lang="en-US" sz="1000" dirty="0">
                <a:solidFill>
                  <a:schemeClr val="tx1"/>
                </a:solidFill>
                <a:latin typeface="Arial Narrow" panose="020B0606020202030204" pitchFamily="34" charset="0"/>
              </a:rPr>
              <a:t> </a:t>
            </a:r>
            <a:r>
              <a:rPr lang="en-US" sz="1000" dirty="0" err="1">
                <a:solidFill>
                  <a:schemeClr val="tx1"/>
                </a:solidFill>
                <a:latin typeface="Arial Narrow" panose="020B0606020202030204" pitchFamily="34" charset="0"/>
              </a:rPr>
              <a:t>Rankhir</a:t>
            </a:r>
            <a:r>
              <a:rPr lang="en-US" sz="1000" dirty="0">
                <a:solidFill>
                  <a:schemeClr val="tx1"/>
                </a:solidFill>
                <a:latin typeface="Arial Narrow" panose="020B0606020202030204" pitchFamily="34" charset="0"/>
              </a:rPr>
              <a:t> </a:t>
            </a:r>
            <a:r>
              <a:rPr lang="en-US" sz="1000" dirty="0" smtClean="0">
                <a:solidFill>
                  <a:schemeClr val="tx1"/>
                </a:solidFill>
                <a:latin typeface="Arial Narrow" panose="020B0606020202030204" pitchFamily="34" charset="0"/>
              </a:rPr>
              <a:t>RKPD)</a:t>
            </a:r>
            <a:endParaRPr lang="en-US" sz="1000" dirty="0">
              <a:solidFill>
                <a:schemeClr val="tx1"/>
              </a:solidFill>
              <a:latin typeface="Arial Narrow" panose="020B0606020202030204" pitchFamily="34" charset="0"/>
            </a:endParaRPr>
          </a:p>
        </p:txBody>
      </p:sp>
      <p:sp>
        <p:nvSpPr>
          <p:cNvPr id="15" name="Round Same Side Corner Rectangle 14"/>
          <p:cNvSpPr/>
          <p:nvPr/>
        </p:nvSpPr>
        <p:spPr>
          <a:xfrm>
            <a:off x="7313732" y="683080"/>
            <a:ext cx="1116560" cy="386714"/>
          </a:xfrm>
          <a:prstGeom prst="round2SameRect">
            <a:avLst/>
          </a:prstGeom>
          <a:solidFill>
            <a:schemeClr val="accent5">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ysClr val="windowText" lastClr="000000"/>
                </a:solidFill>
                <a:latin typeface="Arial Narrow" panose="020B0606020202030204" pitchFamily="34" charset="0"/>
              </a:rPr>
              <a:t>Mei 2021</a:t>
            </a:r>
          </a:p>
        </p:txBody>
      </p:sp>
      <p:sp>
        <p:nvSpPr>
          <p:cNvPr id="16" name="Rectangle 15"/>
          <p:cNvSpPr/>
          <p:nvPr/>
        </p:nvSpPr>
        <p:spPr>
          <a:xfrm>
            <a:off x="8698571" y="1032813"/>
            <a:ext cx="1587849" cy="85365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err="1">
                <a:solidFill>
                  <a:schemeClr val="tx1"/>
                </a:solidFill>
                <a:latin typeface="Arial Narrow" panose="020B0606020202030204" pitchFamily="34" charset="0"/>
              </a:rPr>
              <a:t>Penetapan</a:t>
            </a:r>
            <a:r>
              <a:rPr lang="en-US" sz="1000" b="1" dirty="0">
                <a:solidFill>
                  <a:schemeClr val="tx1"/>
                </a:solidFill>
                <a:latin typeface="Arial Narrow" panose="020B0606020202030204" pitchFamily="34" charset="0"/>
              </a:rPr>
              <a:t> RKPD </a:t>
            </a:r>
            <a:r>
              <a:rPr lang="en-US" sz="1000" b="1" dirty="0" err="1">
                <a:solidFill>
                  <a:schemeClr val="tx1"/>
                </a:solidFill>
                <a:latin typeface="Arial Narrow" panose="020B0606020202030204" pitchFamily="34" charset="0"/>
              </a:rPr>
              <a:t>Prov</a:t>
            </a:r>
            <a:r>
              <a:rPr lang="en-US" sz="1000" b="1" dirty="0">
                <a:solidFill>
                  <a:schemeClr val="tx1"/>
                </a:solidFill>
                <a:latin typeface="Arial Narrow" panose="020B0606020202030204" pitchFamily="34" charset="0"/>
              </a:rPr>
              <a:t> </a:t>
            </a:r>
            <a:r>
              <a:rPr lang="en-US" sz="1000" dirty="0">
                <a:solidFill>
                  <a:schemeClr val="tx1"/>
                </a:solidFill>
                <a:latin typeface="Arial Narrow" panose="020B0606020202030204" pitchFamily="34" charset="0"/>
              </a:rPr>
              <a:t>(Paling </a:t>
            </a:r>
            <a:r>
              <a:rPr lang="en-US" sz="1000" dirty="0" err="1">
                <a:solidFill>
                  <a:schemeClr val="tx1"/>
                </a:solidFill>
                <a:latin typeface="Arial Narrow" panose="020B0606020202030204" pitchFamily="34" charset="0"/>
              </a:rPr>
              <a:t>lambat</a:t>
            </a:r>
            <a:r>
              <a:rPr lang="en-US" sz="1000" dirty="0">
                <a:solidFill>
                  <a:schemeClr val="tx1"/>
                </a:solidFill>
                <a:latin typeface="Arial Narrow" panose="020B0606020202030204" pitchFamily="34" charset="0"/>
              </a:rPr>
              <a:t> </a:t>
            </a:r>
            <a:r>
              <a:rPr lang="en-US" sz="1000" dirty="0" err="1">
                <a:solidFill>
                  <a:schemeClr val="tx1"/>
                </a:solidFill>
                <a:latin typeface="Arial Narrow" panose="020B0606020202030204" pitchFamily="34" charset="0"/>
              </a:rPr>
              <a:t>akhir</a:t>
            </a:r>
            <a:r>
              <a:rPr lang="en-US" sz="1000" dirty="0">
                <a:solidFill>
                  <a:schemeClr val="tx1"/>
                </a:solidFill>
                <a:latin typeface="Arial Narrow" panose="020B0606020202030204" pitchFamily="34" charset="0"/>
              </a:rPr>
              <a:t> </a:t>
            </a:r>
            <a:r>
              <a:rPr lang="en-US" sz="1000" dirty="0" err="1">
                <a:solidFill>
                  <a:schemeClr val="tx1"/>
                </a:solidFill>
                <a:latin typeface="Arial Narrow" panose="020B0606020202030204" pitchFamily="34" charset="0"/>
              </a:rPr>
              <a:t>Juni</a:t>
            </a:r>
            <a:r>
              <a:rPr lang="en-US" sz="1000" dirty="0">
                <a:solidFill>
                  <a:schemeClr val="tx1"/>
                </a:solidFill>
                <a:latin typeface="Arial Narrow" panose="020B0606020202030204" pitchFamily="34" charset="0"/>
              </a:rPr>
              <a:t>),</a:t>
            </a:r>
          </a:p>
          <a:p>
            <a:pPr algn="ctr"/>
            <a:r>
              <a:rPr lang="en-US" sz="1000" b="1" dirty="0" err="1">
                <a:solidFill>
                  <a:schemeClr val="tx1"/>
                </a:solidFill>
                <a:latin typeface="Arial Narrow" panose="020B0606020202030204" pitchFamily="34" charset="0"/>
              </a:rPr>
              <a:t>Penetapan</a:t>
            </a:r>
            <a:r>
              <a:rPr lang="en-US" sz="1000" b="1" dirty="0">
                <a:solidFill>
                  <a:schemeClr val="tx1"/>
                </a:solidFill>
                <a:latin typeface="Arial Narrow" panose="020B0606020202030204" pitchFamily="34" charset="0"/>
              </a:rPr>
              <a:t> RKPD </a:t>
            </a:r>
            <a:r>
              <a:rPr lang="en-US" sz="1000" b="1" dirty="0" err="1">
                <a:solidFill>
                  <a:schemeClr val="tx1"/>
                </a:solidFill>
                <a:latin typeface="Arial Narrow" panose="020B0606020202030204" pitchFamily="34" charset="0"/>
              </a:rPr>
              <a:t>Kab</a:t>
            </a:r>
            <a:r>
              <a:rPr lang="en-US" sz="1000" b="1" dirty="0">
                <a:solidFill>
                  <a:schemeClr val="tx1"/>
                </a:solidFill>
                <a:latin typeface="Arial Narrow" panose="020B0606020202030204" pitchFamily="34" charset="0"/>
              </a:rPr>
              <a:t>/Kota </a:t>
            </a:r>
            <a:r>
              <a:rPr lang="en-US" sz="1000" dirty="0">
                <a:solidFill>
                  <a:schemeClr val="tx1"/>
                </a:solidFill>
                <a:latin typeface="Arial Narrow" panose="020B0606020202030204" pitchFamily="34" charset="0"/>
              </a:rPr>
              <a:t>(Paling </a:t>
            </a:r>
            <a:r>
              <a:rPr lang="en-US" sz="1000" dirty="0" err="1">
                <a:solidFill>
                  <a:schemeClr val="tx1"/>
                </a:solidFill>
                <a:latin typeface="Arial Narrow" panose="020B0606020202030204" pitchFamily="34" charset="0"/>
              </a:rPr>
              <a:t>lambat</a:t>
            </a:r>
            <a:r>
              <a:rPr lang="en-US" sz="1000" dirty="0">
                <a:solidFill>
                  <a:schemeClr val="tx1"/>
                </a:solidFill>
                <a:latin typeface="Arial Narrow" panose="020B0606020202030204" pitchFamily="34" charset="0"/>
              </a:rPr>
              <a:t> 1 </a:t>
            </a:r>
            <a:r>
              <a:rPr lang="en-US" sz="1000" dirty="0" err="1">
                <a:solidFill>
                  <a:schemeClr val="tx1"/>
                </a:solidFill>
                <a:latin typeface="Arial Narrow" panose="020B0606020202030204" pitchFamily="34" charset="0"/>
              </a:rPr>
              <a:t>minggu</a:t>
            </a:r>
            <a:r>
              <a:rPr lang="en-US" sz="1000" dirty="0">
                <a:solidFill>
                  <a:schemeClr val="tx1"/>
                </a:solidFill>
                <a:latin typeface="Arial Narrow" panose="020B0606020202030204" pitchFamily="34" charset="0"/>
              </a:rPr>
              <a:t> </a:t>
            </a:r>
            <a:r>
              <a:rPr lang="en-US" sz="1000" dirty="0" err="1">
                <a:solidFill>
                  <a:schemeClr val="tx1"/>
                </a:solidFill>
                <a:latin typeface="Arial Narrow" panose="020B0606020202030204" pitchFamily="34" charset="0"/>
              </a:rPr>
              <a:t>stlh</a:t>
            </a:r>
            <a:r>
              <a:rPr lang="en-US" sz="1000" dirty="0">
                <a:solidFill>
                  <a:schemeClr val="tx1"/>
                </a:solidFill>
                <a:latin typeface="Arial Narrow" panose="020B0606020202030204" pitchFamily="34" charset="0"/>
              </a:rPr>
              <a:t> RKPD </a:t>
            </a:r>
            <a:r>
              <a:rPr lang="en-US" sz="1000" dirty="0" err="1">
                <a:solidFill>
                  <a:schemeClr val="tx1"/>
                </a:solidFill>
                <a:latin typeface="Arial Narrow" panose="020B0606020202030204" pitchFamily="34" charset="0"/>
              </a:rPr>
              <a:t>Prov</a:t>
            </a:r>
            <a:r>
              <a:rPr lang="en-US" sz="1000" dirty="0">
                <a:solidFill>
                  <a:schemeClr val="tx1"/>
                </a:solidFill>
                <a:latin typeface="Arial Narrow" panose="020B0606020202030204" pitchFamily="34" charset="0"/>
              </a:rPr>
              <a:t> </a:t>
            </a:r>
            <a:r>
              <a:rPr lang="en-US" sz="1000" dirty="0" err="1">
                <a:solidFill>
                  <a:schemeClr val="tx1"/>
                </a:solidFill>
                <a:latin typeface="Arial Narrow" panose="020B0606020202030204" pitchFamily="34" charset="0"/>
              </a:rPr>
              <a:t>ditetapkan</a:t>
            </a:r>
            <a:r>
              <a:rPr lang="en-US" sz="1000" dirty="0">
                <a:solidFill>
                  <a:schemeClr val="tx1"/>
                </a:solidFill>
                <a:latin typeface="Arial Narrow" panose="020B0606020202030204" pitchFamily="34" charset="0"/>
              </a:rPr>
              <a:t>)</a:t>
            </a:r>
          </a:p>
        </p:txBody>
      </p:sp>
      <p:sp>
        <p:nvSpPr>
          <p:cNvPr id="17" name="Round Same Side Corner Rectangle 16"/>
          <p:cNvSpPr/>
          <p:nvPr/>
        </p:nvSpPr>
        <p:spPr>
          <a:xfrm>
            <a:off x="8698571" y="683080"/>
            <a:ext cx="1587849" cy="384347"/>
          </a:xfrm>
          <a:prstGeom prst="round2SameRect">
            <a:avLst/>
          </a:prstGeom>
          <a:solidFill>
            <a:schemeClr val="accent5">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err="1">
                <a:solidFill>
                  <a:sysClr val="windowText" lastClr="000000"/>
                </a:solidFill>
                <a:latin typeface="Arial Narrow" panose="020B0606020202030204" pitchFamily="34" charset="0"/>
              </a:rPr>
              <a:t>Juni</a:t>
            </a:r>
            <a:r>
              <a:rPr lang="en-US" sz="1000" b="1" dirty="0">
                <a:solidFill>
                  <a:sysClr val="windowText" lastClr="000000"/>
                </a:solidFill>
                <a:latin typeface="Arial Narrow" panose="020B0606020202030204" pitchFamily="34" charset="0"/>
              </a:rPr>
              <a:t> 2021</a:t>
            </a:r>
          </a:p>
        </p:txBody>
      </p:sp>
      <p:sp>
        <p:nvSpPr>
          <p:cNvPr id="5" name="Chevron 4"/>
          <p:cNvSpPr/>
          <p:nvPr/>
        </p:nvSpPr>
        <p:spPr>
          <a:xfrm>
            <a:off x="1507453" y="1165401"/>
            <a:ext cx="210430" cy="298906"/>
          </a:xfrm>
          <a:prstGeom prst="chevron">
            <a:avLst/>
          </a:prstGeom>
          <a:solidFill>
            <a:schemeClr val="accent5">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1"/>
              </a:solidFill>
            </a:endParaRPr>
          </a:p>
        </p:txBody>
      </p:sp>
      <p:sp>
        <p:nvSpPr>
          <p:cNvPr id="19" name="Chevron 18"/>
          <p:cNvSpPr/>
          <p:nvPr/>
        </p:nvSpPr>
        <p:spPr>
          <a:xfrm>
            <a:off x="3039276" y="1174648"/>
            <a:ext cx="210430" cy="298906"/>
          </a:xfrm>
          <a:prstGeom prst="chevron">
            <a:avLst/>
          </a:prstGeom>
          <a:solidFill>
            <a:schemeClr val="accent5">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1"/>
              </a:solidFill>
            </a:endParaRPr>
          </a:p>
        </p:txBody>
      </p:sp>
      <p:sp>
        <p:nvSpPr>
          <p:cNvPr id="20" name="Chevron 19"/>
          <p:cNvSpPr/>
          <p:nvPr/>
        </p:nvSpPr>
        <p:spPr>
          <a:xfrm>
            <a:off x="4437770" y="1178488"/>
            <a:ext cx="210430" cy="298906"/>
          </a:xfrm>
          <a:prstGeom prst="chevron">
            <a:avLst/>
          </a:prstGeom>
          <a:solidFill>
            <a:schemeClr val="accent5">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1"/>
              </a:solidFill>
            </a:endParaRPr>
          </a:p>
        </p:txBody>
      </p:sp>
      <p:sp>
        <p:nvSpPr>
          <p:cNvPr id="21" name="Chevron 20"/>
          <p:cNvSpPr/>
          <p:nvPr/>
        </p:nvSpPr>
        <p:spPr>
          <a:xfrm>
            <a:off x="5699688" y="1182239"/>
            <a:ext cx="210430" cy="298906"/>
          </a:xfrm>
          <a:prstGeom prst="chevron">
            <a:avLst/>
          </a:prstGeom>
          <a:solidFill>
            <a:schemeClr val="accent5">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1"/>
              </a:solidFill>
            </a:endParaRPr>
          </a:p>
        </p:txBody>
      </p:sp>
      <p:sp>
        <p:nvSpPr>
          <p:cNvPr id="22" name="Chevron 21"/>
          <p:cNvSpPr/>
          <p:nvPr/>
        </p:nvSpPr>
        <p:spPr>
          <a:xfrm>
            <a:off x="7075530" y="1174648"/>
            <a:ext cx="210430" cy="298906"/>
          </a:xfrm>
          <a:prstGeom prst="chevron">
            <a:avLst/>
          </a:prstGeom>
          <a:solidFill>
            <a:schemeClr val="accent5">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1"/>
              </a:solidFill>
            </a:endParaRPr>
          </a:p>
        </p:txBody>
      </p:sp>
      <p:sp>
        <p:nvSpPr>
          <p:cNvPr id="23" name="Chevron 22"/>
          <p:cNvSpPr/>
          <p:nvPr/>
        </p:nvSpPr>
        <p:spPr>
          <a:xfrm>
            <a:off x="8458064" y="1186667"/>
            <a:ext cx="210430" cy="298906"/>
          </a:xfrm>
          <a:prstGeom prst="chevron">
            <a:avLst/>
          </a:prstGeom>
          <a:solidFill>
            <a:schemeClr val="accent5">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1"/>
              </a:solidFill>
            </a:endParaRPr>
          </a:p>
        </p:txBody>
      </p:sp>
      <p:sp>
        <p:nvSpPr>
          <p:cNvPr id="24" name="Chevron 23"/>
          <p:cNvSpPr/>
          <p:nvPr/>
        </p:nvSpPr>
        <p:spPr>
          <a:xfrm rot="5400000">
            <a:off x="11144008" y="1671862"/>
            <a:ext cx="265230" cy="455247"/>
          </a:xfrm>
          <a:prstGeom prst="chevron">
            <a:avLst/>
          </a:prstGeom>
          <a:solidFill>
            <a:schemeClr val="accent5">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1"/>
              </a:solidFill>
            </a:endParaRPr>
          </a:p>
        </p:txBody>
      </p:sp>
      <p:sp>
        <p:nvSpPr>
          <p:cNvPr id="25" name="Rectangle 24"/>
          <p:cNvSpPr/>
          <p:nvPr/>
        </p:nvSpPr>
        <p:spPr>
          <a:xfrm>
            <a:off x="10534063" y="1043446"/>
            <a:ext cx="1429337" cy="654789"/>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latin typeface="Arial Narrow" panose="020B0606020202030204" pitchFamily="34" charset="0"/>
              </a:rPr>
              <a:t>Penyampaian</a:t>
            </a:r>
            <a:r>
              <a:rPr lang="en-US" sz="1000" dirty="0">
                <a:solidFill>
                  <a:schemeClr val="tx1"/>
                </a:solidFill>
                <a:latin typeface="Arial Narrow" panose="020B0606020202030204" pitchFamily="34" charset="0"/>
              </a:rPr>
              <a:t> </a:t>
            </a:r>
            <a:r>
              <a:rPr lang="en-US" sz="1000" dirty="0" err="1">
                <a:solidFill>
                  <a:schemeClr val="tx1"/>
                </a:solidFill>
                <a:latin typeface="Arial Narrow" panose="020B0606020202030204" pitchFamily="34" charset="0"/>
              </a:rPr>
              <a:t>Ranc</a:t>
            </a:r>
            <a:r>
              <a:rPr lang="en-US" sz="1000" dirty="0">
                <a:solidFill>
                  <a:schemeClr val="tx1"/>
                </a:solidFill>
                <a:latin typeface="Arial Narrow" panose="020B0606020202030204" pitchFamily="34" charset="0"/>
              </a:rPr>
              <a:t> KUA &amp; PPAS </a:t>
            </a:r>
            <a:r>
              <a:rPr lang="en-US" sz="1000" dirty="0" err="1">
                <a:solidFill>
                  <a:schemeClr val="tx1"/>
                </a:solidFill>
                <a:latin typeface="Arial Narrow" panose="020B0606020202030204" pitchFamily="34" charset="0"/>
              </a:rPr>
              <a:t>oleh</a:t>
            </a:r>
            <a:r>
              <a:rPr lang="en-US" sz="1000" dirty="0">
                <a:solidFill>
                  <a:schemeClr val="tx1"/>
                </a:solidFill>
                <a:latin typeface="Arial Narrow" panose="020B0606020202030204" pitchFamily="34" charset="0"/>
              </a:rPr>
              <a:t> KDH </a:t>
            </a:r>
            <a:r>
              <a:rPr lang="en-US" sz="1000" dirty="0" err="1">
                <a:solidFill>
                  <a:schemeClr val="tx1"/>
                </a:solidFill>
                <a:latin typeface="Arial Narrow" panose="020B0606020202030204" pitchFamily="34" charset="0"/>
              </a:rPr>
              <a:t>kepada</a:t>
            </a:r>
            <a:r>
              <a:rPr lang="en-US" sz="1000" dirty="0">
                <a:solidFill>
                  <a:schemeClr val="tx1"/>
                </a:solidFill>
                <a:latin typeface="Arial Narrow" panose="020B0606020202030204" pitchFamily="34" charset="0"/>
              </a:rPr>
              <a:t> </a:t>
            </a:r>
            <a:r>
              <a:rPr lang="en-US" sz="1000" dirty="0" smtClean="0">
                <a:solidFill>
                  <a:schemeClr val="tx1"/>
                </a:solidFill>
                <a:latin typeface="Arial Narrow" panose="020B0606020202030204" pitchFamily="34" charset="0"/>
              </a:rPr>
              <a:t>DPRD</a:t>
            </a:r>
            <a:endParaRPr lang="en-US" sz="1000" dirty="0">
              <a:solidFill>
                <a:schemeClr val="tx1"/>
              </a:solidFill>
              <a:latin typeface="Arial Narrow" panose="020B0606020202030204" pitchFamily="34" charset="0"/>
            </a:endParaRPr>
          </a:p>
        </p:txBody>
      </p:sp>
      <p:sp>
        <p:nvSpPr>
          <p:cNvPr id="26" name="Round Same Side Corner Rectangle 25"/>
          <p:cNvSpPr/>
          <p:nvPr/>
        </p:nvSpPr>
        <p:spPr>
          <a:xfrm>
            <a:off x="10542040" y="684785"/>
            <a:ext cx="1420408" cy="360679"/>
          </a:xfrm>
          <a:prstGeom prst="round2SameRect">
            <a:avLst/>
          </a:prstGeom>
          <a:solidFill>
            <a:schemeClr val="accent5">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err="1">
                <a:solidFill>
                  <a:sysClr val="windowText" lastClr="000000"/>
                </a:solidFill>
                <a:latin typeface="Arial Narrow" panose="020B0606020202030204" pitchFamily="34" charset="0"/>
              </a:rPr>
              <a:t>Juli</a:t>
            </a:r>
            <a:r>
              <a:rPr lang="en-US" sz="1000" b="1" dirty="0">
                <a:solidFill>
                  <a:sysClr val="windowText" lastClr="000000"/>
                </a:solidFill>
                <a:latin typeface="Arial Narrow" panose="020B0606020202030204" pitchFamily="34" charset="0"/>
              </a:rPr>
              <a:t> 2021</a:t>
            </a:r>
          </a:p>
        </p:txBody>
      </p:sp>
      <p:sp>
        <p:nvSpPr>
          <p:cNvPr id="29" name="Rectangle 28"/>
          <p:cNvSpPr/>
          <p:nvPr/>
        </p:nvSpPr>
        <p:spPr>
          <a:xfrm>
            <a:off x="10542040" y="2411961"/>
            <a:ext cx="1409194" cy="823269"/>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latin typeface="Arial Narrow" panose="020B0606020202030204" pitchFamily="34" charset="0"/>
              </a:rPr>
              <a:t>Kesepakatan</a:t>
            </a:r>
            <a:r>
              <a:rPr lang="en-US" sz="1000" dirty="0">
                <a:solidFill>
                  <a:schemeClr val="tx1"/>
                </a:solidFill>
                <a:latin typeface="Arial Narrow" panose="020B0606020202030204" pitchFamily="34" charset="0"/>
              </a:rPr>
              <a:t> KUA &amp; PPAS </a:t>
            </a:r>
            <a:r>
              <a:rPr lang="en-US" sz="1000" dirty="0" err="1">
                <a:solidFill>
                  <a:schemeClr val="tx1"/>
                </a:solidFill>
                <a:latin typeface="Arial Narrow" panose="020B0606020202030204" pitchFamily="34" charset="0"/>
              </a:rPr>
              <a:t>antara</a:t>
            </a:r>
            <a:r>
              <a:rPr lang="en-US" sz="1000" dirty="0">
                <a:solidFill>
                  <a:schemeClr val="tx1"/>
                </a:solidFill>
                <a:latin typeface="Arial Narrow" panose="020B0606020202030204" pitchFamily="34" charset="0"/>
              </a:rPr>
              <a:t> KDH </a:t>
            </a:r>
            <a:r>
              <a:rPr lang="en-US" sz="1000" dirty="0" err="1">
                <a:solidFill>
                  <a:schemeClr val="tx1"/>
                </a:solidFill>
                <a:latin typeface="Arial Narrow" panose="020B0606020202030204" pitchFamily="34" charset="0"/>
              </a:rPr>
              <a:t>dengan</a:t>
            </a:r>
            <a:r>
              <a:rPr lang="en-US" sz="1000" dirty="0">
                <a:solidFill>
                  <a:schemeClr val="tx1"/>
                </a:solidFill>
                <a:latin typeface="Arial Narrow" panose="020B0606020202030204" pitchFamily="34" charset="0"/>
              </a:rPr>
              <a:t> </a:t>
            </a:r>
            <a:r>
              <a:rPr lang="en-US" sz="1000" dirty="0" smtClean="0">
                <a:solidFill>
                  <a:schemeClr val="tx1"/>
                </a:solidFill>
                <a:latin typeface="Arial Narrow" panose="020B0606020202030204" pitchFamily="34" charset="0"/>
              </a:rPr>
              <a:t>DPRD</a:t>
            </a:r>
            <a:endParaRPr lang="en-US" sz="1000" dirty="0">
              <a:solidFill>
                <a:schemeClr val="tx1"/>
              </a:solidFill>
              <a:latin typeface="Arial Narrow" panose="020B0606020202030204" pitchFamily="34" charset="0"/>
            </a:endParaRPr>
          </a:p>
        </p:txBody>
      </p:sp>
      <p:sp>
        <p:nvSpPr>
          <p:cNvPr id="30" name="Round Same Side Corner Rectangle 29"/>
          <p:cNvSpPr/>
          <p:nvPr/>
        </p:nvSpPr>
        <p:spPr>
          <a:xfrm>
            <a:off x="10542040" y="2074012"/>
            <a:ext cx="1409194" cy="353664"/>
          </a:xfrm>
          <a:prstGeom prst="round2SameRect">
            <a:avLst/>
          </a:prstGeom>
          <a:solidFill>
            <a:schemeClr val="accent5">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err="1">
                <a:solidFill>
                  <a:sysClr val="windowText" lastClr="000000"/>
                </a:solidFill>
                <a:latin typeface="Arial Narrow" panose="020B0606020202030204" pitchFamily="34" charset="0"/>
              </a:rPr>
              <a:t>Agustus</a:t>
            </a:r>
            <a:r>
              <a:rPr lang="en-US" sz="1000" b="1" dirty="0">
                <a:solidFill>
                  <a:sysClr val="windowText" lastClr="000000"/>
                </a:solidFill>
                <a:latin typeface="Arial Narrow" panose="020B0606020202030204" pitchFamily="34" charset="0"/>
              </a:rPr>
              <a:t> 2021</a:t>
            </a:r>
          </a:p>
        </p:txBody>
      </p:sp>
      <p:sp>
        <p:nvSpPr>
          <p:cNvPr id="31" name="Rectangle 30"/>
          <p:cNvSpPr/>
          <p:nvPr/>
        </p:nvSpPr>
        <p:spPr>
          <a:xfrm>
            <a:off x="8836478" y="2433228"/>
            <a:ext cx="1424248" cy="80200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latin typeface="Arial Narrow" panose="020B0606020202030204" pitchFamily="34" charset="0"/>
              </a:rPr>
              <a:t>Penyusunan</a:t>
            </a:r>
            <a:r>
              <a:rPr lang="en-US" sz="1000" dirty="0">
                <a:solidFill>
                  <a:schemeClr val="tx1"/>
                </a:solidFill>
                <a:latin typeface="Arial Narrow" panose="020B0606020202030204" pitchFamily="34" charset="0"/>
              </a:rPr>
              <a:t> &amp; </a:t>
            </a:r>
            <a:r>
              <a:rPr lang="en-US" sz="1000" dirty="0" err="1">
                <a:solidFill>
                  <a:schemeClr val="tx1"/>
                </a:solidFill>
                <a:latin typeface="Arial Narrow" panose="020B0606020202030204" pitchFamily="34" charset="0"/>
              </a:rPr>
              <a:t>Pembahasan</a:t>
            </a:r>
            <a:r>
              <a:rPr lang="en-US" sz="1000" dirty="0">
                <a:solidFill>
                  <a:schemeClr val="tx1"/>
                </a:solidFill>
                <a:latin typeface="Arial Narrow" panose="020B0606020202030204" pitchFamily="34" charset="0"/>
              </a:rPr>
              <a:t> RKA-SKPD &amp; </a:t>
            </a:r>
            <a:r>
              <a:rPr lang="en-US" sz="1000" dirty="0" err="1">
                <a:solidFill>
                  <a:schemeClr val="tx1"/>
                </a:solidFill>
                <a:latin typeface="Arial Narrow" panose="020B0606020202030204" pitchFamily="34" charset="0"/>
              </a:rPr>
              <a:t>Penyusunan</a:t>
            </a:r>
            <a:r>
              <a:rPr lang="en-US" sz="1000" dirty="0">
                <a:solidFill>
                  <a:schemeClr val="tx1"/>
                </a:solidFill>
                <a:latin typeface="Arial Narrow" panose="020B0606020202030204" pitchFamily="34" charset="0"/>
              </a:rPr>
              <a:t> </a:t>
            </a:r>
            <a:r>
              <a:rPr lang="en-US" sz="1000" dirty="0" err="1">
                <a:solidFill>
                  <a:schemeClr val="tx1"/>
                </a:solidFill>
                <a:latin typeface="Arial Narrow" panose="020B0606020202030204" pitchFamily="34" charset="0"/>
              </a:rPr>
              <a:t>Ranperda</a:t>
            </a:r>
            <a:r>
              <a:rPr lang="en-US" sz="1000" dirty="0">
                <a:solidFill>
                  <a:schemeClr val="tx1"/>
                </a:solidFill>
                <a:latin typeface="Arial Narrow" panose="020B0606020202030204" pitchFamily="34" charset="0"/>
              </a:rPr>
              <a:t> </a:t>
            </a:r>
            <a:r>
              <a:rPr lang="en-US" sz="1000" dirty="0" smtClean="0">
                <a:solidFill>
                  <a:schemeClr val="tx1"/>
                </a:solidFill>
                <a:latin typeface="Arial Narrow" panose="020B0606020202030204" pitchFamily="34" charset="0"/>
              </a:rPr>
              <a:t>APBD</a:t>
            </a:r>
            <a:endParaRPr lang="en-US" sz="1000" dirty="0">
              <a:solidFill>
                <a:schemeClr val="tx1"/>
              </a:solidFill>
              <a:latin typeface="Arial Narrow" panose="020B0606020202030204" pitchFamily="34" charset="0"/>
            </a:endParaRPr>
          </a:p>
        </p:txBody>
      </p:sp>
      <p:sp>
        <p:nvSpPr>
          <p:cNvPr id="32" name="Round Same Side Corner Rectangle 31"/>
          <p:cNvSpPr/>
          <p:nvPr/>
        </p:nvSpPr>
        <p:spPr>
          <a:xfrm>
            <a:off x="8834568" y="2081339"/>
            <a:ext cx="1420984" cy="366847"/>
          </a:xfrm>
          <a:prstGeom prst="round2SameRect">
            <a:avLst/>
          </a:prstGeom>
          <a:solidFill>
            <a:schemeClr val="accent5">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err="1">
                <a:solidFill>
                  <a:sysClr val="windowText" lastClr="000000"/>
                </a:solidFill>
                <a:latin typeface="Arial Narrow" panose="020B0606020202030204" pitchFamily="34" charset="0"/>
              </a:rPr>
              <a:t>Agustus</a:t>
            </a:r>
            <a:r>
              <a:rPr lang="en-US" sz="1000" b="1" dirty="0">
                <a:solidFill>
                  <a:sysClr val="windowText" lastClr="000000"/>
                </a:solidFill>
                <a:latin typeface="Arial Narrow" panose="020B0606020202030204" pitchFamily="34" charset="0"/>
              </a:rPr>
              <a:t> 2021</a:t>
            </a:r>
          </a:p>
        </p:txBody>
      </p:sp>
      <p:sp>
        <p:nvSpPr>
          <p:cNvPr id="33" name="Rectangle 32"/>
          <p:cNvSpPr/>
          <p:nvPr/>
        </p:nvSpPr>
        <p:spPr>
          <a:xfrm>
            <a:off x="6065734" y="2475987"/>
            <a:ext cx="1187438" cy="74885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latin typeface="Arial Narrow" panose="020B0606020202030204" pitchFamily="34" charset="0"/>
              </a:rPr>
              <a:t>Pembahasan</a:t>
            </a:r>
            <a:r>
              <a:rPr lang="en-US" sz="1000" dirty="0">
                <a:solidFill>
                  <a:schemeClr val="tx1"/>
                </a:solidFill>
                <a:latin typeface="Arial Narrow" panose="020B0606020202030204" pitchFamily="34" charset="0"/>
              </a:rPr>
              <a:t> &amp; </a:t>
            </a:r>
            <a:r>
              <a:rPr lang="en-US" sz="1000" dirty="0" err="1">
                <a:solidFill>
                  <a:schemeClr val="tx1"/>
                </a:solidFill>
                <a:latin typeface="Arial Narrow" panose="020B0606020202030204" pitchFamily="34" charset="0"/>
              </a:rPr>
              <a:t>Persetujuan</a:t>
            </a:r>
            <a:r>
              <a:rPr lang="en-US" sz="1000" dirty="0">
                <a:solidFill>
                  <a:schemeClr val="tx1"/>
                </a:solidFill>
                <a:latin typeface="Arial Narrow" panose="020B0606020202030204" pitchFamily="34" charset="0"/>
              </a:rPr>
              <a:t> RAPBD </a:t>
            </a:r>
            <a:r>
              <a:rPr lang="en-US" sz="1000" dirty="0" err="1">
                <a:solidFill>
                  <a:schemeClr val="tx1"/>
                </a:solidFill>
                <a:latin typeface="Arial Narrow" panose="020B0606020202030204" pitchFamily="34" charset="0"/>
              </a:rPr>
              <a:t>dengan</a:t>
            </a:r>
            <a:r>
              <a:rPr lang="en-US" sz="1000" dirty="0">
                <a:solidFill>
                  <a:schemeClr val="tx1"/>
                </a:solidFill>
                <a:latin typeface="Arial Narrow" panose="020B0606020202030204" pitchFamily="34" charset="0"/>
              </a:rPr>
              <a:t> DPRD</a:t>
            </a:r>
          </a:p>
        </p:txBody>
      </p:sp>
      <p:sp>
        <p:nvSpPr>
          <p:cNvPr id="34" name="Round Same Side Corner Rectangle 33"/>
          <p:cNvSpPr/>
          <p:nvPr/>
        </p:nvSpPr>
        <p:spPr>
          <a:xfrm>
            <a:off x="6065734" y="2080588"/>
            <a:ext cx="1185116" cy="395399"/>
          </a:xfrm>
          <a:prstGeom prst="round2SameRect">
            <a:avLst/>
          </a:prstGeom>
          <a:solidFill>
            <a:schemeClr val="accent5">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err="1">
                <a:solidFill>
                  <a:sysClr val="windowText" lastClr="000000"/>
                </a:solidFill>
                <a:latin typeface="Arial Narrow" panose="020B0606020202030204" pitchFamily="34" charset="0"/>
              </a:rPr>
              <a:t>Oktober</a:t>
            </a:r>
            <a:r>
              <a:rPr lang="en-US" sz="1000" b="1" dirty="0">
                <a:solidFill>
                  <a:sysClr val="windowText" lastClr="000000"/>
                </a:solidFill>
                <a:latin typeface="Arial Narrow" panose="020B0606020202030204" pitchFamily="34" charset="0"/>
              </a:rPr>
              <a:t>-November 2021</a:t>
            </a:r>
          </a:p>
        </p:txBody>
      </p:sp>
      <p:sp>
        <p:nvSpPr>
          <p:cNvPr id="35" name="Rectangle 34"/>
          <p:cNvSpPr/>
          <p:nvPr/>
        </p:nvSpPr>
        <p:spPr>
          <a:xfrm>
            <a:off x="4685273" y="2475986"/>
            <a:ext cx="1116560" cy="74885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latin typeface="Arial Narrow" panose="020B0606020202030204" pitchFamily="34" charset="0"/>
              </a:rPr>
              <a:t>Evaluasi</a:t>
            </a:r>
            <a:r>
              <a:rPr lang="en-US" sz="1000" dirty="0">
                <a:solidFill>
                  <a:schemeClr val="tx1"/>
                </a:solidFill>
                <a:latin typeface="Arial Narrow" panose="020B0606020202030204" pitchFamily="34" charset="0"/>
              </a:rPr>
              <a:t> </a:t>
            </a:r>
            <a:r>
              <a:rPr lang="en-US" sz="1000" dirty="0" err="1">
                <a:solidFill>
                  <a:schemeClr val="tx1"/>
                </a:solidFill>
                <a:latin typeface="Arial Narrow" panose="020B0606020202030204" pitchFamily="34" charset="0"/>
              </a:rPr>
              <a:t>Ranperda</a:t>
            </a:r>
            <a:r>
              <a:rPr lang="en-US" sz="1000" dirty="0">
                <a:solidFill>
                  <a:schemeClr val="tx1"/>
                </a:solidFill>
                <a:latin typeface="Arial Narrow" panose="020B0606020202030204" pitchFamily="34" charset="0"/>
              </a:rPr>
              <a:t> APBD </a:t>
            </a:r>
            <a:r>
              <a:rPr lang="en-US" sz="1000" dirty="0" err="1">
                <a:solidFill>
                  <a:schemeClr val="tx1"/>
                </a:solidFill>
                <a:latin typeface="Arial Narrow" panose="020B0606020202030204" pitchFamily="34" charset="0"/>
              </a:rPr>
              <a:t>oleh</a:t>
            </a:r>
            <a:r>
              <a:rPr lang="en-US" sz="1000" dirty="0">
                <a:solidFill>
                  <a:schemeClr val="tx1"/>
                </a:solidFill>
                <a:latin typeface="Arial Narrow" panose="020B0606020202030204" pitchFamily="34" charset="0"/>
              </a:rPr>
              <a:t> </a:t>
            </a:r>
            <a:r>
              <a:rPr lang="en-US" sz="1000" dirty="0" err="1">
                <a:solidFill>
                  <a:schemeClr val="tx1"/>
                </a:solidFill>
                <a:latin typeface="Arial Narrow" panose="020B0606020202030204" pitchFamily="34" charset="0"/>
              </a:rPr>
              <a:t>Kemendagri</a:t>
            </a:r>
            <a:r>
              <a:rPr lang="en-US" sz="1000" dirty="0">
                <a:solidFill>
                  <a:schemeClr val="tx1"/>
                </a:solidFill>
                <a:latin typeface="Arial Narrow" panose="020B0606020202030204" pitchFamily="34" charset="0"/>
              </a:rPr>
              <a:t> (15 </a:t>
            </a:r>
            <a:r>
              <a:rPr lang="en-US" sz="1000" dirty="0" err="1">
                <a:solidFill>
                  <a:schemeClr val="tx1"/>
                </a:solidFill>
                <a:latin typeface="Arial Narrow" panose="020B0606020202030204" pitchFamily="34" charset="0"/>
              </a:rPr>
              <a:t>hari</a:t>
            </a:r>
            <a:r>
              <a:rPr lang="en-US" sz="1000" dirty="0">
                <a:solidFill>
                  <a:schemeClr val="tx1"/>
                </a:solidFill>
                <a:latin typeface="Arial Narrow" panose="020B0606020202030204" pitchFamily="34" charset="0"/>
              </a:rPr>
              <a:t> </a:t>
            </a:r>
            <a:r>
              <a:rPr lang="en-US" sz="1000" dirty="0" err="1">
                <a:solidFill>
                  <a:schemeClr val="tx1"/>
                </a:solidFill>
                <a:latin typeface="Arial Narrow" panose="020B0606020202030204" pitchFamily="34" charset="0"/>
              </a:rPr>
              <a:t>kerja</a:t>
            </a:r>
            <a:r>
              <a:rPr lang="en-US" sz="1000" dirty="0">
                <a:solidFill>
                  <a:schemeClr val="tx1"/>
                </a:solidFill>
                <a:latin typeface="Arial Narrow" panose="020B0606020202030204" pitchFamily="34" charset="0"/>
              </a:rPr>
              <a:t>)</a:t>
            </a:r>
          </a:p>
        </p:txBody>
      </p:sp>
      <p:sp>
        <p:nvSpPr>
          <p:cNvPr id="36" name="Round Same Side Corner Rectangle 35"/>
          <p:cNvSpPr/>
          <p:nvPr/>
        </p:nvSpPr>
        <p:spPr>
          <a:xfrm>
            <a:off x="4685273" y="2079817"/>
            <a:ext cx="1116560" cy="396169"/>
          </a:xfrm>
          <a:prstGeom prst="round2SameRect">
            <a:avLst/>
          </a:prstGeom>
          <a:solidFill>
            <a:schemeClr val="accent5">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err="1">
                <a:solidFill>
                  <a:sysClr val="windowText" lastClr="000000"/>
                </a:solidFill>
                <a:latin typeface="Arial Narrow" panose="020B0606020202030204" pitchFamily="34" charset="0"/>
              </a:rPr>
              <a:t>Desember</a:t>
            </a:r>
            <a:r>
              <a:rPr lang="en-US" sz="1000" b="1" dirty="0">
                <a:solidFill>
                  <a:sysClr val="windowText" lastClr="000000"/>
                </a:solidFill>
                <a:latin typeface="Arial Narrow" panose="020B0606020202030204" pitchFamily="34" charset="0"/>
              </a:rPr>
              <a:t> 2021</a:t>
            </a:r>
          </a:p>
        </p:txBody>
      </p:sp>
      <p:sp>
        <p:nvSpPr>
          <p:cNvPr id="37" name="Rectangle 36"/>
          <p:cNvSpPr/>
          <p:nvPr/>
        </p:nvSpPr>
        <p:spPr>
          <a:xfrm>
            <a:off x="3146928" y="2442864"/>
            <a:ext cx="1274444" cy="781977"/>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latin typeface="Arial Narrow" panose="020B0606020202030204" pitchFamily="34" charset="0"/>
              </a:rPr>
              <a:t>Penetapan</a:t>
            </a:r>
            <a:r>
              <a:rPr lang="en-US" sz="1000" dirty="0">
                <a:solidFill>
                  <a:schemeClr val="tx1"/>
                </a:solidFill>
                <a:latin typeface="Arial Narrow" panose="020B0606020202030204" pitchFamily="34" charset="0"/>
              </a:rPr>
              <a:t> </a:t>
            </a:r>
            <a:r>
              <a:rPr lang="en-US" sz="1000" dirty="0" err="1">
                <a:solidFill>
                  <a:schemeClr val="tx1"/>
                </a:solidFill>
                <a:latin typeface="Arial Narrow" panose="020B0606020202030204" pitchFamily="34" charset="0"/>
              </a:rPr>
              <a:t>Perda</a:t>
            </a:r>
            <a:r>
              <a:rPr lang="en-US" sz="1000" dirty="0">
                <a:solidFill>
                  <a:schemeClr val="tx1"/>
                </a:solidFill>
                <a:latin typeface="Arial Narrow" panose="020B0606020202030204" pitchFamily="34" charset="0"/>
              </a:rPr>
              <a:t> APBD </a:t>
            </a:r>
            <a:r>
              <a:rPr lang="en-US" sz="1000" dirty="0" err="1">
                <a:solidFill>
                  <a:schemeClr val="tx1"/>
                </a:solidFill>
                <a:latin typeface="Arial Narrow" panose="020B0606020202030204" pitchFamily="34" charset="0"/>
              </a:rPr>
              <a:t>dan</a:t>
            </a:r>
            <a:r>
              <a:rPr lang="en-US" sz="1000" dirty="0">
                <a:solidFill>
                  <a:schemeClr val="tx1"/>
                </a:solidFill>
                <a:latin typeface="Arial Narrow" panose="020B0606020202030204" pitchFamily="34" charset="0"/>
              </a:rPr>
              <a:t> </a:t>
            </a:r>
            <a:r>
              <a:rPr lang="en-US" sz="1000" dirty="0" err="1">
                <a:solidFill>
                  <a:schemeClr val="tx1"/>
                </a:solidFill>
                <a:latin typeface="Arial Narrow" panose="020B0606020202030204" pitchFamily="34" charset="0"/>
              </a:rPr>
              <a:t>Perkada</a:t>
            </a:r>
            <a:r>
              <a:rPr lang="en-US" sz="1000" dirty="0">
                <a:solidFill>
                  <a:schemeClr val="tx1"/>
                </a:solidFill>
                <a:latin typeface="Arial Narrow" panose="020B0606020202030204" pitchFamily="34" charset="0"/>
              </a:rPr>
              <a:t> </a:t>
            </a:r>
            <a:r>
              <a:rPr lang="en-US" sz="1000" dirty="0" err="1">
                <a:solidFill>
                  <a:schemeClr val="tx1"/>
                </a:solidFill>
                <a:latin typeface="Arial Narrow" panose="020B0606020202030204" pitchFamily="34" charset="0"/>
              </a:rPr>
              <a:t>Penjabaran</a:t>
            </a:r>
            <a:r>
              <a:rPr lang="en-US" sz="1000" dirty="0">
                <a:solidFill>
                  <a:schemeClr val="tx1"/>
                </a:solidFill>
                <a:latin typeface="Arial Narrow" panose="020B0606020202030204" pitchFamily="34" charset="0"/>
              </a:rPr>
              <a:t> </a:t>
            </a:r>
            <a:r>
              <a:rPr lang="en-US" sz="1000" dirty="0" smtClean="0">
                <a:solidFill>
                  <a:schemeClr val="tx1"/>
                </a:solidFill>
                <a:latin typeface="Arial Narrow" panose="020B0606020202030204" pitchFamily="34" charset="0"/>
              </a:rPr>
              <a:t>APBD</a:t>
            </a:r>
            <a:endParaRPr lang="en-US" sz="1000" dirty="0">
              <a:solidFill>
                <a:schemeClr val="tx1"/>
              </a:solidFill>
              <a:latin typeface="Arial Narrow" panose="020B0606020202030204" pitchFamily="34" charset="0"/>
            </a:endParaRPr>
          </a:p>
        </p:txBody>
      </p:sp>
      <p:sp>
        <p:nvSpPr>
          <p:cNvPr id="38" name="Round Same Side Corner Rectangle 37"/>
          <p:cNvSpPr/>
          <p:nvPr/>
        </p:nvSpPr>
        <p:spPr>
          <a:xfrm>
            <a:off x="3146928" y="2074013"/>
            <a:ext cx="1274444" cy="375430"/>
          </a:xfrm>
          <a:prstGeom prst="round2SameRect">
            <a:avLst/>
          </a:prstGeom>
          <a:solidFill>
            <a:schemeClr val="accent5">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err="1">
                <a:solidFill>
                  <a:sysClr val="windowText" lastClr="000000"/>
                </a:solidFill>
                <a:latin typeface="Arial Narrow" panose="020B0606020202030204" pitchFamily="34" charset="0"/>
              </a:rPr>
              <a:t>Desember</a:t>
            </a:r>
            <a:r>
              <a:rPr lang="en-US" sz="1000" b="1" dirty="0">
                <a:solidFill>
                  <a:sysClr val="windowText" lastClr="000000"/>
                </a:solidFill>
                <a:latin typeface="Arial Narrow" panose="020B0606020202030204" pitchFamily="34" charset="0"/>
              </a:rPr>
              <a:t> 2021</a:t>
            </a:r>
          </a:p>
        </p:txBody>
      </p:sp>
      <p:sp>
        <p:nvSpPr>
          <p:cNvPr id="39" name="Rectangle 38"/>
          <p:cNvSpPr/>
          <p:nvPr/>
        </p:nvSpPr>
        <p:spPr>
          <a:xfrm>
            <a:off x="1772199" y="2462999"/>
            <a:ext cx="1116560" cy="76184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latin typeface="Arial Narrow" panose="020B0606020202030204" pitchFamily="34" charset="0"/>
              </a:rPr>
              <a:t>Penyusunan</a:t>
            </a:r>
            <a:r>
              <a:rPr lang="en-US" sz="1000" dirty="0">
                <a:solidFill>
                  <a:schemeClr val="tx1"/>
                </a:solidFill>
                <a:latin typeface="Arial Narrow" panose="020B0606020202030204" pitchFamily="34" charset="0"/>
              </a:rPr>
              <a:t> DPA SKPD</a:t>
            </a:r>
          </a:p>
        </p:txBody>
      </p:sp>
      <p:sp>
        <p:nvSpPr>
          <p:cNvPr id="40" name="Round Same Side Corner Rectangle 39"/>
          <p:cNvSpPr/>
          <p:nvPr/>
        </p:nvSpPr>
        <p:spPr>
          <a:xfrm>
            <a:off x="1772199" y="2057400"/>
            <a:ext cx="1116560" cy="405327"/>
          </a:xfrm>
          <a:prstGeom prst="round2SameRect">
            <a:avLst/>
          </a:prstGeom>
          <a:solidFill>
            <a:schemeClr val="accent5">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err="1">
                <a:solidFill>
                  <a:sysClr val="windowText" lastClr="000000"/>
                </a:solidFill>
                <a:latin typeface="Arial Narrow" panose="020B0606020202030204" pitchFamily="34" charset="0"/>
              </a:rPr>
              <a:t>Januari</a:t>
            </a:r>
            <a:r>
              <a:rPr lang="en-US" sz="1000" b="1" dirty="0">
                <a:solidFill>
                  <a:sysClr val="windowText" lastClr="000000"/>
                </a:solidFill>
                <a:latin typeface="Arial Narrow" panose="020B0606020202030204" pitchFamily="34" charset="0"/>
              </a:rPr>
              <a:t> 2022</a:t>
            </a:r>
          </a:p>
        </p:txBody>
      </p:sp>
      <p:sp>
        <p:nvSpPr>
          <p:cNvPr id="41" name="Chevron 40"/>
          <p:cNvSpPr/>
          <p:nvPr/>
        </p:nvSpPr>
        <p:spPr>
          <a:xfrm flipH="1">
            <a:off x="10296864" y="2482897"/>
            <a:ext cx="197327" cy="323917"/>
          </a:xfrm>
          <a:prstGeom prst="chevron">
            <a:avLst/>
          </a:prstGeom>
          <a:solidFill>
            <a:schemeClr val="accent5">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1"/>
              </a:solidFill>
            </a:endParaRPr>
          </a:p>
        </p:txBody>
      </p:sp>
      <p:sp>
        <p:nvSpPr>
          <p:cNvPr id="42" name="Chevron 41"/>
          <p:cNvSpPr/>
          <p:nvPr/>
        </p:nvSpPr>
        <p:spPr>
          <a:xfrm flipH="1">
            <a:off x="8621082" y="2489535"/>
            <a:ext cx="197327" cy="323917"/>
          </a:xfrm>
          <a:prstGeom prst="chevron">
            <a:avLst/>
          </a:prstGeom>
          <a:solidFill>
            <a:schemeClr val="accent5">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1"/>
              </a:solidFill>
            </a:endParaRPr>
          </a:p>
        </p:txBody>
      </p:sp>
      <p:sp>
        <p:nvSpPr>
          <p:cNvPr id="43" name="Chevron 42"/>
          <p:cNvSpPr/>
          <p:nvPr/>
        </p:nvSpPr>
        <p:spPr>
          <a:xfrm flipH="1">
            <a:off x="7271240" y="2498414"/>
            <a:ext cx="197327" cy="323917"/>
          </a:xfrm>
          <a:prstGeom prst="chevron">
            <a:avLst/>
          </a:prstGeom>
          <a:solidFill>
            <a:schemeClr val="accent5">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1"/>
              </a:solidFill>
            </a:endParaRPr>
          </a:p>
        </p:txBody>
      </p:sp>
      <p:sp>
        <p:nvSpPr>
          <p:cNvPr id="44" name="Chevron 43"/>
          <p:cNvSpPr/>
          <p:nvPr/>
        </p:nvSpPr>
        <p:spPr>
          <a:xfrm flipH="1">
            <a:off x="5832269" y="2498414"/>
            <a:ext cx="197327" cy="323917"/>
          </a:xfrm>
          <a:prstGeom prst="chevron">
            <a:avLst/>
          </a:prstGeom>
          <a:solidFill>
            <a:schemeClr val="accent5">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1"/>
              </a:solidFill>
            </a:endParaRPr>
          </a:p>
        </p:txBody>
      </p:sp>
      <p:sp>
        <p:nvSpPr>
          <p:cNvPr id="45" name="Chevron 44"/>
          <p:cNvSpPr/>
          <p:nvPr/>
        </p:nvSpPr>
        <p:spPr>
          <a:xfrm flipH="1">
            <a:off x="4441787" y="2489534"/>
            <a:ext cx="197327" cy="323917"/>
          </a:xfrm>
          <a:prstGeom prst="chevron">
            <a:avLst/>
          </a:prstGeom>
          <a:solidFill>
            <a:schemeClr val="accent5">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1"/>
              </a:solidFill>
            </a:endParaRPr>
          </a:p>
        </p:txBody>
      </p:sp>
      <p:sp>
        <p:nvSpPr>
          <p:cNvPr id="49" name="Rectangle 48"/>
          <p:cNvSpPr/>
          <p:nvPr/>
        </p:nvSpPr>
        <p:spPr>
          <a:xfrm>
            <a:off x="411337" y="2433666"/>
            <a:ext cx="1116560" cy="79117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latin typeface="Arial Narrow" panose="020B0606020202030204" pitchFamily="34" charset="0"/>
              </a:rPr>
              <a:t>Pelaksanaan</a:t>
            </a:r>
            <a:r>
              <a:rPr lang="en-US" sz="1000" dirty="0">
                <a:solidFill>
                  <a:schemeClr val="tx1"/>
                </a:solidFill>
                <a:latin typeface="Arial Narrow" panose="020B0606020202030204" pitchFamily="34" charset="0"/>
              </a:rPr>
              <a:t> APBD </a:t>
            </a:r>
            <a:r>
              <a:rPr lang="en-US" sz="1000" dirty="0" err="1">
                <a:solidFill>
                  <a:schemeClr val="tx1"/>
                </a:solidFill>
                <a:latin typeface="Arial Narrow" panose="020B0606020202030204" pitchFamily="34" charset="0"/>
              </a:rPr>
              <a:t>Tahun</a:t>
            </a:r>
            <a:r>
              <a:rPr lang="en-US" sz="1000" dirty="0">
                <a:solidFill>
                  <a:schemeClr val="tx1"/>
                </a:solidFill>
                <a:latin typeface="Arial Narrow" panose="020B0606020202030204" pitchFamily="34" charset="0"/>
              </a:rPr>
              <a:t> 2022</a:t>
            </a:r>
          </a:p>
        </p:txBody>
      </p:sp>
      <p:sp>
        <p:nvSpPr>
          <p:cNvPr id="50" name="Round Same Side Corner Rectangle 49"/>
          <p:cNvSpPr/>
          <p:nvPr/>
        </p:nvSpPr>
        <p:spPr>
          <a:xfrm>
            <a:off x="411337" y="2057400"/>
            <a:ext cx="1116560" cy="408948"/>
          </a:xfrm>
          <a:prstGeom prst="round2SameRect">
            <a:avLst/>
          </a:prstGeom>
          <a:solidFill>
            <a:schemeClr val="accent5">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err="1">
                <a:solidFill>
                  <a:sysClr val="windowText" lastClr="000000"/>
                </a:solidFill>
                <a:latin typeface="Arial Narrow" panose="020B0606020202030204" pitchFamily="34" charset="0"/>
              </a:rPr>
              <a:t>Januari</a:t>
            </a:r>
            <a:r>
              <a:rPr lang="en-US" sz="1000" b="1" dirty="0">
                <a:solidFill>
                  <a:sysClr val="windowText" lastClr="000000"/>
                </a:solidFill>
                <a:latin typeface="Arial Narrow" panose="020B0606020202030204" pitchFamily="34" charset="0"/>
              </a:rPr>
              <a:t> 2022</a:t>
            </a:r>
          </a:p>
        </p:txBody>
      </p:sp>
      <p:sp>
        <p:nvSpPr>
          <p:cNvPr id="52" name="Chevron 51"/>
          <p:cNvSpPr/>
          <p:nvPr/>
        </p:nvSpPr>
        <p:spPr>
          <a:xfrm>
            <a:off x="10315660" y="1185213"/>
            <a:ext cx="210430" cy="298906"/>
          </a:xfrm>
          <a:prstGeom prst="chevron">
            <a:avLst/>
          </a:prstGeom>
          <a:solidFill>
            <a:schemeClr val="accent5">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1"/>
              </a:solidFill>
            </a:endParaRPr>
          </a:p>
        </p:txBody>
      </p:sp>
      <p:sp>
        <p:nvSpPr>
          <p:cNvPr id="53" name="Chevron 52"/>
          <p:cNvSpPr/>
          <p:nvPr/>
        </p:nvSpPr>
        <p:spPr>
          <a:xfrm flipH="1">
            <a:off x="1566005" y="2512571"/>
            <a:ext cx="197327" cy="323917"/>
          </a:xfrm>
          <a:prstGeom prst="chevron">
            <a:avLst/>
          </a:prstGeom>
          <a:solidFill>
            <a:schemeClr val="accent5">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1"/>
              </a:solidFill>
            </a:endParaRPr>
          </a:p>
        </p:txBody>
      </p:sp>
      <p:sp>
        <p:nvSpPr>
          <p:cNvPr id="59" name="Rectangle 58"/>
          <p:cNvSpPr/>
          <p:nvPr/>
        </p:nvSpPr>
        <p:spPr>
          <a:xfrm>
            <a:off x="7497474" y="2475987"/>
            <a:ext cx="1109188" cy="75924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latin typeface="Arial Narrow" panose="020B0606020202030204" pitchFamily="34" charset="0"/>
              </a:rPr>
              <a:t>Penyampaian</a:t>
            </a:r>
            <a:r>
              <a:rPr lang="en-US" sz="1000" dirty="0">
                <a:solidFill>
                  <a:schemeClr val="tx1"/>
                </a:solidFill>
                <a:latin typeface="Arial Narrow" panose="020B0606020202030204" pitchFamily="34" charset="0"/>
              </a:rPr>
              <a:t> </a:t>
            </a:r>
            <a:r>
              <a:rPr lang="en-US" sz="1000" dirty="0" err="1">
                <a:solidFill>
                  <a:schemeClr val="tx1"/>
                </a:solidFill>
                <a:latin typeface="Arial Narrow" panose="020B0606020202030204" pitchFamily="34" charset="0"/>
              </a:rPr>
              <a:t>Ranperda</a:t>
            </a:r>
            <a:r>
              <a:rPr lang="en-US" sz="1000" dirty="0">
                <a:solidFill>
                  <a:schemeClr val="tx1"/>
                </a:solidFill>
                <a:latin typeface="Arial Narrow" panose="020B0606020202030204" pitchFamily="34" charset="0"/>
              </a:rPr>
              <a:t> APBD </a:t>
            </a:r>
            <a:r>
              <a:rPr lang="en-US" sz="1000" dirty="0" err="1">
                <a:solidFill>
                  <a:schemeClr val="tx1"/>
                </a:solidFill>
                <a:latin typeface="Arial Narrow" panose="020B0606020202030204" pitchFamily="34" charset="0"/>
              </a:rPr>
              <a:t>oleh</a:t>
            </a:r>
            <a:r>
              <a:rPr lang="en-US" sz="1000" dirty="0">
                <a:solidFill>
                  <a:schemeClr val="tx1"/>
                </a:solidFill>
                <a:latin typeface="Arial Narrow" panose="020B0606020202030204" pitchFamily="34" charset="0"/>
              </a:rPr>
              <a:t> KDH </a:t>
            </a:r>
            <a:r>
              <a:rPr lang="en-US" sz="1000" dirty="0" err="1">
                <a:solidFill>
                  <a:schemeClr val="tx1"/>
                </a:solidFill>
                <a:latin typeface="Arial Narrow" panose="020B0606020202030204" pitchFamily="34" charset="0"/>
              </a:rPr>
              <a:t>kepada</a:t>
            </a:r>
            <a:r>
              <a:rPr lang="en-US" sz="1000" dirty="0">
                <a:solidFill>
                  <a:schemeClr val="tx1"/>
                </a:solidFill>
                <a:latin typeface="Arial Narrow" panose="020B0606020202030204" pitchFamily="34" charset="0"/>
              </a:rPr>
              <a:t> DPRD</a:t>
            </a:r>
          </a:p>
        </p:txBody>
      </p:sp>
      <p:sp>
        <p:nvSpPr>
          <p:cNvPr id="60" name="Round Same Side Corner Rectangle 59"/>
          <p:cNvSpPr/>
          <p:nvPr/>
        </p:nvSpPr>
        <p:spPr>
          <a:xfrm>
            <a:off x="7494040" y="2080588"/>
            <a:ext cx="1112622" cy="395399"/>
          </a:xfrm>
          <a:prstGeom prst="round2SameRect">
            <a:avLst/>
          </a:prstGeom>
          <a:solidFill>
            <a:schemeClr val="accent5">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ysClr val="windowText" lastClr="000000"/>
                </a:solidFill>
                <a:latin typeface="Arial Narrow" panose="020B0606020202030204" pitchFamily="34" charset="0"/>
              </a:rPr>
              <a:t>September 2021</a:t>
            </a:r>
          </a:p>
        </p:txBody>
      </p:sp>
      <p:sp>
        <p:nvSpPr>
          <p:cNvPr id="63" name="Chevron 62"/>
          <p:cNvSpPr/>
          <p:nvPr/>
        </p:nvSpPr>
        <p:spPr>
          <a:xfrm flipH="1">
            <a:off x="2910091" y="2512132"/>
            <a:ext cx="197327" cy="323917"/>
          </a:xfrm>
          <a:prstGeom prst="chevron">
            <a:avLst/>
          </a:prstGeom>
          <a:solidFill>
            <a:schemeClr val="accent5">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1"/>
              </a:solidFill>
            </a:endParaRPr>
          </a:p>
        </p:txBody>
      </p:sp>
      <p:sp>
        <p:nvSpPr>
          <p:cNvPr id="64" name="Rectangle 63"/>
          <p:cNvSpPr/>
          <p:nvPr/>
        </p:nvSpPr>
        <p:spPr>
          <a:xfrm>
            <a:off x="420293" y="3833048"/>
            <a:ext cx="1094842" cy="86736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latin typeface="Arial Narrow" panose="020B0606020202030204" pitchFamily="34" charset="0"/>
              </a:rPr>
              <a:t>Perubahan</a:t>
            </a:r>
            <a:r>
              <a:rPr lang="en-US" sz="1000" dirty="0">
                <a:solidFill>
                  <a:schemeClr val="tx1"/>
                </a:solidFill>
                <a:latin typeface="Arial Narrow" panose="020B0606020202030204" pitchFamily="34" charset="0"/>
              </a:rPr>
              <a:t> </a:t>
            </a:r>
            <a:r>
              <a:rPr lang="en-US" sz="1000" dirty="0" smtClean="0">
                <a:solidFill>
                  <a:schemeClr val="tx1"/>
                </a:solidFill>
                <a:latin typeface="Arial Narrow" panose="020B0606020202030204" pitchFamily="34" charset="0"/>
              </a:rPr>
              <a:t>RKPD</a:t>
            </a:r>
            <a:endParaRPr lang="en-US" sz="1000" dirty="0">
              <a:solidFill>
                <a:schemeClr val="tx1"/>
              </a:solidFill>
              <a:latin typeface="Arial Narrow" panose="020B0606020202030204" pitchFamily="34" charset="0"/>
            </a:endParaRPr>
          </a:p>
        </p:txBody>
      </p:sp>
      <p:sp>
        <p:nvSpPr>
          <p:cNvPr id="65" name="Round Same Side Corner Rectangle 64"/>
          <p:cNvSpPr/>
          <p:nvPr/>
        </p:nvSpPr>
        <p:spPr>
          <a:xfrm>
            <a:off x="420293" y="3509347"/>
            <a:ext cx="1094842" cy="330976"/>
          </a:xfrm>
          <a:prstGeom prst="round2SameRect">
            <a:avLst/>
          </a:prstGeom>
          <a:solidFill>
            <a:schemeClr val="accent5">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err="1">
                <a:solidFill>
                  <a:sysClr val="windowText" lastClr="000000"/>
                </a:solidFill>
                <a:latin typeface="Arial Narrow" panose="020B0606020202030204" pitchFamily="34" charset="0"/>
              </a:rPr>
              <a:t>Juni</a:t>
            </a:r>
            <a:r>
              <a:rPr lang="en-US" sz="1000" b="1" dirty="0">
                <a:solidFill>
                  <a:sysClr val="windowText" lastClr="000000"/>
                </a:solidFill>
                <a:latin typeface="Arial Narrow" panose="020B0606020202030204" pitchFamily="34" charset="0"/>
              </a:rPr>
              <a:t> 2022</a:t>
            </a:r>
          </a:p>
        </p:txBody>
      </p:sp>
      <p:sp>
        <p:nvSpPr>
          <p:cNvPr id="66" name="Chevron 65"/>
          <p:cNvSpPr/>
          <p:nvPr/>
        </p:nvSpPr>
        <p:spPr>
          <a:xfrm rot="5400000">
            <a:off x="792017" y="3110795"/>
            <a:ext cx="244766" cy="457200"/>
          </a:xfrm>
          <a:prstGeom prst="chevron">
            <a:avLst/>
          </a:prstGeom>
          <a:solidFill>
            <a:schemeClr val="accent5">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1"/>
              </a:solidFill>
            </a:endParaRPr>
          </a:p>
        </p:txBody>
      </p:sp>
      <p:sp>
        <p:nvSpPr>
          <p:cNvPr id="67" name="Rectangle 66"/>
          <p:cNvSpPr/>
          <p:nvPr/>
        </p:nvSpPr>
        <p:spPr>
          <a:xfrm>
            <a:off x="1772198" y="3830107"/>
            <a:ext cx="1087959" cy="87030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latin typeface="Arial Narrow" panose="020B0606020202030204" pitchFamily="34" charset="0"/>
              </a:rPr>
              <a:t>Perumusan</a:t>
            </a:r>
            <a:r>
              <a:rPr lang="en-US" sz="1000" dirty="0">
                <a:solidFill>
                  <a:schemeClr val="tx1"/>
                </a:solidFill>
                <a:latin typeface="Arial Narrow" panose="020B0606020202030204" pitchFamily="34" charset="0"/>
              </a:rPr>
              <a:t> </a:t>
            </a:r>
            <a:r>
              <a:rPr lang="en-US" sz="1000" dirty="0" err="1">
                <a:solidFill>
                  <a:schemeClr val="tx1"/>
                </a:solidFill>
                <a:latin typeface="Arial Narrow" panose="020B0606020202030204" pitchFamily="34" charset="0"/>
              </a:rPr>
              <a:t>rancangan</a:t>
            </a:r>
            <a:r>
              <a:rPr lang="en-US" sz="1000" dirty="0">
                <a:solidFill>
                  <a:schemeClr val="tx1"/>
                </a:solidFill>
                <a:latin typeface="Arial Narrow" panose="020B0606020202030204" pitchFamily="34" charset="0"/>
              </a:rPr>
              <a:t> </a:t>
            </a:r>
            <a:r>
              <a:rPr lang="en-US" sz="1000" dirty="0" err="1">
                <a:solidFill>
                  <a:schemeClr val="tx1"/>
                </a:solidFill>
                <a:latin typeface="Arial Narrow" panose="020B0606020202030204" pitchFamily="34" charset="0"/>
              </a:rPr>
              <a:t>Perubahan</a:t>
            </a:r>
            <a:r>
              <a:rPr lang="en-US" sz="1000" dirty="0">
                <a:solidFill>
                  <a:schemeClr val="tx1"/>
                </a:solidFill>
                <a:latin typeface="Arial Narrow" panose="020B0606020202030204" pitchFamily="34" charset="0"/>
              </a:rPr>
              <a:t> </a:t>
            </a:r>
            <a:r>
              <a:rPr lang="en-US" sz="1000" dirty="0" smtClean="0">
                <a:solidFill>
                  <a:schemeClr val="tx1"/>
                </a:solidFill>
                <a:latin typeface="Arial Narrow" panose="020B0606020202030204" pitchFamily="34" charset="0"/>
              </a:rPr>
              <a:t>RKPD</a:t>
            </a:r>
            <a:endParaRPr lang="en-US" sz="1000" dirty="0">
              <a:solidFill>
                <a:schemeClr val="tx1"/>
              </a:solidFill>
              <a:latin typeface="Arial Narrow" panose="020B0606020202030204" pitchFamily="34" charset="0"/>
            </a:endParaRPr>
          </a:p>
        </p:txBody>
      </p:sp>
      <p:sp>
        <p:nvSpPr>
          <p:cNvPr id="68" name="Round Same Side Corner Rectangle 67"/>
          <p:cNvSpPr/>
          <p:nvPr/>
        </p:nvSpPr>
        <p:spPr>
          <a:xfrm>
            <a:off x="1772199" y="3509346"/>
            <a:ext cx="1087958" cy="320115"/>
          </a:xfrm>
          <a:prstGeom prst="round2SameRect">
            <a:avLst/>
          </a:prstGeom>
          <a:solidFill>
            <a:schemeClr val="accent5">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err="1">
                <a:solidFill>
                  <a:sysClr val="windowText" lastClr="000000"/>
                </a:solidFill>
                <a:latin typeface="Arial Narrow" panose="020B0606020202030204" pitchFamily="34" charset="0"/>
              </a:rPr>
              <a:t>Juni</a:t>
            </a:r>
            <a:r>
              <a:rPr lang="en-US" sz="1000" b="1" dirty="0">
                <a:solidFill>
                  <a:sysClr val="windowText" lastClr="000000"/>
                </a:solidFill>
                <a:latin typeface="Arial Narrow" panose="020B0606020202030204" pitchFamily="34" charset="0"/>
              </a:rPr>
              <a:t> 2022</a:t>
            </a:r>
          </a:p>
        </p:txBody>
      </p:sp>
      <p:sp>
        <p:nvSpPr>
          <p:cNvPr id="69" name="Chevron 68"/>
          <p:cNvSpPr/>
          <p:nvPr/>
        </p:nvSpPr>
        <p:spPr>
          <a:xfrm>
            <a:off x="1531636" y="3913382"/>
            <a:ext cx="210430" cy="298906"/>
          </a:xfrm>
          <a:prstGeom prst="chevron">
            <a:avLst/>
          </a:prstGeom>
          <a:solidFill>
            <a:schemeClr val="accent5">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1"/>
              </a:solidFill>
            </a:endParaRPr>
          </a:p>
        </p:txBody>
      </p:sp>
      <p:sp>
        <p:nvSpPr>
          <p:cNvPr id="70" name="Rectangle 69"/>
          <p:cNvSpPr/>
          <p:nvPr/>
        </p:nvSpPr>
        <p:spPr>
          <a:xfrm>
            <a:off x="3145122" y="3827551"/>
            <a:ext cx="1449103" cy="872859"/>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latin typeface="Arial Narrow" panose="020B0606020202030204" pitchFamily="34" charset="0"/>
              </a:rPr>
              <a:t>Penyampaian</a:t>
            </a:r>
            <a:r>
              <a:rPr lang="en-US" sz="1000" dirty="0">
                <a:solidFill>
                  <a:schemeClr val="tx1"/>
                </a:solidFill>
                <a:latin typeface="Arial Narrow" panose="020B0606020202030204" pitchFamily="34" charset="0"/>
              </a:rPr>
              <a:t> SE KDH </a:t>
            </a:r>
            <a:r>
              <a:rPr lang="en-US" sz="1000" dirty="0" err="1">
                <a:solidFill>
                  <a:schemeClr val="tx1"/>
                </a:solidFill>
                <a:latin typeface="Arial Narrow" panose="020B0606020202030204" pitchFamily="34" charset="0"/>
              </a:rPr>
              <a:t>ttg</a:t>
            </a:r>
            <a:r>
              <a:rPr lang="en-US" sz="1000" dirty="0">
                <a:solidFill>
                  <a:schemeClr val="tx1"/>
                </a:solidFill>
                <a:latin typeface="Arial Narrow" panose="020B0606020202030204" pitchFamily="34" charset="0"/>
              </a:rPr>
              <a:t> </a:t>
            </a:r>
            <a:r>
              <a:rPr lang="en-US" sz="1000" dirty="0" err="1">
                <a:solidFill>
                  <a:schemeClr val="tx1"/>
                </a:solidFill>
                <a:latin typeface="Arial Narrow" panose="020B0606020202030204" pitchFamily="34" charset="0"/>
              </a:rPr>
              <a:t>Pedoman</a:t>
            </a:r>
            <a:r>
              <a:rPr lang="en-US" sz="1000" dirty="0">
                <a:solidFill>
                  <a:schemeClr val="tx1"/>
                </a:solidFill>
                <a:latin typeface="Arial Narrow" panose="020B0606020202030204" pitchFamily="34" charset="0"/>
              </a:rPr>
              <a:t> </a:t>
            </a:r>
            <a:r>
              <a:rPr lang="en-US" sz="1000" dirty="0" err="1">
                <a:solidFill>
                  <a:schemeClr val="tx1"/>
                </a:solidFill>
                <a:latin typeface="Arial Narrow" panose="020B0606020202030204" pitchFamily="34" charset="0"/>
              </a:rPr>
              <a:t>Penyusunan</a:t>
            </a:r>
            <a:r>
              <a:rPr lang="en-US" sz="1000" dirty="0">
                <a:solidFill>
                  <a:schemeClr val="tx1"/>
                </a:solidFill>
                <a:latin typeface="Arial Narrow" panose="020B0606020202030204" pitchFamily="34" charset="0"/>
              </a:rPr>
              <a:t> </a:t>
            </a:r>
            <a:r>
              <a:rPr lang="en-US" sz="1000" dirty="0" err="1">
                <a:solidFill>
                  <a:schemeClr val="tx1"/>
                </a:solidFill>
                <a:latin typeface="Arial Narrow" panose="020B0606020202030204" pitchFamily="34" charset="0"/>
              </a:rPr>
              <a:t>Perubahan</a:t>
            </a:r>
            <a:r>
              <a:rPr lang="en-US" sz="1000" dirty="0">
                <a:solidFill>
                  <a:schemeClr val="tx1"/>
                </a:solidFill>
                <a:latin typeface="Arial Narrow" panose="020B0606020202030204" pitchFamily="34" charset="0"/>
              </a:rPr>
              <a:t> </a:t>
            </a:r>
            <a:r>
              <a:rPr lang="en-US" sz="1000" dirty="0" err="1">
                <a:solidFill>
                  <a:schemeClr val="tx1"/>
                </a:solidFill>
                <a:latin typeface="Arial Narrow" panose="020B0606020202030204" pitchFamily="34" charset="0"/>
              </a:rPr>
              <a:t>Renja</a:t>
            </a:r>
            <a:r>
              <a:rPr lang="en-US" sz="1000" dirty="0">
                <a:solidFill>
                  <a:schemeClr val="tx1"/>
                </a:solidFill>
                <a:latin typeface="Arial Narrow" panose="020B0606020202030204" pitchFamily="34" charset="0"/>
              </a:rPr>
              <a:t> PD </a:t>
            </a:r>
            <a:r>
              <a:rPr lang="en-US" sz="1000" dirty="0" err="1">
                <a:solidFill>
                  <a:schemeClr val="tx1"/>
                </a:solidFill>
                <a:latin typeface="Arial Narrow" panose="020B0606020202030204" pitchFamily="34" charset="0"/>
              </a:rPr>
              <a:t>dgn</a:t>
            </a:r>
            <a:r>
              <a:rPr lang="en-US" sz="1000" dirty="0">
                <a:solidFill>
                  <a:schemeClr val="tx1"/>
                </a:solidFill>
                <a:latin typeface="Arial Narrow" panose="020B0606020202030204" pitchFamily="34" charset="0"/>
              </a:rPr>
              <a:t> </a:t>
            </a:r>
            <a:r>
              <a:rPr lang="en-US" sz="1000" dirty="0" err="1">
                <a:solidFill>
                  <a:schemeClr val="tx1"/>
                </a:solidFill>
                <a:latin typeface="Arial Narrow" panose="020B0606020202030204" pitchFamily="34" charset="0"/>
              </a:rPr>
              <a:t>Lampiran</a:t>
            </a:r>
            <a:r>
              <a:rPr lang="en-US" sz="1000" dirty="0">
                <a:solidFill>
                  <a:schemeClr val="tx1"/>
                </a:solidFill>
                <a:latin typeface="Arial Narrow" panose="020B0606020202030204" pitchFamily="34" charset="0"/>
              </a:rPr>
              <a:t> </a:t>
            </a:r>
            <a:r>
              <a:rPr lang="en-US" sz="1000" dirty="0" err="1">
                <a:solidFill>
                  <a:schemeClr val="tx1"/>
                </a:solidFill>
                <a:latin typeface="Arial Narrow" panose="020B0606020202030204" pitchFamily="34" charset="0"/>
              </a:rPr>
              <a:t>Ranc</a:t>
            </a:r>
            <a:r>
              <a:rPr lang="en-US" sz="1000" dirty="0">
                <a:solidFill>
                  <a:schemeClr val="tx1"/>
                </a:solidFill>
                <a:latin typeface="Arial Narrow" panose="020B0606020202030204" pitchFamily="34" charset="0"/>
              </a:rPr>
              <a:t>. </a:t>
            </a:r>
            <a:r>
              <a:rPr lang="en-US" sz="1000" dirty="0" err="1">
                <a:solidFill>
                  <a:schemeClr val="tx1"/>
                </a:solidFill>
                <a:latin typeface="Arial Narrow" panose="020B0606020202030204" pitchFamily="34" charset="0"/>
              </a:rPr>
              <a:t>Perubahan</a:t>
            </a:r>
            <a:r>
              <a:rPr lang="en-US" sz="1000" dirty="0">
                <a:solidFill>
                  <a:schemeClr val="tx1"/>
                </a:solidFill>
                <a:latin typeface="Arial Narrow" panose="020B0606020202030204" pitchFamily="34" charset="0"/>
              </a:rPr>
              <a:t> RKPD </a:t>
            </a:r>
            <a:r>
              <a:rPr lang="en-US" sz="1000" dirty="0" err="1">
                <a:solidFill>
                  <a:schemeClr val="tx1"/>
                </a:solidFill>
                <a:latin typeface="Arial Narrow" panose="020B0606020202030204" pitchFamily="34" charset="0"/>
              </a:rPr>
              <a:t>kepada</a:t>
            </a:r>
            <a:r>
              <a:rPr lang="en-US" sz="1000" dirty="0">
                <a:solidFill>
                  <a:schemeClr val="tx1"/>
                </a:solidFill>
                <a:latin typeface="Arial Narrow" panose="020B0606020202030204" pitchFamily="34" charset="0"/>
              </a:rPr>
              <a:t> </a:t>
            </a:r>
            <a:r>
              <a:rPr lang="en-US" sz="1000" dirty="0" err="1">
                <a:solidFill>
                  <a:schemeClr val="tx1"/>
                </a:solidFill>
                <a:latin typeface="Arial Narrow" panose="020B0606020202030204" pitchFamily="34" charset="0"/>
              </a:rPr>
              <a:t>Kepala</a:t>
            </a:r>
            <a:r>
              <a:rPr lang="en-US" sz="1000" dirty="0">
                <a:solidFill>
                  <a:schemeClr val="tx1"/>
                </a:solidFill>
                <a:latin typeface="Arial Narrow" panose="020B0606020202030204" pitchFamily="34" charset="0"/>
              </a:rPr>
              <a:t> PD</a:t>
            </a:r>
          </a:p>
        </p:txBody>
      </p:sp>
      <p:sp>
        <p:nvSpPr>
          <p:cNvPr id="71" name="Round Same Side Corner Rectangle 70"/>
          <p:cNvSpPr/>
          <p:nvPr/>
        </p:nvSpPr>
        <p:spPr>
          <a:xfrm>
            <a:off x="3145120" y="3517323"/>
            <a:ext cx="8208679" cy="319033"/>
          </a:xfrm>
          <a:prstGeom prst="round2SameRect">
            <a:avLst/>
          </a:prstGeom>
          <a:solidFill>
            <a:schemeClr val="accent5">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err="1">
                <a:solidFill>
                  <a:sysClr val="windowText" lastClr="000000"/>
                </a:solidFill>
                <a:latin typeface="Arial Narrow" panose="020B0606020202030204" pitchFamily="34" charset="0"/>
              </a:rPr>
              <a:t>Juli</a:t>
            </a:r>
            <a:r>
              <a:rPr lang="en-US" sz="1000" b="1" dirty="0">
                <a:solidFill>
                  <a:sysClr val="windowText" lastClr="000000"/>
                </a:solidFill>
                <a:latin typeface="Arial Narrow" panose="020B0606020202030204" pitchFamily="34" charset="0"/>
              </a:rPr>
              <a:t> 2022</a:t>
            </a:r>
          </a:p>
        </p:txBody>
      </p:sp>
      <p:sp>
        <p:nvSpPr>
          <p:cNvPr id="72" name="Rectangle 71"/>
          <p:cNvSpPr/>
          <p:nvPr/>
        </p:nvSpPr>
        <p:spPr>
          <a:xfrm>
            <a:off x="6009167" y="3840323"/>
            <a:ext cx="1754436" cy="860648"/>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latin typeface="Arial Narrow" panose="020B0606020202030204" pitchFamily="34" charset="0"/>
              </a:rPr>
              <a:t>Berdasarkan</a:t>
            </a:r>
            <a:r>
              <a:rPr lang="en-US" sz="1000" dirty="0">
                <a:solidFill>
                  <a:schemeClr val="tx1"/>
                </a:solidFill>
                <a:latin typeface="Arial Narrow" panose="020B0606020202030204" pitchFamily="34" charset="0"/>
              </a:rPr>
              <a:t> </a:t>
            </a:r>
            <a:r>
              <a:rPr lang="en-US" sz="1000" dirty="0" err="1">
                <a:solidFill>
                  <a:schemeClr val="tx1"/>
                </a:solidFill>
                <a:latin typeface="Arial Narrow" panose="020B0606020202030204" pitchFamily="34" charset="0"/>
              </a:rPr>
              <a:t>Ranc</a:t>
            </a:r>
            <a:r>
              <a:rPr lang="en-US" sz="1000" dirty="0">
                <a:solidFill>
                  <a:schemeClr val="tx1"/>
                </a:solidFill>
                <a:latin typeface="Arial Narrow" panose="020B0606020202030204" pitchFamily="34" charset="0"/>
              </a:rPr>
              <a:t>. </a:t>
            </a:r>
            <a:r>
              <a:rPr lang="en-US" sz="1000" dirty="0" err="1">
                <a:solidFill>
                  <a:schemeClr val="tx1"/>
                </a:solidFill>
                <a:latin typeface="Arial Narrow" panose="020B0606020202030204" pitchFamily="34" charset="0"/>
              </a:rPr>
              <a:t>Perubahan</a:t>
            </a:r>
            <a:r>
              <a:rPr lang="en-US" sz="1000" dirty="0">
                <a:solidFill>
                  <a:schemeClr val="tx1"/>
                </a:solidFill>
                <a:latin typeface="Arial Narrow" panose="020B0606020202030204" pitchFamily="34" charset="0"/>
              </a:rPr>
              <a:t> </a:t>
            </a:r>
            <a:r>
              <a:rPr lang="en-US" sz="1000" dirty="0" err="1">
                <a:solidFill>
                  <a:schemeClr val="tx1"/>
                </a:solidFill>
                <a:latin typeface="Arial Narrow" panose="020B0606020202030204" pitchFamily="34" charset="0"/>
              </a:rPr>
              <a:t>Renja</a:t>
            </a:r>
            <a:r>
              <a:rPr lang="en-US" sz="1000" dirty="0">
                <a:solidFill>
                  <a:schemeClr val="tx1"/>
                </a:solidFill>
                <a:latin typeface="Arial Narrow" panose="020B0606020202030204" pitchFamily="34" charset="0"/>
              </a:rPr>
              <a:t> PD </a:t>
            </a:r>
            <a:r>
              <a:rPr lang="en-US" sz="1000" dirty="0" err="1">
                <a:solidFill>
                  <a:schemeClr val="tx1"/>
                </a:solidFill>
                <a:latin typeface="Arial Narrow" panose="020B0606020202030204" pitchFamily="34" charset="0"/>
              </a:rPr>
              <a:t>yg</a:t>
            </a:r>
            <a:r>
              <a:rPr lang="en-US" sz="1000" dirty="0">
                <a:solidFill>
                  <a:schemeClr val="tx1"/>
                </a:solidFill>
                <a:latin typeface="Arial Narrow" panose="020B0606020202030204" pitchFamily="34" charset="0"/>
              </a:rPr>
              <a:t> </a:t>
            </a:r>
            <a:r>
              <a:rPr lang="en-US" sz="1000" dirty="0" err="1">
                <a:solidFill>
                  <a:schemeClr val="tx1"/>
                </a:solidFill>
                <a:latin typeface="Arial Narrow" panose="020B0606020202030204" pitchFamily="34" charset="0"/>
              </a:rPr>
              <a:t>telah</a:t>
            </a:r>
            <a:r>
              <a:rPr lang="en-US" sz="1000" dirty="0">
                <a:solidFill>
                  <a:schemeClr val="tx1"/>
                </a:solidFill>
                <a:latin typeface="Arial Narrow" panose="020B0606020202030204" pitchFamily="34" charset="0"/>
              </a:rPr>
              <a:t> </a:t>
            </a:r>
            <a:r>
              <a:rPr lang="en-US" sz="1000" dirty="0" err="1">
                <a:solidFill>
                  <a:schemeClr val="tx1"/>
                </a:solidFill>
                <a:latin typeface="Arial Narrow" panose="020B0606020202030204" pitchFamily="34" charset="0"/>
              </a:rPr>
              <a:t>diverif</a:t>
            </a:r>
            <a:r>
              <a:rPr lang="en-US" sz="1000" dirty="0">
                <a:solidFill>
                  <a:schemeClr val="tx1"/>
                </a:solidFill>
                <a:latin typeface="Arial Narrow" panose="020B0606020202030204" pitchFamily="34" charset="0"/>
              </a:rPr>
              <a:t>, </a:t>
            </a:r>
            <a:r>
              <a:rPr lang="en-US" sz="1000" dirty="0" err="1">
                <a:solidFill>
                  <a:schemeClr val="tx1"/>
                </a:solidFill>
                <a:latin typeface="Arial Narrow" panose="020B0606020202030204" pitchFamily="34" charset="0"/>
              </a:rPr>
              <a:t>Ranc</a:t>
            </a:r>
            <a:r>
              <a:rPr lang="en-US" sz="1000" dirty="0">
                <a:solidFill>
                  <a:schemeClr val="tx1"/>
                </a:solidFill>
                <a:latin typeface="Arial Narrow" panose="020B0606020202030204" pitchFamily="34" charset="0"/>
              </a:rPr>
              <a:t>. </a:t>
            </a:r>
            <a:r>
              <a:rPr lang="en-US" sz="1000" dirty="0" err="1">
                <a:solidFill>
                  <a:schemeClr val="tx1"/>
                </a:solidFill>
                <a:latin typeface="Arial Narrow" panose="020B0606020202030204" pitchFamily="34" charset="0"/>
              </a:rPr>
              <a:t>Perubahan</a:t>
            </a:r>
            <a:r>
              <a:rPr lang="en-US" sz="1000" dirty="0">
                <a:solidFill>
                  <a:schemeClr val="tx1"/>
                </a:solidFill>
                <a:latin typeface="Arial Narrow" panose="020B0606020202030204" pitchFamily="34" charset="0"/>
              </a:rPr>
              <a:t> RKPD </a:t>
            </a:r>
            <a:r>
              <a:rPr lang="en-US" sz="1000" dirty="0" err="1">
                <a:solidFill>
                  <a:schemeClr val="tx1"/>
                </a:solidFill>
                <a:latin typeface="Arial Narrow" panose="020B0606020202030204" pitchFamily="34" charset="0"/>
              </a:rPr>
              <a:t>disempurnakan</a:t>
            </a:r>
            <a:r>
              <a:rPr lang="en-US" sz="1000" dirty="0">
                <a:solidFill>
                  <a:schemeClr val="tx1"/>
                </a:solidFill>
                <a:latin typeface="Arial Narrow" panose="020B0606020202030204" pitchFamily="34" charset="0"/>
              </a:rPr>
              <a:t> </a:t>
            </a:r>
            <a:r>
              <a:rPr lang="en-US" sz="1000" dirty="0" err="1">
                <a:solidFill>
                  <a:schemeClr val="tx1"/>
                </a:solidFill>
                <a:latin typeface="Arial Narrow" panose="020B0606020202030204" pitchFamily="34" charset="0"/>
              </a:rPr>
              <a:t>menjadi</a:t>
            </a:r>
            <a:r>
              <a:rPr lang="en-US" sz="1000" dirty="0">
                <a:solidFill>
                  <a:schemeClr val="tx1"/>
                </a:solidFill>
                <a:latin typeface="Arial Narrow" panose="020B0606020202030204" pitchFamily="34" charset="0"/>
              </a:rPr>
              <a:t> </a:t>
            </a:r>
            <a:r>
              <a:rPr lang="en-US" sz="1000" dirty="0" err="1">
                <a:solidFill>
                  <a:schemeClr val="tx1"/>
                </a:solidFill>
                <a:latin typeface="Arial Narrow" panose="020B0606020202030204" pitchFamily="34" charset="0"/>
              </a:rPr>
              <a:t>Rankhir</a:t>
            </a:r>
            <a:r>
              <a:rPr lang="en-US" sz="1000" dirty="0">
                <a:solidFill>
                  <a:schemeClr val="tx1"/>
                </a:solidFill>
                <a:latin typeface="Arial Narrow" panose="020B0606020202030204" pitchFamily="34" charset="0"/>
              </a:rPr>
              <a:t> </a:t>
            </a:r>
            <a:r>
              <a:rPr lang="en-US" sz="1000" dirty="0" err="1">
                <a:solidFill>
                  <a:schemeClr val="tx1"/>
                </a:solidFill>
                <a:latin typeface="Arial Narrow" panose="020B0606020202030204" pitchFamily="34" charset="0"/>
              </a:rPr>
              <a:t>Perubahan</a:t>
            </a:r>
            <a:r>
              <a:rPr lang="en-US" sz="1000" dirty="0">
                <a:solidFill>
                  <a:schemeClr val="tx1"/>
                </a:solidFill>
                <a:latin typeface="Arial Narrow" panose="020B0606020202030204" pitchFamily="34" charset="0"/>
              </a:rPr>
              <a:t> RKPD</a:t>
            </a:r>
          </a:p>
        </p:txBody>
      </p:sp>
      <p:sp>
        <p:nvSpPr>
          <p:cNvPr id="73" name="Rectangle 72"/>
          <p:cNvSpPr/>
          <p:nvPr/>
        </p:nvSpPr>
        <p:spPr>
          <a:xfrm>
            <a:off x="4658832" y="3836356"/>
            <a:ext cx="1349063" cy="864247"/>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latin typeface="Arial Narrow" panose="020B0606020202030204" pitchFamily="34" charset="0"/>
              </a:rPr>
              <a:t>Kepala</a:t>
            </a:r>
            <a:r>
              <a:rPr lang="en-US" sz="1000" dirty="0">
                <a:solidFill>
                  <a:schemeClr val="tx1"/>
                </a:solidFill>
                <a:latin typeface="Arial Narrow" panose="020B0606020202030204" pitchFamily="34" charset="0"/>
              </a:rPr>
              <a:t> PD </a:t>
            </a:r>
            <a:r>
              <a:rPr lang="en-US" sz="1000" dirty="0" err="1">
                <a:solidFill>
                  <a:schemeClr val="tx1"/>
                </a:solidFill>
                <a:latin typeface="Arial Narrow" panose="020B0606020202030204" pitchFamily="34" charset="0"/>
              </a:rPr>
              <a:t>menyempurnakan</a:t>
            </a:r>
            <a:r>
              <a:rPr lang="en-US" sz="1000" dirty="0">
                <a:solidFill>
                  <a:schemeClr val="tx1"/>
                </a:solidFill>
                <a:latin typeface="Arial Narrow" panose="020B0606020202030204" pitchFamily="34" charset="0"/>
              </a:rPr>
              <a:t> </a:t>
            </a:r>
            <a:r>
              <a:rPr lang="en-US" sz="1000" dirty="0" err="1">
                <a:solidFill>
                  <a:schemeClr val="tx1"/>
                </a:solidFill>
                <a:latin typeface="Arial Narrow" panose="020B0606020202030204" pitchFamily="34" charset="0"/>
              </a:rPr>
              <a:t>Ranc</a:t>
            </a:r>
            <a:r>
              <a:rPr lang="en-US" sz="1000" dirty="0">
                <a:solidFill>
                  <a:schemeClr val="tx1"/>
                </a:solidFill>
                <a:latin typeface="Arial Narrow" panose="020B0606020202030204" pitchFamily="34" charset="0"/>
              </a:rPr>
              <a:t>. </a:t>
            </a:r>
            <a:r>
              <a:rPr lang="en-US" sz="1000" dirty="0" err="1">
                <a:solidFill>
                  <a:schemeClr val="tx1"/>
                </a:solidFill>
                <a:latin typeface="Arial Narrow" panose="020B0606020202030204" pitchFamily="34" charset="0"/>
              </a:rPr>
              <a:t>Perubahan</a:t>
            </a:r>
            <a:r>
              <a:rPr lang="en-US" sz="1000" dirty="0">
                <a:solidFill>
                  <a:schemeClr val="tx1"/>
                </a:solidFill>
                <a:latin typeface="Arial Narrow" panose="020B0606020202030204" pitchFamily="34" charset="0"/>
              </a:rPr>
              <a:t> </a:t>
            </a:r>
            <a:r>
              <a:rPr lang="en-US" sz="1000" dirty="0" err="1">
                <a:solidFill>
                  <a:schemeClr val="tx1"/>
                </a:solidFill>
                <a:latin typeface="Arial Narrow" panose="020B0606020202030204" pitchFamily="34" charset="0"/>
              </a:rPr>
              <a:t>Renja</a:t>
            </a:r>
            <a:r>
              <a:rPr lang="en-US" sz="1000" dirty="0">
                <a:solidFill>
                  <a:schemeClr val="tx1"/>
                </a:solidFill>
                <a:latin typeface="Arial Narrow" panose="020B0606020202030204" pitchFamily="34" charset="0"/>
              </a:rPr>
              <a:t> PD </a:t>
            </a:r>
            <a:r>
              <a:rPr lang="en-US" sz="1000" dirty="0" err="1">
                <a:solidFill>
                  <a:schemeClr val="tx1"/>
                </a:solidFill>
                <a:latin typeface="Arial Narrow" panose="020B0606020202030204" pitchFamily="34" charset="0"/>
              </a:rPr>
              <a:t>dan</a:t>
            </a:r>
            <a:r>
              <a:rPr lang="en-US" sz="1000" dirty="0">
                <a:solidFill>
                  <a:schemeClr val="tx1"/>
                </a:solidFill>
                <a:latin typeface="Arial Narrow" panose="020B0606020202030204" pitchFamily="34" charset="0"/>
              </a:rPr>
              <a:t> </a:t>
            </a:r>
            <a:r>
              <a:rPr lang="en-US" sz="1000" dirty="0" err="1">
                <a:solidFill>
                  <a:schemeClr val="tx1"/>
                </a:solidFill>
                <a:latin typeface="Arial Narrow" panose="020B0606020202030204" pitchFamily="34" charset="0"/>
              </a:rPr>
              <a:t>disampaikan</a:t>
            </a:r>
            <a:r>
              <a:rPr lang="en-US" sz="1000" dirty="0">
                <a:solidFill>
                  <a:schemeClr val="tx1"/>
                </a:solidFill>
                <a:latin typeface="Arial Narrow" panose="020B0606020202030204" pitchFamily="34" charset="0"/>
              </a:rPr>
              <a:t> </a:t>
            </a:r>
            <a:r>
              <a:rPr lang="en-US" sz="1000" dirty="0" err="1">
                <a:solidFill>
                  <a:schemeClr val="tx1"/>
                </a:solidFill>
                <a:latin typeface="Arial Narrow" panose="020B0606020202030204" pitchFamily="34" charset="0"/>
              </a:rPr>
              <a:t>ke</a:t>
            </a:r>
            <a:r>
              <a:rPr lang="en-US" sz="1000" dirty="0">
                <a:solidFill>
                  <a:schemeClr val="tx1"/>
                </a:solidFill>
                <a:latin typeface="Arial Narrow" panose="020B0606020202030204" pitchFamily="34" charset="0"/>
              </a:rPr>
              <a:t> </a:t>
            </a:r>
            <a:r>
              <a:rPr lang="en-US" sz="1000" dirty="0" err="1">
                <a:solidFill>
                  <a:schemeClr val="tx1"/>
                </a:solidFill>
                <a:latin typeface="Arial Narrow" panose="020B0606020202030204" pitchFamily="34" charset="0"/>
              </a:rPr>
              <a:t>Bappeda</a:t>
            </a:r>
            <a:r>
              <a:rPr lang="en-US" sz="1000" dirty="0">
                <a:solidFill>
                  <a:schemeClr val="tx1"/>
                </a:solidFill>
                <a:latin typeface="Arial Narrow" panose="020B0606020202030204" pitchFamily="34" charset="0"/>
              </a:rPr>
              <a:t> </a:t>
            </a:r>
            <a:r>
              <a:rPr lang="en-US" sz="1000" dirty="0" err="1">
                <a:solidFill>
                  <a:schemeClr val="tx1"/>
                </a:solidFill>
                <a:latin typeface="Arial Narrow" panose="020B0606020202030204" pitchFamily="34" charset="0"/>
              </a:rPr>
              <a:t>utk</a:t>
            </a:r>
            <a:r>
              <a:rPr lang="en-US" sz="1000" dirty="0">
                <a:solidFill>
                  <a:schemeClr val="tx1"/>
                </a:solidFill>
                <a:latin typeface="Arial Narrow" panose="020B0606020202030204" pitchFamily="34" charset="0"/>
              </a:rPr>
              <a:t> di </a:t>
            </a:r>
            <a:r>
              <a:rPr lang="en-US" sz="1000" dirty="0" err="1">
                <a:solidFill>
                  <a:schemeClr val="tx1"/>
                </a:solidFill>
                <a:latin typeface="Arial Narrow" panose="020B0606020202030204" pitchFamily="34" charset="0"/>
              </a:rPr>
              <a:t>verifikasi</a:t>
            </a:r>
            <a:endParaRPr lang="en-US" sz="1000" dirty="0">
              <a:solidFill>
                <a:schemeClr val="tx1"/>
              </a:solidFill>
              <a:latin typeface="Arial Narrow" panose="020B0606020202030204" pitchFamily="34" charset="0"/>
            </a:endParaRPr>
          </a:p>
        </p:txBody>
      </p:sp>
      <p:sp>
        <p:nvSpPr>
          <p:cNvPr id="74" name="Rectangle 73"/>
          <p:cNvSpPr/>
          <p:nvPr/>
        </p:nvSpPr>
        <p:spPr>
          <a:xfrm>
            <a:off x="7762293" y="3827551"/>
            <a:ext cx="2179374" cy="87286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latin typeface="Arial Narrow" panose="020B0606020202030204" pitchFamily="34" charset="0"/>
              </a:rPr>
              <a:t>Rankhir</a:t>
            </a:r>
            <a:r>
              <a:rPr lang="en-US" sz="1000" dirty="0">
                <a:solidFill>
                  <a:schemeClr val="tx1"/>
                </a:solidFill>
                <a:latin typeface="Arial Narrow" panose="020B0606020202030204" pitchFamily="34" charset="0"/>
              </a:rPr>
              <a:t> </a:t>
            </a:r>
            <a:r>
              <a:rPr lang="en-US" sz="1000" dirty="0" err="1">
                <a:solidFill>
                  <a:schemeClr val="tx1"/>
                </a:solidFill>
                <a:latin typeface="Arial Narrow" panose="020B0606020202030204" pitchFamily="34" charset="0"/>
              </a:rPr>
              <a:t>Perubahan</a:t>
            </a:r>
            <a:r>
              <a:rPr lang="en-US" sz="1000" dirty="0">
                <a:solidFill>
                  <a:schemeClr val="tx1"/>
                </a:solidFill>
                <a:latin typeface="Arial Narrow" panose="020B0606020202030204" pitchFamily="34" charset="0"/>
              </a:rPr>
              <a:t> RKPD </a:t>
            </a:r>
            <a:r>
              <a:rPr lang="en-US" sz="1000" dirty="0" err="1">
                <a:solidFill>
                  <a:schemeClr val="tx1"/>
                </a:solidFill>
                <a:latin typeface="Arial Narrow" panose="020B0606020202030204" pitchFamily="34" charset="0"/>
              </a:rPr>
              <a:t>dijadikan</a:t>
            </a:r>
            <a:r>
              <a:rPr lang="en-US" sz="1000" dirty="0">
                <a:solidFill>
                  <a:schemeClr val="tx1"/>
                </a:solidFill>
                <a:latin typeface="Arial Narrow" panose="020B0606020202030204" pitchFamily="34" charset="0"/>
              </a:rPr>
              <a:t> </a:t>
            </a:r>
            <a:r>
              <a:rPr lang="en-US" sz="1000" dirty="0" err="1">
                <a:solidFill>
                  <a:schemeClr val="tx1"/>
                </a:solidFill>
                <a:latin typeface="Arial Narrow" panose="020B0606020202030204" pitchFamily="34" charset="0"/>
              </a:rPr>
              <a:t>bahan</a:t>
            </a:r>
            <a:r>
              <a:rPr lang="en-US" sz="1000" dirty="0">
                <a:solidFill>
                  <a:schemeClr val="tx1"/>
                </a:solidFill>
                <a:latin typeface="Arial Narrow" panose="020B0606020202030204" pitchFamily="34" charset="0"/>
              </a:rPr>
              <a:t> </a:t>
            </a:r>
            <a:r>
              <a:rPr lang="en-US" sz="1000" dirty="0" err="1">
                <a:solidFill>
                  <a:schemeClr val="tx1"/>
                </a:solidFill>
                <a:latin typeface="Arial Narrow" panose="020B0606020202030204" pitchFamily="34" charset="0"/>
              </a:rPr>
              <a:t>penyusunan</a:t>
            </a:r>
            <a:r>
              <a:rPr lang="en-US" sz="1000" dirty="0">
                <a:solidFill>
                  <a:schemeClr val="tx1"/>
                </a:solidFill>
                <a:latin typeface="Arial Narrow" panose="020B0606020202030204" pitchFamily="34" charset="0"/>
              </a:rPr>
              <a:t> </a:t>
            </a:r>
            <a:r>
              <a:rPr lang="en-US" sz="1000" dirty="0" err="1">
                <a:solidFill>
                  <a:schemeClr val="tx1"/>
                </a:solidFill>
                <a:latin typeface="Arial Narrow" panose="020B0606020202030204" pitchFamily="34" charset="0"/>
              </a:rPr>
              <a:t>Ranc</a:t>
            </a:r>
            <a:r>
              <a:rPr lang="en-US" sz="1000" dirty="0">
                <a:solidFill>
                  <a:schemeClr val="tx1"/>
                </a:solidFill>
                <a:latin typeface="Arial Narrow" panose="020B0606020202030204" pitchFamily="34" charset="0"/>
              </a:rPr>
              <a:t>. </a:t>
            </a:r>
            <a:r>
              <a:rPr lang="en-US" sz="1000" dirty="0" err="1">
                <a:solidFill>
                  <a:schemeClr val="tx1"/>
                </a:solidFill>
                <a:latin typeface="Arial Narrow" panose="020B0606020202030204" pitchFamily="34" charset="0"/>
              </a:rPr>
              <a:t>Perkada</a:t>
            </a:r>
            <a:r>
              <a:rPr lang="en-US" sz="1000" dirty="0">
                <a:solidFill>
                  <a:schemeClr val="tx1"/>
                </a:solidFill>
                <a:latin typeface="Arial Narrow" panose="020B0606020202030204" pitchFamily="34" charset="0"/>
              </a:rPr>
              <a:t> </a:t>
            </a:r>
            <a:r>
              <a:rPr lang="en-US" sz="1000" dirty="0" err="1">
                <a:solidFill>
                  <a:schemeClr val="tx1"/>
                </a:solidFill>
                <a:latin typeface="Arial Narrow" panose="020B0606020202030204" pitchFamily="34" charset="0"/>
              </a:rPr>
              <a:t>ttg</a:t>
            </a:r>
            <a:r>
              <a:rPr lang="en-US" sz="1000" dirty="0">
                <a:solidFill>
                  <a:schemeClr val="tx1"/>
                </a:solidFill>
                <a:latin typeface="Arial Narrow" panose="020B0606020202030204" pitchFamily="34" charset="0"/>
              </a:rPr>
              <a:t> </a:t>
            </a:r>
            <a:r>
              <a:rPr lang="en-US" sz="1000" dirty="0" err="1">
                <a:solidFill>
                  <a:schemeClr val="tx1"/>
                </a:solidFill>
                <a:latin typeface="Arial Narrow" panose="020B0606020202030204" pitchFamily="34" charset="0"/>
              </a:rPr>
              <a:t>Perubahan</a:t>
            </a:r>
            <a:r>
              <a:rPr lang="en-US" sz="1000" dirty="0">
                <a:solidFill>
                  <a:schemeClr val="tx1"/>
                </a:solidFill>
                <a:latin typeface="Arial Narrow" panose="020B0606020202030204" pitchFamily="34" charset="0"/>
              </a:rPr>
              <a:t> RKPD, </a:t>
            </a:r>
            <a:r>
              <a:rPr lang="en-US" sz="1000" dirty="0" err="1">
                <a:solidFill>
                  <a:schemeClr val="tx1"/>
                </a:solidFill>
                <a:latin typeface="Arial Narrow" panose="020B0606020202030204" pitchFamily="34" charset="0"/>
              </a:rPr>
              <a:t>dan</a:t>
            </a:r>
            <a:r>
              <a:rPr lang="en-US" sz="1000" dirty="0">
                <a:solidFill>
                  <a:schemeClr val="tx1"/>
                </a:solidFill>
                <a:latin typeface="Arial Narrow" panose="020B0606020202030204" pitchFamily="34" charset="0"/>
              </a:rPr>
              <a:t> KDH </a:t>
            </a:r>
            <a:r>
              <a:rPr lang="en-US" sz="1000" dirty="0" err="1">
                <a:solidFill>
                  <a:schemeClr val="tx1"/>
                </a:solidFill>
                <a:latin typeface="Arial Narrow" panose="020B0606020202030204" pitchFamily="34" charset="0"/>
              </a:rPr>
              <a:t>Prov&amp;Kab</a:t>
            </a:r>
            <a:r>
              <a:rPr lang="en-US" sz="1000" dirty="0">
                <a:solidFill>
                  <a:schemeClr val="tx1"/>
                </a:solidFill>
                <a:latin typeface="Arial Narrow" panose="020B0606020202030204" pitchFamily="34" charset="0"/>
              </a:rPr>
              <a:t>/Kota </a:t>
            </a:r>
            <a:r>
              <a:rPr lang="en-US" sz="1000" dirty="0" err="1">
                <a:solidFill>
                  <a:schemeClr val="tx1"/>
                </a:solidFill>
                <a:latin typeface="Arial Narrow" panose="020B0606020202030204" pitchFamily="34" charset="0"/>
              </a:rPr>
              <a:t>menyampaikan</a:t>
            </a:r>
            <a:r>
              <a:rPr lang="en-US" sz="1000" dirty="0">
                <a:solidFill>
                  <a:schemeClr val="tx1"/>
                </a:solidFill>
                <a:latin typeface="Arial Narrow" panose="020B0606020202030204" pitchFamily="34" charset="0"/>
              </a:rPr>
              <a:t> </a:t>
            </a:r>
            <a:r>
              <a:rPr lang="en-US" sz="1000" dirty="0" err="1">
                <a:solidFill>
                  <a:schemeClr val="tx1"/>
                </a:solidFill>
                <a:latin typeface="Arial Narrow" panose="020B0606020202030204" pitchFamily="34" charset="0"/>
              </a:rPr>
              <a:t>Ranc</a:t>
            </a:r>
            <a:r>
              <a:rPr lang="en-US" sz="1000" dirty="0">
                <a:solidFill>
                  <a:schemeClr val="tx1"/>
                </a:solidFill>
                <a:latin typeface="Arial Narrow" panose="020B0606020202030204" pitchFamily="34" charset="0"/>
              </a:rPr>
              <a:t>. </a:t>
            </a:r>
            <a:r>
              <a:rPr lang="en-US" sz="1000" dirty="0" err="1">
                <a:solidFill>
                  <a:schemeClr val="tx1"/>
                </a:solidFill>
                <a:latin typeface="Arial Narrow" panose="020B0606020202030204" pitchFamily="34" charset="0"/>
              </a:rPr>
              <a:t>Perkada</a:t>
            </a:r>
            <a:r>
              <a:rPr lang="en-US" sz="1000" dirty="0">
                <a:solidFill>
                  <a:schemeClr val="tx1"/>
                </a:solidFill>
                <a:latin typeface="Arial Narrow" panose="020B0606020202030204" pitchFamily="34" charset="0"/>
              </a:rPr>
              <a:t> </a:t>
            </a:r>
            <a:r>
              <a:rPr lang="en-US" sz="1000" dirty="0" err="1">
                <a:solidFill>
                  <a:schemeClr val="tx1"/>
                </a:solidFill>
                <a:latin typeface="Arial Narrow" panose="020B0606020202030204" pitchFamily="34" charset="0"/>
              </a:rPr>
              <a:t>ttg</a:t>
            </a:r>
            <a:r>
              <a:rPr lang="en-US" sz="1000" dirty="0">
                <a:solidFill>
                  <a:schemeClr val="tx1"/>
                </a:solidFill>
                <a:latin typeface="Arial Narrow" panose="020B0606020202030204" pitchFamily="34" charset="0"/>
              </a:rPr>
              <a:t> </a:t>
            </a:r>
            <a:r>
              <a:rPr lang="en-US" sz="1000" dirty="0" err="1">
                <a:solidFill>
                  <a:schemeClr val="tx1"/>
                </a:solidFill>
                <a:latin typeface="Arial Narrow" panose="020B0606020202030204" pitchFamily="34" charset="0"/>
              </a:rPr>
              <a:t>Perubahan</a:t>
            </a:r>
            <a:r>
              <a:rPr lang="en-US" sz="1000" dirty="0">
                <a:solidFill>
                  <a:schemeClr val="tx1"/>
                </a:solidFill>
                <a:latin typeface="Arial Narrow" panose="020B0606020202030204" pitchFamily="34" charset="0"/>
              </a:rPr>
              <a:t> RKPD </a:t>
            </a:r>
            <a:r>
              <a:rPr lang="en-US" sz="1000" dirty="0" err="1">
                <a:solidFill>
                  <a:schemeClr val="tx1"/>
                </a:solidFill>
                <a:latin typeface="Arial Narrow" panose="020B0606020202030204" pitchFamily="34" charset="0"/>
              </a:rPr>
              <a:t>kpd</a:t>
            </a:r>
            <a:r>
              <a:rPr lang="en-US" sz="1000" dirty="0">
                <a:solidFill>
                  <a:schemeClr val="tx1"/>
                </a:solidFill>
                <a:latin typeface="Arial Narrow" panose="020B0606020202030204" pitchFamily="34" charset="0"/>
              </a:rPr>
              <a:t> </a:t>
            </a:r>
            <a:r>
              <a:rPr lang="en-US" sz="1000" dirty="0" err="1">
                <a:solidFill>
                  <a:schemeClr val="tx1"/>
                </a:solidFill>
                <a:latin typeface="Arial Narrow" panose="020B0606020202030204" pitchFamily="34" charset="0"/>
              </a:rPr>
              <a:t>Kemendagri</a:t>
            </a:r>
            <a:r>
              <a:rPr lang="en-US" sz="1000" dirty="0">
                <a:solidFill>
                  <a:schemeClr val="tx1"/>
                </a:solidFill>
                <a:latin typeface="Arial Narrow" panose="020B0606020202030204" pitchFamily="34" charset="0"/>
              </a:rPr>
              <a:t> </a:t>
            </a:r>
            <a:r>
              <a:rPr lang="en-US" sz="1000" dirty="0" err="1">
                <a:solidFill>
                  <a:schemeClr val="tx1"/>
                </a:solidFill>
                <a:latin typeface="Arial Narrow" panose="020B0606020202030204" pitchFamily="34" charset="0"/>
              </a:rPr>
              <a:t>dan</a:t>
            </a:r>
            <a:r>
              <a:rPr lang="en-US" sz="1000" dirty="0">
                <a:solidFill>
                  <a:schemeClr val="tx1"/>
                </a:solidFill>
                <a:latin typeface="Arial Narrow" panose="020B0606020202030204" pitchFamily="34" charset="0"/>
              </a:rPr>
              <a:t> </a:t>
            </a:r>
            <a:r>
              <a:rPr lang="en-US" sz="1000" dirty="0" err="1" smtClean="0">
                <a:solidFill>
                  <a:schemeClr val="tx1"/>
                </a:solidFill>
                <a:latin typeface="Arial Narrow" panose="020B0606020202030204" pitchFamily="34" charset="0"/>
              </a:rPr>
              <a:t>Gub</a:t>
            </a:r>
            <a:r>
              <a:rPr lang="en-US" sz="1000" dirty="0" smtClean="0">
                <a:solidFill>
                  <a:schemeClr val="tx1"/>
                </a:solidFill>
                <a:latin typeface="Arial Narrow" panose="020B0606020202030204" pitchFamily="34" charset="0"/>
              </a:rPr>
              <a:t> </a:t>
            </a:r>
            <a:r>
              <a:rPr lang="en-US" sz="1000" dirty="0" err="1">
                <a:solidFill>
                  <a:schemeClr val="tx1"/>
                </a:solidFill>
                <a:latin typeface="Arial Narrow" panose="020B0606020202030204" pitchFamily="34" charset="0"/>
              </a:rPr>
              <a:t>utk</a:t>
            </a:r>
            <a:r>
              <a:rPr lang="en-US" sz="1000" dirty="0">
                <a:solidFill>
                  <a:schemeClr val="tx1"/>
                </a:solidFill>
                <a:latin typeface="Arial Narrow" panose="020B0606020202030204" pitchFamily="34" charset="0"/>
              </a:rPr>
              <a:t> </a:t>
            </a:r>
            <a:r>
              <a:rPr lang="en-US" sz="1000" dirty="0" err="1">
                <a:solidFill>
                  <a:schemeClr val="tx1"/>
                </a:solidFill>
                <a:latin typeface="Arial Narrow" panose="020B0606020202030204" pitchFamily="34" charset="0"/>
              </a:rPr>
              <a:t>difasilitasi</a:t>
            </a:r>
            <a:endParaRPr lang="en-US" sz="1000" dirty="0">
              <a:solidFill>
                <a:schemeClr val="tx1"/>
              </a:solidFill>
              <a:latin typeface="Arial Narrow" panose="020B0606020202030204" pitchFamily="34" charset="0"/>
            </a:endParaRPr>
          </a:p>
        </p:txBody>
      </p:sp>
      <p:sp>
        <p:nvSpPr>
          <p:cNvPr id="75" name="Chevron 74"/>
          <p:cNvSpPr/>
          <p:nvPr/>
        </p:nvSpPr>
        <p:spPr>
          <a:xfrm>
            <a:off x="2898304" y="3918102"/>
            <a:ext cx="210430" cy="298906"/>
          </a:xfrm>
          <a:prstGeom prst="chevron">
            <a:avLst/>
          </a:prstGeom>
          <a:solidFill>
            <a:schemeClr val="accent5">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1"/>
              </a:solidFill>
            </a:endParaRPr>
          </a:p>
        </p:txBody>
      </p:sp>
      <p:sp>
        <p:nvSpPr>
          <p:cNvPr id="77" name="Rectangle 76"/>
          <p:cNvSpPr/>
          <p:nvPr/>
        </p:nvSpPr>
        <p:spPr>
          <a:xfrm>
            <a:off x="9945241" y="3853067"/>
            <a:ext cx="1409194" cy="87133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latin typeface="Arial Narrow" panose="020B0606020202030204" pitchFamily="34" charset="0"/>
              </a:rPr>
              <a:t>Penetapan</a:t>
            </a:r>
            <a:r>
              <a:rPr lang="en-US" sz="1000" dirty="0">
                <a:solidFill>
                  <a:schemeClr val="tx1"/>
                </a:solidFill>
                <a:latin typeface="Arial Narrow" panose="020B0606020202030204" pitchFamily="34" charset="0"/>
              </a:rPr>
              <a:t> </a:t>
            </a:r>
            <a:r>
              <a:rPr lang="en-US" sz="1000" dirty="0" err="1">
                <a:solidFill>
                  <a:schemeClr val="tx1"/>
                </a:solidFill>
                <a:latin typeface="Arial Narrow" panose="020B0606020202030204" pitchFamily="34" charset="0"/>
              </a:rPr>
              <a:t>Perubahan</a:t>
            </a:r>
            <a:r>
              <a:rPr lang="en-US" sz="1000" dirty="0">
                <a:solidFill>
                  <a:schemeClr val="tx1"/>
                </a:solidFill>
                <a:latin typeface="Arial Narrow" panose="020B0606020202030204" pitchFamily="34" charset="0"/>
              </a:rPr>
              <a:t> </a:t>
            </a:r>
            <a:r>
              <a:rPr lang="en-US" sz="1000" dirty="0" smtClean="0">
                <a:solidFill>
                  <a:schemeClr val="tx1"/>
                </a:solidFill>
                <a:latin typeface="Arial Narrow" panose="020B0606020202030204" pitchFamily="34" charset="0"/>
              </a:rPr>
              <a:t>RKPD</a:t>
            </a:r>
            <a:endParaRPr lang="en-US" sz="1000" dirty="0">
              <a:solidFill>
                <a:schemeClr val="tx1"/>
              </a:solidFill>
              <a:latin typeface="Arial Narrow" panose="020B0606020202030204" pitchFamily="34" charset="0"/>
            </a:endParaRPr>
          </a:p>
        </p:txBody>
      </p:sp>
      <p:sp>
        <p:nvSpPr>
          <p:cNvPr id="47" name="TextBox 46"/>
          <p:cNvSpPr txBox="1"/>
          <p:nvPr/>
        </p:nvSpPr>
        <p:spPr>
          <a:xfrm>
            <a:off x="6108784" y="4976641"/>
            <a:ext cx="5930816" cy="1569660"/>
          </a:xfrm>
          <a:prstGeom prst="rect">
            <a:avLst/>
          </a:prstGeom>
          <a:solidFill>
            <a:schemeClr val="bg1"/>
          </a:solidFill>
        </p:spPr>
        <p:txBody>
          <a:bodyPr wrap="square" rtlCol="0">
            <a:spAutoFit/>
          </a:bodyPr>
          <a:lstStyle/>
          <a:p>
            <a:r>
              <a:rPr lang="en-US" sz="1600" b="1" i="1" dirty="0" err="1">
                <a:latin typeface="Arial Narrow" panose="020B0606020202030204" pitchFamily="34" charset="0"/>
                <a:ea typeface="Cambria" panose="02040503050406030204" pitchFamily="18" charset="0"/>
              </a:rPr>
              <a:t>Integrasi</a:t>
            </a:r>
            <a:r>
              <a:rPr lang="en-US" sz="1600" b="1" i="1" dirty="0">
                <a:latin typeface="Arial Narrow" panose="020B0606020202030204" pitchFamily="34" charset="0"/>
                <a:ea typeface="Cambria" panose="02040503050406030204" pitchFamily="18" charset="0"/>
              </a:rPr>
              <a:t> DAK </a:t>
            </a:r>
            <a:r>
              <a:rPr lang="en-US" sz="1600" b="1" i="1" dirty="0" err="1">
                <a:latin typeface="Arial Narrow" panose="020B0606020202030204" pitchFamily="34" charset="0"/>
                <a:ea typeface="Cambria" panose="02040503050406030204" pitchFamily="18" charset="0"/>
              </a:rPr>
              <a:t>dilakukan</a:t>
            </a:r>
            <a:r>
              <a:rPr lang="en-US" sz="1600" b="1" i="1" dirty="0">
                <a:latin typeface="Arial Narrow" panose="020B0606020202030204" pitchFamily="34" charset="0"/>
                <a:ea typeface="Cambria" panose="02040503050406030204" pitchFamily="18" charset="0"/>
              </a:rPr>
              <a:t> </a:t>
            </a:r>
            <a:r>
              <a:rPr lang="en-US" sz="1600" b="1" i="1" dirty="0" err="1">
                <a:latin typeface="Arial Narrow" panose="020B0606020202030204" pitchFamily="34" charset="0"/>
                <a:ea typeface="Cambria" panose="02040503050406030204" pitchFamily="18" charset="0"/>
              </a:rPr>
              <a:t>dengan</a:t>
            </a:r>
            <a:r>
              <a:rPr lang="en-US" sz="1600" b="1" i="1" dirty="0">
                <a:latin typeface="Arial Narrow" panose="020B0606020202030204" pitchFamily="34" charset="0"/>
                <a:ea typeface="Cambria" panose="02040503050406030204" pitchFamily="18" charset="0"/>
              </a:rPr>
              <a:t> </a:t>
            </a:r>
            <a:r>
              <a:rPr lang="en-US" sz="1600" b="1" i="1" dirty="0" err="1">
                <a:latin typeface="Arial Narrow" panose="020B0606020202030204" pitchFamily="34" charset="0"/>
                <a:ea typeface="Cambria" panose="02040503050406030204" pitchFamily="18" charset="0"/>
              </a:rPr>
              <a:t>menyinkronkan</a:t>
            </a:r>
            <a:r>
              <a:rPr lang="en-US" sz="1600" b="1" i="1" dirty="0">
                <a:latin typeface="Arial Narrow" panose="020B0606020202030204" pitchFamily="34" charset="0"/>
                <a:ea typeface="Cambria" panose="02040503050406030204" pitchFamily="18" charset="0"/>
              </a:rPr>
              <a:t> </a:t>
            </a:r>
            <a:r>
              <a:rPr lang="en-US" sz="1600" b="1" i="1" dirty="0" err="1">
                <a:latin typeface="Arial Narrow" panose="020B0606020202030204" pitchFamily="34" charset="0"/>
                <a:ea typeface="Cambria" panose="02040503050406030204" pitchFamily="18" charset="0"/>
              </a:rPr>
              <a:t>Rencana</a:t>
            </a:r>
            <a:r>
              <a:rPr lang="en-US" sz="1600" b="1" i="1" dirty="0">
                <a:latin typeface="Arial Narrow" panose="020B0606020202030204" pitchFamily="34" charset="0"/>
                <a:ea typeface="Cambria" panose="02040503050406030204" pitchFamily="18" charset="0"/>
              </a:rPr>
              <a:t> </a:t>
            </a:r>
            <a:r>
              <a:rPr lang="en-US" sz="1600" b="1" i="1" dirty="0" err="1">
                <a:latin typeface="Arial Narrow" panose="020B0606020202030204" pitchFamily="34" charset="0"/>
                <a:ea typeface="Cambria" panose="02040503050406030204" pitchFamily="18" charset="0"/>
              </a:rPr>
              <a:t>Kegiatan</a:t>
            </a:r>
            <a:r>
              <a:rPr lang="en-US" sz="1600" b="1" i="1" dirty="0">
                <a:latin typeface="Arial Narrow" panose="020B0606020202030204" pitchFamily="34" charset="0"/>
                <a:ea typeface="Cambria" panose="02040503050406030204" pitchFamily="18" charset="0"/>
              </a:rPr>
              <a:t> DAK </a:t>
            </a:r>
            <a:r>
              <a:rPr lang="en-US" sz="1600" b="1" i="1" dirty="0" err="1">
                <a:latin typeface="Arial Narrow" panose="020B0606020202030204" pitchFamily="34" charset="0"/>
                <a:ea typeface="Cambria" panose="02040503050406030204" pitchFamily="18" charset="0"/>
              </a:rPr>
              <a:t>Fisik</a:t>
            </a:r>
            <a:r>
              <a:rPr lang="en-US" sz="1600" b="1" i="1" dirty="0">
                <a:latin typeface="Arial Narrow" panose="020B0606020202030204" pitchFamily="34" charset="0"/>
                <a:ea typeface="Cambria" panose="02040503050406030204" pitchFamily="18" charset="0"/>
              </a:rPr>
              <a:t> </a:t>
            </a:r>
            <a:r>
              <a:rPr lang="en-US" sz="1600" b="1" i="1" dirty="0" err="1">
                <a:latin typeface="Arial Narrow" panose="020B0606020202030204" pitchFamily="34" charset="0"/>
                <a:ea typeface="Cambria" panose="02040503050406030204" pitchFamily="18" charset="0"/>
              </a:rPr>
              <a:t>ke</a:t>
            </a:r>
            <a:r>
              <a:rPr lang="en-US" sz="1600" b="1" i="1" dirty="0">
                <a:latin typeface="Arial Narrow" panose="020B0606020202030204" pitchFamily="34" charset="0"/>
                <a:ea typeface="Cambria" panose="02040503050406030204" pitchFamily="18" charset="0"/>
              </a:rPr>
              <a:t> </a:t>
            </a:r>
            <a:r>
              <a:rPr lang="en-US" sz="1600" b="1" i="1" dirty="0" err="1">
                <a:latin typeface="Arial Narrow" panose="020B0606020202030204" pitchFamily="34" charset="0"/>
                <a:ea typeface="Cambria" panose="02040503050406030204" pitchFamily="18" charset="0"/>
              </a:rPr>
              <a:t>dalam</a:t>
            </a:r>
            <a:r>
              <a:rPr lang="en-US" sz="1600" b="1" i="1" dirty="0">
                <a:latin typeface="Arial Narrow" panose="020B0606020202030204" pitchFamily="34" charset="0"/>
                <a:ea typeface="Cambria" panose="02040503050406030204" pitchFamily="18" charset="0"/>
              </a:rPr>
              <a:t> </a:t>
            </a:r>
            <a:r>
              <a:rPr lang="en-US" sz="1600" b="1" i="1" dirty="0" err="1">
                <a:latin typeface="Arial Narrow" panose="020B0606020202030204" pitchFamily="34" charset="0"/>
                <a:ea typeface="Cambria" panose="02040503050406030204" pitchFamily="18" charset="0"/>
              </a:rPr>
              <a:t>tahapan</a:t>
            </a:r>
            <a:r>
              <a:rPr lang="en-US" sz="1600" b="1" i="1" dirty="0">
                <a:latin typeface="Arial Narrow" panose="020B0606020202030204" pitchFamily="34" charset="0"/>
                <a:ea typeface="Cambria" panose="02040503050406030204" pitchFamily="18" charset="0"/>
              </a:rPr>
              <a:t> </a:t>
            </a:r>
            <a:r>
              <a:rPr lang="en-US" sz="1600" b="1" i="1" dirty="0" err="1">
                <a:latin typeface="Arial Narrow" panose="020B0606020202030204" pitchFamily="34" charset="0"/>
                <a:ea typeface="Cambria" panose="02040503050406030204" pitchFamily="18" charset="0"/>
              </a:rPr>
              <a:t>Perubahan</a:t>
            </a:r>
            <a:r>
              <a:rPr lang="en-US" sz="1600" b="1" i="1" dirty="0">
                <a:latin typeface="Arial Narrow" panose="020B0606020202030204" pitchFamily="34" charset="0"/>
                <a:ea typeface="Cambria" panose="02040503050406030204" pitchFamily="18" charset="0"/>
              </a:rPr>
              <a:t> RKPD </a:t>
            </a:r>
            <a:r>
              <a:rPr lang="en-US" sz="1600" b="1" i="1" dirty="0" err="1">
                <a:latin typeface="Arial Narrow" panose="020B0606020202030204" pitchFamily="34" charset="0"/>
                <a:ea typeface="Cambria" panose="02040503050406030204" pitchFamily="18" charset="0"/>
              </a:rPr>
              <a:t>yaitu</a:t>
            </a:r>
            <a:r>
              <a:rPr lang="en-US" sz="1600" b="1" i="1" dirty="0">
                <a:latin typeface="Arial Narrow" panose="020B0606020202030204" pitchFamily="34" charset="0"/>
                <a:ea typeface="Cambria" panose="02040503050406030204" pitchFamily="18" charset="0"/>
              </a:rPr>
              <a:t> </a:t>
            </a:r>
            <a:r>
              <a:rPr lang="en-US" sz="1600" b="1" i="1" dirty="0" err="1">
                <a:latin typeface="Arial Narrow" panose="020B0606020202030204" pitchFamily="34" charset="0"/>
                <a:ea typeface="Cambria" panose="02040503050406030204" pitchFamily="18" charset="0"/>
              </a:rPr>
              <a:t>pada</a:t>
            </a:r>
            <a:r>
              <a:rPr lang="en-US" sz="1600" b="1" i="1" dirty="0">
                <a:latin typeface="Arial Narrow" panose="020B0606020202030204" pitchFamily="34" charset="0"/>
                <a:ea typeface="Cambria" panose="02040503050406030204" pitchFamily="18" charset="0"/>
              </a:rPr>
              <a:t> </a:t>
            </a:r>
            <a:r>
              <a:rPr lang="en-US" sz="1600" b="1" i="1" dirty="0" err="1">
                <a:latin typeface="Arial Narrow" panose="020B0606020202030204" pitchFamily="34" charset="0"/>
                <a:ea typeface="Cambria" panose="02040503050406030204" pitchFamily="18" charset="0"/>
              </a:rPr>
              <a:t>tahapan</a:t>
            </a:r>
            <a:r>
              <a:rPr lang="en-US" sz="1600" b="1" i="1" dirty="0">
                <a:latin typeface="Arial Narrow" panose="020B0606020202030204" pitchFamily="34" charset="0"/>
                <a:ea typeface="Cambria" panose="02040503050406030204" pitchFamily="18" charset="0"/>
              </a:rPr>
              <a:t> </a:t>
            </a:r>
            <a:r>
              <a:rPr lang="en-US" sz="1600" b="1" i="1" dirty="0" err="1">
                <a:latin typeface="Arial Narrow" panose="020B0606020202030204" pitchFamily="34" charset="0"/>
                <a:ea typeface="Cambria" panose="02040503050406030204" pitchFamily="18" charset="0"/>
              </a:rPr>
              <a:t>perubahan</a:t>
            </a:r>
            <a:r>
              <a:rPr lang="en-US" sz="1600" b="1" i="1" dirty="0">
                <a:latin typeface="Arial Narrow" panose="020B0606020202030204" pitchFamily="34" charset="0"/>
                <a:ea typeface="Cambria" panose="02040503050406030204" pitchFamily="18" charset="0"/>
              </a:rPr>
              <a:t> </a:t>
            </a:r>
            <a:r>
              <a:rPr lang="en-US" sz="1600" b="1" i="1" dirty="0" err="1">
                <a:latin typeface="Arial Narrow" panose="020B0606020202030204" pitchFamily="34" charset="0"/>
                <a:ea typeface="Cambria" panose="02040503050406030204" pitchFamily="18" charset="0"/>
              </a:rPr>
              <a:t>Renja</a:t>
            </a:r>
            <a:r>
              <a:rPr lang="en-US" sz="1600" b="1" i="1" dirty="0">
                <a:latin typeface="Arial Narrow" panose="020B0606020202030204" pitchFamily="34" charset="0"/>
                <a:ea typeface="Cambria" panose="02040503050406030204" pitchFamily="18" charset="0"/>
              </a:rPr>
              <a:t> </a:t>
            </a:r>
            <a:r>
              <a:rPr lang="en-US" sz="1600" b="1" i="1" dirty="0" err="1">
                <a:latin typeface="Arial Narrow" panose="020B0606020202030204" pitchFamily="34" charset="0"/>
                <a:ea typeface="Cambria" panose="02040503050406030204" pitchFamily="18" charset="0"/>
              </a:rPr>
              <a:t>Perangkat</a:t>
            </a:r>
            <a:r>
              <a:rPr lang="en-US" sz="1600" b="1" i="1" dirty="0">
                <a:latin typeface="Arial Narrow" panose="020B0606020202030204" pitchFamily="34" charset="0"/>
                <a:ea typeface="Cambria" panose="02040503050406030204" pitchFamily="18" charset="0"/>
              </a:rPr>
              <a:t> Daerah (yang </a:t>
            </a:r>
            <a:r>
              <a:rPr lang="en-US" sz="1600" b="1" i="1" dirty="0" err="1">
                <a:latin typeface="Arial Narrow" panose="020B0606020202030204" pitchFamily="34" charset="0"/>
                <a:ea typeface="Cambria" panose="02040503050406030204" pitchFamily="18" charset="0"/>
              </a:rPr>
              <a:t>menjadi</a:t>
            </a:r>
            <a:r>
              <a:rPr lang="en-US" sz="1600" b="1" i="1" dirty="0">
                <a:latin typeface="Arial Narrow" panose="020B0606020202030204" pitchFamily="34" charset="0"/>
                <a:ea typeface="Cambria" panose="02040503050406030204" pitchFamily="18" charset="0"/>
              </a:rPr>
              <a:t> </a:t>
            </a:r>
            <a:r>
              <a:rPr lang="en-US" sz="1600" b="1" i="1" dirty="0" err="1">
                <a:latin typeface="Arial Narrow" panose="020B0606020202030204" pitchFamily="34" charset="0"/>
                <a:ea typeface="Cambria" panose="02040503050406030204" pitchFamily="18" charset="0"/>
              </a:rPr>
              <a:t>acuan</a:t>
            </a:r>
            <a:r>
              <a:rPr lang="en-US" sz="1600" b="1" i="1" dirty="0">
                <a:latin typeface="Arial Narrow" panose="020B0606020202030204" pitchFamily="34" charset="0"/>
                <a:ea typeface="Cambria" panose="02040503050406030204" pitchFamily="18" charset="0"/>
              </a:rPr>
              <a:t> </a:t>
            </a:r>
            <a:r>
              <a:rPr lang="en-US" sz="1600" b="1" i="1" dirty="0" err="1">
                <a:latin typeface="Arial Narrow" panose="020B0606020202030204" pitchFamily="34" charset="0"/>
                <a:ea typeface="Cambria" panose="02040503050406030204" pitchFamily="18" charset="0"/>
              </a:rPr>
              <a:t>dalam</a:t>
            </a:r>
            <a:r>
              <a:rPr lang="en-US" sz="1600" b="1" i="1" dirty="0">
                <a:latin typeface="Arial Narrow" panose="020B0606020202030204" pitchFamily="34" charset="0"/>
                <a:ea typeface="Cambria" panose="02040503050406030204" pitchFamily="18" charset="0"/>
              </a:rPr>
              <a:t> </a:t>
            </a:r>
            <a:r>
              <a:rPr lang="en-US" sz="1600" b="1" i="1" dirty="0" err="1">
                <a:latin typeface="Arial Narrow" panose="020B0606020202030204" pitchFamily="34" charset="0"/>
                <a:ea typeface="Cambria" panose="02040503050406030204" pitchFamily="18" charset="0"/>
              </a:rPr>
              <a:t>penyusunan</a:t>
            </a:r>
            <a:r>
              <a:rPr lang="en-US" sz="1600" b="1" i="1" dirty="0">
                <a:latin typeface="Arial Narrow" panose="020B0606020202030204" pitchFamily="34" charset="0"/>
                <a:ea typeface="Cambria" panose="02040503050406030204" pitchFamily="18" charset="0"/>
              </a:rPr>
              <a:t> </a:t>
            </a:r>
            <a:r>
              <a:rPr lang="en-US" sz="1600" b="1" i="1" dirty="0" err="1">
                <a:latin typeface="Arial Narrow" panose="020B0606020202030204" pitchFamily="34" charset="0"/>
                <a:ea typeface="Cambria" panose="02040503050406030204" pitchFamily="18" charset="0"/>
              </a:rPr>
              <a:t>perubahan</a:t>
            </a:r>
            <a:r>
              <a:rPr lang="en-US" sz="1600" b="1" i="1" dirty="0">
                <a:latin typeface="Arial Narrow" panose="020B0606020202030204" pitchFamily="34" charset="0"/>
                <a:ea typeface="Cambria" panose="02040503050406030204" pitchFamily="18" charset="0"/>
              </a:rPr>
              <a:t> RKA </a:t>
            </a:r>
            <a:r>
              <a:rPr lang="en-US" sz="1600" b="1" i="1" dirty="0" err="1">
                <a:latin typeface="Arial Narrow" panose="020B0606020202030204" pitchFamily="34" charset="0"/>
                <a:ea typeface="Cambria" panose="02040503050406030204" pitchFamily="18" charset="0"/>
              </a:rPr>
              <a:t>Perangkat</a:t>
            </a:r>
            <a:r>
              <a:rPr lang="en-US" sz="1600" b="1" i="1" dirty="0">
                <a:latin typeface="Arial Narrow" panose="020B0606020202030204" pitchFamily="34" charset="0"/>
                <a:ea typeface="Cambria" panose="02040503050406030204" pitchFamily="18" charset="0"/>
              </a:rPr>
              <a:t> Daerah) </a:t>
            </a:r>
            <a:r>
              <a:rPr lang="en-US" sz="1600" b="1" i="1" dirty="0" err="1">
                <a:latin typeface="Arial Narrow" panose="020B0606020202030204" pitchFamily="34" charset="0"/>
                <a:ea typeface="Cambria" panose="02040503050406030204" pitchFamily="18" charset="0"/>
              </a:rPr>
              <a:t>untuk</a:t>
            </a:r>
            <a:r>
              <a:rPr lang="en-US" sz="1600" b="1" i="1" dirty="0">
                <a:latin typeface="Arial Narrow" panose="020B0606020202030204" pitchFamily="34" charset="0"/>
                <a:ea typeface="Cambria" panose="02040503050406030204" pitchFamily="18" charset="0"/>
              </a:rPr>
              <a:t> </a:t>
            </a:r>
            <a:r>
              <a:rPr lang="en-US" sz="1600" b="1" i="1" dirty="0" err="1">
                <a:latin typeface="Arial Narrow" panose="020B0606020202030204" pitchFamily="34" charset="0"/>
                <a:ea typeface="Cambria" panose="02040503050406030204" pitchFamily="18" charset="0"/>
              </a:rPr>
              <a:t>selanjutnya</a:t>
            </a:r>
            <a:r>
              <a:rPr lang="en-US" sz="1600" b="1" i="1" dirty="0">
                <a:latin typeface="Arial Narrow" panose="020B0606020202030204" pitchFamily="34" charset="0"/>
                <a:ea typeface="Cambria" panose="02040503050406030204" pitchFamily="18" charset="0"/>
              </a:rPr>
              <a:t> </a:t>
            </a:r>
            <a:r>
              <a:rPr lang="en-US" sz="1600" b="1" i="1" dirty="0" err="1">
                <a:latin typeface="Arial Narrow" panose="020B0606020202030204" pitchFamily="34" charset="0"/>
                <a:ea typeface="Cambria" panose="02040503050406030204" pitchFamily="18" charset="0"/>
              </a:rPr>
              <a:t>dituangkan</a:t>
            </a:r>
            <a:r>
              <a:rPr lang="en-US" sz="1600" b="1" i="1" dirty="0">
                <a:latin typeface="Arial Narrow" panose="020B0606020202030204" pitchFamily="34" charset="0"/>
                <a:ea typeface="Cambria" panose="02040503050406030204" pitchFamily="18" charset="0"/>
              </a:rPr>
              <a:t> </a:t>
            </a:r>
            <a:r>
              <a:rPr lang="en-US" sz="1600" b="1" i="1" dirty="0" err="1">
                <a:latin typeface="Arial Narrow" panose="020B0606020202030204" pitchFamily="34" charset="0"/>
                <a:ea typeface="Cambria" panose="02040503050406030204" pitchFamily="18" charset="0"/>
              </a:rPr>
              <a:t>dalam</a:t>
            </a:r>
            <a:r>
              <a:rPr lang="en-US" sz="1600" b="1" i="1" dirty="0">
                <a:latin typeface="Arial Narrow" panose="020B0606020202030204" pitchFamily="34" charset="0"/>
                <a:ea typeface="Cambria" panose="02040503050406030204" pitchFamily="18" charset="0"/>
              </a:rPr>
              <a:t> </a:t>
            </a:r>
            <a:r>
              <a:rPr lang="en-US" sz="1600" b="1" i="1" dirty="0" err="1">
                <a:latin typeface="Arial Narrow" panose="020B0606020202030204" pitchFamily="34" charset="0"/>
                <a:ea typeface="Cambria" panose="02040503050406030204" pitchFamily="18" charset="0"/>
              </a:rPr>
              <a:t>Rancangan</a:t>
            </a:r>
            <a:r>
              <a:rPr lang="en-US" sz="1600" b="1" i="1" dirty="0">
                <a:latin typeface="Arial Narrow" panose="020B0606020202030204" pitchFamily="34" charset="0"/>
                <a:ea typeface="Cambria" panose="02040503050406030204" pitchFamily="18" charset="0"/>
              </a:rPr>
              <a:t> </a:t>
            </a:r>
            <a:r>
              <a:rPr lang="en-US" sz="1600" b="1" i="1" dirty="0" err="1">
                <a:latin typeface="Arial Narrow" panose="020B0606020202030204" pitchFamily="34" charset="0"/>
                <a:ea typeface="Cambria" panose="02040503050406030204" pitchFamily="18" charset="0"/>
              </a:rPr>
              <a:t>Akhir</a:t>
            </a:r>
            <a:r>
              <a:rPr lang="en-US" sz="1600" b="1" i="1" dirty="0">
                <a:latin typeface="Arial Narrow" panose="020B0606020202030204" pitchFamily="34" charset="0"/>
                <a:ea typeface="Cambria" panose="02040503050406030204" pitchFamily="18" charset="0"/>
              </a:rPr>
              <a:t> </a:t>
            </a:r>
            <a:r>
              <a:rPr lang="en-US" sz="1600" b="1" i="1" dirty="0" err="1">
                <a:latin typeface="Arial Narrow" panose="020B0606020202030204" pitchFamily="34" charset="0"/>
                <a:ea typeface="Cambria" panose="02040503050406030204" pitchFamily="18" charset="0"/>
              </a:rPr>
              <a:t>Perubahan</a:t>
            </a:r>
            <a:r>
              <a:rPr lang="en-US" sz="1600" b="1" i="1" dirty="0">
                <a:latin typeface="Arial Narrow" panose="020B0606020202030204" pitchFamily="34" charset="0"/>
                <a:ea typeface="Cambria" panose="02040503050406030204" pitchFamily="18" charset="0"/>
              </a:rPr>
              <a:t> RKPD </a:t>
            </a:r>
            <a:r>
              <a:rPr lang="en-US" sz="1600" b="1" i="1" dirty="0" err="1">
                <a:latin typeface="Arial Narrow" panose="020B0606020202030204" pitchFamily="34" charset="0"/>
                <a:ea typeface="Cambria" panose="02040503050406030204" pitchFamily="18" charset="0"/>
              </a:rPr>
              <a:t>dan</a:t>
            </a:r>
            <a:r>
              <a:rPr lang="en-US" sz="1600" b="1" i="1" dirty="0">
                <a:latin typeface="Arial Narrow" panose="020B0606020202030204" pitchFamily="34" charset="0"/>
                <a:ea typeface="Cambria" panose="02040503050406030204" pitchFamily="18" charset="0"/>
              </a:rPr>
              <a:t> </a:t>
            </a:r>
            <a:r>
              <a:rPr lang="en-US" sz="1600" b="1" i="1" dirty="0" err="1">
                <a:latin typeface="Arial Narrow" panose="020B0606020202030204" pitchFamily="34" charset="0"/>
                <a:ea typeface="Cambria" panose="02040503050406030204" pitchFamily="18" charset="0"/>
              </a:rPr>
              <a:t>kemudian</a:t>
            </a:r>
            <a:r>
              <a:rPr lang="en-US" sz="1600" b="1" i="1" dirty="0">
                <a:latin typeface="Arial Narrow" panose="020B0606020202030204" pitchFamily="34" charset="0"/>
                <a:ea typeface="Cambria" panose="02040503050406030204" pitchFamily="18" charset="0"/>
              </a:rPr>
              <a:t> </a:t>
            </a:r>
            <a:r>
              <a:rPr lang="en-US" sz="1600" b="1" i="1" dirty="0" err="1">
                <a:latin typeface="Arial Narrow" panose="020B0606020202030204" pitchFamily="34" charset="0"/>
                <a:ea typeface="Cambria" panose="02040503050406030204" pitchFamily="18" charset="0"/>
              </a:rPr>
              <a:t>ditetapkan</a:t>
            </a:r>
            <a:r>
              <a:rPr lang="en-US" sz="1600" b="1" i="1" dirty="0">
                <a:latin typeface="Arial Narrow" panose="020B0606020202030204" pitchFamily="34" charset="0"/>
                <a:ea typeface="Cambria" panose="02040503050406030204" pitchFamily="18" charset="0"/>
              </a:rPr>
              <a:t> </a:t>
            </a:r>
            <a:r>
              <a:rPr lang="en-US" sz="1600" b="1" i="1" dirty="0" err="1">
                <a:latin typeface="Arial Narrow" panose="020B0606020202030204" pitchFamily="34" charset="0"/>
                <a:ea typeface="Cambria" panose="02040503050406030204" pitchFamily="18" charset="0"/>
              </a:rPr>
              <a:t>dalam</a:t>
            </a:r>
            <a:r>
              <a:rPr lang="en-US" sz="1600" b="1" i="1" dirty="0">
                <a:latin typeface="Arial Narrow" panose="020B0606020202030204" pitchFamily="34" charset="0"/>
                <a:ea typeface="Cambria" panose="02040503050406030204" pitchFamily="18" charset="0"/>
              </a:rPr>
              <a:t> </a:t>
            </a:r>
            <a:r>
              <a:rPr lang="en-US" sz="1600" b="1" i="1" dirty="0" err="1">
                <a:latin typeface="Arial Narrow" panose="020B0606020202030204" pitchFamily="34" charset="0"/>
                <a:ea typeface="Cambria" panose="02040503050406030204" pitchFamily="18" charset="0"/>
              </a:rPr>
              <a:t>Perkada</a:t>
            </a:r>
            <a:r>
              <a:rPr lang="en-US" sz="1600" b="1" i="1" dirty="0">
                <a:latin typeface="Arial Narrow" panose="020B0606020202030204" pitchFamily="34" charset="0"/>
                <a:ea typeface="Cambria" panose="02040503050406030204" pitchFamily="18" charset="0"/>
              </a:rPr>
              <a:t> </a:t>
            </a:r>
            <a:r>
              <a:rPr lang="en-US" sz="1600" b="1" i="1" dirty="0" err="1">
                <a:latin typeface="Arial Narrow" panose="020B0606020202030204" pitchFamily="34" charset="0"/>
                <a:ea typeface="Cambria" panose="02040503050406030204" pitchFamily="18" charset="0"/>
              </a:rPr>
              <a:t>Perubahan</a:t>
            </a:r>
            <a:r>
              <a:rPr lang="en-US" sz="1600" b="1" i="1" dirty="0">
                <a:latin typeface="Arial Narrow" panose="020B0606020202030204" pitchFamily="34" charset="0"/>
                <a:ea typeface="Cambria" panose="02040503050406030204" pitchFamily="18" charset="0"/>
              </a:rPr>
              <a:t> RKPD (</a:t>
            </a:r>
            <a:r>
              <a:rPr lang="en-US" sz="1600" b="1" i="1" dirty="0" err="1">
                <a:latin typeface="Arial Narrow" panose="020B0606020202030204" pitchFamily="34" charset="0"/>
                <a:ea typeface="Cambria" panose="02040503050406030204" pitchFamily="18" charset="0"/>
              </a:rPr>
              <a:t>Permendagri</a:t>
            </a:r>
            <a:r>
              <a:rPr lang="en-US" sz="1600" b="1" i="1" dirty="0">
                <a:latin typeface="Arial Narrow" panose="020B0606020202030204" pitchFamily="34" charset="0"/>
                <a:ea typeface="Cambria" panose="02040503050406030204" pitchFamily="18" charset="0"/>
              </a:rPr>
              <a:t> 86/2017, </a:t>
            </a:r>
            <a:r>
              <a:rPr lang="en-US" sz="1600" b="1" i="1" dirty="0" err="1">
                <a:latin typeface="Arial Narrow" panose="020B0606020202030204" pitchFamily="34" charset="0"/>
                <a:ea typeface="Cambria" panose="02040503050406030204" pitchFamily="18" charset="0"/>
              </a:rPr>
              <a:t>Psl</a:t>
            </a:r>
            <a:r>
              <a:rPr lang="en-US" sz="1600" b="1" i="1" dirty="0">
                <a:latin typeface="Arial Narrow" panose="020B0606020202030204" pitchFamily="34" charset="0"/>
                <a:ea typeface="Cambria" panose="02040503050406030204" pitchFamily="18" charset="0"/>
              </a:rPr>
              <a:t> 343-358)</a:t>
            </a:r>
          </a:p>
        </p:txBody>
      </p:sp>
      <p:sp>
        <p:nvSpPr>
          <p:cNvPr id="10" name="Rectangle 9"/>
          <p:cNvSpPr/>
          <p:nvPr/>
        </p:nvSpPr>
        <p:spPr>
          <a:xfrm>
            <a:off x="225067" y="609600"/>
            <a:ext cx="10138134" cy="1344909"/>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85800" y="54184"/>
            <a:ext cx="2960877" cy="461665"/>
          </a:xfrm>
          <a:prstGeom prst="rect">
            <a:avLst/>
          </a:prstGeom>
          <a:solidFill>
            <a:schemeClr val="bg1"/>
          </a:solidFill>
        </p:spPr>
        <p:txBody>
          <a:bodyPr wrap="square" rtlCol="0">
            <a:spAutoFit/>
          </a:bodyPr>
          <a:lstStyle/>
          <a:p>
            <a:endParaRPr lang="en-US" sz="1200" i="1" dirty="0">
              <a:solidFill>
                <a:srgbClr val="FF0000"/>
              </a:solidFill>
            </a:endParaRPr>
          </a:p>
          <a:p>
            <a:r>
              <a:rPr lang="en-US" sz="1200" i="1" dirty="0">
                <a:solidFill>
                  <a:srgbClr val="FF0000"/>
                </a:solidFill>
              </a:rPr>
              <a:t>    </a:t>
            </a:r>
            <a:r>
              <a:rPr lang="en-US" sz="1200" i="1" dirty="0" err="1">
                <a:solidFill>
                  <a:srgbClr val="FF0000"/>
                </a:solidFill>
              </a:rPr>
              <a:t>Jadwal</a:t>
            </a:r>
            <a:r>
              <a:rPr lang="en-US" sz="1200" i="1" dirty="0">
                <a:solidFill>
                  <a:srgbClr val="FF0000"/>
                </a:solidFill>
              </a:rPr>
              <a:t> </a:t>
            </a:r>
            <a:r>
              <a:rPr lang="en-US" sz="1200" i="1" dirty="0" err="1">
                <a:solidFill>
                  <a:srgbClr val="FF0000"/>
                </a:solidFill>
              </a:rPr>
              <a:t>Penyusunan</a:t>
            </a:r>
            <a:r>
              <a:rPr lang="en-US" sz="1200" i="1" dirty="0">
                <a:solidFill>
                  <a:srgbClr val="FF0000"/>
                </a:solidFill>
              </a:rPr>
              <a:t> RKPD </a:t>
            </a:r>
            <a:r>
              <a:rPr lang="en-US" sz="1200" i="1" dirty="0" err="1">
                <a:solidFill>
                  <a:srgbClr val="FF0000"/>
                </a:solidFill>
              </a:rPr>
              <a:t>Tahun</a:t>
            </a:r>
            <a:r>
              <a:rPr lang="en-US" sz="1200" i="1" dirty="0">
                <a:solidFill>
                  <a:srgbClr val="FF0000"/>
                </a:solidFill>
              </a:rPr>
              <a:t> 2022</a:t>
            </a:r>
          </a:p>
        </p:txBody>
      </p:sp>
      <p:sp>
        <p:nvSpPr>
          <p:cNvPr id="76" name="TextBox 75"/>
          <p:cNvSpPr txBox="1"/>
          <p:nvPr/>
        </p:nvSpPr>
        <p:spPr>
          <a:xfrm>
            <a:off x="304800" y="4794922"/>
            <a:ext cx="5032733" cy="1708160"/>
          </a:xfrm>
          <a:prstGeom prst="rect">
            <a:avLst/>
          </a:prstGeom>
          <a:noFill/>
        </p:spPr>
        <p:txBody>
          <a:bodyPr wrap="square" rtlCol="0">
            <a:spAutoFit/>
          </a:bodyPr>
          <a:lstStyle/>
          <a:p>
            <a:r>
              <a:rPr lang="en-US" sz="1500" i="1" dirty="0" err="1">
                <a:latin typeface="Arial Narrow" panose="020B0606020202030204" pitchFamily="34" charset="0"/>
                <a:ea typeface="Cambria" panose="02040503050406030204" pitchFamily="18" charset="0"/>
              </a:rPr>
              <a:t>Catatan</a:t>
            </a:r>
            <a:r>
              <a:rPr lang="en-US" sz="1500" i="1" dirty="0">
                <a:latin typeface="Arial Narrow" panose="020B0606020202030204" pitchFamily="34" charset="0"/>
                <a:ea typeface="Cambria" panose="02040503050406030204" pitchFamily="18" charset="0"/>
              </a:rPr>
              <a:t>:</a:t>
            </a:r>
          </a:p>
          <a:p>
            <a:r>
              <a:rPr lang="en-US" sz="1500" i="1" dirty="0">
                <a:latin typeface="Arial Narrow" panose="020B0606020202030204" pitchFamily="34" charset="0"/>
                <a:ea typeface="Cambria" panose="02040503050406030204" pitchFamily="18" charset="0"/>
              </a:rPr>
              <a:t>Timeline </a:t>
            </a:r>
            <a:r>
              <a:rPr lang="en-US" sz="1500" i="1" dirty="0" err="1">
                <a:latin typeface="Arial Narrow" panose="020B0606020202030204" pitchFamily="34" charset="0"/>
                <a:ea typeface="Cambria" panose="02040503050406030204" pitchFamily="18" charset="0"/>
              </a:rPr>
              <a:t>Perencanaan</a:t>
            </a:r>
            <a:r>
              <a:rPr lang="en-US" sz="1500" i="1" dirty="0">
                <a:latin typeface="Arial Narrow" panose="020B0606020202030204" pitchFamily="34" charset="0"/>
                <a:ea typeface="Cambria" panose="02040503050406030204" pitchFamily="18" charset="0"/>
              </a:rPr>
              <a:t>, </a:t>
            </a:r>
            <a:r>
              <a:rPr lang="en-US" sz="1500" i="1" dirty="0" err="1">
                <a:latin typeface="Arial Narrow" panose="020B0606020202030204" pitchFamily="34" charset="0"/>
                <a:ea typeface="Cambria" panose="02040503050406030204" pitchFamily="18" charset="0"/>
              </a:rPr>
              <a:t>Pengusulan</a:t>
            </a:r>
            <a:r>
              <a:rPr lang="en-US" sz="1500" i="1" dirty="0">
                <a:latin typeface="Arial Narrow" panose="020B0606020202030204" pitchFamily="34" charset="0"/>
                <a:ea typeface="Cambria" panose="02040503050406030204" pitchFamily="18" charset="0"/>
              </a:rPr>
              <a:t>, </a:t>
            </a:r>
            <a:r>
              <a:rPr lang="en-US" sz="1500" i="1" dirty="0" err="1">
                <a:latin typeface="Arial Narrow" panose="020B0606020202030204" pitchFamily="34" charset="0"/>
                <a:ea typeface="Cambria" panose="02040503050406030204" pitchFamily="18" charset="0"/>
              </a:rPr>
              <a:t>Penilaian</a:t>
            </a:r>
            <a:r>
              <a:rPr lang="en-US" sz="1500" i="1" dirty="0">
                <a:latin typeface="Arial Narrow" panose="020B0606020202030204" pitchFamily="34" charset="0"/>
                <a:ea typeface="Cambria" panose="02040503050406030204" pitchFamily="18" charset="0"/>
              </a:rPr>
              <a:t>, </a:t>
            </a:r>
            <a:r>
              <a:rPr lang="en-US" sz="1500" i="1" dirty="0" err="1">
                <a:latin typeface="Arial Narrow" panose="020B0606020202030204" pitchFamily="34" charset="0"/>
                <a:ea typeface="Cambria" panose="02040503050406030204" pitchFamily="18" charset="0"/>
              </a:rPr>
              <a:t>Penetapan</a:t>
            </a:r>
            <a:r>
              <a:rPr lang="en-US" sz="1500" i="1" dirty="0">
                <a:latin typeface="Arial Narrow" panose="020B0606020202030204" pitchFamily="34" charset="0"/>
                <a:ea typeface="Cambria" panose="02040503050406030204" pitchFamily="18" charset="0"/>
              </a:rPr>
              <a:t> </a:t>
            </a:r>
            <a:r>
              <a:rPr lang="en-US" sz="1500" i="1" dirty="0" err="1">
                <a:latin typeface="Arial Narrow" panose="020B0606020202030204" pitchFamily="34" charset="0"/>
                <a:ea typeface="Cambria" panose="02040503050406030204" pitchFamily="18" charset="0"/>
              </a:rPr>
              <a:t>Alokasi</a:t>
            </a:r>
            <a:r>
              <a:rPr lang="en-US" sz="1500" i="1" dirty="0">
                <a:latin typeface="Arial Narrow" panose="020B0606020202030204" pitchFamily="34" charset="0"/>
                <a:ea typeface="Cambria" panose="02040503050406030204" pitchFamily="18" charset="0"/>
              </a:rPr>
              <a:t> </a:t>
            </a:r>
            <a:r>
              <a:rPr lang="en-US" sz="1500" i="1" dirty="0" err="1">
                <a:latin typeface="Arial Narrow" panose="020B0606020202030204" pitchFamily="34" charset="0"/>
                <a:ea typeface="Cambria" panose="02040503050406030204" pitchFamily="18" charset="0"/>
              </a:rPr>
              <a:t>sampai</a:t>
            </a:r>
            <a:r>
              <a:rPr lang="en-US" sz="1500" i="1" dirty="0">
                <a:latin typeface="Arial Narrow" panose="020B0606020202030204" pitchFamily="34" charset="0"/>
                <a:ea typeface="Cambria" panose="02040503050406030204" pitchFamily="18" charset="0"/>
              </a:rPr>
              <a:t> </a:t>
            </a:r>
            <a:r>
              <a:rPr lang="en-US" sz="1500" i="1" dirty="0" err="1">
                <a:latin typeface="Arial Narrow" panose="020B0606020202030204" pitchFamily="34" charset="0"/>
                <a:ea typeface="Cambria" panose="02040503050406030204" pitchFamily="18" charset="0"/>
              </a:rPr>
              <a:t>dengan</a:t>
            </a:r>
            <a:r>
              <a:rPr lang="en-US" sz="1500" i="1" dirty="0">
                <a:latin typeface="Arial Narrow" panose="020B0606020202030204" pitchFamily="34" charset="0"/>
                <a:ea typeface="Cambria" panose="02040503050406030204" pitchFamily="18" charset="0"/>
              </a:rPr>
              <a:t> </a:t>
            </a:r>
            <a:r>
              <a:rPr lang="en-US" sz="1500" i="1" dirty="0" err="1">
                <a:latin typeface="Arial Narrow" panose="020B0606020202030204" pitchFamily="34" charset="0"/>
                <a:ea typeface="Cambria" panose="02040503050406030204" pitchFamily="18" charset="0"/>
              </a:rPr>
              <a:t>penyusunan</a:t>
            </a:r>
            <a:r>
              <a:rPr lang="en-US" sz="1500" i="1" dirty="0">
                <a:latin typeface="Arial Narrow" panose="020B0606020202030204" pitchFamily="34" charset="0"/>
                <a:ea typeface="Cambria" panose="02040503050406030204" pitchFamily="18" charset="0"/>
              </a:rPr>
              <a:t> </a:t>
            </a:r>
            <a:r>
              <a:rPr lang="en-US" sz="1500" i="1" dirty="0" err="1">
                <a:latin typeface="Arial Narrow" panose="020B0606020202030204" pitchFamily="34" charset="0"/>
                <a:ea typeface="Cambria" panose="02040503050406030204" pitchFamily="18" charset="0"/>
              </a:rPr>
              <a:t>Rencana</a:t>
            </a:r>
            <a:r>
              <a:rPr lang="en-US" sz="1500" i="1" dirty="0">
                <a:latin typeface="Arial Narrow" panose="020B0606020202030204" pitchFamily="34" charset="0"/>
                <a:ea typeface="Cambria" panose="02040503050406030204" pitchFamily="18" charset="0"/>
              </a:rPr>
              <a:t> </a:t>
            </a:r>
            <a:r>
              <a:rPr lang="en-US" sz="1500" i="1" dirty="0" err="1">
                <a:latin typeface="Arial Narrow" panose="020B0606020202030204" pitchFamily="34" charset="0"/>
                <a:ea typeface="Cambria" panose="02040503050406030204" pitchFamily="18" charset="0"/>
              </a:rPr>
              <a:t>Kegiatan</a:t>
            </a:r>
            <a:r>
              <a:rPr lang="en-US" sz="1500" i="1" dirty="0">
                <a:latin typeface="Arial Narrow" panose="020B0606020202030204" pitchFamily="34" charset="0"/>
                <a:ea typeface="Cambria" panose="02040503050406030204" pitchFamily="18" charset="0"/>
              </a:rPr>
              <a:t> (RK) DAK </a:t>
            </a:r>
            <a:r>
              <a:rPr lang="en-US" sz="1500" i="1" dirty="0" err="1">
                <a:latin typeface="Arial Narrow" panose="020B0606020202030204" pitchFamily="34" charset="0"/>
                <a:ea typeface="Cambria" panose="02040503050406030204" pitchFamily="18" charset="0"/>
              </a:rPr>
              <a:t>Fisik</a:t>
            </a:r>
            <a:r>
              <a:rPr lang="en-US" sz="1500" i="1" dirty="0">
                <a:latin typeface="Arial Narrow" panose="020B0606020202030204" pitchFamily="34" charset="0"/>
                <a:ea typeface="Cambria" panose="02040503050406030204" pitchFamily="18" charset="0"/>
              </a:rPr>
              <a:t> (</a:t>
            </a:r>
            <a:r>
              <a:rPr lang="en-US" sz="1500" i="1" dirty="0" err="1">
                <a:latin typeface="Arial Narrow" panose="020B0606020202030204" pitchFamily="34" charset="0"/>
                <a:ea typeface="Cambria" panose="02040503050406030204" pitchFamily="18" charset="0"/>
              </a:rPr>
              <a:t>Januari</a:t>
            </a:r>
            <a:r>
              <a:rPr lang="en-US" sz="1500" i="1" dirty="0">
                <a:latin typeface="Arial Narrow" panose="020B0606020202030204" pitchFamily="34" charset="0"/>
                <a:ea typeface="Cambria" panose="02040503050406030204" pitchFamily="18" charset="0"/>
              </a:rPr>
              <a:t> – </a:t>
            </a:r>
            <a:r>
              <a:rPr lang="en-US" sz="1500" i="1" dirty="0" err="1">
                <a:latin typeface="Arial Narrow" panose="020B0606020202030204" pitchFamily="34" charset="0"/>
                <a:ea typeface="Cambria" panose="02040503050406030204" pitchFamily="18" charset="0"/>
              </a:rPr>
              <a:t>Desember</a:t>
            </a:r>
            <a:r>
              <a:rPr lang="en-US" sz="1500" i="1" dirty="0">
                <a:latin typeface="Arial Narrow" panose="020B0606020202030204" pitchFamily="34" charset="0"/>
                <a:ea typeface="Cambria" panose="02040503050406030204" pitchFamily="18" charset="0"/>
              </a:rPr>
              <a:t>) </a:t>
            </a:r>
            <a:r>
              <a:rPr lang="en-US" sz="1500" b="1" i="1" u="sng" dirty="0" err="1">
                <a:solidFill>
                  <a:srgbClr val="FF0000"/>
                </a:solidFill>
                <a:latin typeface="Arial Narrow" panose="020B0606020202030204" pitchFamily="34" charset="0"/>
                <a:ea typeface="Cambria" panose="02040503050406030204" pitchFamily="18" charset="0"/>
              </a:rPr>
              <a:t>tidak</a:t>
            </a:r>
            <a:r>
              <a:rPr lang="en-US" sz="1500" b="1" i="1" u="sng" dirty="0">
                <a:solidFill>
                  <a:srgbClr val="FF0000"/>
                </a:solidFill>
                <a:latin typeface="Arial Narrow" panose="020B0606020202030204" pitchFamily="34" charset="0"/>
                <a:ea typeface="Cambria" panose="02040503050406030204" pitchFamily="18" charset="0"/>
              </a:rPr>
              <a:t> in-line </a:t>
            </a:r>
            <a:r>
              <a:rPr lang="en-US" sz="1500" i="1" dirty="0" err="1">
                <a:latin typeface="Arial Narrow" panose="020B0606020202030204" pitchFamily="34" charset="0"/>
                <a:ea typeface="Cambria" panose="02040503050406030204" pitchFamily="18" charset="0"/>
              </a:rPr>
              <a:t>dengan</a:t>
            </a:r>
            <a:r>
              <a:rPr lang="en-US" sz="1500" i="1" dirty="0">
                <a:latin typeface="Arial Narrow" panose="020B0606020202030204" pitchFamily="34" charset="0"/>
                <a:ea typeface="Cambria" panose="02040503050406030204" pitchFamily="18" charset="0"/>
              </a:rPr>
              <a:t> </a:t>
            </a:r>
            <a:r>
              <a:rPr lang="en-US" sz="1500" i="1" dirty="0" err="1">
                <a:latin typeface="Arial Narrow" panose="020B0606020202030204" pitchFamily="34" charset="0"/>
                <a:ea typeface="Cambria" panose="02040503050406030204" pitchFamily="18" charset="0"/>
              </a:rPr>
              <a:t>Jadwal</a:t>
            </a:r>
            <a:r>
              <a:rPr lang="en-US" sz="1500" i="1" dirty="0">
                <a:latin typeface="Arial Narrow" panose="020B0606020202030204" pitchFamily="34" charset="0"/>
                <a:ea typeface="Cambria" panose="02040503050406030204" pitchFamily="18" charset="0"/>
              </a:rPr>
              <a:t> </a:t>
            </a:r>
            <a:r>
              <a:rPr lang="en-US" sz="1500" i="1" dirty="0" err="1">
                <a:latin typeface="Arial Narrow" panose="020B0606020202030204" pitchFamily="34" charset="0"/>
                <a:ea typeface="Cambria" panose="02040503050406030204" pitchFamily="18" charset="0"/>
              </a:rPr>
              <a:t>Penyusunan</a:t>
            </a:r>
            <a:r>
              <a:rPr lang="en-US" sz="1500" i="1" dirty="0">
                <a:latin typeface="Arial Narrow" panose="020B0606020202030204" pitchFamily="34" charset="0"/>
                <a:ea typeface="Cambria" panose="02040503050406030204" pitchFamily="18" charset="0"/>
              </a:rPr>
              <a:t> RKPD </a:t>
            </a:r>
            <a:r>
              <a:rPr lang="en-US" sz="1500" i="1" dirty="0" err="1">
                <a:latin typeface="Arial Narrow" panose="020B0606020202030204" pitchFamily="34" charset="0"/>
                <a:ea typeface="Cambria" panose="02040503050406030204" pitchFamily="18" charset="0"/>
              </a:rPr>
              <a:t>Tahun</a:t>
            </a:r>
            <a:r>
              <a:rPr lang="en-US" sz="1500" i="1" dirty="0">
                <a:latin typeface="Arial Narrow" panose="020B0606020202030204" pitchFamily="34" charset="0"/>
                <a:ea typeface="Cambria" panose="02040503050406030204" pitchFamily="18" charset="0"/>
              </a:rPr>
              <a:t> 2022 </a:t>
            </a:r>
            <a:r>
              <a:rPr lang="en-US" sz="1500" i="1" dirty="0" err="1">
                <a:latin typeface="Arial Narrow" panose="020B0606020202030204" pitchFamily="34" charset="0"/>
                <a:ea typeface="Cambria" panose="02040503050406030204" pitchFamily="18" charset="0"/>
              </a:rPr>
              <a:t>dimana</a:t>
            </a:r>
            <a:r>
              <a:rPr lang="en-US" sz="1500" i="1" dirty="0">
                <a:latin typeface="Arial Narrow" panose="020B0606020202030204" pitchFamily="34" charset="0"/>
                <a:ea typeface="Cambria" panose="02040503050406030204" pitchFamily="18" charset="0"/>
              </a:rPr>
              <a:t> </a:t>
            </a:r>
            <a:r>
              <a:rPr lang="en-US" sz="1500" i="1" dirty="0" err="1">
                <a:latin typeface="Arial Narrow" panose="020B0606020202030204" pitchFamily="34" charset="0"/>
                <a:ea typeface="Cambria" panose="02040503050406030204" pitchFamily="18" charset="0"/>
              </a:rPr>
              <a:t>penetapan</a:t>
            </a:r>
            <a:r>
              <a:rPr lang="en-US" sz="1500" i="1" dirty="0">
                <a:latin typeface="Arial Narrow" panose="020B0606020202030204" pitchFamily="34" charset="0"/>
                <a:ea typeface="Cambria" panose="02040503050406030204" pitchFamily="18" charset="0"/>
              </a:rPr>
              <a:t> RKPD </a:t>
            </a:r>
            <a:r>
              <a:rPr lang="en-US" sz="1500" i="1" dirty="0" err="1">
                <a:latin typeface="Arial Narrow" panose="020B0606020202030204" pitchFamily="34" charset="0"/>
                <a:ea typeface="Cambria" panose="02040503050406030204" pitchFamily="18" charset="0"/>
              </a:rPr>
              <a:t>Prov</a:t>
            </a:r>
            <a:r>
              <a:rPr lang="en-US" sz="1500" i="1" dirty="0">
                <a:latin typeface="Arial Narrow" panose="020B0606020202030204" pitchFamily="34" charset="0"/>
                <a:ea typeface="Cambria" panose="02040503050406030204" pitchFamily="18" charset="0"/>
              </a:rPr>
              <a:t> paling </a:t>
            </a:r>
            <a:r>
              <a:rPr lang="en-US" sz="1500" i="1" dirty="0" err="1">
                <a:latin typeface="Arial Narrow" panose="020B0606020202030204" pitchFamily="34" charset="0"/>
                <a:ea typeface="Cambria" panose="02040503050406030204" pitchFamily="18" charset="0"/>
              </a:rPr>
              <a:t>lambat</a:t>
            </a:r>
            <a:r>
              <a:rPr lang="en-US" sz="1500" i="1" dirty="0">
                <a:latin typeface="Arial Narrow" panose="020B0606020202030204" pitchFamily="34" charset="0"/>
                <a:ea typeface="Cambria" panose="02040503050406030204" pitchFamily="18" charset="0"/>
              </a:rPr>
              <a:t> </a:t>
            </a:r>
            <a:r>
              <a:rPr lang="en-US" sz="1500" i="1" dirty="0" err="1">
                <a:latin typeface="Arial Narrow" panose="020B0606020202030204" pitchFamily="34" charset="0"/>
                <a:ea typeface="Cambria" panose="02040503050406030204" pitchFamily="18" charset="0"/>
              </a:rPr>
              <a:t>akhir</a:t>
            </a:r>
            <a:r>
              <a:rPr lang="en-US" sz="1500" i="1" dirty="0">
                <a:latin typeface="Arial Narrow" panose="020B0606020202030204" pitchFamily="34" charset="0"/>
                <a:ea typeface="Cambria" panose="02040503050406030204" pitchFamily="18" charset="0"/>
              </a:rPr>
              <a:t> </a:t>
            </a:r>
            <a:r>
              <a:rPr lang="en-US" sz="1500" i="1" dirty="0" err="1">
                <a:latin typeface="Arial Narrow" panose="020B0606020202030204" pitchFamily="34" charset="0"/>
                <a:ea typeface="Cambria" panose="02040503050406030204" pitchFamily="18" charset="0"/>
              </a:rPr>
              <a:t>Juni</a:t>
            </a:r>
            <a:r>
              <a:rPr lang="en-US" sz="1500" i="1" dirty="0">
                <a:latin typeface="Arial Narrow" panose="020B0606020202030204" pitchFamily="34" charset="0"/>
                <a:ea typeface="Cambria" panose="02040503050406030204" pitchFamily="18" charset="0"/>
              </a:rPr>
              <a:t> </a:t>
            </a:r>
            <a:r>
              <a:rPr lang="en-US" sz="1500" i="1" dirty="0" err="1">
                <a:latin typeface="Arial Narrow" panose="020B0606020202030204" pitchFamily="34" charset="0"/>
                <a:ea typeface="Cambria" panose="02040503050406030204" pitchFamily="18" charset="0"/>
              </a:rPr>
              <a:t>dan</a:t>
            </a:r>
            <a:r>
              <a:rPr lang="en-US" sz="1500" i="1" dirty="0">
                <a:latin typeface="Arial Narrow" panose="020B0606020202030204" pitchFamily="34" charset="0"/>
                <a:ea typeface="Cambria" panose="02040503050406030204" pitchFamily="18" charset="0"/>
              </a:rPr>
              <a:t> </a:t>
            </a:r>
            <a:r>
              <a:rPr lang="en-US" sz="1500" i="1" dirty="0" err="1">
                <a:latin typeface="Arial Narrow" panose="020B0606020202030204" pitchFamily="34" charset="0"/>
                <a:ea typeface="Cambria" panose="02040503050406030204" pitchFamily="18" charset="0"/>
              </a:rPr>
              <a:t>penetapan</a:t>
            </a:r>
            <a:r>
              <a:rPr lang="en-US" sz="1500" i="1" dirty="0">
                <a:latin typeface="Arial Narrow" panose="020B0606020202030204" pitchFamily="34" charset="0"/>
                <a:ea typeface="Cambria" panose="02040503050406030204" pitchFamily="18" charset="0"/>
              </a:rPr>
              <a:t> RKPD </a:t>
            </a:r>
            <a:r>
              <a:rPr lang="en-US" sz="1500" i="1" dirty="0" err="1">
                <a:latin typeface="Arial Narrow" panose="020B0606020202030204" pitchFamily="34" charset="0"/>
                <a:ea typeface="Cambria" panose="02040503050406030204" pitchFamily="18" charset="0"/>
              </a:rPr>
              <a:t>Kab</a:t>
            </a:r>
            <a:r>
              <a:rPr lang="en-US" sz="1500" i="1" dirty="0">
                <a:latin typeface="Arial Narrow" panose="020B0606020202030204" pitchFamily="34" charset="0"/>
                <a:ea typeface="Cambria" panose="02040503050406030204" pitchFamily="18" charset="0"/>
              </a:rPr>
              <a:t>/Kota paling </a:t>
            </a:r>
            <a:r>
              <a:rPr lang="en-US" sz="1500" i="1" dirty="0" err="1">
                <a:latin typeface="Arial Narrow" panose="020B0606020202030204" pitchFamily="34" charset="0"/>
                <a:ea typeface="Cambria" panose="02040503050406030204" pitchFamily="18" charset="0"/>
              </a:rPr>
              <a:t>lambat</a:t>
            </a:r>
            <a:r>
              <a:rPr lang="en-US" sz="1500" i="1" dirty="0">
                <a:latin typeface="Arial Narrow" panose="020B0606020202030204" pitchFamily="34" charset="0"/>
                <a:ea typeface="Cambria" panose="02040503050406030204" pitchFamily="18" charset="0"/>
              </a:rPr>
              <a:t> 1 </a:t>
            </a:r>
            <a:r>
              <a:rPr lang="en-US" sz="1500" i="1" dirty="0" err="1">
                <a:latin typeface="Arial Narrow" panose="020B0606020202030204" pitchFamily="34" charset="0"/>
                <a:ea typeface="Cambria" panose="02040503050406030204" pitchFamily="18" charset="0"/>
              </a:rPr>
              <a:t>minggu</a:t>
            </a:r>
            <a:r>
              <a:rPr lang="en-US" sz="1500" i="1" dirty="0">
                <a:latin typeface="Arial Narrow" panose="020B0606020202030204" pitchFamily="34" charset="0"/>
                <a:ea typeface="Cambria" panose="02040503050406030204" pitchFamily="18" charset="0"/>
              </a:rPr>
              <a:t> </a:t>
            </a:r>
            <a:r>
              <a:rPr lang="en-US" sz="1500" i="1" dirty="0" err="1">
                <a:latin typeface="Arial Narrow" panose="020B0606020202030204" pitchFamily="34" charset="0"/>
                <a:ea typeface="Cambria" panose="02040503050406030204" pitchFamily="18" charset="0"/>
              </a:rPr>
              <a:t>setelah</a:t>
            </a:r>
            <a:r>
              <a:rPr lang="en-US" sz="1500" i="1" dirty="0">
                <a:latin typeface="Arial Narrow" panose="020B0606020202030204" pitchFamily="34" charset="0"/>
                <a:ea typeface="Cambria" panose="02040503050406030204" pitchFamily="18" charset="0"/>
              </a:rPr>
              <a:t> RKPD </a:t>
            </a:r>
            <a:r>
              <a:rPr lang="en-US" sz="1500" i="1" dirty="0" err="1">
                <a:latin typeface="Arial Narrow" panose="020B0606020202030204" pitchFamily="34" charset="0"/>
                <a:ea typeface="Cambria" panose="02040503050406030204" pitchFamily="18" charset="0"/>
              </a:rPr>
              <a:t>Prov</a:t>
            </a:r>
            <a:r>
              <a:rPr lang="en-US" sz="1500" i="1" dirty="0">
                <a:latin typeface="Arial Narrow" panose="020B0606020202030204" pitchFamily="34" charset="0"/>
                <a:ea typeface="Cambria" panose="02040503050406030204" pitchFamily="18" charset="0"/>
              </a:rPr>
              <a:t> </a:t>
            </a:r>
            <a:r>
              <a:rPr lang="en-US" sz="1500" i="1" dirty="0" err="1">
                <a:latin typeface="Arial Narrow" panose="020B0606020202030204" pitchFamily="34" charset="0"/>
                <a:ea typeface="Cambria" panose="02040503050406030204" pitchFamily="18" charset="0"/>
              </a:rPr>
              <a:t>ditetapkan</a:t>
            </a:r>
            <a:r>
              <a:rPr lang="en-US" sz="1500" i="1" dirty="0">
                <a:latin typeface="Arial Narrow" panose="020B0606020202030204" pitchFamily="34" charset="0"/>
                <a:ea typeface="Cambria" panose="02040503050406030204" pitchFamily="18" charset="0"/>
              </a:rPr>
              <a:t> </a:t>
            </a:r>
          </a:p>
        </p:txBody>
      </p:sp>
      <p:sp>
        <p:nvSpPr>
          <p:cNvPr id="18" name="Right Arrow 17"/>
          <p:cNvSpPr/>
          <p:nvPr/>
        </p:nvSpPr>
        <p:spPr>
          <a:xfrm>
            <a:off x="5601741" y="5151731"/>
            <a:ext cx="289896" cy="10002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2997649" y="3388547"/>
            <a:ext cx="8584752" cy="1412053"/>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Down Arrow 47"/>
          <p:cNvSpPr/>
          <p:nvPr/>
        </p:nvSpPr>
        <p:spPr>
          <a:xfrm>
            <a:off x="6934200" y="4809155"/>
            <a:ext cx="1496092" cy="198716"/>
          </a:xfrm>
          <a:prstGeom prst="down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8" name="Picture 8">
            <a:extLst>
              <a:ext uri="{FF2B5EF4-FFF2-40B4-BE49-F238E27FC236}">
                <a16:creationId xmlns="" xmlns:a16="http://schemas.microsoft.com/office/drawing/2014/main" id="{2A2FBF67-8FCC-704F-8D38-33983943D80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82401" y="14052"/>
            <a:ext cx="549275"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506481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7"/>
          </p:nvPr>
        </p:nvSpPr>
        <p:spPr/>
        <p:txBody>
          <a:bodyPr/>
          <a:lstStyle/>
          <a:p>
            <a:pPr marL="38100">
              <a:lnSpc>
                <a:spcPct val="100000"/>
              </a:lnSpc>
              <a:spcBef>
                <a:spcPts val="254"/>
              </a:spcBef>
            </a:pPr>
            <a:fld id="{81D60167-4931-47E6-BA6A-407CBD079E47}" type="slidenum">
              <a:rPr lang="id-ID" spc="-5" smtClean="0"/>
              <a:t>11</a:t>
            </a:fld>
            <a:endParaRPr lang="id-ID" spc="-5" dirty="0"/>
          </a:p>
        </p:txBody>
      </p:sp>
      <p:sp>
        <p:nvSpPr>
          <p:cNvPr id="6" name="Rectangle 3"/>
          <p:cNvSpPr/>
          <p:nvPr/>
        </p:nvSpPr>
        <p:spPr>
          <a:xfrm>
            <a:off x="4163496" y="-1"/>
            <a:ext cx="8014855" cy="304801"/>
          </a:xfrm>
          <a:custGeom>
            <a:avLst/>
            <a:gdLst>
              <a:gd name="connsiteX0" fmla="*/ 0 w 8001000"/>
              <a:gd name="connsiteY0" fmla="*/ 0 h 228600"/>
              <a:gd name="connsiteX1" fmla="*/ 8001000 w 8001000"/>
              <a:gd name="connsiteY1" fmla="*/ 0 h 228600"/>
              <a:gd name="connsiteX2" fmla="*/ 8001000 w 8001000"/>
              <a:gd name="connsiteY2" fmla="*/ 228600 h 228600"/>
              <a:gd name="connsiteX3" fmla="*/ 0 w 8001000"/>
              <a:gd name="connsiteY3" fmla="*/ 228600 h 228600"/>
              <a:gd name="connsiteX4" fmla="*/ 0 w 8001000"/>
              <a:gd name="connsiteY4" fmla="*/ 0 h 228600"/>
              <a:gd name="connsiteX0" fmla="*/ 0 w 8001000"/>
              <a:gd name="connsiteY0" fmla="*/ 0 h 242454"/>
              <a:gd name="connsiteX1" fmla="*/ 8001000 w 8001000"/>
              <a:gd name="connsiteY1" fmla="*/ 0 h 242454"/>
              <a:gd name="connsiteX2" fmla="*/ 8001000 w 8001000"/>
              <a:gd name="connsiteY2" fmla="*/ 228600 h 242454"/>
              <a:gd name="connsiteX3" fmla="*/ 207818 w 8001000"/>
              <a:gd name="connsiteY3" fmla="*/ 242454 h 242454"/>
              <a:gd name="connsiteX4" fmla="*/ 0 w 8001000"/>
              <a:gd name="connsiteY4" fmla="*/ 0 h 2424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1000" h="242454">
                <a:moveTo>
                  <a:pt x="0" y="0"/>
                </a:moveTo>
                <a:lnTo>
                  <a:pt x="8001000" y="0"/>
                </a:lnTo>
                <a:lnTo>
                  <a:pt x="8001000" y="228600"/>
                </a:lnTo>
                <a:lnTo>
                  <a:pt x="207818" y="242454"/>
                </a:lnTo>
                <a:lnTo>
                  <a:pt x="0" y="0"/>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4"/>
          <p:cNvSpPr/>
          <p:nvPr/>
        </p:nvSpPr>
        <p:spPr>
          <a:xfrm>
            <a:off x="1362075" y="6591300"/>
            <a:ext cx="4648200" cy="259200"/>
          </a:xfrm>
          <a:custGeom>
            <a:avLst/>
            <a:gdLst>
              <a:gd name="connsiteX0" fmla="*/ 0 w 4648200"/>
              <a:gd name="connsiteY0" fmla="*/ 0 h 259200"/>
              <a:gd name="connsiteX1" fmla="*/ 4648200 w 4648200"/>
              <a:gd name="connsiteY1" fmla="*/ 0 h 259200"/>
              <a:gd name="connsiteX2" fmla="*/ 4648200 w 4648200"/>
              <a:gd name="connsiteY2" fmla="*/ 259200 h 259200"/>
              <a:gd name="connsiteX3" fmla="*/ 0 w 4648200"/>
              <a:gd name="connsiteY3" fmla="*/ 259200 h 259200"/>
              <a:gd name="connsiteX4" fmla="*/ 0 w 4648200"/>
              <a:gd name="connsiteY4" fmla="*/ 0 h 259200"/>
              <a:gd name="connsiteX0" fmla="*/ 0 w 4648200"/>
              <a:gd name="connsiteY0" fmla="*/ 0 h 259200"/>
              <a:gd name="connsiteX1" fmla="*/ 4648200 w 4648200"/>
              <a:gd name="connsiteY1" fmla="*/ 0 h 259200"/>
              <a:gd name="connsiteX2" fmla="*/ 4648200 w 4648200"/>
              <a:gd name="connsiteY2" fmla="*/ 259200 h 259200"/>
              <a:gd name="connsiteX3" fmla="*/ 104775 w 4648200"/>
              <a:gd name="connsiteY3" fmla="*/ 259200 h 259200"/>
              <a:gd name="connsiteX4" fmla="*/ 0 w 4648200"/>
              <a:gd name="connsiteY4" fmla="*/ 0 h 259200"/>
              <a:gd name="connsiteX0" fmla="*/ 0 w 4648200"/>
              <a:gd name="connsiteY0" fmla="*/ 0 h 259200"/>
              <a:gd name="connsiteX1" fmla="*/ 4648200 w 4648200"/>
              <a:gd name="connsiteY1" fmla="*/ 0 h 259200"/>
              <a:gd name="connsiteX2" fmla="*/ 4543425 w 4648200"/>
              <a:gd name="connsiteY2" fmla="*/ 259200 h 259200"/>
              <a:gd name="connsiteX3" fmla="*/ 104775 w 4648200"/>
              <a:gd name="connsiteY3" fmla="*/ 259200 h 259200"/>
              <a:gd name="connsiteX4" fmla="*/ 0 w 4648200"/>
              <a:gd name="connsiteY4" fmla="*/ 0 h 25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8200" h="259200">
                <a:moveTo>
                  <a:pt x="0" y="0"/>
                </a:moveTo>
                <a:lnTo>
                  <a:pt x="4648200" y="0"/>
                </a:lnTo>
                <a:lnTo>
                  <a:pt x="4543425" y="259200"/>
                </a:lnTo>
                <a:lnTo>
                  <a:pt x="104775" y="259200"/>
                </a:lnTo>
                <a:lnTo>
                  <a:pt x="0" y="0"/>
                </a:lnTo>
                <a:close/>
              </a:path>
            </a:pathLst>
          </a:custGeom>
          <a:solidFill>
            <a:srgbClr val="CC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4367153" y="313316"/>
            <a:ext cx="7824848" cy="10091"/>
            <a:chOff x="4367153" y="329082"/>
            <a:chExt cx="7824848" cy="10091"/>
          </a:xfrm>
        </p:grpSpPr>
        <p:cxnSp>
          <p:nvCxnSpPr>
            <p:cNvPr id="12" name="Straight Connector 11"/>
            <p:cNvCxnSpPr/>
            <p:nvPr/>
          </p:nvCxnSpPr>
          <p:spPr>
            <a:xfrm>
              <a:off x="4367153" y="339173"/>
              <a:ext cx="2610924" cy="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970153" y="332760"/>
              <a:ext cx="2610924" cy="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9581077" y="329082"/>
              <a:ext cx="2610924" cy="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1137" y="6551585"/>
            <a:ext cx="6009138" cy="3534"/>
            <a:chOff x="1137" y="6551585"/>
            <a:chExt cx="6009138" cy="3534"/>
          </a:xfrm>
        </p:grpSpPr>
        <p:cxnSp>
          <p:nvCxnSpPr>
            <p:cNvPr id="16" name="Straight Connector 15"/>
            <p:cNvCxnSpPr/>
            <p:nvPr/>
          </p:nvCxnSpPr>
          <p:spPr>
            <a:xfrm flipH="1">
              <a:off x="4005201" y="6555119"/>
              <a:ext cx="2005074" cy="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2006211" y="6551847"/>
              <a:ext cx="2005074" cy="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1137" y="6551585"/>
              <a:ext cx="2005074" cy="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31" name="Title 4">
            <a:extLst>
              <a:ext uri="{FF2B5EF4-FFF2-40B4-BE49-F238E27FC236}">
                <a16:creationId xmlns:a16="http://schemas.microsoft.com/office/drawing/2014/main" xmlns="" id="{DEB955D4-E9F6-4A59-8B54-25F4FA871B34}"/>
              </a:ext>
            </a:extLst>
          </p:cNvPr>
          <p:cNvSpPr txBox="1">
            <a:spLocks/>
          </p:cNvSpPr>
          <p:nvPr/>
        </p:nvSpPr>
        <p:spPr>
          <a:xfrm>
            <a:off x="404923" y="648242"/>
            <a:ext cx="10099113" cy="6096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chemeClr val="tx2"/>
                </a:solidFill>
                <a:latin typeface="Tw Cen MT" panose="020B0602020104020603" pitchFamily="34" charset="0"/>
                <a:ea typeface="Times New Roman" panose="02020603050405020304" pitchFamily="18" charset="0"/>
              </a:rPr>
              <a:t>PEMETAAN MENU KEGIATAN </a:t>
            </a:r>
            <a:r>
              <a:rPr lang="en-US" sz="2800" b="1" dirty="0" smtClean="0">
                <a:solidFill>
                  <a:schemeClr val="tx2"/>
                </a:solidFill>
                <a:latin typeface="Tw Cen MT" panose="020B0602020104020603" pitchFamily="34" charset="0"/>
                <a:ea typeface="Times New Roman" panose="02020603050405020304" pitchFamily="18" charset="0"/>
              </a:rPr>
              <a:t>DAK </a:t>
            </a:r>
            <a:endParaRPr lang="id-ID" sz="2800" b="1" dirty="0">
              <a:solidFill>
                <a:schemeClr val="tx2"/>
              </a:solidFill>
              <a:latin typeface="Tw Cen MT" panose="020B0602020104020603" pitchFamily="34" charset="0"/>
              <a:ea typeface="Times New Roman" panose="02020603050405020304" pitchFamily="18" charset="0"/>
            </a:endParaRPr>
          </a:p>
        </p:txBody>
      </p:sp>
      <p:sp>
        <p:nvSpPr>
          <p:cNvPr id="32" name="Title 4">
            <a:extLst>
              <a:ext uri="{FF2B5EF4-FFF2-40B4-BE49-F238E27FC236}">
                <a16:creationId xmlns:a16="http://schemas.microsoft.com/office/drawing/2014/main" xmlns="" id="{DEB955D4-E9F6-4A59-8B54-25F4FA871B34}"/>
              </a:ext>
            </a:extLst>
          </p:cNvPr>
          <p:cNvSpPr txBox="1">
            <a:spLocks/>
          </p:cNvSpPr>
          <p:nvPr/>
        </p:nvSpPr>
        <p:spPr>
          <a:xfrm>
            <a:off x="5477552" y="1447800"/>
            <a:ext cx="5681186" cy="1892955"/>
          </a:xfrm>
          <a:prstGeom prst="rect">
            <a:avLst/>
          </a:prstGeom>
          <a:solidFill>
            <a:schemeClr val="accent1">
              <a:lumMod val="40000"/>
              <a:lumOff val="60000"/>
            </a:schemeClr>
          </a:solidFill>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err="1">
                <a:latin typeface="Tw Cen MT" panose="020B0602020104020603" pitchFamily="34" charset="0"/>
                <a:ea typeface="Times New Roman" panose="02020603050405020304" pitchFamily="18" charset="0"/>
              </a:rPr>
              <a:t>Melakukan</a:t>
            </a:r>
            <a:r>
              <a:rPr lang="en-US" sz="2800" dirty="0">
                <a:latin typeface="Tw Cen MT" panose="020B0602020104020603" pitchFamily="34" charset="0"/>
                <a:ea typeface="Times New Roman" panose="02020603050405020304" pitchFamily="18" charset="0"/>
              </a:rPr>
              <a:t> </a:t>
            </a:r>
            <a:r>
              <a:rPr lang="en-US" sz="2800" dirty="0" err="1">
                <a:latin typeface="Tw Cen MT" panose="020B0602020104020603" pitchFamily="34" charset="0"/>
                <a:ea typeface="Times New Roman" panose="02020603050405020304" pitchFamily="18" charset="0"/>
              </a:rPr>
              <a:t>pemetaan</a:t>
            </a:r>
            <a:r>
              <a:rPr lang="en-US" sz="2800" dirty="0">
                <a:latin typeface="Tw Cen MT" panose="020B0602020104020603" pitchFamily="34" charset="0"/>
                <a:ea typeface="Times New Roman" panose="02020603050405020304" pitchFamily="18" charset="0"/>
              </a:rPr>
              <a:t> </a:t>
            </a:r>
            <a:r>
              <a:rPr lang="en-US" sz="2800" dirty="0" err="1">
                <a:latin typeface="Tw Cen MT" panose="020B0602020104020603" pitchFamily="34" charset="0"/>
                <a:ea typeface="Times New Roman" panose="02020603050405020304" pitchFamily="18" charset="0"/>
              </a:rPr>
              <a:t>klasifikasi</a:t>
            </a:r>
            <a:r>
              <a:rPr lang="en-US" sz="2800" dirty="0">
                <a:latin typeface="Tw Cen MT" panose="020B0602020104020603" pitchFamily="34" charset="0"/>
                <a:ea typeface="Times New Roman" panose="02020603050405020304" pitchFamily="18" charset="0"/>
              </a:rPr>
              <a:t>, </a:t>
            </a:r>
            <a:r>
              <a:rPr lang="en-US" sz="2800" dirty="0" err="1">
                <a:latin typeface="Tw Cen MT" panose="020B0602020104020603" pitchFamily="34" charset="0"/>
                <a:ea typeface="Times New Roman" panose="02020603050405020304" pitchFamily="18" charset="0"/>
              </a:rPr>
              <a:t>kodefikasi</a:t>
            </a:r>
            <a:r>
              <a:rPr lang="en-US" sz="2800" dirty="0">
                <a:latin typeface="Tw Cen MT" panose="020B0602020104020603" pitchFamily="34" charset="0"/>
                <a:ea typeface="Times New Roman" panose="02020603050405020304" pitchFamily="18" charset="0"/>
              </a:rPr>
              <a:t> </a:t>
            </a:r>
            <a:r>
              <a:rPr lang="en-US" sz="2800" dirty="0" err="1">
                <a:latin typeface="Tw Cen MT" panose="020B0602020104020603" pitchFamily="34" charset="0"/>
                <a:ea typeface="Times New Roman" panose="02020603050405020304" pitchFamily="18" charset="0"/>
              </a:rPr>
              <a:t>dan</a:t>
            </a:r>
            <a:r>
              <a:rPr lang="en-US" sz="2800" dirty="0">
                <a:latin typeface="Tw Cen MT" panose="020B0602020104020603" pitchFamily="34" charset="0"/>
                <a:ea typeface="Times New Roman" panose="02020603050405020304" pitchFamily="18" charset="0"/>
              </a:rPr>
              <a:t> </a:t>
            </a:r>
            <a:r>
              <a:rPr lang="en-US" sz="2800" dirty="0" err="1">
                <a:latin typeface="Tw Cen MT" panose="020B0602020104020603" pitchFamily="34" charset="0"/>
                <a:ea typeface="Times New Roman" panose="02020603050405020304" pitchFamily="18" charset="0"/>
              </a:rPr>
              <a:t>nomenklatur</a:t>
            </a:r>
            <a:r>
              <a:rPr lang="en-US" sz="2800" dirty="0">
                <a:latin typeface="Tw Cen MT" panose="020B0602020104020603" pitchFamily="34" charset="0"/>
                <a:ea typeface="Times New Roman" panose="02020603050405020304" pitchFamily="18" charset="0"/>
              </a:rPr>
              <a:t> </a:t>
            </a:r>
            <a:r>
              <a:rPr lang="en-US" sz="2800" dirty="0" err="1">
                <a:latin typeface="Tw Cen MT" panose="020B0602020104020603" pitchFamily="34" charset="0"/>
                <a:ea typeface="Times New Roman" panose="02020603050405020304" pitchFamily="18" charset="0"/>
              </a:rPr>
              <a:t>Perencanaan</a:t>
            </a:r>
            <a:r>
              <a:rPr lang="en-US" sz="2800" dirty="0">
                <a:latin typeface="Tw Cen MT" panose="020B0602020104020603" pitchFamily="34" charset="0"/>
                <a:ea typeface="Times New Roman" panose="02020603050405020304" pitchFamily="18" charset="0"/>
              </a:rPr>
              <a:t> Pembangunan </a:t>
            </a:r>
            <a:r>
              <a:rPr lang="en-US" sz="2800" dirty="0" err="1">
                <a:latin typeface="Tw Cen MT" panose="020B0602020104020603" pitchFamily="34" charset="0"/>
                <a:ea typeface="Times New Roman" panose="02020603050405020304" pitchFamily="18" charset="0"/>
              </a:rPr>
              <a:t>dan</a:t>
            </a:r>
            <a:r>
              <a:rPr lang="en-US" sz="2800" dirty="0">
                <a:latin typeface="Tw Cen MT" panose="020B0602020104020603" pitchFamily="34" charset="0"/>
                <a:ea typeface="Times New Roman" panose="02020603050405020304" pitchFamily="18" charset="0"/>
              </a:rPr>
              <a:t> </a:t>
            </a:r>
            <a:r>
              <a:rPr lang="en-US" sz="2800" dirty="0" err="1">
                <a:latin typeface="Tw Cen MT" panose="020B0602020104020603" pitchFamily="34" charset="0"/>
                <a:ea typeface="Times New Roman" panose="02020603050405020304" pitchFamily="18" charset="0"/>
              </a:rPr>
              <a:t>Keuangan</a:t>
            </a:r>
            <a:r>
              <a:rPr lang="en-US" sz="2800" dirty="0">
                <a:latin typeface="Tw Cen MT" panose="020B0602020104020603" pitchFamily="34" charset="0"/>
                <a:ea typeface="Times New Roman" panose="02020603050405020304" pitchFamily="18" charset="0"/>
              </a:rPr>
              <a:t> Daerah </a:t>
            </a:r>
            <a:r>
              <a:rPr lang="en-US" sz="2800" dirty="0" err="1">
                <a:latin typeface="Tw Cen MT" panose="020B0602020104020603" pitchFamily="34" charset="0"/>
                <a:ea typeface="Times New Roman" panose="02020603050405020304" pitchFamily="18" charset="0"/>
              </a:rPr>
              <a:t>untuk</a:t>
            </a:r>
            <a:r>
              <a:rPr lang="en-US" sz="2800" dirty="0">
                <a:latin typeface="Tw Cen MT" panose="020B0602020104020603" pitchFamily="34" charset="0"/>
                <a:ea typeface="Times New Roman" panose="02020603050405020304" pitchFamily="18" charset="0"/>
              </a:rPr>
              <a:t> menu </a:t>
            </a:r>
            <a:r>
              <a:rPr lang="en-US" sz="2800" dirty="0" err="1">
                <a:latin typeface="Tw Cen MT" panose="020B0602020104020603" pitchFamily="34" charset="0"/>
                <a:ea typeface="Times New Roman" panose="02020603050405020304" pitchFamily="18" charset="0"/>
              </a:rPr>
              <a:t>kegiatan</a:t>
            </a:r>
            <a:r>
              <a:rPr lang="en-US" sz="2800" dirty="0">
                <a:latin typeface="Tw Cen MT" panose="020B0602020104020603" pitchFamily="34" charset="0"/>
                <a:ea typeface="Times New Roman" panose="02020603050405020304" pitchFamily="18" charset="0"/>
              </a:rPr>
              <a:t> DAK </a:t>
            </a:r>
            <a:r>
              <a:rPr lang="en-US" sz="2800" dirty="0" err="1">
                <a:latin typeface="Tw Cen MT" panose="020B0602020104020603" pitchFamily="34" charset="0"/>
                <a:ea typeface="Times New Roman" panose="02020603050405020304" pitchFamily="18" charset="0"/>
              </a:rPr>
              <a:t>Fisik</a:t>
            </a:r>
            <a:r>
              <a:rPr lang="en-US" sz="2800" dirty="0">
                <a:latin typeface="Tw Cen MT" panose="020B0602020104020603" pitchFamily="34" charset="0"/>
                <a:ea typeface="Times New Roman" panose="02020603050405020304" pitchFamily="18" charset="0"/>
              </a:rPr>
              <a:t> </a:t>
            </a:r>
            <a:r>
              <a:rPr lang="en-US" sz="2800" dirty="0" err="1">
                <a:latin typeface="Tw Cen MT" panose="020B0602020104020603" pitchFamily="34" charset="0"/>
                <a:ea typeface="Times New Roman" panose="02020603050405020304" pitchFamily="18" charset="0"/>
              </a:rPr>
              <a:t>dan</a:t>
            </a:r>
            <a:r>
              <a:rPr lang="en-US" sz="2800" dirty="0">
                <a:latin typeface="Tw Cen MT" panose="020B0602020104020603" pitchFamily="34" charset="0"/>
                <a:ea typeface="Times New Roman" panose="02020603050405020304" pitchFamily="18" charset="0"/>
              </a:rPr>
              <a:t> Non </a:t>
            </a:r>
            <a:r>
              <a:rPr lang="en-US" sz="2800" dirty="0" err="1">
                <a:latin typeface="Tw Cen MT" panose="020B0602020104020603" pitchFamily="34" charset="0"/>
                <a:ea typeface="Times New Roman" panose="02020603050405020304" pitchFamily="18" charset="0"/>
              </a:rPr>
              <a:t>Fisik</a:t>
            </a:r>
            <a:r>
              <a:rPr lang="en-US" sz="2800" dirty="0">
                <a:latin typeface="Tw Cen MT" panose="020B0602020104020603" pitchFamily="34" charset="0"/>
                <a:ea typeface="Times New Roman" panose="02020603050405020304" pitchFamily="18" charset="0"/>
              </a:rPr>
              <a:t> (</a:t>
            </a:r>
            <a:r>
              <a:rPr lang="en-US" sz="2800" dirty="0" err="1">
                <a:latin typeface="Tw Cen MT" panose="020B0602020104020603" pitchFamily="34" charset="0"/>
                <a:ea typeface="Times New Roman" panose="02020603050405020304" pitchFamily="18" charset="0"/>
              </a:rPr>
              <a:t>Setelah</a:t>
            </a:r>
            <a:r>
              <a:rPr lang="en-US" sz="2800" dirty="0">
                <a:latin typeface="Tw Cen MT" panose="020B0602020104020603" pitchFamily="34" charset="0"/>
                <a:ea typeface="Times New Roman" panose="02020603050405020304" pitchFamily="18" charset="0"/>
              </a:rPr>
              <a:t> </a:t>
            </a:r>
            <a:r>
              <a:rPr lang="en-US" sz="2800" dirty="0" err="1">
                <a:latin typeface="Tw Cen MT" panose="020B0602020104020603" pitchFamily="34" charset="0"/>
                <a:ea typeface="Times New Roman" panose="02020603050405020304" pitchFamily="18" charset="0"/>
              </a:rPr>
              <a:t>ditetapkan</a:t>
            </a:r>
            <a:r>
              <a:rPr lang="en-US" sz="2800" dirty="0">
                <a:latin typeface="Tw Cen MT" panose="020B0602020104020603" pitchFamily="34" charset="0"/>
                <a:ea typeface="Times New Roman" panose="02020603050405020304" pitchFamily="18" charset="0"/>
              </a:rPr>
              <a:t> </a:t>
            </a:r>
            <a:r>
              <a:rPr lang="en-US" sz="2800" dirty="0" err="1">
                <a:latin typeface="Tw Cen MT" panose="020B0602020104020603" pitchFamily="34" charset="0"/>
                <a:ea typeface="Times New Roman" panose="02020603050405020304" pitchFamily="18" charset="0"/>
              </a:rPr>
              <a:t>Juknis</a:t>
            </a:r>
            <a:r>
              <a:rPr lang="en-US" sz="2800" dirty="0">
                <a:latin typeface="Tw Cen MT" panose="020B0602020104020603" pitchFamily="34" charset="0"/>
                <a:ea typeface="Times New Roman" panose="02020603050405020304" pitchFamily="18" charset="0"/>
              </a:rPr>
              <a:t> DAK)</a:t>
            </a:r>
            <a:endParaRPr lang="id-ID" sz="2800" dirty="0">
              <a:latin typeface="Tw Cen MT" panose="020B0602020104020603" pitchFamily="34" charset="0"/>
              <a:ea typeface="Times New Roman" panose="02020603050405020304" pitchFamily="18" charset="0"/>
            </a:endParaRPr>
          </a:p>
        </p:txBody>
      </p:sp>
      <p:sp>
        <p:nvSpPr>
          <p:cNvPr id="34" name="Title 4">
            <a:extLst>
              <a:ext uri="{FF2B5EF4-FFF2-40B4-BE49-F238E27FC236}">
                <a16:creationId xmlns:a16="http://schemas.microsoft.com/office/drawing/2014/main" xmlns="" id="{DEB955D4-E9F6-4A59-8B54-25F4FA871B34}"/>
              </a:ext>
            </a:extLst>
          </p:cNvPr>
          <p:cNvSpPr txBox="1">
            <a:spLocks/>
          </p:cNvSpPr>
          <p:nvPr/>
        </p:nvSpPr>
        <p:spPr>
          <a:xfrm>
            <a:off x="533400" y="2329893"/>
            <a:ext cx="3158367" cy="1707787"/>
          </a:xfrm>
          <a:prstGeom prst="rect">
            <a:avLst/>
          </a:prstGeom>
          <a:solidFill>
            <a:schemeClr val="accent6">
              <a:lumMod val="40000"/>
              <a:lumOff val="60000"/>
            </a:schemeClr>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Tw Cen MT" panose="020B0602020104020603" pitchFamily="34" charset="0"/>
                <a:ea typeface="Times New Roman" panose="02020603050405020304" pitchFamily="18" charset="0"/>
              </a:rPr>
              <a:t>Ditjen </a:t>
            </a:r>
            <a:r>
              <a:rPr lang="en-US" sz="2400" b="1" dirty="0" err="1">
                <a:latin typeface="Tw Cen MT" panose="020B0602020104020603" pitchFamily="34" charset="0"/>
                <a:ea typeface="Times New Roman" panose="02020603050405020304" pitchFamily="18" charset="0"/>
              </a:rPr>
              <a:t>Bina</a:t>
            </a:r>
            <a:r>
              <a:rPr lang="en-US" sz="2400" b="1" dirty="0">
                <a:latin typeface="Tw Cen MT" panose="020B0602020104020603" pitchFamily="34" charset="0"/>
                <a:ea typeface="Times New Roman" panose="02020603050405020304" pitchFamily="18" charset="0"/>
              </a:rPr>
              <a:t> Bangda</a:t>
            </a:r>
          </a:p>
          <a:p>
            <a:r>
              <a:rPr lang="en-US" sz="2400" b="1" dirty="0">
                <a:latin typeface="Tw Cen MT" panose="020B0602020104020603" pitchFamily="34" charset="0"/>
                <a:ea typeface="Times New Roman" panose="02020603050405020304" pitchFamily="18" charset="0"/>
              </a:rPr>
              <a:t>Ditjen </a:t>
            </a:r>
            <a:r>
              <a:rPr lang="en-US" sz="2400" b="1" dirty="0" err="1">
                <a:latin typeface="Tw Cen MT" panose="020B0602020104020603" pitchFamily="34" charset="0"/>
                <a:ea typeface="Times New Roman" panose="02020603050405020304" pitchFamily="18" charset="0"/>
              </a:rPr>
              <a:t>Bina</a:t>
            </a:r>
            <a:r>
              <a:rPr lang="en-US" sz="2400" b="1" dirty="0">
                <a:latin typeface="Tw Cen MT" panose="020B0602020104020603" pitchFamily="34" charset="0"/>
                <a:ea typeface="Times New Roman" panose="02020603050405020304" pitchFamily="18" charset="0"/>
              </a:rPr>
              <a:t> </a:t>
            </a:r>
            <a:r>
              <a:rPr lang="en-US" sz="2400" b="1" dirty="0" err="1">
                <a:latin typeface="Tw Cen MT" panose="020B0602020104020603" pitchFamily="34" charset="0"/>
                <a:ea typeface="Times New Roman" panose="02020603050405020304" pitchFamily="18" charset="0"/>
              </a:rPr>
              <a:t>Keuda</a:t>
            </a:r>
            <a:endParaRPr lang="en-US" sz="2400" b="1" dirty="0">
              <a:latin typeface="Tw Cen MT" panose="020B0602020104020603" pitchFamily="34" charset="0"/>
              <a:ea typeface="Times New Roman" panose="02020603050405020304" pitchFamily="18" charset="0"/>
            </a:endParaRPr>
          </a:p>
          <a:p>
            <a:r>
              <a:rPr lang="en-US" sz="2400" b="1" dirty="0" err="1">
                <a:latin typeface="Tw Cen MT" panose="020B0602020104020603" pitchFamily="34" charset="0"/>
                <a:ea typeface="Times New Roman" panose="02020603050405020304" pitchFamily="18" charset="0"/>
              </a:rPr>
              <a:t>Kementerian</a:t>
            </a:r>
            <a:r>
              <a:rPr lang="en-US" sz="2400" b="1" dirty="0">
                <a:latin typeface="Tw Cen MT" panose="020B0602020104020603" pitchFamily="34" charset="0"/>
                <a:ea typeface="Times New Roman" panose="02020603050405020304" pitchFamily="18" charset="0"/>
              </a:rPr>
              <a:t>/</a:t>
            </a:r>
            <a:r>
              <a:rPr lang="en-US" sz="2400" b="1" dirty="0" err="1">
                <a:latin typeface="Tw Cen MT" panose="020B0602020104020603" pitchFamily="34" charset="0"/>
                <a:ea typeface="Times New Roman" panose="02020603050405020304" pitchFamily="18" charset="0"/>
              </a:rPr>
              <a:t>Lembaga</a:t>
            </a:r>
            <a:r>
              <a:rPr lang="en-US" sz="2400" b="1" dirty="0">
                <a:latin typeface="Tw Cen MT" panose="020B0602020104020603" pitchFamily="34" charset="0"/>
                <a:ea typeface="Times New Roman" panose="02020603050405020304" pitchFamily="18" charset="0"/>
              </a:rPr>
              <a:t> Pembina DAK</a:t>
            </a:r>
            <a:endParaRPr lang="id-ID" sz="2400" b="1" dirty="0">
              <a:latin typeface="Tw Cen MT" panose="020B0602020104020603" pitchFamily="34" charset="0"/>
              <a:ea typeface="Times New Roman" panose="02020603050405020304" pitchFamily="18" charset="0"/>
            </a:endParaRPr>
          </a:p>
        </p:txBody>
      </p:sp>
      <p:sp>
        <p:nvSpPr>
          <p:cNvPr id="10" name="Chevron 9"/>
          <p:cNvSpPr/>
          <p:nvPr/>
        </p:nvSpPr>
        <p:spPr>
          <a:xfrm>
            <a:off x="4079337" y="2677910"/>
            <a:ext cx="1050925" cy="970884"/>
          </a:xfrm>
          <a:prstGeom prst="chevr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Title 4">
            <a:extLst>
              <a:ext uri="{FF2B5EF4-FFF2-40B4-BE49-F238E27FC236}">
                <a16:creationId xmlns:a16="http://schemas.microsoft.com/office/drawing/2014/main" xmlns="" id="{DEB955D4-E9F6-4A59-8B54-25F4FA871B34}"/>
              </a:ext>
            </a:extLst>
          </p:cNvPr>
          <p:cNvSpPr txBox="1">
            <a:spLocks/>
          </p:cNvSpPr>
          <p:nvPr/>
        </p:nvSpPr>
        <p:spPr>
          <a:xfrm>
            <a:off x="5479732" y="3477829"/>
            <a:ext cx="5681186" cy="1402268"/>
          </a:xfrm>
          <a:prstGeom prst="rect">
            <a:avLst/>
          </a:prstGeom>
          <a:solidFill>
            <a:schemeClr val="accent2">
              <a:lumMod val="40000"/>
              <a:lumOff val="60000"/>
            </a:schemeClr>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err="1">
                <a:latin typeface="Tw Cen MT" panose="020B0602020104020603" pitchFamily="34" charset="0"/>
                <a:ea typeface="Times New Roman" panose="02020603050405020304" pitchFamily="18" charset="0"/>
              </a:rPr>
              <a:t>Hasil</a:t>
            </a:r>
            <a:r>
              <a:rPr lang="en-US" sz="2800" dirty="0">
                <a:latin typeface="Tw Cen MT" panose="020B0602020104020603" pitchFamily="34" charset="0"/>
                <a:ea typeface="Times New Roman" panose="02020603050405020304" pitchFamily="18" charset="0"/>
              </a:rPr>
              <a:t> </a:t>
            </a:r>
            <a:r>
              <a:rPr lang="en-US" sz="2800" dirty="0" err="1">
                <a:latin typeface="Tw Cen MT" panose="020B0602020104020603" pitchFamily="34" charset="0"/>
                <a:ea typeface="Times New Roman" panose="02020603050405020304" pitchFamily="18" charset="0"/>
              </a:rPr>
              <a:t>pemetaan</a:t>
            </a:r>
            <a:r>
              <a:rPr lang="en-US" sz="2800" dirty="0">
                <a:latin typeface="Tw Cen MT" panose="020B0602020104020603" pitchFamily="34" charset="0"/>
                <a:ea typeface="Times New Roman" panose="02020603050405020304" pitchFamily="18" charset="0"/>
              </a:rPr>
              <a:t> </a:t>
            </a:r>
            <a:r>
              <a:rPr lang="en-US" sz="2800" dirty="0" err="1">
                <a:latin typeface="Tw Cen MT" panose="020B0602020104020603" pitchFamily="34" charset="0"/>
                <a:ea typeface="Times New Roman" panose="02020603050405020304" pitchFamily="18" charset="0"/>
              </a:rPr>
              <a:t>dituangkan</a:t>
            </a:r>
            <a:r>
              <a:rPr lang="en-US" sz="2800" dirty="0">
                <a:latin typeface="Tw Cen MT" panose="020B0602020104020603" pitchFamily="34" charset="0"/>
                <a:ea typeface="Times New Roman" panose="02020603050405020304" pitchFamily="18" charset="0"/>
              </a:rPr>
              <a:t> </a:t>
            </a:r>
            <a:r>
              <a:rPr lang="en-US" sz="2800" dirty="0" err="1">
                <a:latin typeface="Tw Cen MT" panose="020B0602020104020603" pitchFamily="34" charset="0"/>
                <a:ea typeface="Times New Roman" panose="02020603050405020304" pitchFamily="18" charset="0"/>
              </a:rPr>
              <a:t>dalam</a:t>
            </a:r>
            <a:r>
              <a:rPr lang="en-US" sz="2800" dirty="0">
                <a:latin typeface="Tw Cen MT" panose="020B0602020104020603" pitchFamily="34" charset="0"/>
                <a:ea typeface="Times New Roman" panose="02020603050405020304" pitchFamily="18" charset="0"/>
              </a:rPr>
              <a:t> SIPD </a:t>
            </a:r>
            <a:r>
              <a:rPr lang="en-US" sz="2800" dirty="0" err="1">
                <a:latin typeface="Tw Cen MT" panose="020B0602020104020603" pitchFamily="34" charset="0"/>
                <a:ea typeface="Times New Roman" panose="02020603050405020304" pitchFamily="18" charset="0"/>
              </a:rPr>
              <a:t>sebagai</a:t>
            </a:r>
            <a:r>
              <a:rPr lang="en-US" sz="2800" dirty="0">
                <a:latin typeface="Tw Cen MT" panose="020B0602020104020603" pitchFamily="34" charset="0"/>
                <a:ea typeface="Times New Roman" panose="02020603050405020304" pitchFamily="18" charset="0"/>
              </a:rPr>
              <a:t> </a:t>
            </a:r>
            <a:r>
              <a:rPr lang="en-US" sz="2800" dirty="0" err="1">
                <a:latin typeface="Tw Cen MT" panose="020B0602020104020603" pitchFamily="34" charset="0"/>
                <a:ea typeface="Times New Roman" panose="02020603050405020304" pitchFamily="18" charset="0"/>
              </a:rPr>
              <a:t>acuan</a:t>
            </a:r>
            <a:r>
              <a:rPr lang="en-US" sz="2800" dirty="0">
                <a:latin typeface="Tw Cen MT" panose="020B0602020104020603" pitchFamily="34" charset="0"/>
                <a:ea typeface="Times New Roman" panose="02020603050405020304" pitchFamily="18" charset="0"/>
              </a:rPr>
              <a:t> </a:t>
            </a:r>
            <a:r>
              <a:rPr lang="en-US" sz="2800" dirty="0" err="1">
                <a:latin typeface="Tw Cen MT" panose="020B0602020104020603" pitchFamily="34" charset="0"/>
                <a:ea typeface="Times New Roman" panose="02020603050405020304" pitchFamily="18" charset="0"/>
              </a:rPr>
              <a:t>bagi</a:t>
            </a:r>
            <a:r>
              <a:rPr lang="en-US" sz="2800" dirty="0">
                <a:latin typeface="Tw Cen MT" panose="020B0602020104020603" pitchFamily="34" charset="0"/>
                <a:ea typeface="Times New Roman" panose="02020603050405020304" pitchFamily="18" charset="0"/>
              </a:rPr>
              <a:t> Daerah </a:t>
            </a:r>
            <a:r>
              <a:rPr lang="en-US" sz="2800" dirty="0" err="1">
                <a:latin typeface="Tw Cen MT" panose="020B0602020104020603" pitchFamily="34" charset="0"/>
                <a:ea typeface="Times New Roman" panose="02020603050405020304" pitchFamily="18" charset="0"/>
              </a:rPr>
              <a:t>untuk</a:t>
            </a:r>
            <a:r>
              <a:rPr lang="en-US" sz="2800" dirty="0">
                <a:latin typeface="Tw Cen MT" panose="020B0602020104020603" pitchFamily="34" charset="0"/>
                <a:ea typeface="Times New Roman" panose="02020603050405020304" pitchFamily="18" charset="0"/>
              </a:rPr>
              <a:t> </a:t>
            </a:r>
            <a:r>
              <a:rPr lang="en-US" sz="2800" i="1" dirty="0">
                <a:latin typeface="Tw Cen MT" panose="020B0602020104020603" pitchFamily="34" charset="0"/>
                <a:ea typeface="Times New Roman" panose="02020603050405020304" pitchFamily="18" charset="0"/>
              </a:rPr>
              <a:t>tagging</a:t>
            </a:r>
            <a:r>
              <a:rPr lang="en-US" sz="2800" dirty="0">
                <a:latin typeface="Tw Cen MT" panose="020B0602020104020603" pitchFamily="34" charset="0"/>
                <a:ea typeface="Times New Roman" panose="02020603050405020304" pitchFamily="18" charset="0"/>
              </a:rPr>
              <a:t> </a:t>
            </a:r>
            <a:r>
              <a:rPr lang="en-US" sz="2800" dirty="0" err="1">
                <a:latin typeface="Tw Cen MT" panose="020B0602020104020603" pitchFamily="34" charset="0"/>
                <a:ea typeface="Times New Roman" panose="02020603050405020304" pitchFamily="18" charset="0"/>
              </a:rPr>
              <a:t>kegiatan</a:t>
            </a:r>
            <a:r>
              <a:rPr lang="en-US" sz="2800" dirty="0">
                <a:latin typeface="Tw Cen MT" panose="020B0602020104020603" pitchFamily="34" charset="0"/>
                <a:ea typeface="Times New Roman" panose="02020603050405020304" pitchFamily="18" charset="0"/>
              </a:rPr>
              <a:t> DAK</a:t>
            </a:r>
            <a:endParaRPr lang="id-ID" sz="2800" dirty="0">
              <a:latin typeface="Tw Cen MT" panose="020B0602020104020603" pitchFamily="34" charset="0"/>
              <a:ea typeface="Times New Roman" panose="02020603050405020304" pitchFamily="18" charset="0"/>
            </a:endParaRPr>
          </a:p>
        </p:txBody>
      </p:sp>
      <p:sp>
        <p:nvSpPr>
          <p:cNvPr id="37" name="Title 4">
            <a:extLst>
              <a:ext uri="{FF2B5EF4-FFF2-40B4-BE49-F238E27FC236}">
                <a16:creationId xmlns:a16="http://schemas.microsoft.com/office/drawing/2014/main" xmlns="" id="{DEB955D4-E9F6-4A59-8B54-25F4FA871B34}"/>
              </a:ext>
            </a:extLst>
          </p:cNvPr>
          <p:cNvSpPr txBox="1">
            <a:spLocks/>
          </p:cNvSpPr>
          <p:nvPr/>
        </p:nvSpPr>
        <p:spPr>
          <a:xfrm>
            <a:off x="404923" y="5175028"/>
            <a:ext cx="9829800" cy="891314"/>
          </a:xfrm>
          <a:prstGeom prst="rect">
            <a:avLst/>
          </a:prstGeom>
          <a:no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1" dirty="0" err="1">
                <a:latin typeface="Tw Cen MT" panose="020B0602020104020603" pitchFamily="34" charset="0"/>
                <a:ea typeface="Times New Roman" panose="02020603050405020304" pitchFamily="18" charset="0"/>
              </a:rPr>
              <a:t>Pemetaan</a:t>
            </a:r>
            <a:r>
              <a:rPr lang="en-US" sz="2800" i="1" dirty="0">
                <a:latin typeface="Tw Cen MT" panose="020B0602020104020603" pitchFamily="34" charset="0"/>
                <a:ea typeface="Times New Roman" panose="02020603050405020304" pitchFamily="18" charset="0"/>
              </a:rPr>
              <a:t> menu </a:t>
            </a:r>
            <a:r>
              <a:rPr lang="en-US" sz="2800" i="1" dirty="0" err="1">
                <a:latin typeface="Tw Cen MT" panose="020B0602020104020603" pitchFamily="34" charset="0"/>
                <a:ea typeface="Times New Roman" panose="02020603050405020304" pitchFamily="18" charset="0"/>
              </a:rPr>
              <a:t>kegiatan</a:t>
            </a:r>
            <a:r>
              <a:rPr lang="en-US" sz="2800" i="1" dirty="0">
                <a:latin typeface="Tw Cen MT" panose="020B0602020104020603" pitchFamily="34" charset="0"/>
                <a:ea typeface="Times New Roman" panose="02020603050405020304" pitchFamily="18" charset="0"/>
              </a:rPr>
              <a:t> DAK </a:t>
            </a:r>
            <a:r>
              <a:rPr lang="en-US" sz="2800" i="1" dirty="0" err="1">
                <a:latin typeface="Tw Cen MT" panose="020B0602020104020603" pitchFamily="34" charset="0"/>
                <a:ea typeface="Times New Roman" panose="02020603050405020304" pitchFamily="18" charset="0"/>
              </a:rPr>
              <a:t>Tahun</a:t>
            </a:r>
            <a:r>
              <a:rPr lang="en-US" sz="2800" i="1" dirty="0">
                <a:latin typeface="Tw Cen MT" panose="020B0602020104020603" pitchFamily="34" charset="0"/>
                <a:ea typeface="Times New Roman" panose="02020603050405020304" pitchFamily="18" charset="0"/>
              </a:rPr>
              <a:t> 2021 </a:t>
            </a:r>
            <a:r>
              <a:rPr lang="en-US" sz="2800" i="1" dirty="0" err="1">
                <a:latin typeface="Tw Cen MT" panose="020B0602020104020603" pitchFamily="34" charset="0"/>
                <a:ea typeface="Times New Roman" panose="02020603050405020304" pitchFamily="18" charset="0"/>
              </a:rPr>
              <a:t>telah</a:t>
            </a:r>
            <a:r>
              <a:rPr lang="en-US" sz="2800" i="1" dirty="0">
                <a:latin typeface="Tw Cen MT" panose="020B0602020104020603" pitchFamily="34" charset="0"/>
                <a:ea typeface="Times New Roman" panose="02020603050405020304" pitchFamily="18" charset="0"/>
              </a:rPr>
              <a:t> </a:t>
            </a:r>
            <a:r>
              <a:rPr lang="en-US" sz="2800" i="1" dirty="0" err="1">
                <a:latin typeface="Tw Cen MT" panose="020B0602020104020603" pitchFamily="34" charset="0"/>
                <a:ea typeface="Times New Roman" panose="02020603050405020304" pitchFamily="18" charset="0"/>
              </a:rPr>
              <a:t>selesai</a:t>
            </a:r>
            <a:r>
              <a:rPr lang="en-US" sz="2800" i="1" dirty="0">
                <a:latin typeface="Tw Cen MT" panose="020B0602020104020603" pitchFamily="34" charset="0"/>
                <a:ea typeface="Times New Roman" panose="02020603050405020304" pitchFamily="18" charset="0"/>
              </a:rPr>
              <a:t> </a:t>
            </a:r>
            <a:r>
              <a:rPr lang="en-US" sz="2800" i="1" dirty="0" err="1">
                <a:latin typeface="Tw Cen MT" panose="020B0602020104020603" pitchFamily="34" charset="0"/>
                <a:ea typeface="Times New Roman" panose="02020603050405020304" pitchFamily="18" charset="0"/>
              </a:rPr>
              <a:t>dilaksanakan</a:t>
            </a:r>
            <a:r>
              <a:rPr lang="en-US" sz="2800" i="1" dirty="0">
                <a:latin typeface="Tw Cen MT" panose="020B0602020104020603" pitchFamily="34" charset="0"/>
                <a:ea typeface="Times New Roman" panose="02020603050405020304" pitchFamily="18" charset="0"/>
              </a:rPr>
              <a:t> </a:t>
            </a:r>
            <a:r>
              <a:rPr lang="en-US" sz="2800" i="1" dirty="0" err="1">
                <a:latin typeface="Tw Cen MT" panose="020B0602020104020603" pitchFamily="34" charset="0"/>
                <a:ea typeface="Times New Roman" panose="02020603050405020304" pitchFamily="18" charset="0"/>
              </a:rPr>
              <a:t>untuk</a:t>
            </a:r>
            <a:r>
              <a:rPr lang="en-US" sz="2800" i="1" dirty="0">
                <a:latin typeface="Tw Cen MT" panose="020B0602020104020603" pitchFamily="34" charset="0"/>
                <a:ea typeface="Times New Roman" panose="02020603050405020304" pitchFamily="18" charset="0"/>
              </a:rPr>
              <a:t> </a:t>
            </a:r>
            <a:r>
              <a:rPr lang="en-US" sz="2800" i="1" dirty="0" err="1">
                <a:latin typeface="Tw Cen MT" panose="020B0602020104020603" pitchFamily="34" charset="0"/>
                <a:ea typeface="Times New Roman" panose="02020603050405020304" pitchFamily="18" charset="0"/>
              </a:rPr>
              <a:t>semua</a:t>
            </a:r>
            <a:r>
              <a:rPr lang="en-US" sz="2800" i="1" dirty="0">
                <a:latin typeface="Tw Cen MT" panose="020B0602020104020603" pitchFamily="34" charset="0"/>
                <a:ea typeface="Times New Roman" panose="02020603050405020304" pitchFamily="18" charset="0"/>
              </a:rPr>
              <a:t> </a:t>
            </a:r>
            <a:r>
              <a:rPr lang="en-US" sz="2800" i="1" dirty="0" err="1">
                <a:latin typeface="Tw Cen MT" panose="020B0602020104020603" pitchFamily="34" charset="0"/>
                <a:ea typeface="Times New Roman" panose="02020603050405020304" pitchFamily="18" charset="0"/>
              </a:rPr>
              <a:t>bidang</a:t>
            </a:r>
            <a:r>
              <a:rPr lang="en-US" sz="2800" i="1" dirty="0">
                <a:latin typeface="Tw Cen MT" panose="020B0602020104020603" pitchFamily="34" charset="0"/>
                <a:ea typeface="Times New Roman" panose="02020603050405020304" pitchFamily="18" charset="0"/>
              </a:rPr>
              <a:t> DAK </a:t>
            </a:r>
            <a:r>
              <a:rPr lang="en-US" sz="2800" i="1" dirty="0" err="1">
                <a:latin typeface="Tw Cen MT" panose="020B0602020104020603" pitchFamily="34" charset="0"/>
                <a:ea typeface="Times New Roman" panose="02020603050405020304" pitchFamily="18" charset="0"/>
              </a:rPr>
              <a:t>Fisik</a:t>
            </a:r>
            <a:r>
              <a:rPr lang="en-US" sz="2800" i="1" dirty="0">
                <a:latin typeface="Tw Cen MT" panose="020B0602020104020603" pitchFamily="34" charset="0"/>
                <a:ea typeface="Times New Roman" panose="02020603050405020304" pitchFamily="18" charset="0"/>
              </a:rPr>
              <a:t> </a:t>
            </a:r>
            <a:r>
              <a:rPr lang="en-US" sz="2800" i="1" dirty="0" err="1">
                <a:latin typeface="Tw Cen MT" panose="020B0602020104020603" pitchFamily="34" charset="0"/>
                <a:ea typeface="Times New Roman" panose="02020603050405020304" pitchFamily="18" charset="0"/>
              </a:rPr>
              <a:t>dan</a:t>
            </a:r>
            <a:r>
              <a:rPr lang="en-US" sz="2800" i="1" dirty="0">
                <a:latin typeface="Tw Cen MT" panose="020B0602020104020603" pitchFamily="34" charset="0"/>
                <a:ea typeface="Times New Roman" panose="02020603050405020304" pitchFamily="18" charset="0"/>
              </a:rPr>
              <a:t> Non </a:t>
            </a:r>
            <a:r>
              <a:rPr lang="en-US" sz="2800" i="1" dirty="0" err="1">
                <a:latin typeface="Tw Cen MT" panose="020B0602020104020603" pitchFamily="34" charset="0"/>
                <a:ea typeface="Times New Roman" panose="02020603050405020304" pitchFamily="18" charset="0"/>
              </a:rPr>
              <a:t>Fisik</a:t>
            </a:r>
            <a:r>
              <a:rPr lang="en-US" sz="2800" i="1" dirty="0">
                <a:latin typeface="Tw Cen MT" panose="020B0602020104020603" pitchFamily="34" charset="0"/>
                <a:ea typeface="Times New Roman" panose="02020603050405020304" pitchFamily="18" charset="0"/>
              </a:rPr>
              <a:t>.</a:t>
            </a:r>
            <a:endParaRPr lang="id-ID" sz="2800" i="1" dirty="0">
              <a:latin typeface="Tw Cen MT" panose="020B0602020104020603" pitchFamily="34" charset="0"/>
              <a:ea typeface="Times New Roman" panose="02020603050405020304" pitchFamily="18" charset="0"/>
            </a:endParaRPr>
          </a:p>
        </p:txBody>
      </p:sp>
    </p:spTree>
    <p:extLst>
      <p:ext uri="{BB962C8B-B14F-4D97-AF65-F5344CB8AC3E}">
        <p14:creationId xmlns:p14="http://schemas.microsoft.com/office/powerpoint/2010/main" val="39308330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p:nvPr/>
        </p:nvSpPr>
        <p:spPr>
          <a:xfrm>
            <a:off x="4163496" y="-1"/>
            <a:ext cx="8014855" cy="304801"/>
          </a:xfrm>
          <a:custGeom>
            <a:avLst/>
            <a:gdLst>
              <a:gd name="connsiteX0" fmla="*/ 0 w 8001000"/>
              <a:gd name="connsiteY0" fmla="*/ 0 h 228600"/>
              <a:gd name="connsiteX1" fmla="*/ 8001000 w 8001000"/>
              <a:gd name="connsiteY1" fmla="*/ 0 h 228600"/>
              <a:gd name="connsiteX2" fmla="*/ 8001000 w 8001000"/>
              <a:gd name="connsiteY2" fmla="*/ 228600 h 228600"/>
              <a:gd name="connsiteX3" fmla="*/ 0 w 8001000"/>
              <a:gd name="connsiteY3" fmla="*/ 228600 h 228600"/>
              <a:gd name="connsiteX4" fmla="*/ 0 w 8001000"/>
              <a:gd name="connsiteY4" fmla="*/ 0 h 228600"/>
              <a:gd name="connsiteX0" fmla="*/ 0 w 8001000"/>
              <a:gd name="connsiteY0" fmla="*/ 0 h 242454"/>
              <a:gd name="connsiteX1" fmla="*/ 8001000 w 8001000"/>
              <a:gd name="connsiteY1" fmla="*/ 0 h 242454"/>
              <a:gd name="connsiteX2" fmla="*/ 8001000 w 8001000"/>
              <a:gd name="connsiteY2" fmla="*/ 228600 h 242454"/>
              <a:gd name="connsiteX3" fmla="*/ 207818 w 8001000"/>
              <a:gd name="connsiteY3" fmla="*/ 242454 h 242454"/>
              <a:gd name="connsiteX4" fmla="*/ 0 w 8001000"/>
              <a:gd name="connsiteY4" fmla="*/ 0 h 2424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1000" h="242454">
                <a:moveTo>
                  <a:pt x="0" y="0"/>
                </a:moveTo>
                <a:lnTo>
                  <a:pt x="8001000" y="0"/>
                </a:lnTo>
                <a:lnTo>
                  <a:pt x="8001000" y="228600"/>
                </a:lnTo>
                <a:lnTo>
                  <a:pt x="207818" y="242454"/>
                </a:lnTo>
                <a:lnTo>
                  <a:pt x="0" y="0"/>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4367153" y="313316"/>
            <a:ext cx="7824848" cy="10091"/>
            <a:chOff x="4367153" y="329082"/>
            <a:chExt cx="7824848" cy="10091"/>
          </a:xfrm>
        </p:grpSpPr>
        <p:cxnSp>
          <p:nvCxnSpPr>
            <p:cNvPr id="12" name="Straight Connector 11"/>
            <p:cNvCxnSpPr/>
            <p:nvPr/>
          </p:nvCxnSpPr>
          <p:spPr>
            <a:xfrm>
              <a:off x="4367153" y="339173"/>
              <a:ext cx="2610924" cy="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970153" y="332760"/>
              <a:ext cx="2610924" cy="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9581077" y="329082"/>
              <a:ext cx="2610924" cy="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57" name="Rectangle 56">
            <a:extLst>
              <a:ext uri="{FF2B5EF4-FFF2-40B4-BE49-F238E27FC236}">
                <a16:creationId xmlns:a16="http://schemas.microsoft.com/office/drawing/2014/main" xmlns="" id="{5000167A-471A-45BB-8FFB-8C10CD9C7417}"/>
              </a:ext>
            </a:extLst>
          </p:cNvPr>
          <p:cNvSpPr/>
          <p:nvPr/>
        </p:nvSpPr>
        <p:spPr>
          <a:xfrm>
            <a:off x="280237" y="840486"/>
            <a:ext cx="5960043" cy="400110"/>
          </a:xfrm>
          <a:prstGeom prst="rect">
            <a:avLst/>
          </a:prstGeom>
          <a:solidFill>
            <a:schemeClr val="tx2"/>
          </a:solidFill>
        </p:spPr>
        <p:txBody>
          <a:bodyPr wrap="square">
            <a:spAutoFit/>
          </a:bodyPr>
          <a:lstStyle/>
          <a:p>
            <a:r>
              <a:rPr lang="en-US" sz="2000" b="1" dirty="0">
                <a:solidFill>
                  <a:schemeClr val="bg1"/>
                </a:solidFill>
                <a:latin typeface="Tw Cen MT" panose="020B0602020104020603" pitchFamily="34" charset="0"/>
              </a:rPr>
              <a:t>TANTANGAN PELAKSANAAN DAK DI DAERAH</a:t>
            </a:r>
          </a:p>
        </p:txBody>
      </p:sp>
      <p:sp>
        <p:nvSpPr>
          <p:cNvPr id="60" name="Rectangle 59">
            <a:extLst>
              <a:ext uri="{FF2B5EF4-FFF2-40B4-BE49-F238E27FC236}">
                <a16:creationId xmlns:a16="http://schemas.microsoft.com/office/drawing/2014/main" xmlns="" id="{66EB9B56-D4E7-4D47-B742-D7EBE06E4FE1}"/>
              </a:ext>
            </a:extLst>
          </p:cNvPr>
          <p:cNvSpPr/>
          <p:nvPr/>
        </p:nvSpPr>
        <p:spPr>
          <a:xfrm>
            <a:off x="1447800" y="1637989"/>
            <a:ext cx="6096000" cy="923330"/>
          </a:xfrm>
          <a:prstGeom prst="rect">
            <a:avLst/>
          </a:prstGeom>
          <a:solidFill>
            <a:schemeClr val="accent1">
              <a:lumMod val="40000"/>
              <a:lumOff val="60000"/>
            </a:schemeClr>
          </a:solidFill>
          <a:ln>
            <a:solidFill>
              <a:schemeClr val="accent1">
                <a:lumMod val="40000"/>
                <a:lumOff val="60000"/>
              </a:schemeClr>
            </a:solidFill>
          </a:ln>
        </p:spPr>
        <p:txBody>
          <a:bodyPr wrap="square">
            <a:spAutoFit/>
          </a:bodyPr>
          <a:lstStyle/>
          <a:p>
            <a:pPr>
              <a:defRPr/>
            </a:pPr>
            <a:r>
              <a:rPr lang="en-US" altLang="en-US" b="1" kern="0" dirty="0" err="1">
                <a:solidFill>
                  <a:schemeClr val="tx1">
                    <a:lumMod val="75000"/>
                    <a:lumOff val="25000"/>
                  </a:schemeClr>
                </a:solidFill>
                <a:latin typeface="Tw Cen MT" panose="020B0602020104020603" pitchFamily="34" charset="0"/>
                <a:ea typeface="Cambria" panose="02040503050406030204" pitchFamily="18" charset="0"/>
              </a:rPr>
              <a:t>Usulan</a:t>
            </a:r>
            <a:r>
              <a:rPr lang="en-US" altLang="en-US" b="1" kern="0" dirty="0">
                <a:solidFill>
                  <a:schemeClr val="tx1">
                    <a:lumMod val="75000"/>
                    <a:lumOff val="25000"/>
                  </a:schemeClr>
                </a:solidFill>
                <a:latin typeface="Tw Cen MT" panose="020B0602020104020603" pitchFamily="34" charset="0"/>
                <a:ea typeface="Cambria" panose="02040503050406030204" pitchFamily="18" charset="0"/>
              </a:rPr>
              <a:t> DAK yang </a:t>
            </a:r>
            <a:r>
              <a:rPr lang="en-US" altLang="en-US" b="1" kern="0" dirty="0" err="1">
                <a:solidFill>
                  <a:schemeClr val="tx1">
                    <a:lumMod val="75000"/>
                    <a:lumOff val="25000"/>
                  </a:schemeClr>
                </a:solidFill>
                <a:latin typeface="Tw Cen MT" panose="020B0602020104020603" pitchFamily="34" charset="0"/>
                <a:ea typeface="Cambria" panose="02040503050406030204" pitchFamily="18" charset="0"/>
              </a:rPr>
              <a:t>disampaikan</a:t>
            </a:r>
            <a:r>
              <a:rPr lang="en-US" altLang="en-US" b="1" kern="0" dirty="0">
                <a:solidFill>
                  <a:schemeClr val="tx1">
                    <a:lumMod val="75000"/>
                    <a:lumOff val="25000"/>
                  </a:schemeClr>
                </a:solidFill>
                <a:latin typeface="Tw Cen MT" panose="020B0602020104020603" pitchFamily="34" charset="0"/>
                <a:ea typeface="Cambria" panose="02040503050406030204" pitchFamily="18" charset="0"/>
              </a:rPr>
              <a:t> </a:t>
            </a:r>
            <a:r>
              <a:rPr lang="en-US" altLang="en-US" b="1" kern="0" dirty="0" err="1">
                <a:solidFill>
                  <a:schemeClr val="tx1">
                    <a:lumMod val="75000"/>
                    <a:lumOff val="25000"/>
                  </a:schemeClr>
                </a:solidFill>
                <a:latin typeface="Tw Cen MT" panose="020B0602020104020603" pitchFamily="34" charset="0"/>
                <a:ea typeface="Cambria" panose="02040503050406030204" pitchFamily="18" charset="0"/>
              </a:rPr>
              <a:t>daerah</a:t>
            </a:r>
            <a:r>
              <a:rPr lang="en-US" altLang="en-US" b="1" kern="0" dirty="0">
                <a:solidFill>
                  <a:schemeClr val="tx1">
                    <a:lumMod val="75000"/>
                    <a:lumOff val="25000"/>
                  </a:schemeClr>
                </a:solidFill>
                <a:latin typeface="Tw Cen MT" panose="020B0602020104020603" pitchFamily="34" charset="0"/>
                <a:ea typeface="Cambria" panose="02040503050406030204" pitchFamily="18" charset="0"/>
              </a:rPr>
              <a:t> </a:t>
            </a:r>
            <a:r>
              <a:rPr lang="en-US" altLang="en-US" b="1" kern="0" dirty="0" err="1">
                <a:solidFill>
                  <a:schemeClr val="tx1">
                    <a:lumMod val="75000"/>
                    <a:lumOff val="25000"/>
                  </a:schemeClr>
                </a:solidFill>
                <a:latin typeface="Tw Cen MT" panose="020B0602020104020603" pitchFamily="34" charset="0"/>
                <a:ea typeface="Cambria" panose="02040503050406030204" pitchFamily="18" charset="0"/>
              </a:rPr>
              <a:t>belum</a:t>
            </a:r>
            <a:r>
              <a:rPr lang="en-US" altLang="en-US" b="1" kern="0" dirty="0">
                <a:solidFill>
                  <a:schemeClr val="tx1">
                    <a:lumMod val="75000"/>
                    <a:lumOff val="25000"/>
                  </a:schemeClr>
                </a:solidFill>
                <a:latin typeface="Tw Cen MT" panose="020B0602020104020603" pitchFamily="34" charset="0"/>
                <a:ea typeface="Cambria" panose="02040503050406030204" pitchFamily="18" charset="0"/>
              </a:rPr>
              <a:t> </a:t>
            </a:r>
            <a:r>
              <a:rPr lang="en-US" altLang="en-US" b="1" kern="0" dirty="0" err="1">
                <a:solidFill>
                  <a:schemeClr val="tx1">
                    <a:lumMod val="75000"/>
                    <a:lumOff val="25000"/>
                  </a:schemeClr>
                </a:solidFill>
                <a:latin typeface="Tw Cen MT" panose="020B0602020104020603" pitchFamily="34" charset="0"/>
                <a:ea typeface="Cambria" panose="02040503050406030204" pitchFamily="18" charset="0"/>
              </a:rPr>
              <a:t>mencerminkan</a:t>
            </a:r>
            <a:r>
              <a:rPr lang="en-US" altLang="en-US" b="1" kern="0" dirty="0">
                <a:solidFill>
                  <a:schemeClr val="tx1">
                    <a:lumMod val="75000"/>
                    <a:lumOff val="25000"/>
                  </a:schemeClr>
                </a:solidFill>
                <a:latin typeface="Tw Cen MT" panose="020B0602020104020603" pitchFamily="34" charset="0"/>
                <a:ea typeface="Cambria" panose="02040503050406030204" pitchFamily="18" charset="0"/>
              </a:rPr>
              <a:t>  </a:t>
            </a:r>
            <a:r>
              <a:rPr lang="en-US" altLang="en-US" b="1" kern="0" dirty="0" err="1">
                <a:solidFill>
                  <a:schemeClr val="tx1">
                    <a:lumMod val="75000"/>
                    <a:lumOff val="25000"/>
                  </a:schemeClr>
                </a:solidFill>
                <a:latin typeface="Tw Cen MT" panose="020B0602020104020603" pitchFamily="34" charset="0"/>
                <a:ea typeface="Cambria" panose="02040503050406030204" pitchFamily="18" charset="0"/>
              </a:rPr>
              <a:t>prioritas</a:t>
            </a:r>
            <a:r>
              <a:rPr lang="en-US" altLang="en-US" b="1" kern="0" dirty="0">
                <a:solidFill>
                  <a:schemeClr val="tx1">
                    <a:lumMod val="75000"/>
                    <a:lumOff val="25000"/>
                  </a:schemeClr>
                </a:solidFill>
                <a:latin typeface="Tw Cen MT" panose="020B0602020104020603" pitchFamily="34" charset="0"/>
                <a:ea typeface="Cambria" panose="02040503050406030204" pitchFamily="18" charset="0"/>
              </a:rPr>
              <a:t> </a:t>
            </a:r>
            <a:r>
              <a:rPr lang="en-US" altLang="en-US" b="1" kern="0" dirty="0" err="1">
                <a:solidFill>
                  <a:schemeClr val="tx1">
                    <a:lumMod val="75000"/>
                    <a:lumOff val="25000"/>
                  </a:schemeClr>
                </a:solidFill>
                <a:latin typeface="Tw Cen MT" panose="020B0602020104020603" pitchFamily="34" charset="0"/>
                <a:ea typeface="Cambria" panose="02040503050406030204" pitchFamily="18" charset="0"/>
              </a:rPr>
              <a:t>daerah</a:t>
            </a:r>
            <a:r>
              <a:rPr lang="en-US" altLang="en-US" b="1" kern="0" dirty="0">
                <a:solidFill>
                  <a:schemeClr val="tx1">
                    <a:lumMod val="75000"/>
                    <a:lumOff val="25000"/>
                  </a:schemeClr>
                </a:solidFill>
                <a:latin typeface="Tw Cen MT" panose="020B0602020104020603" pitchFamily="34" charset="0"/>
                <a:ea typeface="Cambria" panose="02040503050406030204" pitchFamily="18" charset="0"/>
              </a:rPr>
              <a:t> dan </a:t>
            </a:r>
            <a:r>
              <a:rPr lang="en-US" altLang="en-US" b="1" kern="0" dirty="0" err="1">
                <a:solidFill>
                  <a:schemeClr val="tx1">
                    <a:lumMod val="75000"/>
                    <a:lumOff val="25000"/>
                  </a:schemeClr>
                </a:solidFill>
                <a:latin typeface="Tw Cen MT" panose="020B0602020104020603" pitchFamily="34" charset="0"/>
                <a:ea typeface="Cambria" panose="02040503050406030204" pitchFamily="18" charset="0"/>
              </a:rPr>
              <a:t>belum</a:t>
            </a:r>
            <a:r>
              <a:rPr lang="en-US" altLang="en-US" b="1" kern="0" dirty="0">
                <a:solidFill>
                  <a:schemeClr val="tx1">
                    <a:lumMod val="75000"/>
                    <a:lumOff val="25000"/>
                  </a:schemeClr>
                </a:solidFill>
                <a:latin typeface="Tw Cen MT" panose="020B0602020104020603" pitchFamily="34" charset="0"/>
                <a:ea typeface="Cambria" panose="02040503050406030204" pitchFamily="18" charset="0"/>
              </a:rPr>
              <a:t> </a:t>
            </a:r>
            <a:r>
              <a:rPr lang="en-US" altLang="en-US" b="1" kern="0" dirty="0" err="1">
                <a:solidFill>
                  <a:schemeClr val="tx1">
                    <a:lumMod val="75000"/>
                    <a:lumOff val="25000"/>
                  </a:schemeClr>
                </a:solidFill>
                <a:latin typeface="Tw Cen MT" panose="020B0602020104020603" pitchFamily="34" charset="0"/>
                <a:ea typeface="Cambria" panose="02040503050406030204" pitchFamily="18" charset="0"/>
              </a:rPr>
              <a:t>sepenuhnya</a:t>
            </a:r>
            <a:r>
              <a:rPr lang="en-US" altLang="en-US" b="1" kern="0" dirty="0">
                <a:solidFill>
                  <a:schemeClr val="tx1">
                    <a:lumMod val="75000"/>
                    <a:lumOff val="25000"/>
                  </a:schemeClr>
                </a:solidFill>
                <a:latin typeface="Tw Cen MT" panose="020B0602020104020603" pitchFamily="34" charset="0"/>
                <a:ea typeface="Cambria" panose="02040503050406030204" pitchFamily="18" charset="0"/>
              </a:rPr>
              <a:t> </a:t>
            </a:r>
            <a:r>
              <a:rPr lang="en-US" altLang="en-US" b="1" kern="0" dirty="0" err="1">
                <a:solidFill>
                  <a:schemeClr val="tx1">
                    <a:lumMod val="75000"/>
                    <a:lumOff val="25000"/>
                  </a:schemeClr>
                </a:solidFill>
                <a:latin typeface="Tw Cen MT" panose="020B0602020104020603" pitchFamily="34" charset="0"/>
                <a:ea typeface="Cambria" panose="02040503050406030204" pitchFamily="18" charset="0"/>
              </a:rPr>
              <a:t>mendukung</a:t>
            </a:r>
            <a:r>
              <a:rPr lang="en-US" altLang="en-US" b="1" kern="0" dirty="0">
                <a:solidFill>
                  <a:schemeClr val="tx1">
                    <a:lumMod val="75000"/>
                    <a:lumOff val="25000"/>
                  </a:schemeClr>
                </a:solidFill>
                <a:latin typeface="Tw Cen MT" panose="020B0602020104020603" pitchFamily="34" charset="0"/>
                <a:ea typeface="Cambria" panose="02040503050406030204" pitchFamily="18" charset="0"/>
              </a:rPr>
              <a:t> </a:t>
            </a:r>
            <a:r>
              <a:rPr lang="en-US" altLang="en-US" b="1" kern="0" dirty="0" err="1">
                <a:solidFill>
                  <a:schemeClr val="tx1">
                    <a:lumMod val="75000"/>
                    <a:lumOff val="25000"/>
                  </a:schemeClr>
                </a:solidFill>
                <a:latin typeface="Tw Cen MT" panose="020B0602020104020603" pitchFamily="34" charset="0"/>
                <a:ea typeface="Cambria" panose="02040503050406030204" pitchFamily="18" charset="0"/>
              </a:rPr>
              <a:t>prioritas</a:t>
            </a:r>
            <a:r>
              <a:rPr lang="en-US" altLang="en-US" b="1" kern="0" dirty="0">
                <a:solidFill>
                  <a:schemeClr val="tx1">
                    <a:lumMod val="75000"/>
                    <a:lumOff val="25000"/>
                  </a:schemeClr>
                </a:solidFill>
                <a:latin typeface="Tw Cen MT" panose="020B0602020104020603" pitchFamily="34" charset="0"/>
                <a:ea typeface="Cambria" panose="02040503050406030204" pitchFamily="18" charset="0"/>
              </a:rPr>
              <a:t> </a:t>
            </a:r>
            <a:r>
              <a:rPr lang="en-US" altLang="en-US" b="1" kern="0" dirty="0" err="1">
                <a:solidFill>
                  <a:schemeClr val="tx1">
                    <a:lumMod val="75000"/>
                    <a:lumOff val="25000"/>
                  </a:schemeClr>
                </a:solidFill>
                <a:latin typeface="Tw Cen MT" panose="020B0602020104020603" pitchFamily="34" charset="0"/>
                <a:ea typeface="Cambria" panose="02040503050406030204" pitchFamily="18" charset="0"/>
              </a:rPr>
              <a:t>nasional</a:t>
            </a:r>
            <a:endParaRPr lang="en-US" b="1" kern="0" dirty="0">
              <a:solidFill>
                <a:schemeClr val="tx1">
                  <a:lumMod val="75000"/>
                  <a:lumOff val="25000"/>
                </a:schemeClr>
              </a:solidFill>
              <a:latin typeface="Tw Cen MT" panose="020B0602020104020603" pitchFamily="34" charset="0"/>
              <a:ea typeface="Cambria" panose="02040503050406030204" pitchFamily="18" charset="0"/>
            </a:endParaRPr>
          </a:p>
        </p:txBody>
      </p:sp>
      <p:sp>
        <p:nvSpPr>
          <p:cNvPr id="62" name="Rectangle 61">
            <a:extLst>
              <a:ext uri="{FF2B5EF4-FFF2-40B4-BE49-F238E27FC236}">
                <a16:creationId xmlns:a16="http://schemas.microsoft.com/office/drawing/2014/main" xmlns="" id="{10F95D40-433E-41F2-B859-2FF2EF5DC1F9}"/>
              </a:ext>
            </a:extLst>
          </p:cNvPr>
          <p:cNvSpPr/>
          <p:nvPr/>
        </p:nvSpPr>
        <p:spPr>
          <a:xfrm>
            <a:off x="3930077" y="2844521"/>
            <a:ext cx="6096000" cy="646331"/>
          </a:xfrm>
          <a:prstGeom prst="rect">
            <a:avLst/>
          </a:prstGeom>
          <a:solidFill>
            <a:srgbClr val="92D050"/>
          </a:solidFill>
          <a:ln>
            <a:solidFill>
              <a:srgbClr val="92D050"/>
            </a:solidFill>
          </a:ln>
        </p:spPr>
        <p:txBody>
          <a:bodyPr wrap="square">
            <a:spAutoFit/>
          </a:bodyPr>
          <a:lstStyle/>
          <a:p>
            <a:pPr algn="r">
              <a:defRPr/>
            </a:pPr>
            <a:r>
              <a:rPr lang="en-US" altLang="en-US" b="1" kern="0" dirty="0" err="1">
                <a:solidFill>
                  <a:schemeClr val="tx1">
                    <a:lumMod val="75000"/>
                    <a:lumOff val="25000"/>
                  </a:schemeClr>
                </a:solidFill>
                <a:latin typeface="Tw Cen MT" panose="020B0602020104020603" pitchFamily="34" charset="0"/>
                <a:ea typeface="Cambria" panose="02040503050406030204" pitchFamily="18" charset="0"/>
              </a:rPr>
              <a:t>Belum</a:t>
            </a:r>
            <a:r>
              <a:rPr lang="en-US" altLang="en-US" b="1" kern="0" dirty="0">
                <a:solidFill>
                  <a:schemeClr val="tx1">
                    <a:lumMod val="75000"/>
                    <a:lumOff val="25000"/>
                  </a:schemeClr>
                </a:solidFill>
                <a:latin typeface="Tw Cen MT" panose="020B0602020104020603" pitchFamily="34" charset="0"/>
                <a:ea typeface="Cambria" panose="02040503050406030204" pitchFamily="18" charset="0"/>
              </a:rPr>
              <a:t> </a:t>
            </a:r>
            <a:r>
              <a:rPr lang="en-US" altLang="en-US" b="1" kern="0" dirty="0" err="1">
                <a:solidFill>
                  <a:schemeClr val="tx1">
                    <a:lumMod val="75000"/>
                    <a:lumOff val="25000"/>
                  </a:schemeClr>
                </a:solidFill>
                <a:latin typeface="Tw Cen MT" panose="020B0602020104020603" pitchFamily="34" charset="0"/>
                <a:ea typeface="Cambria" panose="02040503050406030204" pitchFamily="18" charset="0"/>
              </a:rPr>
              <a:t>optimalnya</a:t>
            </a:r>
            <a:r>
              <a:rPr lang="en-US" altLang="en-US" b="1" kern="0" dirty="0">
                <a:solidFill>
                  <a:schemeClr val="tx1">
                    <a:lumMod val="75000"/>
                    <a:lumOff val="25000"/>
                  </a:schemeClr>
                </a:solidFill>
                <a:latin typeface="Tw Cen MT" panose="020B0602020104020603" pitchFamily="34" charset="0"/>
                <a:ea typeface="Cambria" panose="02040503050406030204" pitchFamily="18" charset="0"/>
              </a:rPr>
              <a:t>  </a:t>
            </a:r>
            <a:r>
              <a:rPr lang="en-US" altLang="en-US" b="1" kern="0" dirty="0" err="1">
                <a:solidFill>
                  <a:schemeClr val="tx1">
                    <a:lumMod val="75000"/>
                    <a:lumOff val="25000"/>
                  </a:schemeClr>
                </a:solidFill>
                <a:latin typeface="Tw Cen MT" panose="020B0602020104020603" pitchFamily="34" charset="0"/>
                <a:ea typeface="Cambria" panose="02040503050406030204" pitchFamily="18" charset="0"/>
              </a:rPr>
              <a:t>pengawasan</a:t>
            </a:r>
            <a:r>
              <a:rPr lang="en-US" altLang="en-US" b="1" kern="0" dirty="0">
                <a:solidFill>
                  <a:schemeClr val="tx1">
                    <a:lumMod val="75000"/>
                    <a:lumOff val="25000"/>
                  </a:schemeClr>
                </a:solidFill>
                <a:latin typeface="Tw Cen MT" panose="020B0602020104020603" pitchFamily="34" charset="0"/>
                <a:ea typeface="Cambria" panose="02040503050406030204" pitchFamily="18" charset="0"/>
              </a:rPr>
              <a:t>  dan </a:t>
            </a:r>
            <a:r>
              <a:rPr lang="en-US" altLang="en-US" b="1" kern="0" dirty="0" err="1">
                <a:solidFill>
                  <a:schemeClr val="tx1">
                    <a:lumMod val="75000"/>
                    <a:lumOff val="25000"/>
                  </a:schemeClr>
                </a:solidFill>
                <a:latin typeface="Tw Cen MT" panose="020B0602020104020603" pitchFamily="34" charset="0"/>
                <a:ea typeface="Cambria" panose="02040503050406030204" pitchFamily="18" charset="0"/>
              </a:rPr>
              <a:t>pengendalian</a:t>
            </a:r>
            <a:r>
              <a:rPr lang="en-US" altLang="en-US" b="1" kern="0" dirty="0">
                <a:solidFill>
                  <a:schemeClr val="tx1">
                    <a:lumMod val="75000"/>
                    <a:lumOff val="25000"/>
                  </a:schemeClr>
                </a:solidFill>
                <a:latin typeface="Tw Cen MT" panose="020B0602020104020603" pitchFamily="34" charset="0"/>
                <a:ea typeface="Cambria" panose="02040503050406030204" pitchFamily="18" charset="0"/>
              </a:rPr>
              <a:t> </a:t>
            </a:r>
            <a:r>
              <a:rPr lang="en-US" altLang="en-US" b="1" kern="0" dirty="0" err="1">
                <a:solidFill>
                  <a:schemeClr val="tx1">
                    <a:lumMod val="75000"/>
                    <a:lumOff val="25000"/>
                  </a:schemeClr>
                </a:solidFill>
                <a:latin typeface="Tw Cen MT" panose="020B0602020104020603" pitchFamily="34" charset="0"/>
                <a:ea typeface="Cambria" panose="02040503050406030204" pitchFamily="18" charset="0"/>
              </a:rPr>
              <a:t>dalam</a:t>
            </a:r>
            <a:r>
              <a:rPr lang="en-US" altLang="en-US" b="1" kern="0" dirty="0">
                <a:solidFill>
                  <a:schemeClr val="tx1">
                    <a:lumMod val="75000"/>
                    <a:lumOff val="25000"/>
                  </a:schemeClr>
                </a:solidFill>
                <a:latin typeface="Tw Cen MT" panose="020B0602020104020603" pitchFamily="34" charset="0"/>
                <a:ea typeface="Cambria" panose="02040503050406030204" pitchFamily="18" charset="0"/>
              </a:rPr>
              <a:t> </a:t>
            </a:r>
            <a:r>
              <a:rPr lang="en-US" altLang="en-US" b="1" kern="0" dirty="0" err="1">
                <a:solidFill>
                  <a:schemeClr val="tx1">
                    <a:lumMod val="75000"/>
                    <a:lumOff val="25000"/>
                  </a:schemeClr>
                </a:solidFill>
                <a:latin typeface="Tw Cen MT" panose="020B0602020104020603" pitchFamily="34" charset="0"/>
                <a:ea typeface="Cambria" panose="02040503050406030204" pitchFamily="18" charset="0"/>
              </a:rPr>
              <a:t>perencanaan</a:t>
            </a:r>
            <a:r>
              <a:rPr lang="en-US" altLang="en-US" b="1" kern="0" dirty="0">
                <a:solidFill>
                  <a:schemeClr val="tx1">
                    <a:lumMod val="75000"/>
                    <a:lumOff val="25000"/>
                  </a:schemeClr>
                </a:solidFill>
                <a:latin typeface="Tw Cen MT" panose="020B0602020104020603" pitchFamily="34" charset="0"/>
                <a:ea typeface="Cambria" panose="02040503050406030204" pitchFamily="18" charset="0"/>
              </a:rPr>
              <a:t>, </a:t>
            </a:r>
            <a:r>
              <a:rPr lang="en-US" altLang="en-US" b="1" kern="0" dirty="0" err="1">
                <a:solidFill>
                  <a:schemeClr val="tx1">
                    <a:lumMod val="75000"/>
                    <a:lumOff val="25000"/>
                  </a:schemeClr>
                </a:solidFill>
                <a:latin typeface="Tw Cen MT" panose="020B0602020104020603" pitchFamily="34" charset="0"/>
                <a:ea typeface="Cambria" panose="02040503050406030204" pitchFamily="18" charset="0"/>
              </a:rPr>
              <a:t>pelaksanaan</a:t>
            </a:r>
            <a:r>
              <a:rPr lang="en-US" altLang="en-US" b="1" kern="0" dirty="0">
                <a:solidFill>
                  <a:schemeClr val="tx1">
                    <a:lumMod val="75000"/>
                    <a:lumOff val="25000"/>
                  </a:schemeClr>
                </a:solidFill>
                <a:latin typeface="Tw Cen MT" panose="020B0602020104020603" pitchFamily="34" charset="0"/>
                <a:ea typeface="Cambria" panose="02040503050406030204" pitchFamily="18" charset="0"/>
              </a:rPr>
              <a:t> </a:t>
            </a:r>
            <a:r>
              <a:rPr lang="en-US" altLang="en-US" b="1" kern="0" dirty="0" err="1">
                <a:solidFill>
                  <a:schemeClr val="tx1">
                    <a:lumMod val="75000"/>
                    <a:lumOff val="25000"/>
                  </a:schemeClr>
                </a:solidFill>
                <a:latin typeface="Tw Cen MT" panose="020B0602020104020603" pitchFamily="34" charset="0"/>
                <a:ea typeface="Cambria" panose="02040503050406030204" pitchFamily="18" charset="0"/>
              </a:rPr>
              <a:t>dan</a:t>
            </a:r>
            <a:r>
              <a:rPr lang="en-US" altLang="en-US" b="1" kern="0" dirty="0">
                <a:solidFill>
                  <a:schemeClr val="tx1">
                    <a:lumMod val="75000"/>
                    <a:lumOff val="25000"/>
                  </a:schemeClr>
                </a:solidFill>
                <a:latin typeface="Tw Cen MT" panose="020B0602020104020603" pitchFamily="34" charset="0"/>
                <a:ea typeface="Cambria" panose="02040503050406030204" pitchFamily="18" charset="0"/>
              </a:rPr>
              <a:t> </a:t>
            </a:r>
            <a:r>
              <a:rPr lang="en-US" altLang="en-US" b="1" kern="0" dirty="0" err="1">
                <a:solidFill>
                  <a:schemeClr val="tx1">
                    <a:lumMod val="75000"/>
                    <a:lumOff val="25000"/>
                  </a:schemeClr>
                </a:solidFill>
                <a:latin typeface="Tw Cen MT" panose="020B0602020104020603" pitchFamily="34" charset="0"/>
                <a:ea typeface="Cambria" panose="02040503050406030204" pitchFamily="18" charset="0"/>
              </a:rPr>
              <a:t>kepatuhan</a:t>
            </a:r>
            <a:r>
              <a:rPr lang="en-US" altLang="en-US" b="1" kern="0" dirty="0">
                <a:solidFill>
                  <a:schemeClr val="tx1">
                    <a:lumMod val="75000"/>
                    <a:lumOff val="25000"/>
                  </a:schemeClr>
                </a:solidFill>
                <a:latin typeface="Tw Cen MT" panose="020B0602020104020603" pitchFamily="34" charset="0"/>
                <a:ea typeface="Cambria" panose="02040503050406030204" pitchFamily="18" charset="0"/>
              </a:rPr>
              <a:t> </a:t>
            </a:r>
            <a:r>
              <a:rPr lang="en-US" altLang="en-US" b="1" kern="0" dirty="0" err="1">
                <a:solidFill>
                  <a:schemeClr val="tx1">
                    <a:lumMod val="75000"/>
                    <a:lumOff val="25000"/>
                  </a:schemeClr>
                </a:solidFill>
                <a:latin typeface="Tw Cen MT" panose="020B0602020104020603" pitchFamily="34" charset="0"/>
                <a:ea typeface="Cambria" panose="02040503050406030204" pitchFamily="18" charset="0"/>
              </a:rPr>
              <a:t>pelaporan</a:t>
            </a:r>
            <a:r>
              <a:rPr lang="en-US" altLang="en-US" b="1" kern="0" dirty="0">
                <a:solidFill>
                  <a:schemeClr val="tx1">
                    <a:lumMod val="75000"/>
                    <a:lumOff val="25000"/>
                  </a:schemeClr>
                </a:solidFill>
                <a:latin typeface="Tw Cen MT" panose="020B0602020104020603" pitchFamily="34" charset="0"/>
                <a:ea typeface="Cambria" panose="02040503050406030204" pitchFamily="18" charset="0"/>
              </a:rPr>
              <a:t> DAK</a:t>
            </a:r>
            <a:endParaRPr lang="en-US" b="1" kern="0" dirty="0">
              <a:solidFill>
                <a:schemeClr val="tx1">
                  <a:lumMod val="75000"/>
                  <a:lumOff val="25000"/>
                </a:schemeClr>
              </a:solidFill>
              <a:latin typeface="Tw Cen MT" panose="020B0602020104020603" pitchFamily="34" charset="0"/>
              <a:ea typeface="Cambria" panose="02040503050406030204" pitchFamily="18" charset="0"/>
            </a:endParaRPr>
          </a:p>
        </p:txBody>
      </p:sp>
      <p:sp>
        <p:nvSpPr>
          <p:cNvPr id="74" name="Rectangle 73">
            <a:extLst>
              <a:ext uri="{FF2B5EF4-FFF2-40B4-BE49-F238E27FC236}">
                <a16:creationId xmlns:a16="http://schemas.microsoft.com/office/drawing/2014/main" xmlns="" id="{4EC5B0F2-2925-40B0-8E53-27F55D827888}"/>
              </a:ext>
            </a:extLst>
          </p:cNvPr>
          <p:cNvSpPr/>
          <p:nvPr/>
        </p:nvSpPr>
        <p:spPr>
          <a:xfrm>
            <a:off x="1436914" y="3900024"/>
            <a:ext cx="6096000" cy="646331"/>
          </a:xfrm>
          <a:prstGeom prst="rect">
            <a:avLst/>
          </a:prstGeom>
          <a:solidFill>
            <a:schemeClr val="accent6">
              <a:lumMod val="40000"/>
              <a:lumOff val="60000"/>
            </a:schemeClr>
          </a:solidFill>
          <a:ln>
            <a:solidFill>
              <a:schemeClr val="accent6">
                <a:lumMod val="40000"/>
                <a:lumOff val="60000"/>
              </a:schemeClr>
            </a:solidFill>
          </a:ln>
        </p:spPr>
        <p:txBody>
          <a:bodyPr wrap="square">
            <a:spAutoFit/>
          </a:bodyPr>
          <a:lstStyle/>
          <a:p>
            <a:pPr>
              <a:defRPr/>
            </a:pPr>
            <a:r>
              <a:rPr lang="en-US" altLang="en-US" b="1" kern="0" dirty="0" err="1">
                <a:solidFill>
                  <a:schemeClr val="tx1">
                    <a:lumMod val="75000"/>
                    <a:lumOff val="25000"/>
                  </a:schemeClr>
                </a:solidFill>
                <a:latin typeface="Tw Cen MT" panose="020B0602020104020603" pitchFamily="34" charset="0"/>
                <a:ea typeface="Cambria" panose="02040503050406030204" pitchFamily="18" charset="0"/>
              </a:rPr>
              <a:t>Rendahnya</a:t>
            </a:r>
            <a:r>
              <a:rPr lang="en-US" altLang="en-US" b="1" kern="0" dirty="0">
                <a:solidFill>
                  <a:schemeClr val="tx1">
                    <a:lumMod val="75000"/>
                    <a:lumOff val="25000"/>
                  </a:schemeClr>
                </a:solidFill>
                <a:latin typeface="Tw Cen MT" panose="020B0602020104020603" pitchFamily="34" charset="0"/>
                <a:ea typeface="Cambria" panose="02040503050406030204" pitchFamily="18" charset="0"/>
              </a:rPr>
              <a:t> </a:t>
            </a:r>
            <a:r>
              <a:rPr lang="en-US" altLang="en-US" b="1" kern="0" dirty="0" err="1">
                <a:solidFill>
                  <a:schemeClr val="tx1">
                    <a:lumMod val="75000"/>
                    <a:lumOff val="25000"/>
                  </a:schemeClr>
                </a:solidFill>
                <a:latin typeface="Tw Cen MT" panose="020B0602020104020603" pitchFamily="34" charset="0"/>
                <a:ea typeface="Cambria" panose="02040503050406030204" pitchFamily="18" charset="0"/>
              </a:rPr>
              <a:t>daya</a:t>
            </a:r>
            <a:r>
              <a:rPr lang="en-US" altLang="en-US" b="1" kern="0" dirty="0">
                <a:solidFill>
                  <a:schemeClr val="tx1">
                    <a:lumMod val="75000"/>
                    <a:lumOff val="25000"/>
                  </a:schemeClr>
                </a:solidFill>
                <a:latin typeface="Tw Cen MT" panose="020B0602020104020603" pitchFamily="34" charset="0"/>
                <a:ea typeface="Cambria" panose="02040503050406030204" pitchFamily="18" charset="0"/>
              </a:rPr>
              <a:t> </a:t>
            </a:r>
            <a:r>
              <a:rPr lang="en-US" altLang="en-US" b="1" kern="0" dirty="0" err="1">
                <a:solidFill>
                  <a:schemeClr val="tx1">
                    <a:lumMod val="75000"/>
                    <a:lumOff val="25000"/>
                  </a:schemeClr>
                </a:solidFill>
                <a:latin typeface="Tw Cen MT" panose="020B0602020104020603" pitchFamily="34" charset="0"/>
                <a:ea typeface="Cambria" panose="02040503050406030204" pitchFamily="18" charset="0"/>
              </a:rPr>
              <a:t>serap</a:t>
            </a:r>
            <a:r>
              <a:rPr lang="en-US" altLang="en-US" b="1" kern="0" dirty="0">
                <a:solidFill>
                  <a:schemeClr val="tx1">
                    <a:lumMod val="75000"/>
                    <a:lumOff val="25000"/>
                  </a:schemeClr>
                </a:solidFill>
                <a:latin typeface="Tw Cen MT" panose="020B0602020104020603" pitchFamily="34" charset="0"/>
                <a:ea typeface="Cambria" panose="02040503050406030204" pitchFamily="18" charset="0"/>
              </a:rPr>
              <a:t> yang </a:t>
            </a:r>
            <a:r>
              <a:rPr lang="en-US" altLang="en-US" b="1" kern="0" dirty="0" err="1">
                <a:solidFill>
                  <a:schemeClr val="tx1">
                    <a:lumMod val="75000"/>
                    <a:lumOff val="25000"/>
                  </a:schemeClr>
                </a:solidFill>
                <a:latin typeface="Tw Cen MT" panose="020B0602020104020603" pitchFamily="34" charset="0"/>
                <a:ea typeface="Cambria" panose="02040503050406030204" pitchFamily="18" charset="0"/>
              </a:rPr>
              <a:t>diakibatkan</a:t>
            </a:r>
            <a:r>
              <a:rPr lang="en-US" altLang="en-US" b="1" kern="0" dirty="0">
                <a:solidFill>
                  <a:schemeClr val="tx1">
                    <a:lumMod val="75000"/>
                    <a:lumOff val="25000"/>
                  </a:schemeClr>
                </a:solidFill>
                <a:latin typeface="Tw Cen MT" panose="020B0602020104020603" pitchFamily="34" charset="0"/>
                <a:ea typeface="Cambria" panose="02040503050406030204" pitchFamily="18" charset="0"/>
              </a:rPr>
              <a:t> </a:t>
            </a:r>
            <a:r>
              <a:rPr lang="en-US" altLang="en-US" b="1" kern="0" dirty="0" err="1">
                <a:solidFill>
                  <a:schemeClr val="tx1">
                    <a:lumMod val="75000"/>
                    <a:lumOff val="25000"/>
                  </a:schemeClr>
                </a:solidFill>
                <a:latin typeface="Tw Cen MT" panose="020B0602020104020603" pitchFamily="34" charset="0"/>
                <a:ea typeface="Cambria" panose="02040503050406030204" pitchFamily="18" charset="0"/>
              </a:rPr>
              <a:t>permasalahan</a:t>
            </a:r>
            <a:r>
              <a:rPr lang="en-US" altLang="en-US" b="1" kern="0" dirty="0">
                <a:solidFill>
                  <a:schemeClr val="tx1">
                    <a:lumMod val="75000"/>
                    <a:lumOff val="25000"/>
                  </a:schemeClr>
                </a:solidFill>
                <a:latin typeface="Tw Cen MT" panose="020B0602020104020603" pitchFamily="34" charset="0"/>
                <a:ea typeface="Cambria" panose="02040503050406030204" pitchFamily="18" charset="0"/>
              </a:rPr>
              <a:t> </a:t>
            </a:r>
            <a:r>
              <a:rPr lang="en-US" altLang="en-US" b="1" kern="0" dirty="0" err="1">
                <a:solidFill>
                  <a:schemeClr val="tx1">
                    <a:lumMod val="75000"/>
                    <a:lumOff val="25000"/>
                  </a:schemeClr>
                </a:solidFill>
                <a:latin typeface="Tw Cen MT" panose="020B0602020104020603" pitchFamily="34" charset="0"/>
                <a:ea typeface="Cambria" panose="02040503050406030204" pitchFamily="18" charset="0"/>
              </a:rPr>
              <a:t>pengadaan</a:t>
            </a:r>
            <a:r>
              <a:rPr lang="en-US" altLang="en-US" b="1" kern="0" dirty="0">
                <a:solidFill>
                  <a:schemeClr val="tx1">
                    <a:lumMod val="75000"/>
                    <a:lumOff val="25000"/>
                  </a:schemeClr>
                </a:solidFill>
                <a:latin typeface="Tw Cen MT" panose="020B0602020104020603" pitchFamily="34" charset="0"/>
                <a:ea typeface="Cambria" panose="02040503050406030204" pitchFamily="18" charset="0"/>
              </a:rPr>
              <a:t> </a:t>
            </a:r>
            <a:r>
              <a:rPr lang="en-US" altLang="en-US" b="1" kern="0" dirty="0" err="1">
                <a:solidFill>
                  <a:schemeClr val="tx1">
                    <a:lumMod val="75000"/>
                    <a:lumOff val="25000"/>
                  </a:schemeClr>
                </a:solidFill>
                <a:latin typeface="Tw Cen MT" panose="020B0602020104020603" pitchFamily="34" charset="0"/>
                <a:ea typeface="Cambria" panose="02040503050406030204" pitchFamily="18" charset="0"/>
              </a:rPr>
              <a:t>barang</a:t>
            </a:r>
            <a:r>
              <a:rPr lang="en-US" altLang="en-US" b="1" kern="0" dirty="0">
                <a:solidFill>
                  <a:schemeClr val="tx1">
                    <a:lumMod val="75000"/>
                    <a:lumOff val="25000"/>
                  </a:schemeClr>
                </a:solidFill>
                <a:latin typeface="Tw Cen MT" panose="020B0602020104020603" pitchFamily="34" charset="0"/>
                <a:ea typeface="Cambria" panose="02040503050406030204" pitchFamily="18" charset="0"/>
              </a:rPr>
              <a:t>/</a:t>
            </a:r>
            <a:r>
              <a:rPr lang="en-US" altLang="en-US" b="1" kern="0" dirty="0" err="1">
                <a:solidFill>
                  <a:schemeClr val="tx1">
                    <a:lumMod val="75000"/>
                    <a:lumOff val="25000"/>
                  </a:schemeClr>
                </a:solidFill>
                <a:latin typeface="Tw Cen MT" panose="020B0602020104020603" pitchFamily="34" charset="0"/>
                <a:ea typeface="Cambria" panose="02040503050406030204" pitchFamily="18" charset="0"/>
              </a:rPr>
              <a:t>jasa</a:t>
            </a:r>
            <a:r>
              <a:rPr lang="en-US" altLang="en-US" b="1" kern="0" dirty="0">
                <a:solidFill>
                  <a:schemeClr val="tx1">
                    <a:lumMod val="75000"/>
                    <a:lumOff val="25000"/>
                  </a:schemeClr>
                </a:solidFill>
                <a:latin typeface="Tw Cen MT" panose="020B0602020104020603" pitchFamily="34" charset="0"/>
                <a:ea typeface="Cambria" panose="02040503050406030204" pitchFamily="18" charset="0"/>
              </a:rPr>
              <a:t>, </a:t>
            </a:r>
            <a:r>
              <a:rPr lang="en-US" altLang="en-US" b="1" kern="0" dirty="0" err="1">
                <a:solidFill>
                  <a:schemeClr val="tx1">
                    <a:lumMod val="75000"/>
                    <a:lumOff val="25000"/>
                  </a:schemeClr>
                </a:solidFill>
                <a:latin typeface="Tw Cen MT" panose="020B0602020104020603" pitchFamily="34" charset="0"/>
                <a:ea typeface="Cambria" panose="02040503050406030204" pitchFamily="18" charset="0"/>
              </a:rPr>
              <a:t>keterlambatan</a:t>
            </a:r>
            <a:r>
              <a:rPr lang="en-US" altLang="en-US" b="1" kern="0" dirty="0">
                <a:solidFill>
                  <a:schemeClr val="tx1">
                    <a:lumMod val="75000"/>
                    <a:lumOff val="25000"/>
                  </a:schemeClr>
                </a:solidFill>
                <a:latin typeface="Tw Cen MT" panose="020B0602020104020603" pitchFamily="34" charset="0"/>
                <a:ea typeface="Cambria" panose="02040503050406030204" pitchFamily="18" charset="0"/>
              </a:rPr>
              <a:t> proses </a:t>
            </a:r>
            <a:r>
              <a:rPr lang="en-US" altLang="en-US" b="1" kern="0" dirty="0" err="1">
                <a:solidFill>
                  <a:schemeClr val="tx1">
                    <a:lumMod val="75000"/>
                    <a:lumOff val="25000"/>
                  </a:schemeClr>
                </a:solidFill>
                <a:latin typeface="Tw Cen MT" panose="020B0602020104020603" pitchFamily="34" charset="0"/>
                <a:ea typeface="Cambria" panose="02040503050406030204" pitchFamily="18" charset="0"/>
              </a:rPr>
              <a:t>administrasi</a:t>
            </a:r>
            <a:endParaRPr lang="en-US" b="1" kern="0" dirty="0">
              <a:solidFill>
                <a:schemeClr val="tx1">
                  <a:lumMod val="75000"/>
                  <a:lumOff val="25000"/>
                </a:schemeClr>
              </a:solidFill>
              <a:latin typeface="Tw Cen MT" panose="020B0602020104020603" pitchFamily="34" charset="0"/>
              <a:ea typeface="Cambria" panose="02040503050406030204" pitchFamily="18" charset="0"/>
            </a:endParaRPr>
          </a:p>
        </p:txBody>
      </p:sp>
      <p:pic>
        <p:nvPicPr>
          <p:cNvPr id="18" name="Picture 8" descr="Survey Icon PNG Transparent Background, Free Download #19210 - FreeIconsPNG"/>
          <p:cNvPicPr>
            <a:picLocks noChangeAspect="1" noChangeArrowheads="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3427" y="1641844"/>
            <a:ext cx="931973" cy="923330"/>
          </a:xfrm>
          <a:prstGeom prst="ellipse">
            <a:avLst/>
          </a:prstGeom>
          <a:solidFill>
            <a:schemeClr val="accent6">
              <a:lumMod val="40000"/>
              <a:lumOff val="60000"/>
            </a:schemeClr>
          </a:solidFill>
        </p:spPr>
      </p:pic>
      <p:pic>
        <p:nvPicPr>
          <p:cNvPr id="19" name="Picture 14" descr="Professional certification Academic certificate Bank Course, Certified,  blue, text, logo png | PNGWi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577" r="6274"/>
          <a:stretch/>
        </p:blipFill>
        <p:spPr bwMode="auto">
          <a:xfrm>
            <a:off x="10139757" y="2775801"/>
            <a:ext cx="931973" cy="921291"/>
          </a:xfrm>
          <a:prstGeom prst="ellipse">
            <a:avLst/>
          </a:prstGeom>
          <a:noFill/>
          <a:extLst>
            <a:ext uri="{909E8E84-426E-40DD-AFC4-6F175D3DCCD1}">
              <a14:hiddenFill xmlns:a14="http://schemas.microsoft.com/office/drawing/2010/main">
                <a:solidFill>
                  <a:srgbClr val="FFFFFF"/>
                </a:solidFill>
              </a14:hiddenFill>
            </a:ext>
          </a:extLst>
        </p:spPr>
      </p:pic>
      <p:pic>
        <p:nvPicPr>
          <p:cNvPr id="20" name="Picture 10" descr="Data Entry PNG Images, Data Entry Clipart Free Download"/>
          <p:cNvPicPr>
            <a:picLocks noChangeAspect="1" noChangeArrowheads="1"/>
          </p:cNvPicPr>
          <p:nvPr/>
        </p:nvPicPr>
        <p:blipFill rotWithShape="1">
          <a:blip r:embed="rId4">
            <a:extLst>
              <a:ext uri="{28A0092B-C50C-407E-A947-70E740481C1C}">
                <a14:useLocalDpi xmlns:a14="http://schemas.microsoft.com/office/drawing/2010/main" val="0"/>
              </a:ext>
            </a:extLst>
          </a:blip>
          <a:srcRect l="11659" r="10671"/>
          <a:stretch/>
        </p:blipFill>
        <p:spPr bwMode="auto">
          <a:xfrm>
            <a:off x="10139757" y="4872503"/>
            <a:ext cx="931973" cy="887021"/>
          </a:xfrm>
          <a:prstGeom prst="ellipse">
            <a:avLst/>
          </a:prstGeom>
          <a:noFill/>
          <a:extLst>
            <a:ext uri="{909E8E84-426E-40DD-AFC4-6F175D3DCCD1}">
              <a14:hiddenFill xmlns:a14="http://schemas.microsoft.com/office/drawing/2010/main">
                <a:solidFill>
                  <a:srgbClr val="FFFFFF"/>
                </a:solidFill>
              </a14:hiddenFill>
            </a:ext>
          </a:extLst>
        </p:spPr>
      </p:pic>
      <p:pic>
        <p:nvPicPr>
          <p:cNvPr id="21" name="Picture 12" descr="Marketing Background 900*900 transprent Png Free Download - Blue,  Organization, Area. - CleanPNG / KissPNG"/>
          <p:cNvPicPr>
            <a:picLocks noChangeAspect="1" noChangeArrowheads="1"/>
          </p:cNvPicPr>
          <p:nvPr/>
        </p:nvPicPr>
        <p:blipFill rotWithShape="1">
          <a:blip r:embed="rId5">
            <a:duotone>
              <a:schemeClr val="accent1">
                <a:shade val="45000"/>
                <a:satMod val="135000"/>
              </a:schemeClr>
              <a:prstClr val="white"/>
            </a:duotone>
            <a:extLst>
              <a:ext uri="{28A0092B-C50C-407E-A947-70E740481C1C}">
                <a14:useLocalDpi xmlns:a14="http://schemas.microsoft.com/office/drawing/2010/main" val="0"/>
              </a:ext>
            </a:extLst>
          </a:blip>
          <a:srcRect l="7178" t="7274" r="8039" b="7944"/>
          <a:stretch/>
        </p:blipFill>
        <p:spPr bwMode="auto">
          <a:xfrm>
            <a:off x="402609" y="3796385"/>
            <a:ext cx="853608" cy="853608"/>
          </a:xfrm>
          <a:prstGeom prst="ellipse">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922153" y="4916269"/>
            <a:ext cx="6096000" cy="646331"/>
          </a:xfrm>
          <a:prstGeom prst="rect">
            <a:avLst/>
          </a:prstGeom>
          <a:solidFill>
            <a:srgbClr val="FF99FF"/>
          </a:solidFill>
        </p:spPr>
        <p:txBody>
          <a:bodyPr>
            <a:spAutoFit/>
          </a:bodyPr>
          <a:lstStyle/>
          <a:p>
            <a:pPr algn="r"/>
            <a:r>
              <a:rPr lang="en-US" b="1" dirty="0" err="1">
                <a:latin typeface="Tw Cen MT" pitchFamily="34" charset="0"/>
              </a:rPr>
              <a:t>Keterlambatan</a:t>
            </a:r>
            <a:r>
              <a:rPr lang="en-US" b="1" dirty="0">
                <a:latin typeface="Tw Cen MT" pitchFamily="34" charset="0"/>
              </a:rPr>
              <a:t> </a:t>
            </a:r>
            <a:r>
              <a:rPr lang="en-US" b="1" dirty="0" err="1">
                <a:latin typeface="Tw Cen MT" pitchFamily="34" charset="0"/>
              </a:rPr>
              <a:t>penetapan</a:t>
            </a:r>
            <a:r>
              <a:rPr lang="en-US" b="1" dirty="0">
                <a:latin typeface="Tw Cen MT" pitchFamily="34" charset="0"/>
              </a:rPr>
              <a:t> </a:t>
            </a:r>
            <a:r>
              <a:rPr lang="en-US" b="1" dirty="0" err="1">
                <a:latin typeface="Tw Cen MT" pitchFamily="34" charset="0"/>
              </a:rPr>
              <a:t>Petunjuk</a:t>
            </a:r>
            <a:r>
              <a:rPr lang="en-US" b="1" dirty="0">
                <a:latin typeface="Tw Cen MT" pitchFamily="34" charset="0"/>
              </a:rPr>
              <a:t> </a:t>
            </a:r>
            <a:r>
              <a:rPr lang="en-US" b="1" dirty="0" err="1">
                <a:latin typeface="Tw Cen MT" pitchFamily="34" charset="0"/>
              </a:rPr>
              <a:t>Teknis</a:t>
            </a:r>
            <a:r>
              <a:rPr lang="en-US" b="1" dirty="0">
                <a:latin typeface="Tw Cen MT" pitchFamily="34" charset="0"/>
              </a:rPr>
              <a:t> (</a:t>
            </a:r>
            <a:r>
              <a:rPr lang="en-US" b="1" dirty="0" err="1">
                <a:latin typeface="Tw Cen MT" pitchFamily="34" charset="0"/>
              </a:rPr>
              <a:t>juknis</a:t>
            </a:r>
            <a:r>
              <a:rPr lang="en-US" b="1" dirty="0">
                <a:latin typeface="Tw Cen MT" pitchFamily="34" charset="0"/>
              </a:rPr>
              <a:t>), </a:t>
            </a:r>
            <a:r>
              <a:rPr lang="en-US" b="1" dirty="0" err="1">
                <a:latin typeface="Tw Cen MT" pitchFamily="34" charset="0"/>
              </a:rPr>
              <a:t>Petunjuk</a:t>
            </a:r>
            <a:r>
              <a:rPr lang="en-US" b="1" dirty="0">
                <a:latin typeface="Tw Cen MT" pitchFamily="34" charset="0"/>
              </a:rPr>
              <a:t> </a:t>
            </a:r>
            <a:r>
              <a:rPr lang="en-US" b="1" dirty="0" err="1">
                <a:latin typeface="Tw Cen MT" pitchFamily="34" charset="0"/>
              </a:rPr>
              <a:t>Pelaksanaan</a:t>
            </a:r>
            <a:r>
              <a:rPr lang="en-US" b="1" dirty="0">
                <a:latin typeface="Tw Cen MT" pitchFamily="34" charset="0"/>
              </a:rPr>
              <a:t> (</a:t>
            </a:r>
            <a:r>
              <a:rPr lang="en-US" b="1" dirty="0" err="1">
                <a:latin typeface="Tw Cen MT" pitchFamily="34" charset="0"/>
              </a:rPr>
              <a:t>juklak</a:t>
            </a:r>
            <a:r>
              <a:rPr lang="en-US" b="1" dirty="0">
                <a:latin typeface="Tw Cen MT" pitchFamily="34" charset="0"/>
              </a:rPr>
              <a:t>), </a:t>
            </a:r>
            <a:r>
              <a:rPr lang="en-US" b="1" dirty="0" err="1">
                <a:latin typeface="Tw Cen MT" pitchFamily="34" charset="0"/>
              </a:rPr>
              <a:t>dan</a:t>
            </a:r>
            <a:r>
              <a:rPr lang="en-US" b="1" dirty="0">
                <a:latin typeface="Tw Cen MT" pitchFamily="34" charset="0"/>
              </a:rPr>
              <a:t> </a:t>
            </a:r>
            <a:r>
              <a:rPr lang="en-US" b="1" dirty="0" err="1">
                <a:latin typeface="Tw Cen MT" pitchFamily="34" charset="0"/>
              </a:rPr>
              <a:t>Petunjuk</a:t>
            </a:r>
            <a:r>
              <a:rPr lang="en-US" b="1" dirty="0">
                <a:latin typeface="Tw Cen MT" pitchFamily="34" charset="0"/>
              </a:rPr>
              <a:t> </a:t>
            </a:r>
            <a:r>
              <a:rPr lang="en-US" b="1" dirty="0" err="1">
                <a:latin typeface="Tw Cen MT" pitchFamily="34" charset="0"/>
              </a:rPr>
              <a:t>operasional</a:t>
            </a:r>
            <a:r>
              <a:rPr lang="en-US" b="1" dirty="0">
                <a:latin typeface="Tw Cen MT" pitchFamily="34" charset="0"/>
              </a:rPr>
              <a:t> (</a:t>
            </a:r>
            <a:r>
              <a:rPr lang="en-US" b="1" dirty="0" err="1">
                <a:latin typeface="Tw Cen MT" pitchFamily="34" charset="0"/>
              </a:rPr>
              <a:t>jukops</a:t>
            </a:r>
            <a:r>
              <a:rPr lang="en-US" b="1" dirty="0">
                <a:latin typeface="Tw Cen MT" pitchFamily="34" charset="0"/>
              </a:rPr>
              <a:t>)</a:t>
            </a:r>
          </a:p>
        </p:txBody>
      </p:sp>
    </p:spTree>
    <p:extLst>
      <p:ext uri="{BB962C8B-B14F-4D97-AF65-F5344CB8AC3E}">
        <p14:creationId xmlns:p14="http://schemas.microsoft.com/office/powerpoint/2010/main" val="18008258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object 51"/>
          <p:cNvSpPr/>
          <p:nvPr/>
        </p:nvSpPr>
        <p:spPr>
          <a:xfrm>
            <a:off x="153924" y="124968"/>
            <a:ext cx="2589276" cy="455675"/>
          </a:xfrm>
          <a:prstGeom prst="rect">
            <a:avLst/>
          </a:prstGeom>
          <a:blipFill>
            <a:blip r:embed="rId2" cstate="print"/>
            <a:stretch>
              <a:fillRect/>
            </a:stretch>
          </a:blipFill>
        </p:spPr>
        <p:txBody>
          <a:bodyPr wrap="square" lIns="0" tIns="0" rIns="0" bIns="0" rtlCol="0">
            <a:noAutofit/>
          </a:bodyPr>
          <a:lstStyle/>
          <a:p>
            <a:endParaRPr/>
          </a:p>
        </p:txBody>
      </p:sp>
      <p:sp>
        <p:nvSpPr>
          <p:cNvPr id="46" name="object 46"/>
          <p:cNvSpPr/>
          <p:nvPr/>
        </p:nvSpPr>
        <p:spPr>
          <a:xfrm>
            <a:off x="4157472" y="0"/>
            <a:ext cx="4001643" cy="255524"/>
          </a:xfrm>
          <a:custGeom>
            <a:avLst/>
            <a:gdLst/>
            <a:ahLst/>
            <a:cxnLst/>
            <a:rect l="l" t="t" r="r" b="b"/>
            <a:pathLst>
              <a:path w="4001643" h="255524">
                <a:moveTo>
                  <a:pt x="4001643" y="0"/>
                </a:moveTo>
                <a:lnTo>
                  <a:pt x="0" y="0"/>
                </a:lnTo>
                <a:lnTo>
                  <a:pt x="228473" y="255524"/>
                </a:lnTo>
                <a:lnTo>
                  <a:pt x="3820541" y="255524"/>
                </a:lnTo>
                <a:lnTo>
                  <a:pt x="4001643" y="0"/>
                </a:lnTo>
                <a:close/>
              </a:path>
            </a:pathLst>
          </a:custGeom>
          <a:solidFill>
            <a:srgbClr val="006EC0"/>
          </a:solidFill>
        </p:spPr>
        <p:txBody>
          <a:bodyPr wrap="square" lIns="0" tIns="0" rIns="0" bIns="0" rtlCol="0">
            <a:noAutofit/>
          </a:bodyPr>
          <a:lstStyle/>
          <a:p>
            <a:endParaRPr/>
          </a:p>
        </p:txBody>
      </p:sp>
      <p:sp>
        <p:nvSpPr>
          <p:cNvPr id="47" name="object 47"/>
          <p:cNvSpPr/>
          <p:nvPr/>
        </p:nvSpPr>
        <p:spPr>
          <a:xfrm>
            <a:off x="4163567" y="0"/>
            <a:ext cx="8014715" cy="304800"/>
          </a:xfrm>
          <a:custGeom>
            <a:avLst/>
            <a:gdLst/>
            <a:ahLst/>
            <a:cxnLst/>
            <a:rect l="l" t="t" r="r" b="b"/>
            <a:pathLst>
              <a:path w="8014715" h="304800">
                <a:moveTo>
                  <a:pt x="0" y="0"/>
                </a:moveTo>
                <a:lnTo>
                  <a:pt x="208153" y="304800"/>
                </a:lnTo>
                <a:lnTo>
                  <a:pt x="8014715" y="287400"/>
                </a:lnTo>
                <a:lnTo>
                  <a:pt x="8014715" y="0"/>
                </a:lnTo>
                <a:lnTo>
                  <a:pt x="0" y="0"/>
                </a:lnTo>
                <a:close/>
              </a:path>
            </a:pathLst>
          </a:custGeom>
          <a:solidFill>
            <a:srgbClr val="30859C"/>
          </a:solidFill>
        </p:spPr>
        <p:txBody>
          <a:bodyPr wrap="square" lIns="0" tIns="0" rIns="0" bIns="0" rtlCol="0">
            <a:noAutofit/>
          </a:bodyPr>
          <a:lstStyle/>
          <a:p>
            <a:endParaRPr/>
          </a:p>
        </p:txBody>
      </p:sp>
      <p:sp>
        <p:nvSpPr>
          <p:cNvPr id="48" name="object 48"/>
          <p:cNvSpPr/>
          <p:nvPr/>
        </p:nvSpPr>
        <p:spPr>
          <a:xfrm>
            <a:off x="4367784" y="323088"/>
            <a:ext cx="2610866" cy="0"/>
          </a:xfrm>
          <a:custGeom>
            <a:avLst/>
            <a:gdLst/>
            <a:ahLst/>
            <a:cxnLst/>
            <a:rect l="l" t="t" r="r" b="b"/>
            <a:pathLst>
              <a:path w="2610866">
                <a:moveTo>
                  <a:pt x="0" y="0"/>
                </a:moveTo>
                <a:lnTo>
                  <a:pt x="2610866" y="0"/>
                </a:lnTo>
              </a:path>
            </a:pathLst>
          </a:custGeom>
          <a:ln w="76200">
            <a:solidFill>
              <a:srgbClr val="FFC000"/>
            </a:solidFill>
          </a:ln>
        </p:spPr>
        <p:txBody>
          <a:bodyPr wrap="square" lIns="0" tIns="0" rIns="0" bIns="0" rtlCol="0">
            <a:noAutofit/>
          </a:bodyPr>
          <a:lstStyle/>
          <a:p>
            <a:endParaRPr/>
          </a:p>
        </p:txBody>
      </p:sp>
      <p:sp>
        <p:nvSpPr>
          <p:cNvPr id="49" name="object 49"/>
          <p:cNvSpPr/>
          <p:nvPr/>
        </p:nvSpPr>
        <p:spPr>
          <a:xfrm>
            <a:off x="6970776" y="316992"/>
            <a:ext cx="2610866" cy="0"/>
          </a:xfrm>
          <a:custGeom>
            <a:avLst/>
            <a:gdLst/>
            <a:ahLst/>
            <a:cxnLst/>
            <a:rect l="l" t="t" r="r" b="b"/>
            <a:pathLst>
              <a:path w="2610866">
                <a:moveTo>
                  <a:pt x="0" y="0"/>
                </a:moveTo>
                <a:lnTo>
                  <a:pt x="2610866" y="0"/>
                </a:lnTo>
              </a:path>
            </a:pathLst>
          </a:custGeom>
          <a:ln w="76200">
            <a:solidFill>
              <a:srgbClr val="00AF50"/>
            </a:solidFill>
          </a:ln>
        </p:spPr>
        <p:txBody>
          <a:bodyPr wrap="square" lIns="0" tIns="0" rIns="0" bIns="0" rtlCol="0">
            <a:noAutofit/>
          </a:bodyPr>
          <a:lstStyle/>
          <a:p>
            <a:endParaRPr/>
          </a:p>
        </p:txBody>
      </p:sp>
      <p:sp>
        <p:nvSpPr>
          <p:cNvPr id="50" name="object 50"/>
          <p:cNvSpPr/>
          <p:nvPr/>
        </p:nvSpPr>
        <p:spPr>
          <a:xfrm>
            <a:off x="9581388" y="313944"/>
            <a:ext cx="2610865" cy="0"/>
          </a:xfrm>
          <a:custGeom>
            <a:avLst/>
            <a:gdLst/>
            <a:ahLst/>
            <a:cxnLst/>
            <a:rect l="l" t="t" r="r" b="b"/>
            <a:pathLst>
              <a:path w="2610865">
                <a:moveTo>
                  <a:pt x="2610611" y="0"/>
                </a:moveTo>
                <a:lnTo>
                  <a:pt x="0" y="0"/>
                </a:lnTo>
              </a:path>
              <a:path w="2610865">
                <a:moveTo>
                  <a:pt x="0" y="1"/>
                </a:moveTo>
                <a:lnTo>
                  <a:pt x="2610611" y="0"/>
                </a:lnTo>
              </a:path>
            </a:pathLst>
          </a:custGeom>
          <a:ln w="76200">
            <a:solidFill>
              <a:srgbClr val="00AFEF"/>
            </a:solidFill>
          </a:ln>
        </p:spPr>
        <p:txBody>
          <a:bodyPr wrap="square" lIns="0" tIns="0" rIns="0" bIns="0" rtlCol="0">
            <a:noAutofit/>
          </a:bodyPr>
          <a:lstStyle/>
          <a:p>
            <a:endParaRPr/>
          </a:p>
        </p:txBody>
      </p:sp>
      <p:sp>
        <p:nvSpPr>
          <p:cNvPr id="40" name="object 40"/>
          <p:cNvSpPr/>
          <p:nvPr/>
        </p:nvSpPr>
        <p:spPr>
          <a:xfrm>
            <a:off x="1082040" y="6591300"/>
            <a:ext cx="4941824" cy="266698"/>
          </a:xfrm>
          <a:custGeom>
            <a:avLst/>
            <a:gdLst/>
            <a:ahLst/>
            <a:cxnLst/>
            <a:rect l="l" t="t" r="r" b="b"/>
            <a:pathLst>
              <a:path w="4941824" h="266698">
                <a:moveTo>
                  <a:pt x="4941824" y="0"/>
                </a:moveTo>
                <a:lnTo>
                  <a:pt x="0" y="0"/>
                </a:lnTo>
                <a:lnTo>
                  <a:pt x="0" y="266697"/>
                </a:lnTo>
                <a:lnTo>
                  <a:pt x="4718050" y="266697"/>
                </a:lnTo>
                <a:lnTo>
                  <a:pt x="4941824" y="0"/>
                </a:lnTo>
                <a:close/>
              </a:path>
            </a:pathLst>
          </a:custGeom>
          <a:solidFill>
            <a:srgbClr val="006EC0"/>
          </a:solidFill>
        </p:spPr>
        <p:txBody>
          <a:bodyPr wrap="square" lIns="0" tIns="0" rIns="0" bIns="0" rtlCol="0">
            <a:noAutofit/>
          </a:bodyPr>
          <a:lstStyle/>
          <a:p>
            <a:endParaRPr/>
          </a:p>
        </p:txBody>
      </p:sp>
      <p:sp>
        <p:nvSpPr>
          <p:cNvPr id="41" name="object 41"/>
          <p:cNvSpPr/>
          <p:nvPr/>
        </p:nvSpPr>
        <p:spPr>
          <a:xfrm>
            <a:off x="0" y="6591300"/>
            <a:ext cx="1610741" cy="266698"/>
          </a:xfrm>
          <a:custGeom>
            <a:avLst/>
            <a:gdLst/>
            <a:ahLst/>
            <a:cxnLst/>
            <a:rect l="l" t="t" r="r" b="b"/>
            <a:pathLst>
              <a:path w="1610741" h="266698">
                <a:moveTo>
                  <a:pt x="1337183" y="0"/>
                </a:moveTo>
                <a:lnTo>
                  <a:pt x="0" y="3975"/>
                </a:lnTo>
                <a:lnTo>
                  <a:pt x="0" y="266697"/>
                </a:lnTo>
                <a:lnTo>
                  <a:pt x="1610740" y="266697"/>
                </a:lnTo>
                <a:lnTo>
                  <a:pt x="1337183" y="0"/>
                </a:lnTo>
                <a:close/>
              </a:path>
            </a:pathLst>
          </a:custGeom>
          <a:solidFill>
            <a:srgbClr val="575757"/>
          </a:solidFill>
        </p:spPr>
        <p:txBody>
          <a:bodyPr wrap="square" lIns="0" tIns="0" rIns="0" bIns="0" rtlCol="0">
            <a:noAutofit/>
          </a:bodyPr>
          <a:lstStyle/>
          <a:p>
            <a:endParaRPr/>
          </a:p>
        </p:txBody>
      </p:sp>
      <p:sp>
        <p:nvSpPr>
          <p:cNvPr id="42" name="object 42"/>
          <p:cNvSpPr/>
          <p:nvPr/>
        </p:nvSpPr>
        <p:spPr>
          <a:xfrm>
            <a:off x="1362456" y="6591300"/>
            <a:ext cx="4648200" cy="259079"/>
          </a:xfrm>
          <a:custGeom>
            <a:avLst/>
            <a:gdLst/>
            <a:ahLst/>
            <a:cxnLst/>
            <a:rect l="l" t="t" r="r" b="b"/>
            <a:pathLst>
              <a:path w="4648200" h="259079">
                <a:moveTo>
                  <a:pt x="0" y="0"/>
                </a:moveTo>
                <a:lnTo>
                  <a:pt x="104775" y="259079"/>
                </a:lnTo>
                <a:lnTo>
                  <a:pt x="4543425" y="259079"/>
                </a:lnTo>
                <a:lnTo>
                  <a:pt x="4648200" y="0"/>
                </a:lnTo>
                <a:lnTo>
                  <a:pt x="0" y="0"/>
                </a:lnTo>
                <a:close/>
              </a:path>
            </a:pathLst>
          </a:custGeom>
          <a:solidFill>
            <a:srgbClr val="CC3300"/>
          </a:solidFill>
        </p:spPr>
        <p:txBody>
          <a:bodyPr wrap="square" lIns="0" tIns="0" rIns="0" bIns="0" rtlCol="0">
            <a:noAutofit/>
          </a:bodyPr>
          <a:lstStyle/>
          <a:p>
            <a:endParaRPr/>
          </a:p>
        </p:txBody>
      </p:sp>
      <p:sp>
        <p:nvSpPr>
          <p:cNvPr id="43" name="object 43"/>
          <p:cNvSpPr/>
          <p:nvPr/>
        </p:nvSpPr>
        <p:spPr>
          <a:xfrm>
            <a:off x="4005072" y="6554724"/>
            <a:ext cx="2005076" cy="0"/>
          </a:xfrm>
          <a:custGeom>
            <a:avLst/>
            <a:gdLst/>
            <a:ahLst/>
            <a:cxnLst/>
            <a:rect l="l" t="t" r="r" b="b"/>
            <a:pathLst>
              <a:path w="2005076">
                <a:moveTo>
                  <a:pt x="2005076" y="0"/>
                </a:moveTo>
                <a:lnTo>
                  <a:pt x="0" y="0"/>
                </a:lnTo>
              </a:path>
            </a:pathLst>
          </a:custGeom>
          <a:ln w="76200">
            <a:solidFill>
              <a:srgbClr val="FFC000"/>
            </a:solidFill>
          </a:ln>
        </p:spPr>
        <p:txBody>
          <a:bodyPr wrap="square" lIns="0" tIns="0" rIns="0" bIns="0" rtlCol="0">
            <a:noAutofit/>
          </a:bodyPr>
          <a:lstStyle/>
          <a:p>
            <a:endParaRPr/>
          </a:p>
        </p:txBody>
      </p:sp>
      <p:sp>
        <p:nvSpPr>
          <p:cNvPr id="44" name="object 44"/>
          <p:cNvSpPr/>
          <p:nvPr/>
        </p:nvSpPr>
        <p:spPr>
          <a:xfrm>
            <a:off x="2005583" y="6551676"/>
            <a:ext cx="2005076" cy="0"/>
          </a:xfrm>
          <a:custGeom>
            <a:avLst/>
            <a:gdLst/>
            <a:ahLst/>
            <a:cxnLst/>
            <a:rect l="l" t="t" r="r" b="b"/>
            <a:pathLst>
              <a:path w="2005076">
                <a:moveTo>
                  <a:pt x="2005076" y="0"/>
                </a:moveTo>
                <a:lnTo>
                  <a:pt x="0" y="0"/>
                </a:lnTo>
              </a:path>
            </a:pathLst>
          </a:custGeom>
          <a:ln w="76200">
            <a:solidFill>
              <a:srgbClr val="00AF50"/>
            </a:solidFill>
          </a:ln>
        </p:spPr>
        <p:txBody>
          <a:bodyPr wrap="square" lIns="0" tIns="0" rIns="0" bIns="0" rtlCol="0">
            <a:noAutofit/>
          </a:bodyPr>
          <a:lstStyle/>
          <a:p>
            <a:endParaRPr/>
          </a:p>
        </p:txBody>
      </p:sp>
      <p:sp>
        <p:nvSpPr>
          <p:cNvPr id="45" name="object 45"/>
          <p:cNvSpPr/>
          <p:nvPr/>
        </p:nvSpPr>
        <p:spPr>
          <a:xfrm>
            <a:off x="1524" y="6551676"/>
            <a:ext cx="2005076" cy="0"/>
          </a:xfrm>
          <a:custGeom>
            <a:avLst/>
            <a:gdLst/>
            <a:ahLst/>
            <a:cxnLst/>
            <a:rect l="l" t="t" r="r" b="b"/>
            <a:pathLst>
              <a:path w="2005076">
                <a:moveTo>
                  <a:pt x="2005076" y="0"/>
                </a:moveTo>
                <a:lnTo>
                  <a:pt x="0" y="0"/>
                </a:lnTo>
              </a:path>
            </a:pathLst>
          </a:custGeom>
          <a:ln w="76200">
            <a:solidFill>
              <a:srgbClr val="00AFEF"/>
            </a:solidFill>
          </a:ln>
        </p:spPr>
        <p:txBody>
          <a:bodyPr wrap="square" lIns="0" tIns="0" rIns="0" bIns="0" rtlCol="0">
            <a:noAutofit/>
          </a:bodyPr>
          <a:lstStyle/>
          <a:p>
            <a:endParaRPr/>
          </a:p>
        </p:txBody>
      </p:sp>
      <p:sp>
        <p:nvSpPr>
          <p:cNvPr id="38" name="object 38"/>
          <p:cNvSpPr/>
          <p:nvPr/>
        </p:nvSpPr>
        <p:spPr>
          <a:xfrm>
            <a:off x="11260836" y="6423660"/>
            <a:ext cx="930656" cy="434336"/>
          </a:xfrm>
          <a:custGeom>
            <a:avLst/>
            <a:gdLst/>
            <a:ahLst/>
            <a:cxnLst/>
            <a:rect l="l" t="t" r="r" b="b"/>
            <a:pathLst>
              <a:path w="930656" h="434336">
                <a:moveTo>
                  <a:pt x="229108" y="0"/>
                </a:moveTo>
                <a:lnTo>
                  <a:pt x="0" y="434336"/>
                </a:lnTo>
                <a:lnTo>
                  <a:pt x="930656" y="434336"/>
                </a:lnTo>
                <a:lnTo>
                  <a:pt x="930656" y="6553"/>
                </a:lnTo>
                <a:lnTo>
                  <a:pt x="229108" y="0"/>
                </a:lnTo>
                <a:close/>
              </a:path>
            </a:pathLst>
          </a:custGeom>
          <a:solidFill>
            <a:srgbClr val="575757"/>
          </a:solidFill>
        </p:spPr>
        <p:txBody>
          <a:bodyPr wrap="square" lIns="0" tIns="0" rIns="0" bIns="0" rtlCol="0">
            <a:noAutofit/>
          </a:bodyPr>
          <a:lstStyle/>
          <a:p>
            <a:endParaRPr/>
          </a:p>
        </p:txBody>
      </p:sp>
      <p:sp>
        <p:nvSpPr>
          <p:cNvPr id="39" name="object 39"/>
          <p:cNvSpPr/>
          <p:nvPr/>
        </p:nvSpPr>
        <p:spPr>
          <a:xfrm>
            <a:off x="6158484" y="6573010"/>
            <a:ext cx="5503164" cy="280416"/>
          </a:xfrm>
          <a:prstGeom prst="rect">
            <a:avLst/>
          </a:prstGeom>
          <a:blipFill>
            <a:blip r:embed="rId3" cstate="print"/>
            <a:stretch>
              <a:fillRect/>
            </a:stretch>
          </a:blipFill>
        </p:spPr>
        <p:txBody>
          <a:bodyPr wrap="square" lIns="0" tIns="0" rIns="0" bIns="0" rtlCol="0">
            <a:noAutofit/>
          </a:bodyPr>
          <a:lstStyle/>
          <a:p>
            <a:endParaRPr/>
          </a:p>
        </p:txBody>
      </p:sp>
      <p:sp>
        <p:nvSpPr>
          <p:cNvPr id="31" name="object 31"/>
          <p:cNvSpPr/>
          <p:nvPr/>
        </p:nvSpPr>
        <p:spPr>
          <a:xfrm>
            <a:off x="4224528" y="1793748"/>
            <a:ext cx="423672" cy="316991"/>
          </a:xfrm>
          <a:custGeom>
            <a:avLst/>
            <a:gdLst/>
            <a:ahLst/>
            <a:cxnLst/>
            <a:rect l="l" t="t" r="r" b="b"/>
            <a:pathLst>
              <a:path w="423672" h="316991">
                <a:moveTo>
                  <a:pt x="0" y="316991"/>
                </a:moveTo>
                <a:lnTo>
                  <a:pt x="423672" y="316991"/>
                </a:lnTo>
                <a:lnTo>
                  <a:pt x="423672" y="0"/>
                </a:lnTo>
                <a:lnTo>
                  <a:pt x="0" y="0"/>
                </a:lnTo>
                <a:lnTo>
                  <a:pt x="0" y="316991"/>
                </a:lnTo>
                <a:close/>
              </a:path>
            </a:pathLst>
          </a:custGeom>
          <a:solidFill>
            <a:srgbClr val="FFFFFF"/>
          </a:solidFill>
        </p:spPr>
        <p:txBody>
          <a:bodyPr wrap="square" lIns="0" tIns="0" rIns="0" bIns="0" rtlCol="0">
            <a:noAutofit/>
          </a:bodyPr>
          <a:lstStyle/>
          <a:p>
            <a:endParaRPr/>
          </a:p>
        </p:txBody>
      </p:sp>
      <p:sp>
        <p:nvSpPr>
          <p:cNvPr id="32" name="object 32"/>
          <p:cNvSpPr/>
          <p:nvPr/>
        </p:nvSpPr>
        <p:spPr>
          <a:xfrm>
            <a:off x="6810756" y="1935480"/>
            <a:ext cx="423672" cy="316991"/>
          </a:xfrm>
          <a:custGeom>
            <a:avLst/>
            <a:gdLst/>
            <a:ahLst/>
            <a:cxnLst/>
            <a:rect l="l" t="t" r="r" b="b"/>
            <a:pathLst>
              <a:path w="423672" h="316991">
                <a:moveTo>
                  <a:pt x="0" y="316991"/>
                </a:moveTo>
                <a:lnTo>
                  <a:pt x="423672" y="316991"/>
                </a:lnTo>
                <a:lnTo>
                  <a:pt x="423672" y="0"/>
                </a:lnTo>
                <a:lnTo>
                  <a:pt x="0" y="0"/>
                </a:lnTo>
                <a:lnTo>
                  <a:pt x="0" y="316991"/>
                </a:lnTo>
                <a:close/>
              </a:path>
            </a:pathLst>
          </a:custGeom>
          <a:solidFill>
            <a:srgbClr val="FFFFFF"/>
          </a:solidFill>
        </p:spPr>
        <p:txBody>
          <a:bodyPr wrap="square" lIns="0" tIns="0" rIns="0" bIns="0" rtlCol="0">
            <a:noAutofit/>
          </a:bodyPr>
          <a:lstStyle/>
          <a:p>
            <a:endParaRPr/>
          </a:p>
        </p:txBody>
      </p:sp>
      <p:sp>
        <p:nvSpPr>
          <p:cNvPr id="22" name="object 22"/>
          <p:cNvSpPr txBox="1"/>
          <p:nvPr/>
        </p:nvSpPr>
        <p:spPr>
          <a:xfrm>
            <a:off x="9321393" y="955166"/>
            <a:ext cx="1023205" cy="254000"/>
          </a:xfrm>
          <a:prstGeom prst="rect">
            <a:avLst/>
          </a:prstGeom>
        </p:spPr>
        <p:txBody>
          <a:bodyPr wrap="square" lIns="0" tIns="0" rIns="0" bIns="0" rtlCol="0">
            <a:noAutofit/>
          </a:bodyPr>
          <a:lstStyle/>
          <a:p>
            <a:pPr marL="12700">
              <a:lnSpc>
                <a:spcPts val="1935"/>
              </a:lnSpc>
              <a:spcBef>
                <a:spcPts val="96"/>
              </a:spcBef>
            </a:pPr>
            <a:endParaRPr sz="1800" dirty="0">
              <a:latin typeface="Calibri"/>
              <a:cs typeface="Calibri"/>
            </a:endParaRPr>
          </a:p>
        </p:txBody>
      </p:sp>
      <p:sp>
        <p:nvSpPr>
          <p:cNvPr id="21" name="object 21"/>
          <p:cNvSpPr txBox="1"/>
          <p:nvPr/>
        </p:nvSpPr>
        <p:spPr>
          <a:xfrm>
            <a:off x="10372267" y="955166"/>
            <a:ext cx="597522" cy="254000"/>
          </a:xfrm>
          <a:prstGeom prst="rect">
            <a:avLst/>
          </a:prstGeom>
        </p:spPr>
        <p:txBody>
          <a:bodyPr wrap="square" lIns="0" tIns="0" rIns="0" bIns="0" rtlCol="0">
            <a:noAutofit/>
          </a:bodyPr>
          <a:lstStyle/>
          <a:p>
            <a:pPr marL="12700">
              <a:lnSpc>
                <a:spcPts val="1935"/>
              </a:lnSpc>
              <a:spcBef>
                <a:spcPts val="96"/>
              </a:spcBef>
            </a:pPr>
            <a:endParaRPr sz="1800" dirty="0">
              <a:latin typeface="Calibri"/>
              <a:cs typeface="Calibri"/>
            </a:endParaRPr>
          </a:p>
        </p:txBody>
      </p:sp>
      <p:sp>
        <p:nvSpPr>
          <p:cNvPr id="14" name="object 14"/>
          <p:cNvSpPr txBox="1"/>
          <p:nvPr/>
        </p:nvSpPr>
        <p:spPr>
          <a:xfrm>
            <a:off x="9420225" y="2111883"/>
            <a:ext cx="407049" cy="254000"/>
          </a:xfrm>
          <a:prstGeom prst="rect">
            <a:avLst/>
          </a:prstGeom>
        </p:spPr>
        <p:txBody>
          <a:bodyPr wrap="square" lIns="0" tIns="0" rIns="0" bIns="0" rtlCol="0">
            <a:noAutofit/>
          </a:bodyPr>
          <a:lstStyle/>
          <a:p>
            <a:pPr marL="12700">
              <a:lnSpc>
                <a:spcPts val="1935"/>
              </a:lnSpc>
              <a:spcBef>
                <a:spcPts val="96"/>
              </a:spcBef>
            </a:pPr>
            <a:endParaRPr sz="1800" dirty="0">
              <a:latin typeface="Calibri"/>
              <a:cs typeface="Calibri"/>
            </a:endParaRPr>
          </a:p>
        </p:txBody>
      </p:sp>
      <p:sp>
        <p:nvSpPr>
          <p:cNvPr id="11" name="object 11"/>
          <p:cNvSpPr txBox="1"/>
          <p:nvPr/>
        </p:nvSpPr>
        <p:spPr>
          <a:xfrm>
            <a:off x="7541768" y="3729228"/>
            <a:ext cx="407049" cy="254000"/>
          </a:xfrm>
          <a:prstGeom prst="rect">
            <a:avLst/>
          </a:prstGeom>
        </p:spPr>
        <p:txBody>
          <a:bodyPr wrap="square" lIns="0" tIns="0" rIns="0" bIns="0" rtlCol="0">
            <a:noAutofit/>
          </a:bodyPr>
          <a:lstStyle/>
          <a:p>
            <a:pPr marL="12700">
              <a:lnSpc>
                <a:spcPts val="1935"/>
              </a:lnSpc>
              <a:spcBef>
                <a:spcPts val="96"/>
              </a:spcBef>
            </a:pPr>
            <a:endParaRPr sz="1800" dirty="0">
              <a:latin typeface="Calibri"/>
              <a:cs typeface="Calibri"/>
            </a:endParaRPr>
          </a:p>
        </p:txBody>
      </p:sp>
      <p:sp>
        <p:nvSpPr>
          <p:cNvPr id="4" name="object 4"/>
          <p:cNvSpPr txBox="1"/>
          <p:nvPr/>
        </p:nvSpPr>
        <p:spPr>
          <a:xfrm>
            <a:off x="11651107" y="6505139"/>
            <a:ext cx="327073" cy="228092"/>
          </a:xfrm>
          <a:prstGeom prst="rect">
            <a:avLst/>
          </a:prstGeom>
        </p:spPr>
        <p:txBody>
          <a:bodyPr wrap="square" lIns="0" tIns="0" rIns="0" bIns="0" rtlCol="0">
            <a:noAutofit/>
          </a:bodyPr>
          <a:lstStyle/>
          <a:p>
            <a:pPr marL="12700">
              <a:lnSpc>
                <a:spcPts val="1795"/>
              </a:lnSpc>
              <a:spcBef>
                <a:spcPts val="89"/>
              </a:spcBef>
            </a:pPr>
            <a:r>
              <a:rPr sz="2400" b="1" spc="4" baseline="2954" dirty="0">
                <a:solidFill>
                  <a:srgbClr val="FFFFFF"/>
                </a:solidFill>
                <a:latin typeface="Arial Black"/>
                <a:cs typeface="Arial Black"/>
              </a:rPr>
              <a:t>21</a:t>
            </a:r>
            <a:endParaRPr sz="1600">
              <a:latin typeface="Arial Black"/>
              <a:cs typeface="Arial Black"/>
            </a:endParaRPr>
          </a:p>
        </p:txBody>
      </p:sp>
      <p:sp>
        <p:nvSpPr>
          <p:cNvPr id="53" name="Rectangle 52">
            <a:extLst>
              <a:ext uri="{FF2B5EF4-FFF2-40B4-BE49-F238E27FC236}">
                <a16:creationId xmlns:a16="http://schemas.microsoft.com/office/drawing/2014/main" xmlns="" id="{E056CA59-0D86-6147-9433-34453F4451D1}"/>
              </a:ext>
            </a:extLst>
          </p:cNvPr>
          <p:cNvSpPr/>
          <p:nvPr/>
        </p:nvSpPr>
        <p:spPr>
          <a:xfrm>
            <a:off x="2291012" y="551222"/>
            <a:ext cx="7465703" cy="461665"/>
          </a:xfrm>
          <a:prstGeom prst="rect">
            <a:avLst/>
          </a:prstGeom>
        </p:spPr>
        <p:txBody>
          <a:bodyPr wrap="square">
            <a:spAutoFit/>
          </a:bodyPr>
          <a:lstStyle/>
          <a:p>
            <a:pPr algn="ctr" defTabSz="412667" hangingPunct="0"/>
            <a:r>
              <a:rPr lang="en-US" sz="1200" kern="0" spc="300" dirty="0">
                <a:solidFill>
                  <a:srgbClr val="000000"/>
                </a:solidFill>
                <a:latin typeface="Arial Black" panose="020B0A04020102020204" pitchFamily="34" charset="0"/>
                <a:cs typeface="Century Gothic"/>
                <a:sym typeface="Helvetica Light"/>
              </a:rPr>
              <a:t>REKAPITULASI PENGIRIMAN LAPORAN PELAKSANAAN DAK FISIK TAHUN 2020 </a:t>
            </a:r>
            <a:r>
              <a:rPr lang="en-US" sz="1200" kern="0" spc="300" dirty="0" smtClean="0">
                <a:solidFill>
                  <a:srgbClr val="000000"/>
                </a:solidFill>
                <a:latin typeface="Arial Black" panose="020B0A04020102020204" pitchFamily="34" charset="0"/>
                <a:cs typeface="Century Gothic"/>
                <a:sym typeface="Helvetica Light"/>
              </a:rPr>
              <a:t>P</a:t>
            </a:r>
            <a:r>
              <a:rPr lang="id-ID" sz="1200" kern="0" spc="300" dirty="0" smtClean="0">
                <a:solidFill>
                  <a:srgbClr val="000000"/>
                </a:solidFill>
                <a:latin typeface="Arial Black" panose="020B0A04020102020204" pitchFamily="34" charset="0"/>
                <a:cs typeface="Century Gothic"/>
                <a:sym typeface="Helvetica Light"/>
              </a:rPr>
              <a:t>ER</a:t>
            </a:r>
            <a:r>
              <a:rPr lang="en-US" sz="1200" kern="0" spc="300" dirty="0" smtClean="0">
                <a:solidFill>
                  <a:srgbClr val="000000"/>
                </a:solidFill>
                <a:latin typeface="Arial Black" panose="020B0A04020102020204" pitchFamily="34" charset="0"/>
                <a:cs typeface="Century Gothic"/>
                <a:sym typeface="Helvetica Light"/>
              </a:rPr>
              <a:t> T</a:t>
            </a:r>
            <a:r>
              <a:rPr lang="id-ID" sz="1200" kern="0" spc="300" dirty="0" smtClean="0">
                <a:solidFill>
                  <a:srgbClr val="000000"/>
                </a:solidFill>
                <a:latin typeface="Arial Black" panose="020B0A04020102020204" pitchFamily="34" charset="0"/>
                <a:cs typeface="Century Gothic"/>
                <a:sym typeface="Helvetica Light"/>
              </a:rPr>
              <a:t>ANGGAL</a:t>
            </a:r>
            <a:r>
              <a:rPr lang="en-US" sz="1200" kern="0" spc="300" dirty="0" smtClean="0">
                <a:solidFill>
                  <a:srgbClr val="000000"/>
                </a:solidFill>
                <a:latin typeface="Arial Black" panose="020B0A04020102020204" pitchFamily="34" charset="0"/>
                <a:cs typeface="Century Gothic"/>
                <a:sym typeface="Helvetica Light"/>
              </a:rPr>
              <a:t> </a:t>
            </a:r>
            <a:r>
              <a:rPr lang="id-ID" sz="1200" kern="0" spc="300" dirty="0" smtClean="0">
                <a:solidFill>
                  <a:srgbClr val="000000"/>
                </a:solidFill>
                <a:latin typeface="Arial Black" panose="020B0A04020102020204" pitchFamily="34" charset="0"/>
                <a:cs typeface="Century Gothic"/>
                <a:sym typeface="Helvetica Light"/>
              </a:rPr>
              <a:t>16 JULI </a:t>
            </a:r>
            <a:r>
              <a:rPr lang="en-US" sz="1200" kern="0" spc="300" dirty="0" smtClean="0">
                <a:solidFill>
                  <a:srgbClr val="000000"/>
                </a:solidFill>
                <a:latin typeface="Arial Black" panose="020B0A04020102020204" pitchFamily="34" charset="0"/>
                <a:cs typeface="Century Gothic"/>
                <a:sym typeface="Helvetica Light"/>
              </a:rPr>
              <a:t>2021 </a:t>
            </a:r>
            <a:endParaRPr lang="it-IT" sz="1200" kern="0" spc="300" dirty="0">
              <a:solidFill>
                <a:srgbClr val="000000"/>
              </a:solidFill>
              <a:latin typeface="+mj-lt"/>
              <a:cs typeface="Century Gothic"/>
              <a:sym typeface="Helvetica Light"/>
            </a:endParaRPr>
          </a:p>
        </p:txBody>
      </p:sp>
      <p:sp>
        <p:nvSpPr>
          <p:cNvPr id="28" name="TextBox 27">
            <a:extLst>
              <a:ext uri="{FF2B5EF4-FFF2-40B4-BE49-F238E27FC236}">
                <a16:creationId xmlns:a16="http://schemas.microsoft.com/office/drawing/2014/main" xmlns="" id="{5524B947-85DE-4961-8827-FC300FEC1B22}"/>
              </a:ext>
            </a:extLst>
          </p:cNvPr>
          <p:cNvSpPr txBox="1"/>
          <p:nvPr/>
        </p:nvSpPr>
        <p:spPr>
          <a:xfrm flipH="1">
            <a:off x="165802" y="5517560"/>
            <a:ext cx="10178796" cy="1015663"/>
          </a:xfrm>
          <a:prstGeom prst="rect">
            <a:avLst/>
          </a:prstGeom>
          <a:noFill/>
        </p:spPr>
        <p:txBody>
          <a:bodyPr wrap="square" rtlCol="0">
            <a:spAutoFit/>
          </a:bodyPr>
          <a:lstStyle/>
          <a:p>
            <a:pPr algn="just"/>
            <a:r>
              <a:rPr lang="id-ID" sz="1200" dirty="0">
                <a:effectLst/>
                <a:latin typeface="Arial" panose="020B0604020202020204" pitchFamily="34" charset="0"/>
                <a:ea typeface="Calibri" panose="020F0502020204030204" pitchFamily="34" charset="0"/>
                <a:cs typeface="Times New Roman" panose="02020603050405020304" pitchFamily="18" charset="0"/>
              </a:rPr>
              <a:t>Dari </a:t>
            </a:r>
            <a:r>
              <a:rPr lang="en-US" sz="1200" dirty="0" err="1">
                <a:effectLst/>
                <a:latin typeface="Arial" panose="020B0604020202020204" pitchFamily="34" charset="0"/>
                <a:ea typeface="Calibri" panose="020F0502020204030204" pitchFamily="34" charset="0"/>
                <a:cs typeface="Times New Roman" panose="02020603050405020304" pitchFamily="18" charset="0"/>
              </a:rPr>
              <a:t>hasil</a:t>
            </a:r>
            <a:r>
              <a:rPr lang="en-US" sz="1200" dirty="0">
                <a:effectLst/>
                <a:latin typeface="Arial" panose="020B0604020202020204" pitchFamily="34" charset="0"/>
                <a:ea typeface="Calibri" panose="020F0502020204030204" pitchFamily="34" charset="0"/>
                <a:cs typeface="Times New Roman" panose="02020603050405020304" pitchFamily="18" charset="0"/>
              </a:rPr>
              <a:t> r</a:t>
            </a:r>
            <a:r>
              <a:rPr lang="id-ID" sz="1200" dirty="0">
                <a:effectLst/>
                <a:latin typeface="Arial" panose="020B0604020202020204" pitchFamily="34" charset="0"/>
                <a:ea typeface="Calibri" panose="020F0502020204030204" pitchFamily="34" charset="0"/>
                <a:cs typeface="Times New Roman" panose="02020603050405020304" pitchFamily="18" charset="0"/>
              </a:rPr>
              <a:t>ekapitulasi kepatuhan penyampaian laporan konsolidasi seluruh bidang DAK Fisik T</a:t>
            </a:r>
            <a:r>
              <a:rPr lang="en-US" sz="1200" dirty="0">
                <a:effectLst/>
                <a:latin typeface="Arial" panose="020B0604020202020204" pitchFamily="34" charset="0"/>
                <a:ea typeface="Calibri" panose="020F0502020204030204" pitchFamily="34" charset="0"/>
                <a:cs typeface="Times New Roman" panose="02020603050405020304" pitchFamily="18" charset="0"/>
              </a:rPr>
              <a:t>A.</a:t>
            </a:r>
            <a:r>
              <a:rPr lang="id-ID" sz="1200" dirty="0">
                <a:effectLst/>
                <a:latin typeface="Arial" panose="020B0604020202020204" pitchFamily="34" charset="0"/>
                <a:ea typeface="Calibri" panose="020F0502020204030204" pitchFamily="34" charset="0"/>
                <a:cs typeface="Times New Roman" panose="02020603050405020304" pitchFamily="18" charset="0"/>
              </a:rPr>
              <a:t> 2020 </a:t>
            </a:r>
            <a:r>
              <a:rPr lang="id-ID" sz="1200" dirty="0" smtClean="0">
                <a:effectLst/>
                <a:latin typeface="Arial" panose="020B0604020202020204" pitchFamily="34" charset="0"/>
                <a:ea typeface="Calibri" panose="020F0502020204030204" pitchFamily="34" charset="0"/>
                <a:cs typeface="Times New Roman" panose="02020603050405020304" pitchFamily="18" charset="0"/>
              </a:rPr>
              <a:t>untuk </a:t>
            </a:r>
            <a:r>
              <a:rPr lang="en-US" sz="1200" dirty="0" err="1" smtClean="0">
                <a:effectLst/>
                <a:latin typeface="Arial" panose="020B0604020202020204" pitchFamily="34" charset="0"/>
                <a:ea typeface="Calibri" panose="020F0502020204030204" pitchFamily="34" charset="0"/>
                <a:cs typeface="Times New Roman" panose="02020603050405020304" pitchFamily="18" charset="0"/>
              </a:rPr>
              <a:t>Provinsi</a:t>
            </a:r>
            <a:r>
              <a:rPr lang="id-ID" sz="1200" dirty="0" smtClean="0">
                <a:effectLst/>
                <a:latin typeface="Arial" panose="020B0604020202020204" pitchFamily="34" charset="0"/>
                <a:ea typeface="Calibri" panose="020F0502020204030204" pitchFamily="34" charset="0"/>
                <a:cs typeface="Times New Roman" panose="02020603050405020304" pitchFamily="18" charset="0"/>
              </a:rPr>
              <a:t> Kalimantan Timur masih terdapat beberapa </a:t>
            </a:r>
            <a:r>
              <a:rPr lang="en-US" sz="1200" dirty="0" err="1" smtClean="0">
                <a:effectLst/>
                <a:latin typeface="Arial" panose="020B0604020202020204" pitchFamily="34" charset="0"/>
                <a:ea typeface="Calibri" panose="020F0502020204030204" pitchFamily="34" charset="0"/>
                <a:cs typeface="Times New Roman" panose="02020603050405020304" pitchFamily="18" charset="0"/>
              </a:rPr>
              <a:t>Kab</a:t>
            </a:r>
            <a:r>
              <a:rPr lang="en-US" sz="1200" dirty="0" smtClean="0">
                <a:effectLst/>
                <a:latin typeface="Arial" panose="020B0604020202020204" pitchFamily="34" charset="0"/>
                <a:ea typeface="Calibri" panose="020F0502020204030204" pitchFamily="34" charset="0"/>
                <a:cs typeface="Times New Roman" panose="02020603050405020304" pitchFamily="18" charset="0"/>
              </a:rPr>
              <a:t>/Kota</a:t>
            </a:r>
            <a:r>
              <a:rPr lang="id-ID" sz="1200" dirty="0" smtClean="0">
                <a:effectLst/>
                <a:latin typeface="Arial" panose="020B0604020202020204" pitchFamily="34" charset="0"/>
                <a:ea typeface="Calibri" panose="020F0502020204030204" pitchFamily="34" charset="0"/>
                <a:cs typeface="Times New Roman" panose="02020603050405020304" pitchFamily="18" charset="0"/>
              </a:rPr>
              <a:t> yang belum melaporkan baik TW I s.d TW IV</a:t>
            </a:r>
            <a:r>
              <a:rPr lang="en-US" sz="1200" dirty="0" smtClean="0">
                <a:effectLst/>
                <a:latin typeface="Arial" panose="020B0604020202020204" pitchFamily="34" charset="0"/>
                <a:ea typeface="Calibri" panose="020F0502020204030204" pitchFamily="34" charset="0"/>
                <a:cs typeface="Times New Roman" panose="02020603050405020304" pitchFamily="18" charset="0"/>
              </a:rPr>
              <a:t>,</a:t>
            </a:r>
            <a:r>
              <a:rPr lang="id-ID" sz="1200" dirty="0" smtClean="0">
                <a:effectLst/>
                <a:latin typeface="Arial" panose="020B0604020202020204" pitchFamily="34" charset="0"/>
                <a:ea typeface="Calibri" panose="020F0502020204030204" pitchFamily="34" charset="0"/>
                <a:cs typeface="Times New Roman" panose="02020603050405020304" pitchFamily="18" charset="0"/>
              </a:rPr>
              <a:t> terd</a:t>
            </a:r>
            <a:r>
              <a:rPr lang="en-US" sz="1200" dirty="0" smtClean="0">
                <a:effectLst/>
                <a:latin typeface="Arial" panose="020B0604020202020204" pitchFamily="34" charset="0"/>
                <a:ea typeface="Calibri" panose="020F0502020204030204" pitchFamily="34" charset="0"/>
                <a:cs typeface="Times New Roman" panose="02020603050405020304" pitchFamily="18" charset="0"/>
              </a:rPr>
              <a:t>a</a:t>
            </a:r>
            <a:r>
              <a:rPr lang="id-ID" sz="1200" dirty="0" smtClean="0">
                <a:effectLst/>
                <a:latin typeface="Arial" panose="020B0604020202020204" pitchFamily="34" charset="0"/>
                <a:ea typeface="Calibri" panose="020F0502020204030204" pitchFamily="34" charset="0"/>
                <a:cs typeface="Times New Roman" panose="02020603050405020304" pitchFamily="18" charset="0"/>
              </a:rPr>
              <a:t>pat pada kabupaten Kutai Timur, Kab. Paser dan Kab. Mahakam Ulu, sedangkan untuk kab/kota yang belum melaporaknTW I s.d TW III terdapat pada Provinsi Kalimantan Timur, Kab. Kutai Kartanegara, kab. Kutai barat, Bontang, Kab Berau dan Kab. Panjam Paser Utara, adapun kabupaten yang belum melaporkan TW III terdapat pada Kab. Balikpapan. Dari data yang kami miliki diharpak untuk Provinsi dan Kab/kota yang terdapat di Kalimantan Timur lebih memperhatikan kembali pelaporannya.</a:t>
            </a:r>
            <a:endParaRPr lang="en-US" sz="1200" b="1" dirty="0"/>
          </a:p>
        </p:txBody>
      </p:sp>
      <p:sp>
        <p:nvSpPr>
          <p:cNvPr id="5" name="TextBox 4">
            <a:extLst>
              <a:ext uri="{FF2B5EF4-FFF2-40B4-BE49-F238E27FC236}">
                <a16:creationId xmlns:a16="http://schemas.microsoft.com/office/drawing/2014/main" xmlns="" id="{0E1B8BD2-E7B7-4F7C-AE2B-BF5270DDA159}"/>
              </a:ext>
            </a:extLst>
          </p:cNvPr>
          <p:cNvSpPr txBox="1"/>
          <p:nvPr/>
        </p:nvSpPr>
        <p:spPr>
          <a:xfrm>
            <a:off x="10534441" y="5570067"/>
            <a:ext cx="2057400" cy="338554"/>
          </a:xfrm>
          <a:prstGeom prst="rect">
            <a:avLst/>
          </a:prstGeom>
          <a:noFill/>
        </p:spPr>
        <p:txBody>
          <a:bodyPr wrap="square" rtlCol="0">
            <a:spAutoFit/>
          </a:bodyPr>
          <a:lstStyle/>
          <a:p>
            <a:r>
              <a:rPr lang="en-US" sz="800" b="1" i="1" dirty="0" err="1"/>
              <a:t>Sumber</a:t>
            </a:r>
            <a:r>
              <a:rPr lang="en-US" sz="800" b="1" i="1" dirty="0"/>
              <a:t>: </a:t>
            </a:r>
            <a:r>
              <a:rPr lang="en-US" sz="800" b="1" i="1" dirty="0" err="1" smtClean="0"/>
              <a:t>Laporan</a:t>
            </a:r>
            <a:r>
              <a:rPr lang="en-US" sz="800" b="1" i="1" dirty="0" smtClean="0"/>
              <a:t> Daerah, </a:t>
            </a:r>
          </a:p>
          <a:p>
            <a:r>
              <a:rPr lang="en-US" sz="800" b="1" i="1" dirty="0" err="1" smtClean="0"/>
              <a:t>diolah</a:t>
            </a:r>
            <a:r>
              <a:rPr lang="en-US" sz="800" b="1" i="1" dirty="0" smtClean="0"/>
              <a:t> </a:t>
            </a:r>
            <a:r>
              <a:rPr lang="en-US" sz="800" b="1" i="1" dirty="0" err="1" smtClean="0"/>
              <a:t>Sekretariat</a:t>
            </a:r>
            <a:r>
              <a:rPr lang="en-US" sz="800" b="1" i="1" dirty="0" smtClean="0"/>
              <a:t> </a:t>
            </a:r>
            <a:r>
              <a:rPr lang="en-US" sz="800" b="1" i="1" dirty="0"/>
              <a:t>Bersama DAK</a:t>
            </a:r>
            <a:endParaRPr lang="en-ID" sz="800" b="1" i="1" dirty="0"/>
          </a:p>
        </p:txBody>
      </p:sp>
      <p:graphicFrame>
        <p:nvGraphicFramePr>
          <p:cNvPr id="29" name="Table 28"/>
          <p:cNvGraphicFramePr>
            <a:graphicFrameLocks noGrp="1"/>
          </p:cNvGraphicFramePr>
          <p:nvPr>
            <p:extLst/>
          </p:nvPr>
        </p:nvGraphicFramePr>
        <p:xfrm>
          <a:off x="1360389" y="1111123"/>
          <a:ext cx="9299517" cy="4367947"/>
        </p:xfrm>
        <a:graphic>
          <a:graphicData uri="http://schemas.openxmlformats.org/drawingml/2006/table">
            <a:tbl>
              <a:tblPr>
                <a:tableStyleId>{5DA37D80-6434-44D0-A028-1B22A696006F}</a:tableStyleId>
              </a:tblPr>
              <a:tblGrid>
                <a:gridCol w="615563"/>
                <a:gridCol w="2041441"/>
                <a:gridCol w="1577596"/>
                <a:gridCol w="1660628"/>
                <a:gridCol w="1584819"/>
                <a:gridCol w="1819470"/>
              </a:tblGrid>
              <a:tr h="394181">
                <a:tc>
                  <a:txBody>
                    <a:bodyPr/>
                    <a:lstStyle/>
                    <a:p>
                      <a:pPr algn="ctr" fontAlgn="ctr"/>
                      <a:r>
                        <a:rPr lang="en-US" sz="1400" u="none" strike="noStrike" dirty="0">
                          <a:effectLst/>
                        </a:rPr>
                        <a:t>NO</a:t>
                      </a:r>
                      <a:endParaRPr lang="en-US" sz="1400" b="1" i="0" u="none" strike="noStrike" dirty="0">
                        <a:solidFill>
                          <a:srgbClr val="000000"/>
                        </a:solidFill>
                        <a:effectLst/>
                        <a:latin typeface="Calibri" panose="020F0502020204030204" pitchFamily="34" charset="0"/>
                      </a:endParaRPr>
                    </a:p>
                  </a:txBody>
                  <a:tcPr marL="6164" marR="6164" marT="6164" marB="0" anchor="ctr"/>
                </a:tc>
                <a:tc>
                  <a:txBody>
                    <a:bodyPr/>
                    <a:lstStyle/>
                    <a:p>
                      <a:pPr algn="ctr" fontAlgn="ctr"/>
                      <a:r>
                        <a:rPr lang="en-US" sz="1400" u="none" strike="noStrike" dirty="0">
                          <a:effectLst/>
                        </a:rPr>
                        <a:t>DAERAH</a:t>
                      </a:r>
                      <a:endParaRPr lang="en-US" sz="1400" b="1" i="0" u="none" strike="noStrike" dirty="0">
                        <a:solidFill>
                          <a:srgbClr val="000000"/>
                        </a:solidFill>
                        <a:effectLst/>
                        <a:latin typeface="Calibri" panose="020F0502020204030204" pitchFamily="34" charset="0"/>
                      </a:endParaRPr>
                    </a:p>
                  </a:txBody>
                  <a:tcPr marL="6164" marR="6164" marT="6164" marB="0" anchor="ctr"/>
                </a:tc>
                <a:tc>
                  <a:txBody>
                    <a:bodyPr/>
                    <a:lstStyle/>
                    <a:p>
                      <a:pPr algn="ctr" fontAlgn="ctr"/>
                      <a:r>
                        <a:rPr lang="en-US" sz="1400" u="none" strike="noStrike" dirty="0" err="1">
                          <a:effectLst/>
                        </a:rPr>
                        <a:t>Tanggal</a:t>
                      </a:r>
                      <a:r>
                        <a:rPr lang="en-US" sz="1400" u="none" strike="noStrike" dirty="0">
                          <a:effectLst/>
                        </a:rPr>
                        <a:t> </a:t>
                      </a:r>
                      <a:r>
                        <a:rPr lang="en-US" sz="1400" u="none" strike="noStrike" dirty="0" err="1">
                          <a:effectLst/>
                        </a:rPr>
                        <a:t>Masuk</a:t>
                      </a:r>
                      <a:r>
                        <a:rPr lang="en-US" sz="1400" u="none" strike="noStrike" dirty="0">
                          <a:effectLst/>
                        </a:rPr>
                        <a:t> </a:t>
                      </a:r>
                      <a:r>
                        <a:rPr lang="en-US" sz="1400" u="none" strike="noStrike" dirty="0" err="1">
                          <a:effectLst/>
                        </a:rPr>
                        <a:t>Laporan</a:t>
                      </a:r>
                      <a:r>
                        <a:rPr lang="en-US" sz="1400" u="none" strike="noStrike" dirty="0">
                          <a:effectLst/>
                        </a:rPr>
                        <a:t> </a:t>
                      </a:r>
                      <a:r>
                        <a:rPr lang="en-US" sz="1400" u="none" strike="noStrike" dirty="0" err="1">
                          <a:effectLst/>
                        </a:rPr>
                        <a:t>Triwulan</a:t>
                      </a:r>
                      <a:r>
                        <a:rPr lang="en-US" sz="1400" u="none" strike="noStrike" dirty="0">
                          <a:effectLst/>
                        </a:rPr>
                        <a:t> I</a:t>
                      </a:r>
                      <a:endParaRPr lang="en-US" sz="1400" b="1" i="0" u="none" strike="noStrike" dirty="0">
                        <a:solidFill>
                          <a:srgbClr val="000000"/>
                        </a:solidFill>
                        <a:effectLst/>
                        <a:latin typeface="Calibri" panose="020F0502020204030204" pitchFamily="34" charset="0"/>
                      </a:endParaRPr>
                    </a:p>
                  </a:txBody>
                  <a:tcPr marL="6164" marR="6164" marT="6164" marB="0" anchor="ctr"/>
                </a:tc>
                <a:tc>
                  <a:txBody>
                    <a:bodyPr/>
                    <a:lstStyle/>
                    <a:p>
                      <a:pPr algn="ctr" fontAlgn="ctr"/>
                      <a:r>
                        <a:rPr lang="es-ES" sz="1400" u="none" strike="noStrike" dirty="0" err="1">
                          <a:effectLst/>
                        </a:rPr>
                        <a:t>Tanggal</a:t>
                      </a:r>
                      <a:r>
                        <a:rPr lang="es-ES" sz="1400" u="none" strike="noStrike" dirty="0">
                          <a:effectLst/>
                        </a:rPr>
                        <a:t> </a:t>
                      </a:r>
                      <a:r>
                        <a:rPr lang="es-ES" sz="1400" u="none" strike="noStrike" dirty="0" err="1">
                          <a:effectLst/>
                        </a:rPr>
                        <a:t>Masuk</a:t>
                      </a:r>
                      <a:r>
                        <a:rPr lang="es-ES" sz="1400" u="none" strike="noStrike" dirty="0">
                          <a:effectLst/>
                        </a:rPr>
                        <a:t> </a:t>
                      </a:r>
                      <a:r>
                        <a:rPr lang="es-ES" sz="1400" u="none" strike="noStrike" dirty="0" err="1">
                          <a:effectLst/>
                        </a:rPr>
                        <a:t>Laporan</a:t>
                      </a:r>
                      <a:r>
                        <a:rPr lang="es-ES" sz="1400" u="none" strike="noStrike" dirty="0">
                          <a:effectLst/>
                        </a:rPr>
                        <a:t> </a:t>
                      </a:r>
                      <a:r>
                        <a:rPr lang="es-ES" sz="1400" u="none" strike="noStrike" dirty="0" err="1">
                          <a:effectLst/>
                        </a:rPr>
                        <a:t>Triwulan</a:t>
                      </a:r>
                      <a:r>
                        <a:rPr lang="es-ES" sz="1400" u="none" strike="noStrike" dirty="0">
                          <a:effectLst/>
                        </a:rPr>
                        <a:t> II</a:t>
                      </a:r>
                      <a:endParaRPr lang="es-ES" sz="1400" b="1" i="0" u="none" strike="noStrike" dirty="0">
                        <a:solidFill>
                          <a:srgbClr val="000000"/>
                        </a:solidFill>
                        <a:effectLst/>
                        <a:latin typeface="Calibri" panose="020F0502020204030204" pitchFamily="34" charset="0"/>
                      </a:endParaRPr>
                    </a:p>
                  </a:txBody>
                  <a:tcPr marL="6164" marR="6164" marT="6164" marB="0" anchor="ctr"/>
                </a:tc>
                <a:tc>
                  <a:txBody>
                    <a:bodyPr/>
                    <a:lstStyle/>
                    <a:p>
                      <a:pPr algn="ctr" fontAlgn="ctr"/>
                      <a:r>
                        <a:rPr lang="en-US" sz="1400" u="none" strike="noStrike" dirty="0" err="1" smtClean="0">
                          <a:effectLst/>
                        </a:rPr>
                        <a:t>Tanggal</a:t>
                      </a:r>
                      <a:r>
                        <a:rPr lang="en-US" sz="1400" u="none" strike="noStrike" dirty="0" smtClean="0">
                          <a:effectLst/>
                        </a:rPr>
                        <a:t> </a:t>
                      </a:r>
                      <a:r>
                        <a:rPr lang="en-US" sz="1400" u="none" strike="noStrike" dirty="0" err="1" smtClean="0">
                          <a:effectLst/>
                        </a:rPr>
                        <a:t>Masuk</a:t>
                      </a:r>
                      <a:r>
                        <a:rPr lang="en-US" sz="1400" u="none" strike="noStrike" dirty="0" smtClean="0">
                          <a:effectLst/>
                        </a:rPr>
                        <a:t> </a:t>
                      </a:r>
                      <a:r>
                        <a:rPr lang="en-US" sz="1400" u="none" strike="noStrike" dirty="0" err="1" smtClean="0">
                          <a:effectLst/>
                        </a:rPr>
                        <a:t>Laporan</a:t>
                      </a:r>
                      <a:r>
                        <a:rPr lang="en-US" sz="1400" u="none" strike="noStrike" dirty="0" smtClean="0">
                          <a:effectLst/>
                        </a:rPr>
                        <a:t> </a:t>
                      </a:r>
                      <a:r>
                        <a:rPr lang="en-US" sz="1400" u="none" strike="noStrike" dirty="0" err="1" smtClean="0">
                          <a:effectLst/>
                        </a:rPr>
                        <a:t>Triwulan</a:t>
                      </a:r>
                      <a:r>
                        <a:rPr lang="en-US" sz="1400" u="none" strike="noStrike" dirty="0" smtClean="0">
                          <a:effectLst/>
                        </a:rPr>
                        <a:t> </a:t>
                      </a:r>
                      <a:r>
                        <a:rPr lang="id-ID" sz="1400" u="none" strike="noStrike" dirty="0" smtClean="0">
                          <a:effectLst/>
                        </a:rPr>
                        <a:t>III</a:t>
                      </a:r>
                      <a:endParaRPr lang="es-ES" sz="1400" b="1" i="0" u="none" strike="noStrike" dirty="0">
                        <a:solidFill>
                          <a:srgbClr val="000000"/>
                        </a:solidFill>
                        <a:effectLst/>
                        <a:latin typeface="Calibri" panose="020F0502020204030204" pitchFamily="34" charset="0"/>
                      </a:endParaRPr>
                    </a:p>
                  </a:txBody>
                  <a:tcPr marL="6164" marR="6164" marT="6164" marB="0" anchor="ctr"/>
                </a:tc>
                <a:tc>
                  <a:txBody>
                    <a:bodyPr/>
                    <a:lstStyle/>
                    <a:p>
                      <a:pPr algn="ctr" fontAlgn="ctr"/>
                      <a:r>
                        <a:rPr lang="en-US" sz="1400" u="none" strike="noStrike" dirty="0" err="1" smtClean="0">
                          <a:effectLst/>
                        </a:rPr>
                        <a:t>Tanggal</a:t>
                      </a:r>
                      <a:r>
                        <a:rPr lang="en-US" sz="1400" u="none" strike="noStrike" dirty="0" smtClean="0">
                          <a:effectLst/>
                        </a:rPr>
                        <a:t> </a:t>
                      </a:r>
                      <a:r>
                        <a:rPr lang="en-US" sz="1400" u="none" strike="noStrike" dirty="0" err="1" smtClean="0">
                          <a:effectLst/>
                        </a:rPr>
                        <a:t>Masuk</a:t>
                      </a:r>
                      <a:r>
                        <a:rPr lang="en-US" sz="1400" u="none" strike="noStrike" dirty="0" smtClean="0">
                          <a:effectLst/>
                        </a:rPr>
                        <a:t> </a:t>
                      </a:r>
                      <a:r>
                        <a:rPr lang="en-US" sz="1400" u="none" strike="noStrike" dirty="0" err="1" smtClean="0">
                          <a:effectLst/>
                        </a:rPr>
                        <a:t>Laporan</a:t>
                      </a:r>
                      <a:r>
                        <a:rPr lang="en-US" sz="1400" u="none" strike="noStrike" dirty="0" smtClean="0">
                          <a:effectLst/>
                        </a:rPr>
                        <a:t> </a:t>
                      </a:r>
                      <a:r>
                        <a:rPr lang="en-US" sz="1400" u="none" strike="noStrike" dirty="0" err="1" smtClean="0">
                          <a:effectLst/>
                        </a:rPr>
                        <a:t>Triwulan</a:t>
                      </a:r>
                      <a:r>
                        <a:rPr lang="en-US" sz="1400" u="none" strike="noStrike" dirty="0" smtClean="0">
                          <a:effectLst/>
                        </a:rPr>
                        <a:t> </a:t>
                      </a:r>
                      <a:r>
                        <a:rPr lang="id-ID" sz="1400" u="none" strike="noStrike" dirty="0" smtClean="0">
                          <a:effectLst/>
                        </a:rPr>
                        <a:t>IV</a:t>
                      </a:r>
                      <a:endParaRPr lang="es-ES" sz="1400" b="1" i="0" u="none" strike="noStrike" dirty="0">
                        <a:solidFill>
                          <a:srgbClr val="000000"/>
                        </a:solidFill>
                        <a:effectLst/>
                        <a:latin typeface="Calibri" panose="020F0502020204030204" pitchFamily="34" charset="0"/>
                      </a:endParaRPr>
                    </a:p>
                  </a:txBody>
                  <a:tcPr marL="6164" marR="6164" marT="6164" marB="0" anchor="ctr"/>
                </a:tc>
              </a:tr>
              <a:tr h="357733">
                <a:tc>
                  <a:txBody>
                    <a:bodyPr/>
                    <a:lstStyle/>
                    <a:p>
                      <a:pPr algn="ctr" fontAlgn="ctr"/>
                      <a:r>
                        <a:rPr lang="en-US" sz="1200" u="none" strike="noStrike" dirty="0">
                          <a:effectLst/>
                        </a:rPr>
                        <a:t>1</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200" u="none" strike="noStrike" dirty="0" err="1">
                          <a:effectLst/>
                        </a:rPr>
                        <a:t>Provinsi</a:t>
                      </a:r>
                      <a:r>
                        <a:rPr lang="en-US" sz="1200" u="none" strike="noStrike" dirty="0">
                          <a:effectLst/>
                        </a:rPr>
                        <a:t> Kalimantan </a:t>
                      </a:r>
                      <a:r>
                        <a:rPr lang="en-US" sz="1200" u="none" strike="noStrike" dirty="0" err="1">
                          <a:effectLst/>
                        </a:rPr>
                        <a:t>Timur</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b="0" i="0" u="none" strike="noStrike" dirty="0">
                          <a:solidFill>
                            <a:srgbClr val="000000"/>
                          </a:solidFill>
                          <a:effectLst/>
                          <a:latin typeface="Calibri" panose="020F0502020204030204" pitchFamily="34" charset="0"/>
                        </a:rPr>
                        <a:t> </a:t>
                      </a:r>
                    </a:p>
                  </a:txBody>
                  <a:tcPr marL="9525" marR="9525" marT="9525" marB="0" anchor="ctr"/>
                </a:tc>
                <a:tc>
                  <a:txBody>
                    <a:bodyPr/>
                    <a:lstStyle/>
                    <a:p>
                      <a:pPr algn="ctr" fontAlgn="ctr"/>
                      <a:r>
                        <a:rPr lang="en-US" sz="1200" b="0" i="0" u="none" strike="noStrike">
                          <a:solidFill>
                            <a:srgbClr val="000000"/>
                          </a:solidFill>
                          <a:effectLst/>
                          <a:latin typeface="Calibri" panose="020F0502020204030204" pitchFamily="34" charset="0"/>
                        </a:rPr>
                        <a:t> </a:t>
                      </a:r>
                    </a:p>
                  </a:txBody>
                  <a:tcPr marL="9525" marR="9525" marT="9525" marB="0" anchor="ctr"/>
                </a:tc>
                <a:tc>
                  <a:txBody>
                    <a:bodyPr/>
                    <a:lstStyle/>
                    <a:p>
                      <a:pPr algn="ctr" fontAlgn="ctr"/>
                      <a:r>
                        <a:rPr lang="en-US" sz="1200" b="0" i="0" u="none" strike="noStrike">
                          <a:solidFill>
                            <a:srgbClr val="000000"/>
                          </a:solidFill>
                          <a:effectLst/>
                          <a:latin typeface="Calibri" panose="020F0502020204030204" pitchFamily="34" charset="0"/>
                        </a:rPr>
                        <a:t> </a:t>
                      </a:r>
                    </a:p>
                  </a:txBody>
                  <a:tcPr marL="9525" marR="9525" marT="9525" marB="0" anchor="ctr"/>
                </a:tc>
                <a:tc>
                  <a:txBody>
                    <a:bodyPr/>
                    <a:lstStyle/>
                    <a:p>
                      <a:pPr algn="ctr" fontAlgn="ctr"/>
                      <a:r>
                        <a:rPr lang="en-US" sz="1200" b="0" i="0" u="none" strike="noStrike">
                          <a:solidFill>
                            <a:srgbClr val="000000"/>
                          </a:solidFill>
                          <a:effectLst/>
                          <a:latin typeface="Calibri" panose="020F0502020204030204" pitchFamily="34" charset="0"/>
                        </a:rPr>
                        <a:t>02/03/2021</a:t>
                      </a:r>
                    </a:p>
                  </a:txBody>
                  <a:tcPr marL="9525" marR="9525" marT="9525" marB="0" anchor="ctr"/>
                </a:tc>
              </a:tr>
              <a:tr h="357733">
                <a:tc>
                  <a:txBody>
                    <a:bodyPr/>
                    <a:lstStyle/>
                    <a:p>
                      <a:pPr algn="ctr" fontAlgn="ctr"/>
                      <a:r>
                        <a:rPr lang="en-US" sz="1200" u="none" strike="noStrike" dirty="0">
                          <a:effectLst/>
                        </a:rPr>
                        <a:t>2</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200" u="none" strike="noStrike">
                          <a:effectLst/>
                        </a:rPr>
                        <a:t>Kab. Kutai Kartanegara</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b="0" i="0" u="none" strike="noStrike">
                          <a:solidFill>
                            <a:srgbClr val="000000"/>
                          </a:solidFill>
                          <a:effectLst/>
                          <a:latin typeface="Calibri" panose="020F0502020204030204" pitchFamily="34" charset="0"/>
                        </a:rPr>
                        <a:t> </a:t>
                      </a:r>
                    </a:p>
                  </a:txBody>
                  <a:tcPr marL="9525" marR="9525" marT="9525" marB="0" anchor="ctr"/>
                </a:tc>
                <a:tc>
                  <a:txBody>
                    <a:bodyPr/>
                    <a:lstStyle/>
                    <a:p>
                      <a:pPr algn="ctr" fontAlgn="ctr"/>
                      <a:r>
                        <a:rPr lang="en-US" sz="1200" b="0" i="0" u="none" strike="noStrike">
                          <a:solidFill>
                            <a:srgbClr val="000000"/>
                          </a:solidFill>
                          <a:effectLst/>
                          <a:latin typeface="Calibri" panose="020F0502020204030204" pitchFamily="34" charset="0"/>
                        </a:rPr>
                        <a:t> </a:t>
                      </a:r>
                    </a:p>
                  </a:txBody>
                  <a:tcPr marL="9525" marR="9525" marT="9525" marB="0" anchor="ctr"/>
                </a:tc>
                <a:tc>
                  <a:txBody>
                    <a:bodyPr/>
                    <a:lstStyle/>
                    <a:p>
                      <a:pPr algn="ctr" fontAlgn="ctr"/>
                      <a:r>
                        <a:rPr lang="en-US" sz="1200" b="0" i="0" u="none" strike="noStrike">
                          <a:solidFill>
                            <a:srgbClr val="000000"/>
                          </a:solidFill>
                          <a:effectLst/>
                          <a:latin typeface="Calibri" panose="020F0502020204030204" pitchFamily="34" charset="0"/>
                        </a:rPr>
                        <a:t> </a:t>
                      </a:r>
                    </a:p>
                  </a:txBody>
                  <a:tcPr marL="9525" marR="9525" marT="9525" marB="0" anchor="ctr"/>
                </a:tc>
                <a:tc>
                  <a:txBody>
                    <a:bodyPr/>
                    <a:lstStyle/>
                    <a:p>
                      <a:pPr algn="ctr" fontAlgn="ctr"/>
                      <a:r>
                        <a:rPr lang="en-US" sz="1200" b="0" i="0" u="none" strike="noStrike">
                          <a:solidFill>
                            <a:srgbClr val="000000"/>
                          </a:solidFill>
                          <a:effectLst/>
                          <a:latin typeface="Calibri" panose="020F0502020204030204" pitchFamily="34" charset="0"/>
                        </a:rPr>
                        <a:t>02/03/2021</a:t>
                      </a:r>
                    </a:p>
                  </a:txBody>
                  <a:tcPr marL="9525" marR="9525" marT="9525" marB="0" anchor="ctr"/>
                </a:tc>
              </a:tr>
              <a:tr h="357733">
                <a:tc>
                  <a:txBody>
                    <a:bodyPr/>
                    <a:lstStyle/>
                    <a:p>
                      <a:pPr algn="ctr" fontAlgn="ctr"/>
                      <a:r>
                        <a:rPr lang="en-US" sz="1200" u="none" strike="noStrike">
                          <a:effectLst/>
                        </a:rPr>
                        <a:t>3</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200" u="none" strike="noStrike" dirty="0" err="1">
                          <a:effectLst/>
                        </a:rPr>
                        <a:t>Kab</a:t>
                      </a:r>
                      <a:r>
                        <a:rPr lang="en-US" sz="1200" u="none" strike="noStrike" dirty="0">
                          <a:effectLst/>
                        </a:rPr>
                        <a:t>. </a:t>
                      </a:r>
                      <a:r>
                        <a:rPr lang="en-US" sz="1200" u="none" strike="noStrike" dirty="0" err="1">
                          <a:effectLst/>
                        </a:rPr>
                        <a:t>Kutai</a:t>
                      </a:r>
                      <a:r>
                        <a:rPr lang="en-US" sz="1200" u="none" strike="noStrike" dirty="0">
                          <a:effectLst/>
                        </a:rPr>
                        <a:t> Barat</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b="0" i="0" u="none" strike="noStrike">
                          <a:solidFill>
                            <a:srgbClr val="000000"/>
                          </a:solidFill>
                          <a:effectLst/>
                          <a:latin typeface="Calibri" panose="020F0502020204030204" pitchFamily="34" charset="0"/>
                        </a:rPr>
                        <a:t> </a:t>
                      </a:r>
                    </a:p>
                  </a:txBody>
                  <a:tcPr marL="9525" marR="9525" marT="9525" marB="0" anchor="ctr"/>
                </a:tc>
                <a:tc>
                  <a:txBody>
                    <a:bodyPr/>
                    <a:lstStyle/>
                    <a:p>
                      <a:pPr algn="ctr" fontAlgn="ctr"/>
                      <a:r>
                        <a:rPr lang="en-US" sz="1200" b="0" i="0" u="none" strike="noStrike" dirty="0">
                          <a:solidFill>
                            <a:srgbClr val="000000"/>
                          </a:solidFill>
                          <a:effectLst/>
                          <a:latin typeface="Calibri" panose="020F0502020204030204" pitchFamily="34" charset="0"/>
                        </a:rPr>
                        <a:t> </a:t>
                      </a:r>
                    </a:p>
                  </a:txBody>
                  <a:tcPr marL="9525" marR="9525" marT="9525" marB="0" anchor="ctr"/>
                </a:tc>
                <a:tc>
                  <a:txBody>
                    <a:bodyPr/>
                    <a:lstStyle/>
                    <a:p>
                      <a:pPr algn="ctr" fontAlgn="ctr"/>
                      <a:r>
                        <a:rPr lang="en-US" sz="1200" b="0" i="0" u="none" strike="noStrike">
                          <a:solidFill>
                            <a:srgbClr val="000000"/>
                          </a:solidFill>
                          <a:effectLst/>
                          <a:latin typeface="Calibri" panose="020F0502020204030204" pitchFamily="34" charset="0"/>
                        </a:rPr>
                        <a:t> </a:t>
                      </a:r>
                    </a:p>
                  </a:txBody>
                  <a:tcPr marL="9525" marR="9525" marT="9525" marB="0" anchor="ctr"/>
                </a:tc>
                <a:tc>
                  <a:txBody>
                    <a:bodyPr/>
                    <a:lstStyle/>
                    <a:p>
                      <a:pPr algn="ctr" fontAlgn="ctr"/>
                      <a:r>
                        <a:rPr lang="en-US" sz="1200" b="0" i="0" u="none" strike="noStrike">
                          <a:solidFill>
                            <a:srgbClr val="000000"/>
                          </a:solidFill>
                          <a:effectLst/>
                          <a:latin typeface="Calibri" panose="020F0502020204030204" pitchFamily="34" charset="0"/>
                        </a:rPr>
                        <a:t>02/03/2021</a:t>
                      </a:r>
                    </a:p>
                  </a:txBody>
                  <a:tcPr marL="9525" marR="9525" marT="9525" marB="0" anchor="ctr"/>
                </a:tc>
              </a:tr>
              <a:tr h="357733">
                <a:tc>
                  <a:txBody>
                    <a:bodyPr/>
                    <a:lstStyle/>
                    <a:p>
                      <a:pPr algn="ctr" fontAlgn="ctr"/>
                      <a:r>
                        <a:rPr lang="en-US" sz="1200" u="none" strike="noStrike">
                          <a:effectLst/>
                        </a:rPr>
                        <a:t>4</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200" u="none" strike="noStrike" dirty="0" err="1">
                          <a:effectLst/>
                        </a:rPr>
                        <a:t>Kab</a:t>
                      </a:r>
                      <a:r>
                        <a:rPr lang="en-US" sz="1200" u="none" strike="noStrike" dirty="0">
                          <a:effectLst/>
                        </a:rPr>
                        <a:t>. </a:t>
                      </a:r>
                      <a:r>
                        <a:rPr lang="en-US" sz="1200" u="none" strike="noStrike" dirty="0" err="1">
                          <a:effectLst/>
                        </a:rPr>
                        <a:t>Kutai</a:t>
                      </a:r>
                      <a:r>
                        <a:rPr lang="en-US" sz="1200" u="none" strike="noStrike" dirty="0">
                          <a:effectLst/>
                        </a:rPr>
                        <a:t> </a:t>
                      </a:r>
                      <a:r>
                        <a:rPr lang="en-US" sz="1200" u="none" strike="noStrike" dirty="0" err="1">
                          <a:effectLst/>
                        </a:rPr>
                        <a:t>Timur</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b="0" i="0" u="none" strike="noStrike">
                          <a:solidFill>
                            <a:srgbClr val="000000"/>
                          </a:solidFill>
                          <a:effectLst/>
                          <a:latin typeface="Calibri" panose="020F0502020204030204" pitchFamily="34" charset="0"/>
                        </a:rPr>
                        <a:t> </a:t>
                      </a:r>
                    </a:p>
                  </a:txBody>
                  <a:tcPr marL="9525" marR="9525" marT="9525" marB="0" anchor="ctr"/>
                </a:tc>
                <a:tc>
                  <a:txBody>
                    <a:bodyPr/>
                    <a:lstStyle/>
                    <a:p>
                      <a:pPr algn="ctr" fontAlgn="ctr"/>
                      <a:r>
                        <a:rPr lang="en-US" sz="1200" b="0" i="0" u="none" strike="noStrike">
                          <a:solidFill>
                            <a:srgbClr val="000000"/>
                          </a:solidFill>
                          <a:effectLst/>
                          <a:latin typeface="Calibri" panose="020F0502020204030204" pitchFamily="34" charset="0"/>
                        </a:rPr>
                        <a:t> </a:t>
                      </a:r>
                    </a:p>
                  </a:txBody>
                  <a:tcPr marL="9525" marR="9525" marT="9525" marB="0" anchor="ctr"/>
                </a:tc>
                <a:tc>
                  <a:txBody>
                    <a:bodyPr/>
                    <a:lstStyle/>
                    <a:p>
                      <a:pPr algn="ctr" fontAlgn="ctr"/>
                      <a:r>
                        <a:rPr lang="en-US" sz="1200" b="0" i="0" u="none" strike="noStrike">
                          <a:solidFill>
                            <a:srgbClr val="000000"/>
                          </a:solidFill>
                          <a:effectLst/>
                          <a:latin typeface="Calibri" panose="020F0502020204030204" pitchFamily="34" charset="0"/>
                        </a:rPr>
                        <a:t> </a:t>
                      </a:r>
                    </a:p>
                  </a:txBody>
                  <a:tcPr marL="9525" marR="9525" marT="9525" marB="0" anchor="ctr"/>
                </a:tc>
                <a:tc>
                  <a:txBody>
                    <a:bodyPr/>
                    <a:lstStyle/>
                    <a:p>
                      <a:pPr algn="ctr" fontAlgn="ctr"/>
                      <a:r>
                        <a:rPr lang="en-US" sz="1200" b="0" i="0" u="none" strike="noStrike">
                          <a:solidFill>
                            <a:srgbClr val="000000"/>
                          </a:solidFill>
                          <a:effectLst/>
                          <a:latin typeface="Calibri" panose="020F0502020204030204" pitchFamily="34" charset="0"/>
                        </a:rPr>
                        <a:t> </a:t>
                      </a:r>
                    </a:p>
                  </a:txBody>
                  <a:tcPr marL="9525" marR="9525" marT="9525" marB="0" anchor="ctr"/>
                </a:tc>
              </a:tr>
              <a:tr h="357733">
                <a:tc>
                  <a:txBody>
                    <a:bodyPr/>
                    <a:lstStyle/>
                    <a:p>
                      <a:pPr algn="ctr" fontAlgn="ctr"/>
                      <a:r>
                        <a:rPr lang="en-US" sz="1200" u="none" strike="noStrike">
                          <a:effectLst/>
                        </a:rPr>
                        <a:t>5</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200" u="none" strike="noStrike" dirty="0" err="1">
                          <a:effectLst/>
                        </a:rPr>
                        <a:t>Kab</a:t>
                      </a:r>
                      <a:r>
                        <a:rPr lang="en-US" sz="1200" u="none" strike="noStrike" dirty="0">
                          <a:effectLst/>
                        </a:rPr>
                        <a:t>. </a:t>
                      </a:r>
                      <a:r>
                        <a:rPr lang="en-US" sz="1200" u="none" strike="noStrike" dirty="0" err="1">
                          <a:effectLst/>
                        </a:rPr>
                        <a:t>Paser</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b="0" i="0" u="none" strike="noStrike">
                          <a:solidFill>
                            <a:srgbClr val="000000"/>
                          </a:solidFill>
                          <a:effectLst/>
                          <a:latin typeface="Calibri" panose="020F0502020204030204" pitchFamily="34" charset="0"/>
                        </a:rPr>
                        <a:t> </a:t>
                      </a:r>
                    </a:p>
                  </a:txBody>
                  <a:tcPr marL="9525" marR="9525" marT="9525" marB="0" anchor="ctr"/>
                </a:tc>
                <a:tc>
                  <a:txBody>
                    <a:bodyPr/>
                    <a:lstStyle/>
                    <a:p>
                      <a:pPr algn="ctr" fontAlgn="ctr"/>
                      <a:r>
                        <a:rPr lang="en-US" sz="1200" b="0" i="0" u="none" strike="noStrike">
                          <a:solidFill>
                            <a:srgbClr val="000000"/>
                          </a:solidFill>
                          <a:effectLst/>
                          <a:latin typeface="Calibri" panose="020F0502020204030204" pitchFamily="34" charset="0"/>
                        </a:rPr>
                        <a:t> </a:t>
                      </a:r>
                    </a:p>
                  </a:txBody>
                  <a:tcPr marL="9525" marR="9525" marT="9525" marB="0" anchor="ctr"/>
                </a:tc>
                <a:tc>
                  <a:txBody>
                    <a:bodyPr/>
                    <a:lstStyle/>
                    <a:p>
                      <a:pPr algn="ctr" fontAlgn="ctr"/>
                      <a:r>
                        <a:rPr lang="en-US" sz="1200" b="0" i="0" u="none" strike="noStrike">
                          <a:solidFill>
                            <a:srgbClr val="000000"/>
                          </a:solidFill>
                          <a:effectLst/>
                          <a:latin typeface="Calibri" panose="020F0502020204030204" pitchFamily="34" charset="0"/>
                        </a:rPr>
                        <a:t> </a:t>
                      </a:r>
                    </a:p>
                  </a:txBody>
                  <a:tcPr marL="9525" marR="9525" marT="9525" marB="0" anchor="ctr"/>
                </a:tc>
                <a:tc>
                  <a:txBody>
                    <a:bodyPr/>
                    <a:lstStyle/>
                    <a:p>
                      <a:pPr algn="ctr" fontAlgn="ctr"/>
                      <a:r>
                        <a:rPr lang="en-US" sz="1200" b="0" i="0" u="none" strike="noStrike">
                          <a:solidFill>
                            <a:srgbClr val="000000"/>
                          </a:solidFill>
                          <a:effectLst/>
                          <a:latin typeface="Calibri" panose="020F0502020204030204" pitchFamily="34" charset="0"/>
                        </a:rPr>
                        <a:t> </a:t>
                      </a:r>
                    </a:p>
                  </a:txBody>
                  <a:tcPr marL="9525" marR="9525" marT="9525" marB="0" anchor="ctr"/>
                </a:tc>
              </a:tr>
              <a:tr h="357733">
                <a:tc>
                  <a:txBody>
                    <a:bodyPr/>
                    <a:lstStyle/>
                    <a:p>
                      <a:pPr algn="ctr" fontAlgn="ctr"/>
                      <a:r>
                        <a:rPr lang="en-US" sz="1200" u="none" strike="noStrike">
                          <a:effectLst/>
                        </a:rPr>
                        <a:t>6</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200" u="none" strike="noStrike" dirty="0">
                          <a:effectLst/>
                        </a:rPr>
                        <a:t>Kota Balikpapan</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b="0" i="0" u="none" strike="noStrike">
                          <a:solidFill>
                            <a:srgbClr val="000000"/>
                          </a:solidFill>
                          <a:effectLst/>
                          <a:latin typeface="Calibri" panose="020F0502020204030204" pitchFamily="34" charset="0"/>
                        </a:rPr>
                        <a:t>05/05/2020</a:t>
                      </a:r>
                    </a:p>
                  </a:txBody>
                  <a:tcPr marL="9525" marR="9525" marT="9525" marB="0" anchor="ctr"/>
                </a:tc>
                <a:tc>
                  <a:txBody>
                    <a:bodyPr/>
                    <a:lstStyle/>
                    <a:p>
                      <a:pPr algn="ctr" fontAlgn="ctr"/>
                      <a:r>
                        <a:rPr lang="en-US" sz="1200" b="0" i="0" u="none" strike="noStrike">
                          <a:solidFill>
                            <a:srgbClr val="000000"/>
                          </a:solidFill>
                          <a:effectLst/>
                          <a:latin typeface="Calibri" panose="020F0502020204030204" pitchFamily="34" charset="0"/>
                        </a:rPr>
                        <a:t>16/07/2020</a:t>
                      </a:r>
                    </a:p>
                  </a:txBody>
                  <a:tcPr marL="9525" marR="9525" marT="9525" marB="0" anchor="ctr"/>
                </a:tc>
                <a:tc>
                  <a:txBody>
                    <a:bodyPr/>
                    <a:lstStyle/>
                    <a:p>
                      <a:pPr algn="ctr" fontAlgn="ctr"/>
                      <a:r>
                        <a:rPr lang="en-US" sz="1200" b="0" i="0" u="none" strike="noStrike" dirty="0">
                          <a:solidFill>
                            <a:srgbClr val="000000"/>
                          </a:solidFill>
                          <a:effectLst/>
                          <a:latin typeface="Calibri" panose="020F0502020204030204" pitchFamily="34" charset="0"/>
                        </a:rPr>
                        <a:t> </a:t>
                      </a:r>
                    </a:p>
                  </a:txBody>
                  <a:tcPr marL="9525" marR="9525" marT="9525" marB="0" anchor="ctr"/>
                </a:tc>
                <a:tc>
                  <a:txBody>
                    <a:bodyPr/>
                    <a:lstStyle/>
                    <a:p>
                      <a:pPr algn="ctr" fontAlgn="ctr"/>
                      <a:r>
                        <a:rPr lang="en-US" sz="1200" b="0" i="0" u="none" strike="noStrike">
                          <a:solidFill>
                            <a:srgbClr val="000000"/>
                          </a:solidFill>
                          <a:effectLst/>
                          <a:latin typeface="Calibri" panose="020F0502020204030204" pitchFamily="34" charset="0"/>
                        </a:rPr>
                        <a:t>02/03/2021</a:t>
                      </a:r>
                    </a:p>
                  </a:txBody>
                  <a:tcPr marL="9525" marR="9525" marT="9525" marB="0" anchor="ctr"/>
                </a:tc>
              </a:tr>
              <a:tr h="357733">
                <a:tc>
                  <a:txBody>
                    <a:bodyPr/>
                    <a:lstStyle/>
                    <a:p>
                      <a:pPr algn="ctr" fontAlgn="ctr"/>
                      <a:r>
                        <a:rPr lang="en-US" sz="1200" u="none" strike="noStrike">
                          <a:effectLst/>
                        </a:rPr>
                        <a:t>7</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200" u="none" strike="noStrike">
                          <a:effectLst/>
                        </a:rPr>
                        <a:t>Kota Bontang</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b="0" i="0" u="none" strike="noStrike">
                          <a:solidFill>
                            <a:srgbClr val="000000"/>
                          </a:solidFill>
                          <a:effectLst/>
                          <a:latin typeface="Calibri" panose="020F0502020204030204" pitchFamily="34" charset="0"/>
                        </a:rPr>
                        <a:t> </a:t>
                      </a:r>
                    </a:p>
                  </a:txBody>
                  <a:tcPr marL="9525" marR="9525" marT="9525" marB="0" anchor="ctr"/>
                </a:tc>
                <a:tc>
                  <a:txBody>
                    <a:bodyPr/>
                    <a:lstStyle/>
                    <a:p>
                      <a:pPr algn="ctr" fontAlgn="ctr"/>
                      <a:r>
                        <a:rPr lang="en-US" sz="1200" b="0" i="0" u="none" strike="noStrike">
                          <a:solidFill>
                            <a:srgbClr val="000000"/>
                          </a:solidFill>
                          <a:effectLst/>
                          <a:latin typeface="Calibri" panose="020F0502020204030204" pitchFamily="34" charset="0"/>
                        </a:rPr>
                        <a:t> </a:t>
                      </a:r>
                    </a:p>
                  </a:txBody>
                  <a:tcPr marL="9525" marR="9525" marT="9525" marB="0" anchor="ctr"/>
                </a:tc>
                <a:tc>
                  <a:txBody>
                    <a:bodyPr/>
                    <a:lstStyle/>
                    <a:p>
                      <a:pPr algn="ctr" fontAlgn="ctr"/>
                      <a:r>
                        <a:rPr lang="en-US" sz="1200" b="0" i="0" u="none" strike="noStrike" dirty="0">
                          <a:solidFill>
                            <a:srgbClr val="000000"/>
                          </a:solidFill>
                          <a:effectLst/>
                          <a:latin typeface="Calibri" panose="020F0502020204030204" pitchFamily="34" charset="0"/>
                        </a:rPr>
                        <a:t> </a:t>
                      </a:r>
                    </a:p>
                  </a:txBody>
                  <a:tcPr marL="9525" marR="9525" marT="9525" marB="0" anchor="ctr"/>
                </a:tc>
                <a:tc>
                  <a:txBody>
                    <a:bodyPr/>
                    <a:lstStyle/>
                    <a:p>
                      <a:pPr algn="ctr" fontAlgn="ctr"/>
                      <a:r>
                        <a:rPr lang="en-US" sz="1200" b="0" i="0" u="none" strike="noStrike">
                          <a:solidFill>
                            <a:srgbClr val="000000"/>
                          </a:solidFill>
                          <a:effectLst/>
                          <a:latin typeface="Calibri" panose="020F0502020204030204" pitchFamily="34" charset="0"/>
                        </a:rPr>
                        <a:t>02/03/2021</a:t>
                      </a:r>
                    </a:p>
                  </a:txBody>
                  <a:tcPr marL="9525" marR="9525" marT="9525" marB="0" anchor="ctr"/>
                </a:tc>
              </a:tr>
              <a:tr h="357733">
                <a:tc>
                  <a:txBody>
                    <a:bodyPr/>
                    <a:lstStyle/>
                    <a:p>
                      <a:pPr algn="ctr" fontAlgn="ctr"/>
                      <a:r>
                        <a:rPr lang="en-US" sz="1200" u="none" strike="noStrike">
                          <a:effectLst/>
                        </a:rPr>
                        <a:t>8</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200" u="none" strike="noStrike">
                          <a:effectLst/>
                        </a:rPr>
                        <a:t>Kota Samarinda</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b="0" i="0" u="none" strike="noStrike">
                          <a:solidFill>
                            <a:srgbClr val="000000"/>
                          </a:solidFill>
                          <a:effectLst/>
                          <a:latin typeface="Calibri" panose="020F0502020204030204" pitchFamily="34" charset="0"/>
                        </a:rPr>
                        <a:t>23/10/2020</a:t>
                      </a:r>
                    </a:p>
                  </a:txBody>
                  <a:tcPr marL="9525" marR="9525" marT="9525" marB="0" anchor="ctr"/>
                </a:tc>
                <a:tc>
                  <a:txBody>
                    <a:bodyPr/>
                    <a:lstStyle/>
                    <a:p>
                      <a:pPr algn="ctr" fontAlgn="ctr"/>
                      <a:r>
                        <a:rPr lang="en-US" sz="1200" b="0" i="0" u="none" strike="noStrike">
                          <a:solidFill>
                            <a:srgbClr val="000000"/>
                          </a:solidFill>
                          <a:effectLst/>
                          <a:latin typeface="Calibri" panose="020F0502020204030204" pitchFamily="34" charset="0"/>
                        </a:rPr>
                        <a:t>23/10/2020</a:t>
                      </a:r>
                    </a:p>
                  </a:txBody>
                  <a:tcPr marL="9525" marR="9525" marT="9525" marB="0" anchor="ctr"/>
                </a:tc>
                <a:tc>
                  <a:txBody>
                    <a:bodyPr/>
                    <a:lstStyle/>
                    <a:p>
                      <a:pPr algn="ctr" fontAlgn="ctr"/>
                      <a:r>
                        <a:rPr lang="en-US" sz="1200" b="0" i="0" u="none" strike="noStrike">
                          <a:solidFill>
                            <a:srgbClr val="000000"/>
                          </a:solidFill>
                          <a:effectLst/>
                          <a:latin typeface="Calibri" panose="020F0502020204030204" pitchFamily="34" charset="0"/>
                        </a:rPr>
                        <a:t>02/11/2020</a:t>
                      </a:r>
                    </a:p>
                  </a:txBody>
                  <a:tcPr marL="9525" marR="9525" marT="9525" marB="0" anchor="ctr"/>
                </a:tc>
                <a:tc>
                  <a:txBody>
                    <a:bodyPr/>
                    <a:lstStyle/>
                    <a:p>
                      <a:pPr algn="ctr" fontAlgn="ctr"/>
                      <a:r>
                        <a:rPr lang="en-US" sz="1200" b="0" i="0" u="none" strike="noStrike">
                          <a:solidFill>
                            <a:srgbClr val="000000"/>
                          </a:solidFill>
                          <a:effectLst/>
                          <a:latin typeface="Calibri" panose="020F0502020204030204" pitchFamily="34" charset="0"/>
                        </a:rPr>
                        <a:t>02/03/2021</a:t>
                      </a:r>
                    </a:p>
                  </a:txBody>
                  <a:tcPr marL="9525" marR="9525" marT="9525" marB="0" anchor="ctr"/>
                </a:tc>
              </a:tr>
              <a:tr h="357733">
                <a:tc>
                  <a:txBody>
                    <a:bodyPr/>
                    <a:lstStyle/>
                    <a:p>
                      <a:pPr algn="ctr" fontAlgn="ctr"/>
                      <a:r>
                        <a:rPr lang="en-US" sz="1200" u="none" strike="noStrike">
                          <a:effectLst/>
                        </a:rPr>
                        <a:t>9</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200" u="none" strike="noStrike">
                          <a:effectLst/>
                        </a:rPr>
                        <a:t>Kab. Berau</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b="0" i="0" u="none" strike="noStrike">
                          <a:solidFill>
                            <a:srgbClr val="000000"/>
                          </a:solidFill>
                          <a:effectLst/>
                          <a:latin typeface="Calibri" panose="020F0502020204030204" pitchFamily="34" charset="0"/>
                        </a:rPr>
                        <a:t> </a:t>
                      </a:r>
                    </a:p>
                  </a:txBody>
                  <a:tcPr marL="9525" marR="9525" marT="9525" marB="0" anchor="ctr"/>
                </a:tc>
                <a:tc>
                  <a:txBody>
                    <a:bodyPr/>
                    <a:lstStyle/>
                    <a:p>
                      <a:pPr algn="ctr" fontAlgn="ctr"/>
                      <a:r>
                        <a:rPr lang="en-US" sz="1200" b="0" i="0" u="none" strike="noStrike">
                          <a:solidFill>
                            <a:srgbClr val="000000"/>
                          </a:solidFill>
                          <a:effectLst/>
                          <a:latin typeface="Calibri" panose="020F0502020204030204" pitchFamily="34" charset="0"/>
                        </a:rPr>
                        <a:t> </a:t>
                      </a:r>
                    </a:p>
                  </a:txBody>
                  <a:tcPr marL="9525" marR="9525" marT="9525" marB="0" anchor="ctr"/>
                </a:tc>
                <a:tc>
                  <a:txBody>
                    <a:bodyPr/>
                    <a:lstStyle/>
                    <a:p>
                      <a:pPr algn="ctr" fontAlgn="ctr"/>
                      <a:r>
                        <a:rPr lang="en-US" sz="1200" b="0" i="0" u="none" strike="noStrike">
                          <a:solidFill>
                            <a:srgbClr val="000000"/>
                          </a:solidFill>
                          <a:effectLst/>
                          <a:latin typeface="Calibri" panose="020F0502020204030204" pitchFamily="34" charset="0"/>
                        </a:rPr>
                        <a:t> </a:t>
                      </a:r>
                    </a:p>
                  </a:txBody>
                  <a:tcPr marL="9525" marR="9525" marT="9525" marB="0" anchor="ctr"/>
                </a:tc>
                <a:tc>
                  <a:txBody>
                    <a:bodyPr/>
                    <a:lstStyle/>
                    <a:p>
                      <a:pPr algn="ctr" fontAlgn="ctr"/>
                      <a:r>
                        <a:rPr lang="en-US" sz="1200" b="0" i="0" u="none" strike="noStrike" dirty="0">
                          <a:solidFill>
                            <a:srgbClr val="000000"/>
                          </a:solidFill>
                          <a:effectLst/>
                          <a:latin typeface="Calibri" panose="020F0502020204030204" pitchFamily="34" charset="0"/>
                        </a:rPr>
                        <a:t>02/03/2021</a:t>
                      </a:r>
                    </a:p>
                  </a:txBody>
                  <a:tcPr marL="9525" marR="9525" marT="9525" marB="0" anchor="ctr"/>
                </a:tc>
              </a:tr>
              <a:tr h="357733">
                <a:tc>
                  <a:txBody>
                    <a:bodyPr/>
                    <a:lstStyle/>
                    <a:p>
                      <a:pPr algn="ctr" fontAlgn="ctr"/>
                      <a:r>
                        <a:rPr lang="en-US" sz="1200" u="none" strike="noStrike">
                          <a:effectLst/>
                        </a:rPr>
                        <a:t>10</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200" u="none" strike="noStrike">
                          <a:effectLst/>
                        </a:rPr>
                        <a:t>Kab. Penajam Paser Utara</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b="0" i="0" u="none" strike="noStrike">
                          <a:solidFill>
                            <a:srgbClr val="000000"/>
                          </a:solidFill>
                          <a:effectLst/>
                          <a:latin typeface="Calibri" panose="020F0502020204030204" pitchFamily="34" charset="0"/>
                        </a:rPr>
                        <a:t> </a:t>
                      </a:r>
                    </a:p>
                  </a:txBody>
                  <a:tcPr marL="9525" marR="9525" marT="9525" marB="0" anchor="ctr"/>
                </a:tc>
                <a:tc>
                  <a:txBody>
                    <a:bodyPr/>
                    <a:lstStyle/>
                    <a:p>
                      <a:pPr algn="ctr" fontAlgn="ctr"/>
                      <a:r>
                        <a:rPr lang="en-US" sz="1200" b="0" i="0" u="none" strike="noStrike">
                          <a:solidFill>
                            <a:srgbClr val="000000"/>
                          </a:solidFill>
                          <a:effectLst/>
                          <a:latin typeface="Calibri" panose="020F0502020204030204" pitchFamily="34" charset="0"/>
                        </a:rPr>
                        <a:t> </a:t>
                      </a:r>
                    </a:p>
                  </a:txBody>
                  <a:tcPr marL="9525" marR="9525" marT="9525" marB="0" anchor="ctr"/>
                </a:tc>
                <a:tc>
                  <a:txBody>
                    <a:bodyPr/>
                    <a:lstStyle/>
                    <a:p>
                      <a:pPr algn="ctr" fontAlgn="ctr"/>
                      <a:r>
                        <a:rPr lang="en-US" sz="1200" b="0" i="0" u="none" strike="noStrike">
                          <a:solidFill>
                            <a:srgbClr val="000000"/>
                          </a:solidFill>
                          <a:effectLst/>
                          <a:latin typeface="Calibri" panose="020F0502020204030204" pitchFamily="34" charset="0"/>
                        </a:rPr>
                        <a:t> </a:t>
                      </a:r>
                    </a:p>
                  </a:txBody>
                  <a:tcPr marL="9525" marR="9525" marT="9525" marB="0" anchor="ctr"/>
                </a:tc>
                <a:tc>
                  <a:txBody>
                    <a:bodyPr/>
                    <a:lstStyle/>
                    <a:p>
                      <a:pPr algn="ctr" fontAlgn="ctr"/>
                      <a:r>
                        <a:rPr lang="en-US" sz="1200" b="0" i="0" u="none" strike="noStrike" dirty="0">
                          <a:solidFill>
                            <a:srgbClr val="000000"/>
                          </a:solidFill>
                          <a:effectLst/>
                          <a:latin typeface="Calibri" panose="020F0502020204030204" pitchFamily="34" charset="0"/>
                        </a:rPr>
                        <a:t>02/03/2021</a:t>
                      </a:r>
                    </a:p>
                  </a:txBody>
                  <a:tcPr marL="9525" marR="9525" marT="9525" marB="0" anchor="ctr"/>
                </a:tc>
              </a:tr>
              <a:tr h="357733">
                <a:tc>
                  <a:txBody>
                    <a:bodyPr/>
                    <a:lstStyle/>
                    <a:p>
                      <a:pPr algn="ctr" fontAlgn="ctr"/>
                      <a:r>
                        <a:rPr lang="en-US" sz="1200" u="none" strike="noStrike" dirty="0">
                          <a:effectLst/>
                        </a:rPr>
                        <a:t>11</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200" u="none" strike="noStrike" dirty="0" err="1">
                          <a:effectLst/>
                        </a:rPr>
                        <a:t>Kab</a:t>
                      </a:r>
                      <a:r>
                        <a:rPr lang="en-US" sz="1200" u="none" strike="noStrike" dirty="0">
                          <a:effectLst/>
                        </a:rPr>
                        <a:t>. Mahakam </a:t>
                      </a:r>
                      <a:r>
                        <a:rPr lang="en-US" sz="1200" u="none" strike="noStrike" dirty="0" err="1">
                          <a:effectLst/>
                        </a:rPr>
                        <a:t>Ulu</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b="0" i="0" u="none" strike="noStrike">
                          <a:solidFill>
                            <a:srgbClr val="000000"/>
                          </a:solidFill>
                          <a:effectLst/>
                          <a:latin typeface="Calibri" panose="020F0502020204030204" pitchFamily="34" charset="0"/>
                        </a:rPr>
                        <a:t> </a:t>
                      </a:r>
                    </a:p>
                  </a:txBody>
                  <a:tcPr marL="9525" marR="9525" marT="9525" marB="0" anchor="ctr"/>
                </a:tc>
                <a:tc>
                  <a:txBody>
                    <a:bodyPr/>
                    <a:lstStyle/>
                    <a:p>
                      <a:pPr algn="ctr" fontAlgn="ctr"/>
                      <a:r>
                        <a:rPr lang="en-US" sz="1200" b="0" i="0" u="none" strike="noStrike">
                          <a:solidFill>
                            <a:srgbClr val="000000"/>
                          </a:solidFill>
                          <a:effectLst/>
                          <a:latin typeface="Calibri" panose="020F0502020204030204" pitchFamily="34" charset="0"/>
                        </a:rPr>
                        <a:t> </a:t>
                      </a:r>
                    </a:p>
                  </a:txBody>
                  <a:tcPr marL="9525" marR="9525" marT="9525" marB="0" anchor="ctr"/>
                </a:tc>
                <a:tc>
                  <a:txBody>
                    <a:bodyPr/>
                    <a:lstStyle/>
                    <a:p>
                      <a:pPr algn="ctr" fontAlgn="ctr"/>
                      <a:r>
                        <a:rPr lang="en-US" sz="1200" b="0" i="0" u="none" strike="noStrike">
                          <a:solidFill>
                            <a:srgbClr val="000000"/>
                          </a:solidFill>
                          <a:effectLst/>
                          <a:latin typeface="Calibri" panose="020F0502020204030204" pitchFamily="34" charset="0"/>
                        </a:rPr>
                        <a:t> </a:t>
                      </a:r>
                    </a:p>
                  </a:txBody>
                  <a:tcPr marL="9525" marR="9525" marT="9525" marB="0" anchor="ctr"/>
                </a:tc>
                <a:tc>
                  <a:txBody>
                    <a:bodyPr/>
                    <a:lstStyle/>
                    <a:p>
                      <a:pPr algn="ctr" fontAlgn="ctr"/>
                      <a:r>
                        <a:rPr lang="en-US" sz="1200" b="0" i="0" u="none" strike="noStrike" dirty="0">
                          <a:solidFill>
                            <a:srgbClr val="000000"/>
                          </a:solidFill>
                          <a:effectLst/>
                          <a:latin typeface="Calibri" panose="020F0502020204030204" pitchFamily="34" charset="0"/>
                        </a:rPr>
                        <a:t> </a:t>
                      </a:r>
                    </a:p>
                  </a:txBody>
                  <a:tcPr marL="9525" marR="9525" marT="9525" marB="0" anchor="ctr"/>
                </a:tc>
              </a:tr>
            </a:tbl>
          </a:graphicData>
        </a:graphic>
      </p:graphicFrame>
    </p:spTree>
    <p:extLst>
      <p:ext uri="{BB962C8B-B14F-4D97-AF65-F5344CB8AC3E}">
        <p14:creationId xmlns:p14="http://schemas.microsoft.com/office/powerpoint/2010/main" val="18338219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object 51"/>
          <p:cNvSpPr/>
          <p:nvPr/>
        </p:nvSpPr>
        <p:spPr>
          <a:xfrm>
            <a:off x="153924" y="124968"/>
            <a:ext cx="2589276" cy="455675"/>
          </a:xfrm>
          <a:prstGeom prst="rect">
            <a:avLst/>
          </a:prstGeom>
          <a:blipFill>
            <a:blip r:embed="rId2" cstate="print"/>
            <a:stretch>
              <a:fillRect/>
            </a:stretch>
          </a:blipFill>
        </p:spPr>
        <p:txBody>
          <a:bodyPr wrap="square" lIns="0" tIns="0" rIns="0" bIns="0" rtlCol="0">
            <a:noAutofit/>
          </a:bodyPr>
          <a:lstStyle/>
          <a:p>
            <a:endParaRPr/>
          </a:p>
        </p:txBody>
      </p:sp>
      <p:sp>
        <p:nvSpPr>
          <p:cNvPr id="46" name="object 46"/>
          <p:cNvSpPr/>
          <p:nvPr/>
        </p:nvSpPr>
        <p:spPr>
          <a:xfrm>
            <a:off x="4157472" y="0"/>
            <a:ext cx="4001643" cy="255524"/>
          </a:xfrm>
          <a:custGeom>
            <a:avLst/>
            <a:gdLst/>
            <a:ahLst/>
            <a:cxnLst/>
            <a:rect l="l" t="t" r="r" b="b"/>
            <a:pathLst>
              <a:path w="4001643" h="255524">
                <a:moveTo>
                  <a:pt x="4001643" y="0"/>
                </a:moveTo>
                <a:lnTo>
                  <a:pt x="0" y="0"/>
                </a:lnTo>
                <a:lnTo>
                  <a:pt x="228473" y="255524"/>
                </a:lnTo>
                <a:lnTo>
                  <a:pt x="3820541" y="255524"/>
                </a:lnTo>
                <a:lnTo>
                  <a:pt x="4001643" y="0"/>
                </a:lnTo>
                <a:close/>
              </a:path>
            </a:pathLst>
          </a:custGeom>
          <a:solidFill>
            <a:srgbClr val="006EC0"/>
          </a:solidFill>
        </p:spPr>
        <p:txBody>
          <a:bodyPr wrap="square" lIns="0" tIns="0" rIns="0" bIns="0" rtlCol="0">
            <a:noAutofit/>
          </a:bodyPr>
          <a:lstStyle/>
          <a:p>
            <a:endParaRPr/>
          </a:p>
        </p:txBody>
      </p:sp>
      <p:sp>
        <p:nvSpPr>
          <p:cNvPr id="47" name="object 47"/>
          <p:cNvSpPr/>
          <p:nvPr/>
        </p:nvSpPr>
        <p:spPr>
          <a:xfrm>
            <a:off x="4163567" y="0"/>
            <a:ext cx="8014715" cy="304800"/>
          </a:xfrm>
          <a:custGeom>
            <a:avLst/>
            <a:gdLst/>
            <a:ahLst/>
            <a:cxnLst/>
            <a:rect l="l" t="t" r="r" b="b"/>
            <a:pathLst>
              <a:path w="8014715" h="304800">
                <a:moveTo>
                  <a:pt x="0" y="0"/>
                </a:moveTo>
                <a:lnTo>
                  <a:pt x="208153" y="304800"/>
                </a:lnTo>
                <a:lnTo>
                  <a:pt x="8014715" y="287400"/>
                </a:lnTo>
                <a:lnTo>
                  <a:pt x="8014715" y="0"/>
                </a:lnTo>
                <a:lnTo>
                  <a:pt x="0" y="0"/>
                </a:lnTo>
                <a:close/>
              </a:path>
            </a:pathLst>
          </a:custGeom>
          <a:solidFill>
            <a:srgbClr val="30859C"/>
          </a:solidFill>
        </p:spPr>
        <p:txBody>
          <a:bodyPr wrap="square" lIns="0" tIns="0" rIns="0" bIns="0" rtlCol="0">
            <a:noAutofit/>
          </a:bodyPr>
          <a:lstStyle/>
          <a:p>
            <a:endParaRPr/>
          </a:p>
        </p:txBody>
      </p:sp>
      <p:sp>
        <p:nvSpPr>
          <p:cNvPr id="48" name="object 48"/>
          <p:cNvSpPr/>
          <p:nvPr/>
        </p:nvSpPr>
        <p:spPr>
          <a:xfrm>
            <a:off x="4367784" y="323088"/>
            <a:ext cx="2610866" cy="0"/>
          </a:xfrm>
          <a:custGeom>
            <a:avLst/>
            <a:gdLst/>
            <a:ahLst/>
            <a:cxnLst/>
            <a:rect l="l" t="t" r="r" b="b"/>
            <a:pathLst>
              <a:path w="2610866">
                <a:moveTo>
                  <a:pt x="0" y="0"/>
                </a:moveTo>
                <a:lnTo>
                  <a:pt x="2610866" y="0"/>
                </a:lnTo>
              </a:path>
            </a:pathLst>
          </a:custGeom>
          <a:ln w="76200">
            <a:solidFill>
              <a:srgbClr val="FFC000"/>
            </a:solidFill>
          </a:ln>
        </p:spPr>
        <p:txBody>
          <a:bodyPr wrap="square" lIns="0" tIns="0" rIns="0" bIns="0" rtlCol="0">
            <a:noAutofit/>
          </a:bodyPr>
          <a:lstStyle/>
          <a:p>
            <a:endParaRPr/>
          </a:p>
        </p:txBody>
      </p:sp>
      <p:sp>
        <p:nvSpPr>
          <p:cNvPr id="49" name="object 49"/>
          <p:cNvSpPr/>
          <p:nvPr/>
        </p:nvSpPr>
        <p:spPr>
          <a:xfrm>
            <a:off x="6970776" y="316992"/>
            <a:ext cx="2610866" cy="0"/>
          </a:xfrm>
          <a:custGeom>
            <a:avLst/>
            <a:gdLst/>
            <a:ahLst/>
            <a:cxnLst/>
            <a:rect l="l" t="t" r="r" b="b"/>
            <a:pathLst>
              <a:path w="2610866">
                <a:moveTo>
                  <a:pt x="0" y="0"/>
                </a:moveTo>
                <a:lnTo>
                  <a:pt x="2610866" y="0"/>
                </a:lnTo>
              </a:path>
            </a:pathLst>
          </a:custGeom>
          <a:ln w="76200">
            <a:solidFill>
              <a:srgbClr val="00AF50"/>
            </a:solidFill>
          </a:ln>
        </p:spPr>
        <p:txBody>
          <a:bodyPr wrap="square" lIns="0" tIns="0" rIns="0" bIns="0" rtlCol="0">
            <a:noAutofit/>
          </a:bodyPr>
          <a:lstStyle/>
          <a:p>
            <a:endParaRPr/>
          </a:p>
        </p:txBody>
      </p:sp>
      <p:sp>
        <p:nvSpPr>
          <p:cNvPr id="50" name="object 50"/>
          <p:cNvSpPr/>
          <p:nvPr/>
        </p:nvSpPr>
        <p:spPr>
          <a:xfrm>
            <a:off x="9581388" y="313944"/>
            <a:ext cx="2610865" cy="0"/>
          </a:xfrm>
          <a:custGeom>
            <a:avLst/>
            <a:gdLst/>
            <a:ahLst/>
            <a:cxnLst/>
            <a:rect l="l" t="t" r="r" b="b"/>
            <a:pathLst>
              <a:path w="2610865">
                <a:moveTo>
                  <a:pt x="2610611" y="0"/>
                </a:moveTo>
                <a:lnTo>
                  <a:pt x="0" y="0"/>
                </a:lnTo>
              </a:path>
              <a:path w="2610865">
                <a:moveTo>
                  <a:pt x="0" y="1"/>
                </a:moveTo>
                <a:lnTo>
                  <a:pt x="2610611" y="0"/>
                </a:lnTo>
              </a:path>
            </a:pathLst>
          </a:custGeom>
          <a:ln w="76200">
            <a:solidFill>
              <a:srgbClr val="00AFEF"/>
            </a:solidFill>
          </a:ln>
        </p:spPr>
        <p:txBody>
          <a:bodyPr wrap="square" lIns="0" tIns="0" rIns="0" bIns="0" rtlCol="0">
            <a:noAutofit/>
          </a:bodyPr>
          <a:lstStyle/>
          <a:p>
            <a:endParaRPr/>
          </a:p>
        </p:txBody>
      </p:sp>
      <p:sp>
        <p:nvSpPr>
          <p:cNvPr id="40" name="object 40"/>
          <p:cNvSpPr/>
          <p:nvPr/>
        </p:nvSpPr>
        <p:spPr>
          <a:xfrm>
            <a:off x="1082040" y="6591300"/>
            <a:ext cx="4941824" cy="266698"/>
          </a:xfrm>
          <a:custGeom>
            <a:avLst/>
            <a:gdLst/>
            <a:ahLst/>
            <a:cxnLst/>
            <a:rect l="l" t="t" r="r" b="b"/>
            <a:pathLst>
              <a:path w="4941824" h="266698">
                <a:moveTo>
                  <a:pt x="4941824" y="0"/>
                </a:moveTo>
                <a:lnTo>
                  <a:pt x="0" y="0"/>
                </a:lnTo>
                <a:lnTo>
                  <a:pt x="0" y="266697"/>
                </a:lnTo>
                <a:lnTo>
                  <a:pt x="4718050" y="266697"/>
                </a:lnTo>
                <a:lnTo>
                  <a:pt x="4941824" y="0"/>
                </a:lnTo>
                <a:close/>
              </a:path>
            </a:pathLst>
          </a:custGeom>
          <a:solidFill>
            <a:srgbClr val="006EC0"/>
          </a:solidFill>
        </p:spPr>
        <p:txBody>
          <a:bodyPr wrap="square" lIns="0" tIns="0" rIns="0" bIns="0" rtlCol="0">
            <a:noAutofit/>
          </a:bodyPr>
          <a:lstStyle/>
          <a:p>
            <a:endParaRPr/>
          </a:p>
        </p:txBody>
      </p:sp>
      <p:sp>
        <p:nvSpPr>
          <p:cNvPr id="41" name="object 41"/>
          <p:cNvSpPr/>
          <p:nvPr/>
        </p:nvSpPr>
        <p:spPr>
          <a:xfrm>
            <a:off x="0" y="6591300"/>
            <a:ext cx="1610741" cy="266698"/>
          </a:xfrm>
          <a:custGeom>
            <a:avLst/>
            <a:gdLst/>
            <a:ahLst/>
            <a:cxnLst/>
            <a:rect l="l" t="t" r="r" b="b"/>
            <a:pathLst>
              <a:path w="1610741" h="266698">
                <a:moveTo>
                  <a:pt x="1337183" y="0"/>
                </a:moveTo>
                <a:lnTo>
                  <a:pt x="0" y="3975"/>
                </a:lnTo>
                <a:lnTo>
                  <a:pt x="0" y="266697"/>
                </a:lnTo>
                <a:lnTo>
                  <a:pt x="1610740" y="266697"/>
                </a:lnTo>
                <a:lnTo>
                  <a:pt x="1337183" y="0"/>
                </a:lnTo>
                <a:close/>
              </a:path>
            </a:pathLst>
          </a:custGeom>
          <a:solidFill>
            <a:srgbClr val="575757"/>
          </a:solidFill>
        </p:spPr>
        <p:txBody>
          <a:bodyPr wrap="square" lIns="0" tIns="0" rIns="0" bIns="0" rtlCol="0">
            <a:noAutofit/>
          </a:bodyPr>
          <a:lstStyle/>
          <a:p>
            <a:endParaRPr/>
          </a:p>
        </p:txBody>
      </p:sp>
      <p:sp>
        <p:nvSpPr>
          <p:cNvPr id="42" name="object 42"/>
          <p:cNvSpPr/>
          <p:nvPr/>
        </p:nvSpPr>
        <p:spPr>
          <a:xfrm>
            <a:off x="1362456" y="6591300"/>
            <a:ext cx="4648200" cy="259079"/>
          </a:xfrm>
          <a:custGeom>
            <a:avLst/>
            <a:gdLst/>
            <a:ahLst/>
            <a:cxnLst/>
            <a:rect l="l" t="t" r="r" b="b"/>
            <a:pathLst>
              <a:path w="4648200" h="259079">
                <a:moveTo>
                  <a:pt x="0" y="0"/>
                </a:moveTo>
                <a:lnTo>
                  <a:pt x="104775" y="259079"/>
                </a:lnTo>
                <a:lnTo>
                  <a:pt x="4543425" y="259079"/>
                </a:lnTo>
                <a:lnTo>
                  <a:pt x="4648200" y="0"/>
                </a:lnTo>
                <a:lnTo>
                  <a:pt x="0" y="0"/>
                </a:lnTo>
                <a:close/>
              </a:path>
            </a:pathLst>
          </a:custGeom>
          <a:solidFill>
            <a:srgbClr val="CC3300"/>
          </a:solidFill>
        </p:spPr>
        <p:txBody>
          <a:bodyPr wrap="square" lIns="0" tIns="0" rIns="0" bIns="0" rtlCol="0">
            <a:noAutofit/>
          </a:bodyPr>
          <a:lstStyle/>
          <a:p>
            <a:endParaRPr/>
          </a:p>
        </p:txBody>
      </p:sp>
      <p:sp>
        <p:nvSpPr>
          <p:cNvPr id="43" name="object 43"/>
          <p:cNvSpPr/>
          <p:nvPr/>
        </p:nvSpPr>
        <p:spPr>
          <a:xfrm>
            <a:off x="4005072" y="6554724"/>
            <a:ext cx="2005076" cy="0"/>
          </a:xfrm>
          <a:custGeom>
            <a:avLst/>
            <a:gdLst/>
            <a:ahLst/>
            <a:cxnLst/>
            <a:rect l="l" t="t" r="r" b="b"/>
            <a:pathLst>
              <a:path w="2005076">
                <a:moveTo>
                  <a:pt x="2005076" y="0"/>
                </a:moveTo>
                <a:lnTo>
                  <a:pt x="0" y="0"/>
                </a:lnTo>
              </a:path>
            </a:pathLst>
          </a:custGeom>
          <a:ln w="76200">
            <a:solidFill>
              <a:srgbClr val="FFC000"/>
            </a:solidFill>
          </a:ln>
        </p:spPr>
        <p:txBody>
          <a:bodyPr wrap="square" lIns="0" tIns="0" rIns="0" bIns="0" rtlCol="0">
            <a:noAutofit/>
          </a:bodyPr>
          <a:lstStyle/>
          <a:p>
            <a:endParaRPr/>
          </a:p>
        </p:txBody>
      </p:sp>
      <p:sp>
        <p:nvSpPr>
          <p:cNvPr id="44" name="object 44"/>
          <p:cNvSpPr/>
          <p:nvPr/>
        </p:nvSpPr>
        <p:spPr>
          <a:xfrm>
            <a:off x="2005583" y="6551676"/>
            <a:ext cx="2005076" cy="0"/>
          </a:xfrm>
          <a:custGeom>
            <a:avLst/>
            <a:gdLst/>
            <a:ahLst/>
            <a:cxnLst/>
            <a:rect l="l" t="t" r="r" b="b"/>
            <a:pathLst>
              <a:path w="2005076">
                <a:moveTo>
                  <a:pt x="2005076" y="0"/>
                </a:moveTo>
                <a:lnTo>
                  <a:pt x="0" y="0"/>
                </a:lnTo>
              </a:path>
            </a:pathLst>
          </a:custGeom>
          <a:ln w="76200">
            <a:solidFill>
              <a:srgbClr val="00AF50"/>
            </a:solidFill>
          </a:ln>
        </p:spPr>
        <p:txBody>
          <a:bodyPr wrap="square" lIns="0" tIns="0" rIns="0" bIns="0" rtlCol="0">
            <a:noAutofit/>
          </a:bodyPr>
          <a:lstStyle/>
          <a:p>
            <a:endParaRPr/>
          </a:p>
        </p:txBody>
      </p:sp>
      <p:sp>
        <p:nvSpPr>
          <p:cNvPr id="45" name="object 45"/>
          <p:cNvSpPr/>
          <p:nvPr/>
        </p:nvSpPr>
        <p:spPr>
          <a:xfrm>
            <a:off x="1524" y="6551676"/>
            <a:ext cx="2005076" cy="0"/>
          </a:xfrm>
          <a:custGeom>
            <a:avLst/>
            <a:gdLst/>
            <a:ahLst/>
            <a:cxnLst/>
            <a:rect l="l" t="t" r="r" b="b"/>
            <a:pathLst>
              <a:path w="2005076">
                <a:moveTo>
                  <a:pt x="2005076" y="0"/>
                </a:moveTo>
                <a:lnTo>
                  <a:pt x="0" y="0"/>
                </a:lnTo>
              </a:path>
            </a:pathLst>
          </a:custGeom>
          <a:ln w="76200">
            <a:solidFill>
              <a:srgbClr val="00AFEF"/>
            </a:solidFill>
          </a:ln>
        </p:spPr>
        <p:txBody>
          <a:bodyPr wrap="square" lIns="0" tIns="0" rIns="0" bIns="0" rtlCol="0">
            <a:noAutofit/>
          </a:bodyPr>
          <a:lstStyle/>
          <a:p>
            <a:endParaRPr/>
          </a:p>
        </p:txBody>
      </p:sp>
      <p:sp>
        <p:nvSpPr>
          <p:cNvPr id="38" name="object 38"/>
          <p:cNvSpPr/>
          <p:nvPr/>
        </p:nvSpPr>
        <p:spPr>
          <a:xfrm>
            <a:off x="11260836" y="6423660"/>
            <a:ext cx="930656" cy="434336"/>
          </a:xfrm>
          <a:custGeom>
            <a:avLst/>
            <a:gdLst/>
            <a:ahLst/>
            <a:cxnLst/>
            <a:rect l="l" t="t" r="r" b="b"/>
            <a:pathLst>
              <a:path w="930656" h="434336">
                <a:moveTo>
                  <a:pt x="229108" y="0"/>
                </a:moveTo>
                <a:lnTo>
                  <a:pt x="0" y="434336"/>
                </a:lnTo>
                <a:lnTo>
                  <a:pt x="930656" y="434336"/>
                </a:lnTo>
                <a:lnTo>
                  <a:pt x="930656" y="6553"/>
                </a:lnTo>
                <a:lnTo>
                  <a:pt x="229108" y="0"/>
                </a:lnTo>
                <a:close/>
              </a:path>
            </a:pathLst>
          </a:custGeom>
          <a:solidFill>
            <a:srgbClr val="575757"/>
          </a:solidFill>
        </p:spPr>
        <p:txBody>
          <a:bodyPr wrap="square" lIns="0" tIns="0" rIns="0" bIns="0" rtlCol="0">
            <a:noAutofit/>
          </a:bodyPr>
          <a:lstStyle/>
          <a:p>
            <a:endParaRPr/>
          </a:p>
        </p:txBody>
      </p:sp>
      <p:sp>
        <p:nvSpPr>
          <p:cNvPr id="39" name="object 39"/>
          <p:cNvSpPr/>
          <p:nvPr/>
        </p:nvSpPr>
        <p:spPr>
          <a:xfrm>
            <a:off x="6197600" y="6569963"/>
            <a:ext cx="5503164" cy="280416"/>
          </a:xfrm>
          <a:prstGeom prst="rect">
            <a:avLst/>
          </a:prstGeom>
          <a:blipFill>
            <a:blip r:embed="rId3" cstate="print"/>
            <a:stretch>
              <a:fillRect/>
            </a:stretch>
          </a:blipFill>
        </p:spPr>
        <p:txBody>
          <a:bodyPr wrap="square" lIns="0" tIns="0" rIns="0" bIns="0" rtlCol="0">
            <a:noAutofit/>
          </a:bodyPr>
          <a:lstStyle/>
          <a:p>
            <a:endParaRPr/>
          </a:p>
        </p:txBody>
      </p:sp>
      <p:sp>
        <p:nvSpPr>
          <p:cNvPr id="31" name="object 31"/>
          <p:cNvSpPr/>
          <p:nvPr/>
        </p:nvSpPr>
        <p:spPr>
          <a:xfrm>
            <a:off x="4224528" y="1793748"/>
            <a:ext cx="423672" cy="316991"/>
          </a:xfrm>
          <a:custGeom>
            <a:avLst/>
            <a:gdLst/>
            <a:ahLst/>
            <a:cxnLst/>
            <a:rect l="l" t="t" r="r" b="b"/>
            <a:pathLst>
              <a:path w="423672" h="316991">
                <a:moveTo>
                  <a:pt x="0" y="316991"/>
                </a:moveTo>
                <a:lnTo>
                  <a:pt x="423672" y="316991"/>
                </a:lnTo>
                <a:lnTo>
                  <a:pt x="423672" y="0"/>
                </a:lnTo>
                <a:lnTo>
                  <a:pt x="0" y="0"/>
                </a:lnTo>
                <a:lnTo>
                  <a:pt x="0" y="316991"/>
                </a:lnTo>
                <a:close/>
              </a:path>
            </a:pathLst>
          </a:custGeom>
          <a:solidFill>
            <a:srgbClr val="FFFFFF"/>
          </a:solidFill>
        </p:spPr>
        <p:txBody>
          <a:bodyPr wrap="square" lIns="0" tIns="0" rIns="0" bIns="0" rtlCol="0">
            <a:noAutofit/>
          </a:bodyPr>
          <a:lstStyle/>
          <a:p>
            <a:endParaRPr/>
          </a:p>
        </p:txBody>
      </p:sp>
      <p:sp>
        <p:nvSpPr>
          <p:cNvPr id="32" name="object 32"/>
          <p:cNvSpPr/>
          <p:nvPr/>
        </p:nvSpPr>
        <p:spPr>
          <a:xfrm>
            <a:off x="6810756" y="1935480"/>
            <a:ext cx="423672" cy="316991"/>
          </a:xfrm>
          <a:custGeom>
            <a:avLst/>
            <a:gdLst/>
            <a:ahLst/>
            <a:cxnLst/>
            <a:rect l="l" t="t" r="r" b="b"/>
            <a:pathLst>
              <a:path w="423672" h="316991">
                <a:moveTo>
                  <a:pt x="0" y="316991"/>
                </a:moveTo>
                <a:lnTo>
                  <a:pt x="423672" y="316991"/>
                </a:lnTo>
                <a:lnTo>
                  <a:pt x="423672" y="0"/>
                </a:lnTo>
                <a:lnTo>
                  <a:pt x="0" y="0"/>
                </a:lnTo>
                <a:lnTo>
                  <a:pt x="0" y="316991"/>
                </a:lnTo>
                <a:close/>
              </a:path>
            </a:pathLst>
          </a:custGeom>
          <a:solidFill>
            <a:srgbClr val="FFFFFF"/>
          </a:solidFill>
        </p:spPr>
        <p:txBody>
          <a:bodyPr wrap="square" lIns="0" tIns="0" rIns="0" bIns="0" rtlCol="0">
            <a:noAutofit/>
          </a:bodyPr>
          <a:lstStyle/>
          <a:p>
            <a:endParaRPr/>
          </a:p>
        </p:txBody>
      </p:sp>
      <p:sp>
        <p:nvSpPr>
          <p:cNvPr id="21" name="object 21"/>
          <p:cNvSpPr txBox="1"/>
          <p:nvPr/>
        </p:nvSpPr>
        <p:spPr>
          <a:xfrm>
            <a:off x="10372267" y="955166"/>
            <a:ext cx="597522" cy="254000"/>
          </a:xfrm>
          <a:prstGeom prst="rect">
            <a:avLst/>
          </a:prstGeom>
        </p:spPr>
        <p:txBody>
          <a:bodyPr wrap="square" lIns="0" tIns="0" rIns="0" bIns="0" rtlCol="0">
            <a:noAutofit/>
          </a:bodyPr>
          <a:lstStyle/>
          <a:p>
            <a:pPr marL="12700">
              <a:lnSpc>
                <a:spcPts val="1935"/>
              </a:lnSpc>
              <a:spcBef>
                <a:spcPts val="96"/>
              </a:spcBef>
            </a:pPr>
            <a:endParaRPr sz="1800" dirty="0">
              <a:latin typeface="Calibri"/>
              <a:cs typeface="Calibri"/>
            </a:endParaRPr>
          </a:p>
        </p:txBody>
      </p:sp>
      <p:sp>
        <p:nvSpPr>
          <p:cNvPr id="14" name="object 14"/>
          <p:cNvSpPr txBox="1"/>
          <p:nvPr/>
        </p:nvSpPr>
        <p:spPr>
          <a:xfrm>
            <a:off x="9420225" y="2111883"/>
            <a:ext cx="407049" cy="254000"/>
          </a:xfrm>
          <a:prstGeom prst="rect">
            <a:avLst/>
          </a:prstGeom>
        </p:spPr>
        <p:txBody>
          <a:bodyPr wrap="square" lIns="0" tIns="0" rIns="0" bIns="0" rtlCol="0">
            <a:noAutofit/>
          </a:bodyPr>
          <a:lstStyle/>
          <a:p>
            <a:pPr marL="12700">
              <a:lnSpc>
                <a:spcPts val="1935"/>
              </a:lnSpc>
              <a:spcBef>
                <a:spcPts val="96"/>
              </a:spcBef>
            </a:pPr>
            <a:endParaRPr sz="1800" dirty="0">
              <a:latin typeface="Calibri"/>
              <a:cs typeface="Calibri"/>
            </a:endParaRPr>
          </a:p>
        </p:txBody>
      </p:sp>
      <p:sp>
        <p:nvSpPr>
          <p:cNvPr id="11" name="object 11"/>
          <p:cNvSpPr txBox="1"/>
          <p:nvPr/>
        </p:nvSpPr>
        <p:spPr>
          <a:xfrm>
            <a:off x="7541768" y="3729228"/>
            <a:ext cx="407049" cy="254000"/>
          </a:xfrm>
          <a:prstGeom prst="rect">
            <a:avLst/>
          </a:prstGeom>
        </p:spPr>
        <p:txBody>
          <a:bodyPr wrap="square" lIns="0" tIns="0" rIns="0" bIns="0" rtlCol="0">
            <a:noAutofit/>
          </a:bodyPr>
          <a:lstStyle/>
          <a:p>
            <a:pPr marL="12700">
              <a:lnSpc>
                <a:spcPts val="1935"/>
              </a:lnSpc>
              <a:spcBef>
                <a:spcPts val="96"/>
              </a:spcBef>
            </a:pPr>
            <a:endParaRPr sz="1800" dirty="0">
              <a:latin typeface="Calibri"/>
              <a:cs typeface="Calibri"/>
            </a:endParaRPr>
          </a:p>
        </p:txBody>
      </p:sp>
      <p:sp>
        <p:nvSpPr>
          <p:cNvPr id="4" name="object 4"/>
          <p:cNvSpPr txBox="1"/>
          <p:nvPr/>
        </p:nvSpPr>
        <p:spPr>
          <a:xfrm>
            <a:off x="11651107" y="6505139"/>
            <a:ext cx="327073" cy="228092"/>
          </a:xfrm>
          <a:prstGeom prst="rect">
            <a:avLst/>
          </a:prstGeom>
        </p:spPr>
        <p:txBody>
          <a:bodyPr wrap="square" lIns="0" tIns="0" rIns="0" bIns="0" rtlCol="0">
            <a:noAutofit/>
          </a:bodyPr>
          <a:lstStyle/>
          <a:p>
            <a:pPr marL="12700">
              <a:lnSpc>
                <a:spcPts val="1795"/>
              </a:lnSpc>
              <a:spcBef>
                <a:spcPts val="89"/>
              </a:spcBef>
            </a:pPr>
            <a:r>
              <a:rPr sz="2400" b="1" spc="4" baseline="2954" dirty="0">
                <a:solidFill>
                  <a:srgbClr val="FFFFFF"/>
                </a:solidFill>
                <a:latin typeface="Arial Black"/>
                <a:cs typeface="Arial Black"/>
              </a:rPr>
              <a:t>21</a:t>
            </a:r>
            <a:endParaRPr sz="1600">
              <a:latin typeface="Arial Black"/>
              <a:cs typeface="Arial Black"/>
            </a:endParaRPr>
          </a:p>
        </p:txBody>
      </p:sp>
      <p:sp>
        <p:nvSpPr>
          <p:cNvPr id="26" name="Rectangle 25">
            <a:extLst>
              <a:ext uri="{FF2B5EF4-FFF2-40B4-BE49-F238E27FC236}">
                <a16:creationId xmlns:a16="http://schemas.microsoft.com/office/drawing/2014/main" xmlns="" id="{E056CA59-0D86-6147-9433-34453F4451D1}"/>
              </a:ext>
            </a:extLst>
          </p:cNvPr>
          <p:cNvSpPr/>
          <p:nvPr/>
        </p:nvSpPr>
        <p:spPr>
          <a:xfrm>
            <a:off x="897630" y="776593"/>
            <a:ext cx="10065390" cy="553998"/>
          </a:xfrm>
          <a:prstGeom prst="rect">
            <a:avLst/>
          </a:prstGeom>
        </p:spPr>
        <p:txBody>
          <a:bodyPr wrap="square">
            <a:spAutoFit/>
          </a:bodyPr>
          <a:lstStyle/>
          <a:p>
            <a:pPr algn="ctr" defTabSz="412667" hangingPunct="0"/>
            <a:r>
              <a:rPr lang="en-US" sz="1500" kern="0" spc="300" dirty="0">
                <a:solidFill>
                  <a:srgbClr val="000000"/>
                </a:solidFill>
                <a:latin typeface="Arial Black" panose="020B0A04020102020204" pitchFamily="34" charset="0"/>
                <a:cs typeface="Century Gothic"/>
                <a:sym typeface="Helvetica Light"/>
              </a:rPr>
              <a:t>REKAPITULASI PENGIRIMAN LAPORAN PELAKSANAAN DAK FISIK TW </a:t>
            </a:r>
            <a:r>
              <a:rPr lang="en-US" sz="1500" kern="0" spc="300" dirty="0" smtClean="0">
                <a:solidFill>
                  <a:srgbClr val="000000"/>
                </a:solidFill>
                <a:latin typeface="Arial Black" panose="020B0A04020102020204" pitchFamily="34" charset="0"/>
                <a:cs typeface="Century Gothic"/>
                <a:sym typeface="Helvetica Light"/>
              </a:rPr>
              <a:t>I</a:t>
            </a:r>
            <a:r>
              <a:rPr lang="id-ID" sz="1500" kern="0" spc="300" dirty="0" smtClean="0">
                <a:solidFill>
                  <a:srgbClr val="000000"/>
                </a:solidFill>
                <a:latin typeface="Arial Black" panose="020B0A04020102020204" pitchFamily="34" charset="0"/>
                <a:cs typeface="Century Gothic"/>
                <a:sym typeface="Helvetica Light"/>
              </a:rPr>
              <a:t> DAN TW II</a:t>
            </a:r>
            <a:r>
              <a:rPr lang="en-US" sz="1500" kern="0" spc="300" dirty="0" smtClean="0">
                <a:solidFill>
                  <a:srgbClr val="000000"/>
                </a:solidFill>
                <a:latin typeface="Arial Black" panose="020B0A04020102020204" pitchFamily="34" charset="0"/>
                <a:cs typeface="Century Gothic"/>
                <a:sym typeface="Helvetica Light"/>
              </a:rPr>
              <a:t> </a:t>
            </a:r>
            <a:r>
              <a:rPr lang="en-US" sz="1500" kern="0" spc="300" dirty="0">
                <a:solidFill>
                  <a:srgbClr val="000000"/>
                </a:solidFill>
                <a:latin typeface="Arial Black" panose="020B0A04020102020204" pitchFamily="34" charset="0"/>
                <a:cs typeface="Century Gothic"/>
                <a:sym typeface="Helvetica Light"/>
              </a:rPr>
              <a:t>TAHUN 2021 </a:t>
            </a:r>
            <a:r>
              <a:rPr lang="id-ID" sz="1500" kern="0" spc="300" dirty="0" smtClean="0">
                <a:solidFill>
                  <a:srgbClr val="000000"/>
                </a:solidFill>
                <a:latin typeface="Arial Black" panose="020B0A04020102020204" pitchFamily="34" charset="0"/>
                <a:cs typeface="Century Gothic"/>
                <a:sym typeface="Helvetica Light"/>
              </a:rPr>
              <a:t>PER TANGGAL 24 SEPTEMBER</a:t>
            </a:r>
            <a:r>
              <a:rPr lang="en-US" sz="1500" kern="0" spc="300" dirty="0" smtClean="0">
                <a:solidFill>
                  <a:srgbClr val="000000"/>
                </a:solidFill>
                <a:latin typeface="Arial Black" panose="020B0A04020102020204" pitchFamily="34" charset="0"/>
                <a:cs typeface="Century Gothic"/>
                <a:sym typeface="Helvetica Light"/>
              </a:rPr>
              <a:t> </a:t>
            </a:r>
            <a:r>
              <a:rPr lang="en-US" sz="1500" kern="0" spc="300" dirty="0">
                <a:solidFill>
                  <a:srgbClr val="000000"/>
                </a:solidFill>
                <a:latin typeface="Arial Black" panose="020B0A04020102020204" pitchFamily="34" charset="0"/>
                <a:cs typeface="Century Gothic"/>
                <a:sym typeface="Helvetica Light"/>
              </a:rPr>
              <a:t>2021 </a:t>
            </a:r>
            <a:endParaRPr lang="it-IT" sz="1500" kern="0" spc="300" dirty="0">
              <a:solidFill>
                <a:srgbClr val="000000"/>
              </a:solidFill>
              <a:latin typeface="+mj-lt"/>
              <a:cs typeface="Century Gothic"/>
              <a:sym typeface="Helvetica Light"/>
            </a:endParaRPr>
          </a:p>
        </p:txBody>
      </p:sp>
      <p:sp>
        <p:nvSpPr>
          <p:cNvPr id="28" name="TextBox 27">
            <a:extLst>
              <a:ext uri="{FF2B5EF4-FFF2-40B4-BE49-F238E27FC236}">
                <a16:creationId xmlns:a16="http://schemas.microsoft.com/office/drawing/2014/main" xmlns="" id="{F24473AB-FE5C-4F45-B440-FB8FF6A72350}"/>
              </a:ext>
            </a:extLst>
          </p:cNvPr>
          <p:cNvSpPr txBox="1"/>
          <p:nvPr/>
        </p:nvSpPr>
        <p:spPr>
          <a:xfrm flipH="1">
            <a:off x="234264" y="5884691"/>
            <a:ext cx="8761527" cy="646331"/>
          </a:xfrm>
          <a:prstGeom prst="rect">
            <a:avLst/>
          </a:prstGeom>
          <a:noFill/>
        </p:spPr>
        <p:txBody>
          <a:bodyPr wrap="square" rtlCol="0">
            <a:spAutoFit/>
          </a:bodyPr>
          <a:lstStyle/>
          <a:p>
            <a:pPr algn="just"/>
            <a:r>
              <a:rPr lang="en-US" sz="1200" dirty="0">
                <a:latin typeface="Arial" panose="020B0604020202020204" pitchFamily="34" charset="0"/>
                <a:ea typeface="Calibri" panose="020F0502020204030204" pitchFamily="34" charset="0"/>
                <a:cs typeface="Times New Roman" panose="02020603050405020304" pitchFamily="18" charset="0"/>
              </a:rPr>
              <a:t>Dari </a:t>
            </a:r>
            <a:r>
              <a:rPr lang="en-US" sz="1200" dirty="0" err="1">
                <a:latin typeface="Arial" panose="020B0604020202020204" pitchFamily="34" charset="0"/>
                <a:ea typeface="Calibri" panose="020F0502020204030204" pitchFamily="34" charset="0"/>
                <a:cs typeface="Times New Roman" panose="02020603050405020304" pitchFamily="18" charset="0"/>
              </a:rPr>
              <a:t>hasil</a:t>
            </a:r>
            <a:r>
              <a:rPr lang="en-US" sz="1200" dirty="0">
                <a:latin typeface="Arial" panose="020B0604020202020204" pitchFamily="34" charset="0"/>
                <a:ea typeface="Calibri" panose="020F0502020204030204" pitchFamily="34" charset="0"/>
                <a:cs typeface="Times New Roman" panose="02020603050405020304" pitchFamily="18" charset="0"/>
              </a:rPr>
              <a:t> </a:t>
            </a:r>
            <a:r>
              <a:rPr lang="en-US" sz="1200" dirty="0" err="1">
                <a:latin typeface="Arial" panose="020B0604020202020204" pitchFamily="34" charset="0"/>
                <a:ea typeface="Calibri" panose="020F0502020204030204" pitchFamily="34" charset="0"/>
                <a:cs typeface="Times New Roman" panose="02020603050405020304" pitchFamily="18" charset="0"/>
              </a:rPr>
              <a:t>rekapitulasi</a:t>
            </a:r>
            <a:r>
              <a:rPr lang="en-US" sz="1200" dirty="0">
                <a:latin typeface="Arial" panose="020B0604020202020204" pitchFamily="34" charset="0"/>
                <a:ea typeface="Calibri" panose="020F0502020204030204" pitchFamily="34" charset="0"/>
                <a:cs typeface="Times New Roman" panose="02020603050405020304" pitchFamily="18" charset="0"/>
              </a:rPr>
              <a:t> k</a:t>
            </a:r>
            <a:r>
              <a:rPr lang="id-ID" sz="1200" dirty="0">
                <a:latin typeface="Arial" panose="020B0604020202020204" pitchFamily="34" charset="0"/>
                <a:ea typeface="Calibri" panose="020F0502020204030204" pitchFamily="34" charset="0"/>
                <a:cs typeface="Times New Roman" panose="02020603050405020304" pitchFamily="18" charset="0"/>
              </a:rPr>
              <a:t>epatuhan penyampaian laporan konsolidasi seluruh bidang DAK Fisik Tahun 202</a:t>
            </a:r>
            <a:r>
              <a:rPr lang="en-US" sz="1200" dirty="0">
                <a:latin typeface="Arial" panose="020B0604020202020204" pitchFamily="34" charset="0"/>
                <a:ea typeface="Calibri" panose="020F0502020204030204" pitchFamily="34" charset="0"/>
                <a:cs typeface="Times New Roman" panose="02020603050405020304" pitchFamily="18" charset="0"/>
              </a:rPr>
              <a:t>1 </a:t>
            </a:r>
            <a:r>
              <a:rPr lang="en-US" sz="1200" dirty="0" err="1">
                <a:latin typeface="Arial" panose="020B0604020202020204" pitchFamily="34" charset="0"/>
                <a:ea typeface="Calibri" panose="020F0502020204030204" pitchFamily="34" charset="0"/>
                <a:cs typeface="Times New Roman" panose="02020603050405020304" pitchFamily="18" charset="0"/>
              </a:rPr>
              <a:t>pada</a:t>
            </a:r>
            <a:r>
              <a:rPr lang="en-US" sz="1200" dirty="0">
                <a:latin typeface="Arial" panose="020B0604020202020204" pitchFamily="34" charset="0"/>
                <a:ea typeface="Calibri" panose="020F0502020204030204" pitchFamily="34" charset="0"/>
                <a:cs typeface="Times New Roman" panose="02020603050405020304" pitchFamily="18" charset="0"/>
              </a:rPr>
              <a:t> </a:t>
            </a:r>
            <a:r>
              <a:rPr lang="en-US" sz="1200" dirty="0" err="1">
                <a:latin typeface="Arial" panose="020B0604020202020204" pitchFamily="34" charset="0"/>
                <a:ea typeface="Calibri" panose="020F0502020204030204" pitchFamily="34" charset="0"/>
                <a:cs typeface="Times New Roman" panose="02020603050405020304" pitchFamily="18" charset="0"/>
              </a:rPr>
              <a:t>Triwulan</a:t>
            </a:r>
            <a:r>
              <a:rPr lang="en-US" sz="1200" dirty="0">
                <a:latin typeface="Arial" panose="020B0604020202020204" pitchFamily="34" charset="0"/>
                <a:ea typeface="Calibri" panose="020F0502020204030204" pitchFamily="34" charset="0"/>
                <a:cs typeface="Times New Roman" panose="02020603050405020304" pitchFamily="18" charset="0"/>
              </a:rPr>
              <a:t> </a:t>
            </a:r>
            <a:r>
              <a:rPr lang="en-US" sz="1200" dirty="0" smtClean="0">
                <a:latin typeface="Arial" panose="020B0604020202020204" pitchFamily="34" charset="0"/>
                <a:ea typeface="Calibri" panose="020F0502020204030204" pitchFamily="34" charset="0"/>
                <a:cs typeface="Times New Roman" panose="02020603050405020304" pitchFamily="18" charset="0"/>
              </a:rPr>
              <a:t>I</a:t>
            </a:r>
            <a:r>
              <a:rPr lang="id-ID" sz="1200" dirty="0" smtClean="0">
                <a:latin typeface="Arial" panose="020B0604020202020204" pitchFamily="34" charset="0"/>
                <a:ea typeface="Calibri" panose="020F0502020204030204" pitchFamily="34" charset="0"/>
                <a:cs typeface="Times New Roman" panose="02020603050405020304" pitchFamily="18" charset="0"/>
              </a:rPr>
              <a:t> dan II untuk Se Provinsi Kalimantan Timur sudah melaporkan sedangkan Untuk Laporan Triwulan III akan dikirmkan  pada bulan Oktober 2021.</a:t>
            </a:r>
            <a:endParaRPr lang="en-US" sz="1200" b="1" dirty="0">
              <a:solidFill>
                <a:srgbClr val="FF0000"/>
              </a:solidFill>
            </a:endParaRPr>
          </a:p>
        </p:txBody>
      </p:sp>
      <p:graphicFrame>
        <p:nvGraphicFramePr>
          <p:cNvPr id="27" name="Table 26"/>
          <p:cNvGraphicFramePr>
            <a:graphicFrameLocks noGrp="1"/>
          </p:cNvGraphicFramePr>
          <p:nvPr>
            <p:extLst/>
          </p:nvPr>
        </p:nvGraphicFramePr>
        <p:xfrm>
          <a:off x="1004062" y="1446001"/>
          <a:ext cx="10239259" cy="4313371"/>
        </p:xfrm>
        <a:graphic>
          <a:graphicData uri="http://schemas.openxmlformats.org/drawingml/2006/table">
            <a:tbl>
              <a:tblPr>
                <a:tableStyleId>{5DA37D80-6434-44D0-A028-1B22A696006F}</a:tableStyleId>
              </a:tblPr>
              <a:tblGrid>
                <a:gridCol w="1021866"/>
                <a:gridCol w="3696023"/>
                <a:gridCol w="2917261"/>
                <a:gridCol w="2604109"/>
              </a:tblGrid>
              <a:tr h="378308">
                <a:tc>
                  <a:txBody>
                    <a:bodyPr/>
                    <a:lstStyle/>
                    <a:p>
                      <a:pPr algn="ctr" fontAlgn="ctr"/>
                      <a:r>
                        <a:rPr lang="en-US" sz="1400" u="none" strike="noStrike" dirty="0">
                          <a:effectLst/>
                        </a:rPr>
                        <a:t>NO</a:t>
                      </a:r>
                      <a:endParaRPr lang="en-US" sz="1400" b="1" i="0" u="none" strike="noStrike" dirty="0">
                        <a:solidFill>
                          <a:srgbClr val="000000"/>
                        </a:solidFill>
                        <a:effectLst/>
                        <a:latin typeface="Calibri" panose="020F0502020204030204" pitchFamily="34" charset="0"/>
                      </a:endParaRPr>
                    </a:p>
                  </a:txBody>
                  <a:tcPr marL="6164" marR="6164" marT="6164" marB="0" anchor="ctr"/>
                </a:tc>
                <a:tc>
                  <a:txBody>
                    <a:bodyPr/>
                    <a:lstStyle/>
                    <a:p>
                      <a:pPr algn="ctr" fontAlgn="ctr"/>
                      <a:r>
                        <a:rPr lang="en-US" sz="1400" u="none" strike="noStrike" dirty="0">
                          <a:effectLst/>
                        </a:rPr>
                        <a:t>DAERAH</a:t>
                      </a:r>
                      <a:endParaRPr lang="en-US" sz="1400" b="1" i="0" u="none" strike="noStrike" dirty="0">
                        <a:solidFill>
                          <a:srgbClr val="000000"/>
                        </a:solidFill>
                        <a:effectLst/>
                        <a:latin typeface="Calibri" panose="020F0502020204030204" pitchFamily="34" charset="0"/>
                      </a:endParaRPr>
                    </a:p>
                  </a:txBody>
                  <a:tcPr marL="6164" marR="6164" marT="6164" marB="0" anchor="ctr"/>
                </a:tc>
                <a:tc>
                  <a:txBody>
                    <a:bodyPr/>
                    <a:lstStyle/>
                    <a:p>
                      <a:pPr algn="ctr" fontAlgn="ctr"/>
                      <a:r>
                        <a:rPr lang="en-US" sz="1400" u="none" strike="noStrike" dirty="0" err="1">
                          <a:effectLst/>
                        </a:rPr>
                        <a:t>Tanggal</a:t>
                      </a:r>
                      <a:r>
                        <a:rPr lang="en-US" sz="1400" u="none" strike="noStrike" dirty="0">
                          <a:effectLst/>
                        </a:rPr>
                        <a:t> </a:t>
                      </a:r>
                      <a:r>
                        <a:rPr lang="en-US" sz="1400" u="none" strike="noStrike" dirty="0" err="1">
                          <a:effectLst/>
                        </a:rPr>
                        <a:t>Masuk</a:t>
                      </a:r>
                      <a:r>
                        <a:rPr lang="en-US" sz="1400" u="none" strike="noStrike" dirty="0">
                          <a:effectLst/>
                        </a:rPr>
                        <a:t> </a:t>
                      </a:r>
                      <a:r>
                        <a:rPr lang="en-US" sz="1400" u="none" strike="noStrike" dirty="0" err="1">
                          <a:effectLst/>
                        </a:rPr>
                        <a:t>Laporan</a:t>
                      </a:r>
                      <a:r>
                        <a:rPr lang="en-US" sz="1400" u="none" strike="noStrike" dirty="0">
                          <a:effectLst/>
                        </a:rPr>
                        <a:t> </a:t>
                      </a:r>
                      <a:r>
                        <a:rPr lang="en-US" sz="1400" u="none" strike="noStrike" dirty="0" err="1">
                          <a:effectLst/>
                        </a:rPr>
                        <a:t>Triwulan</a:t>
                      </a:r>
                      <a:r>
                        <a:rPr lang="en-US" sz="1400" u="none" strike="noStrike" dirty="0">
                          <a:effectLst/>
                        </a:rPr>
                        <a:t> I</a:t>
                      </a:r>
                      <a:endParaRPr lang="en-US" sz="1400" b="1" i="0" u="none" strike="noStrike" dirty="0">
                        <a:solidFill>
                          <a:srgbClr val="000000"/>
                        </a:solidFill>
                        <a:effectLst/>
                        <a:latin typeface="Calibri" panose="020F0502020204030204" pitchFamily="34" charset="0"/>
                      </a:endParaRPr>
                    </a:p>
                  </a:txBody>
                  <a:tcPr marL="6164" marR="6164" marT="6164" marB="0" anchor="ctr"/>
                </a:tc>
                <a:tc>
                  <a:txBody>
                    <a:bodyPr/>
                    <a:lstStyle/>
                    <a:p>
                      <a:pPr algn="ctr" fontAlgn="ctr"/>
                      <a:r>
                        <a:rPr lang="es-ES" sz="1400" u="none" strike="noStrike" dirty="0" err="1">
                          <a:effectLst/>
                        </a:rPr>
                        <a:t>Tanggal</a:t>
                      </a:r>
                      <a:r>
                        <a:rPr lang="es-ES" sz="1400" u="none" strike="noStrike" dirty="0">
                          <a:effectLst/>
                        </a:rPr>
                        <a:t> </a:t>
                      </a:r>
                      <a:r>
                        <a:rPr lang="es-ES" sz="1400" u="none" strike="noStrike" dirty="0" err="1">
                          <a:effectLst/>
                        </a:rPr>
                        <a:t>Masuk</a:t>
                      </a:r>
                      <a:r>
                        <a:rPr lang="es-ES" sz="1400" u="none" strike="noStrike" dirty="0">
                          <a:effectLst/>
                        </a:rPr>
                        <a:t> </a:t>
                      </a:r>
                      <a:r>
                        <a:rPr lang="es-ES" sz="1400" u="none" strike="noStrike" dirty="0" err="1">
                          <a:effectLst/>
                        </a:rPr>
                        <a:t>Laporan</a:t>
                      </a:r>
                      <a:r>
                        <a:rPr lang="es-ES" sz="1400" u="none" strike="noStrike" dirty="0">
                          <a:effectLst/>
                        </a:rPr>
                        <a:t> </a:t>
                      </a:r>
                      <a:r>
                        <a:rPr lang="es-ES" sz="1400" u="none" strike="noStrike" dirty="0" err="1">
                          <a:effectLst/>
                        </a:rPr>
                        <a:t>Triwulan</a:t>
                      </a:r>
                      <a:r>
                        <a:rPr lang="es-ES" sz="1400" u="none" strike="noStrike" dirty="0">
                          <a:effectLst/>
                        </a:rPr>
                        <a:t> II</a:t>
                      </a:r>
                      <a:endParaRPr lang="es-ES" sz="1400" b="1" i="0" u="none" strike="noStrike" dirty="0">
                        <a:solidFill>
                          <a:srgbClr val="000000"/>
                        </a:solidFill>
                        <a:effectLst/>
                        <a:latin typeface="Calibri" panose="020F0502020204030204" pitchFamily="34" charset="0"/>
                      </a:endParaRPr>
                    </a:p>
                  </a:txBody>
                  <a:tcPr marL="6164" marR="6164" marT="6164" marB="0" anchor="ctr"/>
                </a:tc>
              </a:tr>
              <a:tr h="357733">
                <a:tc>
                  <a:txBody>
                    <a:bodyPr/>
                    <a:lstStyle/>
                    <a:p>
                      <a:pPr algn="ctr" fontAlgn="ctr"/>
                      <a:r>
                        <a:rPr lang="en-US" sz="1200" u="none" strike="noStrike" dirty="0">
                          <a:effectLst/>
                        </a:rPr>
                        <a:t>1</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200" u="none" strike="noStrike">
                          <a:effectLst/>
                        </a:rPr>
                        <a:t>Provinsi Kalimantan Timur</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22/07/2021</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22/07/2021</a:t>
                      </a:r>
                      <a:endParaRPr lang="en-US" sz="1200" b="0" i="0" u="none" strike="noStrike">
                        <a:solidFill>
                          <a:srgbClr val="000000"/>
                        </a:solidFill>
                        <a:effectLst/>
                        <a:latin typeface="Calibri" panose="020F0502020204030204" pitchFamily="34" charset="0"/>
                      </a:endParaRPr>
                    </a:p>
                  </a:txBody>
                  <a:tcPr marL="9525" marR="9525" marT="9525" marB="0" anchor="ctr"/>
                </a:tc>
              </a:tr>
              <a:tr h="357733">
                <a:tc>
                  <a:txBody>
                    <a:bodyPr/>
                    <a:lstStyle/>
                    <a:p>
                      <a:pPr algn="ctr" fontAlgn="ctr"/>
                      <a:r>
                        <a:rPr lang="en-US" sz="1200" u="none" strike="noStrike" dirty="0">
                          <a:effectLst/>
                        </a:rPr>
                        <a:t>2</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200" u="none" strike="noStrike">
                          <a:effectLst/>
                        </a:rPr>
                        <a:t>Kab. Kutai Kartanegara</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22/07/2021</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22/07/2021</a:t>
                      </a:r>
                      <a:endParaRPr lang="en-US" sz="1200" b="0" i="0" u="none" strike="noStrike">
                        <a:solidFill>
                          <a:srgbClr val="000000"/>
                        </a:solidFill>
                        <a:effectLst/>
                        <a:latin typeface="Calibri" panose="020F0502020204030204" pitchFamily="34" charset="0"/>
                      </a:endParaRPr>
                    </a:p>
                  </a:txBody>
                  <a:tcPr marL="9525" marR="9525" marT="9525" marB="0" anchor="ctr"/>
                </a:tc>
              </a:tr>
              <a:tr h="357733">
                <a:tc>
                  <a:txBody>
                    <a:bodyPr/>
                    <a:lstStyle/>
                    <a:p>
                      <a:pPr algn="ctr" fontAlgn="ctr"/>
                      <a:r>
                        <a:rPr lang="en-US" sz="1200" u="none" strike="noStrike">
                          <a:effectLst/>
                        </a:rPr>
                        <a:t>3</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200" u="none" strike="noStrike" dirty="0" err="1">
                          <a:effectLst/>
                        </a:rPr>
                        <a:t>Kab</a:t>
                      </a:r>
                      <a:r>
                        <a:rPr lang="en-US" sz="1200" u="none" strike="noStrike" dirty="0">
                          <a:effectLst/>
                        </a:rPr>
                        <a:t>. </a:t>
                      </a:r>
                      <a:r>
                        <a:rPr lang="en-US" sz="1200" u="none" strike="noStrike" dirty="0" err="1">
                          <a:effectLst/>
                        </a:rPr>
                        <a:t>Kutai</a:t>
                      </a:r>
                      <a:r>
                        <a:rPr lang="en-US" sz="1200" u="none" strike="noStrike" dirty="0">
                          <a:effectLst/>
                        </a:rPr>
                        <a:t> Barat</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22/07/2021</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22/07/2021</a:t>
                      </a:r>
                      <a:endParaRPr lang="en-US" sz="1200" b="0" i="0" u="none" strike="noStrike">
                        <a:solidFill>
                          <a:srgbClr val="000000"/>
                        </a:solidFill>
                        <a:effectLst/>
                        <a:latin typeface="Calibri" panose="020F0502020204030204" pitchFamily="34" charset="0"/>
                      </a:endParaRPr>
                    </a:p>
                  </a:txBody>
                  <a:tcPr marL="9525" marR="9525" marT="9525" marB="0" anchor="ctr"/>
                </a:tc>
              </a:tr>
              <a:tr h="357733">
                <a:tc>
                  <a:txBody>
                    <a:bodyPr/>
                    <a:lstStyle/>
                    <a:p>
                      <a:pPr algn="ctr" fontAlgn="ctr"/>
                      <a:r>
                        <a:rPr lang="en-US" sz="1200" u="none" strike="noStrike">
                          <a:effectLst/>
                        </a:rPr>
                        <a:t>4</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200" u="none" strike="noStrike" dirty="0" err="1">
                          <a:effectLst/>
                        </a:rPr>
                        <a:t>Kab</a:t>
                      </a:r>
                      <a:r>
                        <a:rPr lang="en-US" sz="1200" u="none" strike="noStrike" dirty="0">
                          <a:effectLst/>
                        </a:rPr>
                        <a:t>. </a:t>
                      </a:r>
                      <a:r>
                        <a:rPr lang="en-US" sz="1200" u="none" strike="noStrike" dirty="0" err="1">
                          <a:effectLst/>
                        </a:rPr>
                        <a:t>Kutai</a:t>
                      </a:r>
                      <a:r>
                        <a:rPr lang="en-US" sz="1200" u="none" strike="noStrike" dirty="0">
                          <a:effectLst/>
                        </a:rPr>
                        <a:t> </a:t>
                      </a:r>
                      <a:r>
                        <a:rPr lang="en-US" sz="1200" u="none" strike="noStrike" dirty="0" err="1">
                          <a:effectLst/>
                        </a:rPr>
                        <a:t>Timur</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22/07/2021</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22/07/2021</a:t>
                      </a:r>
                      <a:endParaRPr lang="en-US" sz="1200" b="0" i="0" u="none" strike="noStrike">
                        <a:solidFill>
                          <a:srgbClr val="000000"/>
                        </a:solidFill>
                        <a:effectLst/>
                        <a:latin typeface="Calibri" panose="020F0502020204030204" pitchFamily="34" charset="0"/>
                      </a:endParaRPr>
                    </a:p>
                  </a:txBody>
                  <a:tcPr marL="9525" marR="9525" marT="9525" marB="0" anchor="ctr"/>
                </a:tc>
              </a:tr>
              <a:tr h="357733">
                <a:tc>
                  <a:txBody>
                    <a:bodyPr/>
                    <a:lstStyle/>
                    <a:p>
                      <a:pPr algn="ctr" fontAlgn="ctr"/>
                      <a:r>
                        <a:rPr lang="en-US" sz="1200" u="none" strike="noStrike">
                          <a:effectLst/>
                        </a:rPr>
                        <a:t>5</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200" u="none" strike="noStrike" dirty="0" err="1">
                          <a:effectLst/>
                        </a:rPr>
                        <a:t>Kab</a:t>
                      </a:r>
                      <a:r>
                        <a:rPr lang="en-US" sz="1200" u="none" strike="noStrike" dirty="0">
                          <a:effectLst/>
                        </a:rPr>
                        <a:t>. </a:t>
                      </a:r>
                      <a:r>
                        <a:rPr lang="en-US" sz="1200" u="none" strike="noStrike" dirty="0" err="1">
                          <a:effectLst/>
                        </a:rPr>
                        <a:t>Paser</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22/07/2021</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22/07/2021</a:t>
                      </a:r>
                      <a:endParaRPr lang="en-US" sz="1200" b="0" i="0" u="none" strike="noStrike">
                        <a:solidFill>
                          <a:srgbClr val="000000"/>
                        </a:solidFill>
                        <a:effectLst/>
                        <a:latin typeface="Calibri" panose="020F0502020204030204" pitchFamily="34" charset="0"/>
                      </a:endParaRPr>
                    </a:p>
                  </a:txBody>
                  <a:tcPr marL="9525" marR="9525" marT="9525" marB="0" anchor="ctr"/>
                </a:tc>
              </a:tr>
              <a:tr h="357733">
                <a:tc>
                  <a:txBody>
                    <a:bodyPr/>
                    <a:lstStyle/>
                    <a:p>
                      <a:pPr algn="ctr" fontAlgn="ctr"/>
                      <a:r>
                        <a:rPr lang="en-US" sz="1200" u="none" strike="noStrike">
                          <a:effectLst/>
                        </a:rPr>
                        <a:t>6</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200" u="none" strike="noStrike" dirty="0">
                          <a:effectLst/>
                        </a:rPr>
                        <a:t>Kota Balikpapan</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22/07/2021</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22/07/2021</a:t>
                      </a:r>
                      <a:endParaRPr lang="en-US" sz="1200" b="0" i="0" u="none" strike="noStrike">
                        <a:solidFill>
                          <a:srgbClr val="000000"/>
                        </a:solidFill>
                        <a:effectLst/>
                        <a:latin typeface="Calibri" panose="020F0502020204030204" pitchFamily="34" charset="0"/>
                      </a:endParaRPr>
                    </a:p>
                  </a:txBody>
                  <a:tcPr marL="9525" marR="9525" marT="9525" marB="0" anchor="ctr"/>
                </a:tc>
              </a:tr>
              <a:tr h="357733">
                <a:tc>
                  <a:txBody>
                    <a:bodyPr/>
                    <a:lstStyle/>
                    <a:p>
                      <a:pPr algn="ctr" fontAlgn="ctr"/>
                      <a:r>
                        <a:rPr lang="en-US" sz="1200" u="none" strike="noStrike">
                          <a:effectLst/>
                        </a:rPr>
                        <a:t>7</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200" u="none" strike="noStrike">
                          <a:effectLst/>
                        </a:rPr>
                        <a:t>Kota Bontang</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22/07/2021</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22/07/2021</a:t>
                      </a:r>
                      <a:endParaRPr lang="en-US" sz="1200" b="0" i="0" u="none" strike="noStrike">
                        <a:solidFill>
                          <a:srgbClr val="000000"/>
                        </a:solidFill>
                        <a:effectLst/>
                        <a:latin typeface="Calibri" panose="020F0502020204030204" pitchFamily="34" charset="0"/>
                      </a:endParaRPr>
                    </a:p>
                  </a:txBody>
                  <a:tcPr marL="9525" marR="9525" marT="9525" marB="0" anchor="ctr"/>
                </a:tc>
              </a:tr>
              <a:tr h="357733">
                <a:tc>
                  <a:txBody>
                    <a:bodyPr/>
                    <a:lstStyle/>
                    <a:p>
                      <a:pPr algn="ctr" fontAlgn="ctr"/>
                      <a:r>
                        <a:rPr lang="en-US" sz="1200" u="none" strike="noStrike">
                          <a:effectLst/>
                        </a:rPr>
                        <a:t>8</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200" u="none" strike="noStrike">
                          <a:effectLst/>
                        </a:rPr>
                        <a:t>Kota Samarinda</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rPr>
                        <a:t>22/07/2021</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22/07/2021</a:t>
                      </a:r>
                      <a:endParaRPr lang="en-US" sz="1200" b="0" i="0" u="none" strike="noStrike">
                        <a:solidFill>
                          <a:srgbClr val="000000"/>
                        </a:solidFill>
                        <a:effectLst/>
                        <a:latin typeface="Calibri" panose="020F0502020204030204" pitchFamily="34" charset="0"/>
                      </a:endParaRPr>
                    </a:p>
                  </a:txBody>
                  <a:tcPr marL="9525" marR="9525" marT="9525" marB="0" anchor="ctr"/>
                </a:tc>
              </a:tr>
              <a:tr h="357733">
                <a:tc>
                  <a:txBody>
                    <a:bodyPr/>
                    <a:lstStyle/>
                    <a:p>
                      <a:pPr algn="ctr" fontAlgn="ctr"/>
                      <a:r>
                        <a:rPr lang="en-US" sz="1200" u="none" strike="noStrike">
                          <a:effectLst/>
                        </a:rPr>
                        <a:t>9</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200" u="none" strike="noStrike">
                          <a:effectLst/>
                        </a:rPr>
                        <a:t>Kab. Berau</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rPr>
                        <a:t>22/07/2021</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22/07/2021</a:t>
                      </a:r>
                      <a:endParaRPr lang="en-US" sz="1200" b="0" i="0" u="none" strike="noStrike">
                        <a:solidFill>
                          <a:srgbClr val="000000"/>
                        </a:solidFill>
                        <a:effectLst/>
                        <a:latin typeface="Calibri" panose="020F0502020204030204" pitchFamily="34" charset="0"/>
                      </a:endParaRPr>
                    </a:p>
                  </a:txBody>
                  <a:tcPr marL="9525" marR="9525" marT="9525" marB="0" anchor="ctr"/>
                </a:tc>
              </a:tr>
              <a:tr h="357733">
                <a:tc>
                  <a:txBody>
                    <a:bodyPr/>
                    <a:lstStyle/>
                    <a:p>
                      <a:pPr algn="ctr" fontAlgn="ctr"/>
                      <a:r>
                        <a:rPr lang="en-US" sz="1200" u="none" strike="noStrike">
                          <a:effectLst/>
                        </a:rPr>
                        <a:t>10</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200" u="none" strike="noStrike">
                          <a:effectLst/>
                        </a:rPr>
                        <a:t>Kab. Penajam Paser Utara</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rPr>
                        <a:t>22/07/2021</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22/07/2021</a:t>
                      </a:r>
                      <a:endParaRPr lang="en-US" sz="1200" b="0" i="0" u="none" strike="noStrike">
                        <a:solidFill>
                          <a:srgbClr val="000000"/>
                        </a:solidFill>
                        <a:effectLst/>
                        <a:latin typeface="Calibri" panose="020F0502020204030204" pitchFamily="34" charset="0"/>
                      </a:endParaRPr>
                    </a:p>
                  </a:txBody>
                  <a:tcPr marL="9525" marR="9525" marT="9525" marB="0" anchor="ctr"/>
                </a:tc>
              </a:tr>
              <a:tr h="357733">
                <a:tc>
                  <a:txBody>
                    <a:bodyPr/>
                    <a:lstStyle/>
                    <a:p>
                      <a:pPr algn="ctr" fontAlgn="ctr"/>
                      <a:r>
                        <a:rPr lang="en-US" sz="1200" u="none" strike="noStrike" dirty="0">
                          <a:effectLst/>
                        </a:rPr>
                        <a:t>11</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200" u="none" strike="noStrike" dirty="0" err="1">
                          <a:effectLst/>
                        </a:rPr>
                        <a:t>Kab</a:t>
                      </a:r>
                      <a:r>
                        <a:rPr lang="en-US" sz="1200" u="none" strike="noStrike" dirty="0">
                          <a:effectLst/>
                        </a:rPr>
                        <a:t>. Mahakam </a:t>
                      </a:r>
                      <a:r>
                        <a:rPr lang="en-US" sz="1200" u="none" strike="noStrike" dirty="0" err="1">
                          <a:effectLst/>
                        </a:rPr>
                        <a:t>Ulu</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rPr>
                        <a:t>22/07/2021</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rPr>
                        <a:t>22/07/2021</a:t>
                      </a:r>
                      <a:endParaRPr lang="en-US" sz="1200" b="0" i="0" u="none" strike="noStrike" dirty="0">
                        <a:solidFill>
                          <a:srgbClr val="000000"/>
                        </a:solidFill>
                        <a:effectLst/>
                        <a:latin typeface="Calibri" panose="020F0502020204030204" pitchFamily="34" charset="0"/>
                      </a:endParaRPr>
                    </a:p>
                  </a:txBody>
                  <a:tcPr marL="9525" marR="9525" marT="9525" marB="0" anchor="ctr"/>
                </a:tc>
              </a:tr>
            </a:tbl>
          </a:graphicData>
        </a:graphic>
      </p:graphicFrame>
      <p:sp>
        <p:nvSpPr>
          <p:cNvPr id="29" name="TextBox 28">
            <a:extLst>
              <a:ext uri="{FF2B5EF4-FFF2-40B4-BE49-F238E27FC236}">
                <a16:creationId xmlns:a16="http://schemas.microsoft.com/office/drawing/2014/main" xmlns="" id="{0E1B8BD2-E7B7-4F7C-AE2B-BF5270DDA159}"/>
              </a:ext>
            </a:extLst>
          </p:cNvPr>
          <p:cNvSpPr txBox="1"/>
          <p:nvPr/>
        </p:nvSpPr>
        <p:spPr>
          <a:xfrm>
            <a:off x="10372267" y="5865314"/>
            <a:ext cx="2057400" cy="338554"/>
          </a:xfrm>
          <a:prstGeom prst="rect">
            <a:avLst/>
          </a:prstGeom>
          <a:noFill/>
        </p:spPr>
        <p:txBody>
          <a:bodyPr wrap="square" rtlCol="0">
            <a:spAutoFit/>
          </a:bodyPr>
          <a:lstStyle/>
          <a:p>
            <a:r>
              <a:rPr lang="en-US" sz="800" b="1" i="1" dirty="0" err="1"/>
              <a:t>Sumber</a:t>
            </a:r>
            <a:r>
              <a:rPr lang="en-US" sz="800" b="1" i="1" dirty="0"/>
              <a:t>: </a:t>
            </a:r>
            <a:r>
              <a:rPr lang="en-US" sz="800" b="1" i="1" dirty="0" err="1" smtClean="0"/>
              <a:t>Laporan</a:t>
            </a:r>
            <a:r>
              <a:rPr lang="en-US" sz="800" b="1" i="1" dirty="0" smtClean="0"/>
              <a:t> Daerah, </a:t>
            </a:r>
          </a:p>
          <a:p>
            <a:r>
              <a:rPr lang="en-US" sz="800" b="1" i="1" dirty="0" err="1" smtClean="0"/>
              <a:t>diolah</a:t>
            </a:r>
            <a:r>
              <a:rPr lang="en-US" sz="800" b="1" i="1" dirty="0" smtClean="0"/>
              <a:t> Ditjen </a:t>
            </a:r>
            <a:r>
              <a:rPr lang="en-US" sz="800" b="1" i="1" dirty="0" err="1" smtClean="0"/>
              <a:t>Bina</a:t>
            </a:r>
            <a:r>
              <a:rPr lang="en-US" sz="800" b="1" i="1" dirty="0" smtClean="0"/>
              <a:t> Bangda</a:t>
            </a:r>
            <a:endParaRPr lang="en-ID" sz="800" b="1" i="1" dirty="0"/>
          </a:p>
        </p:txBody>
      </p:sp>
    </p:spTree>
    <p:extLst>
      <p:ext uri="{BB962C8B-B14F-4D97-AF65-F5344CB8AC3E}">
        <p14:creationId xmlns:p14="http://schemas.microsoft.com/office/powerpoint/2010/main" val="4129061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p:cNvSpPr/>
          <p:nvPr/>
        </p:nvSpPr>
        <p:spPr>
          <a:xfrm>
            <a:off x="153924" y="124968"/>
            <a:ext cx="2589276" cy="455675"/>
          </a:xfrm>
          <a:prstGeom prst="rect">
            <a:avLst/>
          </a:prstGeom>
          <a:blipFill>
            <a:blip r:embed="rId2" cstate="print"/>
            <a:stretch>
              <a:fillRect/>
            </a:stretch>
          </a:blipFill>
        </p:spPr>
        <p:txBody>
          <a:bodyPr wrap="square" lIns="0" tIns="0" rIns="0" bIns="0" rtlCol="0">
            <a:noAutofit/>
          </a:bodyPr>
          <a:lstStyle/>
          <a:p>
            <a:endParaRPr/>
          </a:p>
        </p:txBody>
      </p:sp>
      <p:sp>
        <p:nvSpPr>
          <p:cNvPr id="19" name="object 19"/>
          <p:cNvSpPr/>
          <p:nvPr/>
        </p:nvSpPr>
        <p:spPr>
          <a:xfrm>
            <a:off x="4157472" y="0"/>
            <a:ext cx="4001643" cy="255524"/>
          </a:xfrm>
          <a:custGeom>
            <a:avLst/>
            <a:gdLst/>
            <a:ahLst/>
            <a:cxnLst/>
            <a:rect l="l" t="t" r="r" b="b"/>
            <a:pathLst>
              <a:path w="4001643" h="255524">
                <a:moveTo>
                  <a:pt x="4001643" y="0"/>
                </a:moveTo>
                <a:lnTo>
                  <a:pt x="0" y="0"/>
                </a:lnTo>
                <a:lnTo>
                  <a:pt x="228473" y="255524"/>
                </a:lnTo>
                <a:lnTo>
                  <a:pt x="3820541" y="255524"/>
                </a:lnTo>
                <a:lnTo>
                  <a:pt x="4001643" y="0"/>
                </a:lnTo>
                <a:close/>
              </a:path>
            </a:pathLst>
          </a:custGeom>
          <a:solidFill>
            <a:srgbClr val="006EC0"/>
          </a:solidFill>
        </p:spPr>
        <p:txBody>
          <a:bodyPr wrap="square" lIns="0" tIns="0" rIns="0" bIns="0" rtlCol="0">
            <a:noAutofit/>
          </a:bodyPr>
          <a:lstStyle/>
          <a:p>
            <a:endParaRPr/>
          </a:p>
        </p:txBody>
      </p:sp>
      <p:sp>
        <p:nvSpPr>
          <p:cNvPr id="17" name="object 17"/>
          <p:cNvSpPr/>
          <p:nvPr/>
        </p:nvSpPr>
        <p:spPr>
          <a:xfrm>
            <a:off x="1082040" y="6591300"/>
            <a:ext cx="4941824" cy="266698"/>
          </a:xfrm>
          <a:custGeom>
            <a:avLst/>
            <a:gdLst/>
            <a:ahLst/>
            <a:cxnLst/>
            <a:rect l="l" t="t" r="r" b="b"/>
            <a:pathLst>
              <a:path w="4941824" h="266698">
                <a:moveTo>
                  <a:pt x="4941824" y="0"/>
                </a:moveTo>
                <a:lnTo>
                  <a:pt x="0" y="0"/>
                </a:lnTo>
                <a:lnTo>
                  <a:pt x="0" y="266697"/>
                </a:lnTo>
                <a:lnTo>
                  <a:pt x="4718050" y="266697"/>
                </a:lnTo>
                <a:lnTo>
                  <a:pt x="4941824" y="0"/>
                </a:lnTo>
                <a:close/>
              </a:path>
            </a:pathLst>
          </a:custGeom>
          <a:solidFill>
            <a:srgbClr val="006EC0"/>
          </a:solidFill>
        </p:spPr>
        <p:txBody>
          <a:bodyPr wrap="square" lIns="0" tIns="0" rIns="0" bIns="0" rtlCol="0">
            <a:noAutofit/>
          </a:bodyPr>
          <a:lstStyle/>
          <a:p>
            <a:endParaRPr/>
          </a:p>
        </p:txBody>
      </p:sp>
      <p:sp>
        <p:nvSpPr>
          <p:cNvPr id="18" name="object 18"/>
          <p:cNvSpPr/>
          <p:nvPr/>
        </p:nvSpPr>
        <p:spPr>
          <a:xfrm>
            <a:off x="0" y="6591300"/>
            <a:ext cx="1610741" cy="266698"/>
          </a:xfrm>
          <a:custGeom>
            <a:avLst/>
            <a:gdLst/>
            <a:ahLst/>
            <a:cxnLst/>
            <a:rect l="l" t="t" r="r" b="b"/>
            <a:pathLst>
              <a:path w="1610741" h="266698">
                <a:moveTo>
                  <a:pt x="1337183" y="0"/>
                </a:moveTo>
                <a:lnTo>
                  <a:pt x="0" y="3975"/>
                </a:lnTo>
                <a:lnTo>
                  <a:pt x="0" y="266697"/>
                </a:lnTo>
                <a:lnTo>
                  <a:pt x="1610740" y="266697"/>
                </a:lnTo>
                <a:lnTo>
                  <a:pt x="1337183" y="0"/>
                </a:lnTo>
                <a:close/>
              </a:path>
            </a:pathLst>
          </a:custGeom>
          <a:solidFill>
            <a:srgbClr val="575757"/>
          </a:solidFill>
        </p:spPr>
        <p:txBody>
          <a:bodyPr wrap="square" lIns="0" tIns="0" rIns="0" bIns="0" rtlCol="0">
            <a:noAutofit/>
          </a:bodyPr>
          <a:lstStyle/>
          <a:p>
            <a:endParaRPr/>
          </a:p>
        </p:txBody>
      </p:sp>
      <p:sp>
        <p:nvSpPr>
          <p:cNvPr id="15" name="object 15"/>
          <p:cNvSpPr/>
          <p:nvPr/>
        </p:nvSpPr>
        <p:spPr>
          <a:xfrm>
            <a:off x="11260836" y="6423660"/>
            <a:ext cx="930656" cy="434336"/>
          </a:xfrm>
          <a:custGeom>
            <a:avLst/>
            <a:gdLst/>
            <a:ahLst/>
            <a:cxnLst/>
            <a:rect l="l" t="t" r="r" b="b"/>
            <a:pathLst>
              <a:path w="930656" h="434336">
                <a:moveTo>
                  <a:pt x="229108" y="0"/>
                </a:moveTo>
                <a:lnTo>
                  <a:pt x="0" y="434336"/>
                </a:lnTo>
                <a:lnTo>
                  <a:pt x="930656" y="434336"/>
                </a:lnTo>
                <a:lnTo>
                  <a:pt x="930656" y="6553"/>
                </a:lnTo>
                <a:lnTo>
                  <a:pt x="229108" y="0"/>
                </a:lnTo>
                <a:close/>
              </a:path>
            </a:pathLst>
          </a:custGeom>
          <a:solidFill>
            <a:srgbClr val="575757"/>
          </a:solidFill>
        </p:spPr>
        <p:txBody>
          <a:bodyPr wrap="square" lIns="0" tIns="0" rIns="0" bIns="0" rtlCol="0">
            <a:noAutofit/>
          </a:bodyPr>
          <a:lstStyle/>
          <a:p>
            <a:endParaRPr/>
          </a:p>
        </p:txBody>
      </p:sp>
      <p:sp>
        <p:nvSpPr>
          <p:cNvPr id="16" name="object 16"/>
          <p:cNvSpPr/>
          <p:nvPr/>
        </p:nvSpPr>
        <p:spPr>
          <a:xfrm>
            <a:off x="6158484" y="6573010"/>
            <a:ext cx="5503164" cy="280416"/>
          </a:xfrm>
          <a:prstGeom prst="rect">
            <a:avLst/>
          </a:prstGeom>
          <a:blipFill>
            <a:blip r:embed="rId3" cstate="print"/>
            <a:stretch>
              <a:fillRect/>
            </a:stretch>
          </a:blipFill>
        </p:spPr>
        <p:txBody>
          <a:bodyPr wrap="square" lIns="0" tIns="0" rIns="0" bIns="0" rtlCol="0">
            <a:noAutofit/>
          </a:bodyPr>
          <a:lstStyle/>
          <a:p>
            <a:endParaRPr/>
          </a:p>
        </p:txBody>
      </p:sp>
      <p:sp>
        <p:nvSpPr>
          <p:cNvPr id="11" name="object 11"/>
          <p:cNvSpPr txBox="1"/>
          <p:nvPr/>
        </p:nvSpPr>
        <p:spPr>
          <a:xfrm>
            <a:off x="4766564" y="711704"/>
            <a:ext cx="2514600" cy="380492"/>
          </a:xfrm>
          <a:prstGeom prst="rect">
            <a:avLst/>
          </a:prstGeom>
        </p:spPr>
        <p:txBody>
          <a:bodyPr wrap="square" lIns="0" tIns="0" rIns="0" bIns="0" rtlCol="0">
            <a:noAutofit/>
          </a:bodyPr>
          <a:lstStyle/>
          <a:p>
            <a:pPr marL="12700">
              <a:lnSpc>
                <a:spcPts val="2950"/>
              </a:lnSpc>
              <a:spcBef>
                <a:spcPts val="147"/>
              </a:spcBef>
            </a:pPr>
            <a:r>
              <a:rPr sz="4400" b="1" spc="0" baseline="2925" dirty="0">
                <a:latin typeface="Calibri"/>
                <a:cs typeface="Calibri"/>
              </a:rPr>
              <a:t>RE</a:t>
            </a:r>
            <a:r>
              <a:rPr sz="4400" b="1" spc="-125" baseline="2925" dirty="0">
                <a:latin typeface="Calibri"/>
                <a:cs typeface="Calibri"/>
              </a:rPr>
              <a:t>K</a:t>
            </a:r>
            <a:r>
              <a:rPr sz="4400" b="1" spc="0" baseline="2925" dirty="0">
                <a:latin typeface="Calibri"/>
                <a:cs typeface="Calibri"/>
              </a:rPr>
              <a:t>O</a:t>
            </a:r>
            <a:r>
              <a:rPr sz="4400" b="1" spc="9" baseline="2925" dirty="0">
                <a:latin typeface="Calibri"/>
                <a:cs typeface="Calibri"/>
              </a:rPr>
              <a:t>M</a:t>
            </a:r>
            <a:r>
              <a:rPr sz="4400" b="1" spc="0" baseline="2925" dirty="0">
                <a:latin typeface="Calibri"/>
                <a:cs typeface="Calibri"/>
              </a:rPr>
              <a:t>EN</a:t>
            </a:r>
            <a:r>
              <a:rPr sz="4400" b="1" spc="-59" baseline="2925" dirty="0">
                <a:latin typeface="Calibri"/>
                <a:cs typeface="Calibri"/>
              </a:rPr>
              <a:t>D</a:t>
            </a:r>
            <a:r>
              <a:rPr sz="4400" b="1" spc="0" baseline="2925" dirty="0">
                <a:latin typeface="Calibri"/>
                <a:cs typeface="Calibri"/>
              </a:rPr>
              <a:t>ASI</a:t>
            </a:r>
            <a:endParaRPr sz="4400" dirty="0">
              <a:latin typeface="Calibri"/>
              <a:cs typeface="Calibri"/>
            </a:endParaRPr>
          </a:p>
        </p:txBody>
      </p:sp>
      <p:sp>
        <p:nvSpPr>
          <p:cNvPr id="9" name="object 9"/>
          <p:cNvSpPr txBox="1"/>
          <p:nvPr/>
        </p:nvSpPr>
        <p:spPr>
          <a:xfrm>
            <a:off x="1130721" y="1437197"/>
            <a:ext cx="10255441" cy="4260970"/>
          </a:xfrm>
          <a:prstGeom prst="rect">
            <a:avLst/>
          </a:prstGeom>
        </p:spPr>
        <p:txBody>
          <a:bodyPr wrap="square" lIns="0" tIns="0" rIns="0" bIns="0" rtlCol="0">
            <a:noAutofit/>
          </a:bodyPr>
          <a:lstStyle/>
          <a:p>
            <a:pPr marL="457200" indent="-457200" algn="just">
              <a:lnSpc>
                <a:spcPts val="2545"/>
              </a:lnSpc>
              <a:spcBef>
                <a:spcPts val="127"/>
              </a:spcBef>
              <a:buFont typeface="+mj-lt"/>
              <a:buAutoNum type="arabicPeriod"/>
            </a:pPr>
            <a:r>
              <a:rPr lang="en-US" sz="2000" dirty="0" err="1">
                <a:cs typeface="Calibri"/>
              </a:rPr>
              <a:t>Perlu</a:t>
            </a:r>
            <a:r>
              <a:rPr lang="en-US" sz="2000" dirty="0">
                <a:cs typeface="Calibri"/>
              </a:rPr>
              <a:t> </a:t>
            </a:r>
            <a:r>
              <a:rPr lang="en-US" sz="2000" dirty="0" err="1">
                <a:cs typeface="Calibri"/>
              </a:rPr>
              <a:t>dilakukan</a:t>
            </a:r>
            <a:r>
              <a:rPr lang="en-US" sz="2000" dirty="0">
                <a:cs typeface="Calibri"/>
              </a:rPr>
              <a:t> </a:t>
            </a:r>
            <a:r>
              <a:rPr lang="en-US" sz="2000" dirty="0" err="1">
                <a:cs typeface="Calibri"/>
              </a:rPr>
              <a:t>penguatan</a:t>
            </a:r>
            <a:r>
              <a:rPr lang="en-US" sz="2000" dirty="0">
                <a:cs typeface="Calibri"/>
              </a:rPr>
              <a:t> </a:t>
            </a:r>
            <a:r>
              <a:rPr lang="en-US" sz="2000" dirty="0" err="1">
                <a:cs typeface="Calibri"/>
              </a:rPr>
              <a:t>koordinasi</a:t>
            </a:r>
            <a:r>
              <a:rPr lang="en-US" sz="2000" dirty="0">
                <a:cs typeface="Calibri"/>
              </a:rPr>
              <a:t> </a:t>
            </a:r>
            <a:r>
              <a:rPr lang="en-US" sz="2000" dirty="0" err="1">
                <a:cs typeface="Calibri"/>
              </a:rPr>
              <a:t>pengelolaan</a:t>
            </a:r>
            <a:r>
              <a:rPr lang="en-US" sz="2000" dirty="0">
                <a:cs typeface="Calibri"/>
              </a:rPr>
              <a:t> DAK </a:t>
            </a:r>
            <a:r>
              <a:rPr lang="en-US" sz="2000" dirty="0" err="1">
                <a:cs typeface="Calibri"/>
              </a:rPr>
              <a:t>ditingkat</a:t>
            </a:r>
            <a:r>
              <a:rPr lang="en-US" sz="2000" dirty="0">
                <a:cs typeface="Calibri"/>
              </a:rPr>
              <a:t> </a:t>
            </a:r>
            <a:r>
              <a:rPr lang="en-US" sz="2000" dirty="0" err="1">
                <a:cs typeface="Calibri"/>
              </a:rPr>
              <a:t>Provinsi</a:t>
            </a:r>
            <a:r>
              <a:rPr lang="en-US" sz="2000" dirty="0">
                <a:cs typeface="Calibri"/>
              </a:rPr>
              <a:t>, </a:t>
            </a:r>
            <a:r>
              <a:rPr lang="en-US" sz="2000" dirty="0" err="1">
                <a:cs typeface="Calibri"/>
              </a:rPr>
              <a:t>Kabupaten</a:t>
            </a:r>
            <a:r>
              <a:rPr lang="en-US" sz="2000" dirty="0">
                <a:cs typeface="Calibri"/>
              </a:rPr>
              <a:t>, Kota </a:t>
            </a:r>
            <a:r>
              <a:rPr lang="en-US" sz="2000" dirty="0" err="1">
                <a:cs typeface="Calibri"/>
              </a:rPr>
              <a:t>serta</a:t>
            </a:r>
            <a:r>
              <a:rPr lang="en-US" sz="2000" dirty="0">
                <a:cs typeface="Calibri"/>
              </a:rPr>
              <a:t> </a:t>
            </a:r>
            <a:r>
              <a:rPr lang="en-US" sz="2000" dirty="0" err="1">
                <a:cs typeface="Calibri"/>
              </a:rPr>
              <a:t>memperkuat</a:t>
            </a:r>
            <a:r>
              <a:rPr lang="en-US" sz="2000" dirty="0">
                <a:cs typeface="Calibri"/>
              </a:rPr>
              <a:t> </a:t>
            </a:r>
            <a:r>
              <a:rPr lang="en-US" sz="2000" dirty="0" err="1">
                <a:cs typeface="Calibri"/>
              </a:rPr>
              <a:t>peran</a:t>
            </a:r>
            <a:r>
              <a:rPr lang="en-US" sz="2000" dirty="0">
                <a:cs typeface="Calibri"/>
              </a:rPr>
              <a:t> </a:t>
            </a:r>
            <a:r>
              <a:rPr lang="en-US" sz="2000" dirty="0" err="1">
                <a:cs typeface="Calibri"/>
              </a:rPr>
              <a:t>Gubernur</a:t>
            </a:r>
            <a:r>
              <a:rPr lang="en-US" sz="2000" dirty="0">
                <a:cs typeface="Calibri"/>
              </a:rPr>
              <a:t> </a:t>
            </a:r>
            <a:r>
              <a:rPr lang="en-US" sz="2000" dirty="0" err="1">
                <a:cs typeface="Calibri"/>
              </a:rPr>
              <a:t>sebagai</a:t>
            </a:r>
            <a:r>
              <a:rPr lang="en-US" sz="2000" dirty="0">
                <a:cs typeface="Calibri"/>
              </a:rPr>
              <a:t> </a:t>
            </a:r>
            <a:r>
              <a:rPr lang="en-US" sz="2000" dirty="0" err="1">
                <a:cs typeface="Calibri"/>
              </a:rPr>
              <a:t>Wakil</a:t>
            </a:r>
            <a:r>
              <a:rPr lang="en-US" sz="2000" dirty="0">
                <a:cs typeface="Calibri"/>
              </a:rPr>
              <a:t> </a:t>
            </a:r>
            <a:r>
              <a:rPr lang="en-US" sz="2000" dirty="0" err="1">
                <a:cs typeface="Calibri"/>
              </a:rPr>
              <a:t>Pemerintah</a:t>
            </a:r>
            <a:r>
              <a:rPr lang="en-US" sz="2000" dirty="0">
                <a:cs typeface="Calibri"/>
              </a:rPr>
              <a:t> </a:t>
            </a:r>
            <a:r>
              <a:rPr lang="en-US" sz="2000" dirty="0" err="1">
                <a:cs typeface="Calibri"/>
              </a:rPr>
              <a:t>Pusat</a:t>
            </a:r>
            <a:r>
              <a:rPr lang="en-US" sz="2000" dirty="0">
                <a:cs typeface="Calibri"/>
              </a:rPr>
              <a:t> </a:t>
            </a:r>
            <a:r>
              <a:rPr lang="en-US" sz="2000" dirty="0" err="1">
                <a:cs typeface="Calibri"/>
              </a:rPr>
              <a:t>dalam</a:t>
            </a:r>
            <a:r>
              <a:rPr lang="en-US" sz="2000" dirty="0">
                <a:cs typeface="Calibri"/>
              </a:rPr>
              <a:t> </a:t>
            </a:r>
            <a:r>
              <a:rPr lang="en-US" sz="2000" dirty="0" err="1">
                <a:cs typeface="Calibri"/>
              </a:rPr>
              <a:t>pembinaan</a:t>
            </a:r>
            <a:r>
              <a:rPr lang="en-US" sz="2000" dirty="0">
                <a:cs typeface="Calibri"/>
              </a:rPr>
              <a:t> </a:t>
            </a:r>
            <a:r>
              <a:rPr lang="en-US" sz="2000" dirty="0" err="1">
                <a:cs typeface="Calibri"/>
              </a:rPr>
              <a:t>dan</a:t>
            </a:r>
            <a:r>
              <a:rPr lang="en-US" sz="2000" dirty="0">
                <a:cs typeface="Calibri"/>
              </a:rPr>
              <a:t> </a:t>
            </a:r>
            <a:r>
              <a:rPr lang="en-US" sz="2000" dirty="0" err="1">
                <a:cs typeface="Calibri"/>
              </a:rPr>
              <a:t>pengawasan</a:t>
            </a:r>
            <a:r>
              <a:rPr lang="en-US" sz="2000" dirty="0">
                <a:cs typeface="Calibri"/>
              </a:rPr>
              <a:t> </a:t>
            </a:r>
            <a:r>
              <a:rPr lang="en-US" sz="2000" dirty="0" err="1">
                <a:cs typeface="Calibri"/>
              </a:rPr>
              <a:t>pelaksanaan</a:t>
            </a:r>
            <a:r>
              <a:rPr lang="en-US" sz="2000" dirty="0">
                <a:cs typeface="Calibri"/>
              </a:rPr>
              <a:t> DAK </a:t>
            </a:r>
            <a:r>
              <a:rPr lang="en-US" sz="2000" dirty="0" err="1">
                <a:cs typeface="Calibri"/>
              </a:rPr>
              <a:t>baik</a:t>
            </a:r>
            <a:r>
              <a:rPr lang="en-US" sz="2000" dirty="0">
                <a:cs typeface="Calibri"/>
              </a:rPr>
              <a:t> </a:t>
            </a:r>
            <a:r>
              <a:rPr lang="en-US" sz="2000" dirty="0" err="1">
                <a:cs typeface="Calibri"/>
              </a:rPr>
              <a:t>dalam</a:t>
            </a:r>
            <a:r>
              <a:rPr lang="en-US" sz="2000" dirty="0">
                <a:cs typeface="Calibri"/>
              </a:rPr>
              <a:t> proses </a:t>
            </a:r>
            <a:r>
              <a:rPr lang="en-US" sz="2000" dirty="0" err="1">
                <a:cs typeface="Calibri"/>
              </a:rPr>
              <a:t>perencanaan</a:t>
            </a:r>
            <a:r>
              <a:rPr lang="en-US" sz="2000" dirty="0">
                <a:cs typeface="Calibri"/>
              </a:rPr>
              <a:t>, </a:t>
            </a:r>
            <a:r>
              <a:rPr lang="en-US" sz="2000" dirty="0" err="1">
                <a:cs typeface="Calibri"/>
              </a:rPr>
              <a:t>verifikasi</a:t>
            </a:r>
            <a:r>
              <a:rPr lang="en-US" sz="2000" dirty="0">
                <a:cs typeface="Calibri"/>
              </a:rPr>
              <a:t> </a:t>
            </a:r>
            <a:r>
              <a:rPr lang="en-US" sz="2000" dirty="0" err="1">
                <a:cs typeface="Calibri"/>
              </a:rPr>
              <a:t>usulan</a:t>
            </a:r>
            <a:r>
              <a:rPr lang="en-US" sz="2000" dirty="0">
                <a:cs typeface="Calibri"/>
              </a:rPr>
              <a:t>, </a:t>
            </a:r>
            <a:r>
              <a:rPr lang="en-US" sz="2000" dirty="0" err="1">
                <a:cs typeface="Calibri"/>
              </a:rPr>
              <a:t>penganggaran</a:t>
            </a:r>
            <a:r>
              <a:rPr lang="en-US" sz="2000" dirty="0">
                <a:cs typeface="Calibri"/>
              </a:rPr>
              <a:t> </a:t>
            </a:r>
            <a:r>
              <a:rPr lang="en-US" sz="2000" dirty="0" err="1">
                <a:cs typeface="Calibri"/>
              </a:rPr>
              <a:t>dan</a:t>
            </a:r>
            <a:r>
              <a:rPr lang="en-US" sz="2000" dirty="0">
                <a:cs typeface="Calibri"/>
              </a:rPr>
              <a:t> </a:t>
            </a:r>
            <a:r>
              <a:rPr lang="en-US" sz="2000" dirty="0" err="1">
                <a:cs typeface="Calibri"/>
              </a:rPr>
              <a:t>pelaksanaan</a:t>
            </a:r>
            <a:r>
              <a:rPr lang="en-US" sz="2000" dirty="0">
                <a:cs typeface="Calibri"/>
              </a:rPr>
              <a:t> </a:t>
            </a:r>
            <a:r>
              <a:rPr lang="en-US" sz="2000" dirty="0" err="1">
                <a:cs typeface="Calibri"/>
              </a:rPr>
              <a:t>maupun</a:t>
            </a:r>
            <a:r>
              <a:rPr lang="en-US" sz="2000" dirty="0">
                <a:cs typeface="Calibri"/>
              </a:rPr>
              <a:t> </a:t>
            </a:r>
            <a:r>
              <a:rPr lang="en-US" sz="2000" dirty="0" err="1">
                <a:cs typeface="Calibri"/>
              </a:rPr>
              <a:t>dalam</a:t>
            </a:r>
            <a:r>
              <a:rPr lang="en-US" sz="2000" dirty="0">
                <a:cs typeface="Calibri"/>
              </a:rPr>
              <a:t> </a:t>
            </a:r>
            <a:r>
              <a:rPr lang="en-US" sz="2000" dirty="0" err="1">
                <a:cs typeface="Calibri"/>
              </a:rPr>
              <a:t>peningkatan</a:t>
            </a:r>
            <a:r>
              <a:rPr lang="en-US" sz="2000" dirty="0">
                <a:cs typeface="Calibri"/>
              </a:rPr>
              <a:t> </a:t>
            </a:r>
            <a:r>
              <a:rPr lang="en-US" sz="2000" dirty="0" err="1">
                <a:cs typeface="Calibri"/>
              </a:rPr>
              <a:t>kepatuhan</a:t>
            </a:r>
            <a:r>
              <a:rPr lang="en-US" sz="2000" dirty="0">
                <a:cs typeface="Calibri"/>
              </a:rPr>
              <a:t> </a:t>
            </a:r>
            <a:r>
              <a:rPr lang="en-US" sz="2000" dirty="0" err="1">
                <a:cs typeface="Calibri"/>
              </a:rPr>
              <a:t>penyampaian</a:t>
            </a:r>
            <a:r>
              <a:rPr lang="en-US" sz="2000" dirty="0">
                <a:cs typeface="Calibri"/>
              </a:rPr>
              <a:t> </a:t>
            </a:r>
            <a:r>
              <a:rPr lang="en-US" sz="2000" dirty="0" err="1">
                <a:cs typeface="Calibri"/>
              </a:rPr>
              <a:t>pelaporan</a:t>
            </a:r>
            <a:r>
              <a:rPr lang="en-US" sz="2000" dirty="0">
                <a:cs typeface="Calibri"/>
              </a:rPr>
              <a:t> DAK per </a:t>
            </a:r>
            <a:r>
              <a:rPr lang="en-US" sz="2000" dirty="0" err="1">
                <a:cs typeface="Calibri"/>
              </a:rPr>
              <a:t>triwulan</a:t>
            </a:r>
            <a:r>
              <a:rPr lang="en-US" sz="2000" dirty="0">
                <a:cs typeface="Calibri"/>
              </a:rPr>
              <a:t>.</a:t>
            </a:r>
          </a:p>
          <a:p>
            <a:pPr marL="457200" indent="-457200" algn="just">
              <a:lnSpc>
                <a:spcPts val="2545"/>
              </a:lnSpc>
              <a:spcBef>
                <a:spcPts val="127"/>
              </a:spcBef>
              <a:buFont typeface="+mj-lt"/>
              <a:buAutoNum type="arabicPeriod"/>
            </a:pPr>
            <a:r>
              <a:rPr lang="en-US" sz="2000" dirty="0" err="1">
                <a:cs typeface="Calibri"/>
              </a:rPr>
              <a:t>Membentuk</a:t>
            </a:r>
            <a:r>
              <a:rPr lang="en-US" sz="2000" dirty="0">
                <a:cs typeface="Calibri"/>
              </a:rPr>
              <a:t> </a:t>
            </a:r>
            <a:r>
              <a:rPr lang="en-US" sz="2000" dirty="0" err="1">
                <a:cs typeface="Calibri"/>
              </a:rPr>
              <a:t>tim</a:t>
            </a:r>
            <a:r>
              <a:rPr lang="en-US" sz="2000" dirty="0">
                <a:cs typeface="Calibri"/>
              </a:rPr>
              <a:t> </a:t>
            </a:r>
            <a:r>
              <a:rPr lang="en-US" sz="2000" dirty="0" err="1">
                <a:cs typeface="Calibri"/>
              </a:rPr>
              <a:t>koordinasi</a:t>
            </a:r>
            <a:r>
              <a:rPr lang="en-US" sz="2000" dirty="0">
                <a:cs typeface="Calibri"/>
              </a:rPr>
              <a:t> </a:t>
            </a:r>
            <a:r>
              <a:rPr lang="en-US" sz="2000" dirty="0" err="1">
                <a:cs typeface="Calibri"/>
              </a:rPr>
              <a:t>pengelolaan</a:t>
            </a:r>
            <a:r>
              <a:rPr lang="en-US" sz="2000" dirty="0">
                <a:cs typeface="Calibri"/>
              </a:rPr>
              <a:t> DAK yang di </a:t>
            </a:r>
            <a:r>
              <a:rPr lang="en-US" sz="2000" dirty="0" err="1">
                <a:cs typeface="Calibri"/>
              </a:rPr>
              <a:t>ketuai</a:t>
            </a:r>
            <a:r>
              <a:rPr lang="en-US" sz="2000" dirty="0">
                <a:cs typeface="Calibri"/>
              </a:rPr>
              <a:t> </a:t>
            </a:r>
            <a:r>
              <a:rPr lang="en-US" sz="2000" dirty="0" err="1">
                <a:cs typeface="Calibri"/>
              </a:rPr>
              <a:t>oleh</a:t>
            </a:r>
            <a:r>
              <a:rPr lang="en-US" sz="2000" dirty="0">
                <a:cs typeface="Calibri"/>
              </a:rPr>
              <a:t> </a:t>
            </a:r>
            <a:r>
              <a:rPr lang="en-US" sz="2000" dirty="0" err="1">
                <a:cs typeface="Calibri"/>
              </a:rPr>
              <a:t>Sekda</a:t>
            </a:r>
            <a:r>
              <a:rPr lang="en-US" sz="2000" dirty="0">
                <a:cs typeface="Calibri"/>
              </a:rPr>
              <a:t> </a:t>
            </a:r>
            <a:r>
              <a:rPr lang="en-US" sz="2000" dirty="0" err="1">
                <a:cs typeface="Calibri"/>
              </a:rPr>
              <a:t>dan</a:t>
            </a:r>
            <a:r>
              <a:rPr lang="en-US" sz="2000" dirty="0">
                <a:cs typeface="Calibri"/>
              </a:rPr>
              <a:t> </a:t>
            </a:r>
            <a:r>
              <a:rPr lang="en-US" sz="2000" dirty="0" err="1">
                <a:cs typeface="Calibri"/>
              </a:rPr>
              <a:t>beranggotakan</a:t>
            </a:r>
            <a:r>
              <a:rPr lang="en-US" sz="2000" dirty="0">
                <a:cs typeface="Calibri"/>
              </a:rPr>
              <a:t> </a:t>
            </a:r>
            <a:r>
              <a:rPr lang="en-US" sz="2000" dirty="0" err="1">
                <a:cs typeface="Calibri"/>
              </a:rPr>
              <a:t>Bappeda</a:t>
            </a:r>
            <a:r>
              <a:rPr lang="en-US" sz="2000" dirty="0">
                <a:cs typeface="Calibri"/>
              </a:rPr>
              <a:t>, BPKD, Biro/</a:t>
            </a:r>
            <a:r>
              <a:rPr lang="en-US" sz="2000" dirty="0" err="1">
                <a:cs typeface="Calibri"/>
              </a:rPr>
              <a:t>Bagian</a:t>
            </a:r>
            <a:r>
              <a:rPr lang="en-US" sz="2000" dirty="0">
                <a:cs typeface="Calibri"/>
              </a:rPr>
              <a:t> Pembangunan, </a:t>
            </a:r>
            <a:r>
              <a:rPr lang="en-US" sz="2000" dirty="0" err="1">
                <a:cs typeface="Calibri"/>
              </a:rPr>
              <a:t>Perangkat</a:t>
            </a:r>
            <a:r>
              <a:rPr lang="en-US" sz="2000" dirty="0">
                <a:cs typeface="Calibri"/>
              </a:rPr>
              <a:t> Daerah (PD) </a:t>
            </a:r>
            <a:r>
              <a:rPr lang="en-US" sz="2000" dirty="0" err="1">
                <a:cs typeface="Calibri"/>
              </a:rPr>
              <a:t>penanggungjawab</a:t>
            </a:r>
            <a:r>
              <a:rPr lang="en-US" sz="2000" dirty="0">
                <a:cs typeface="Calibri"/>
              </a:rPr>
              <a:t> </a:t>
            </a:r>
            <a:r>
              <a:rPr lang="en-US" sz="2000" dirty="0" err="1">
                <a:cs typeface="Calibri"/>
              </a:rPr>
              <a:t>pelaksana</a:t>
            </a:r>
            <a:r>
              <a:rPr lang="en-US" sz="2000" dirty="0">
                <a:cs typeface="Calibri"/>
              </a:rPr>
              <a:t> DAK </a:t>
            </a:r>
            <a:r>
              <a:rPr lang="en-US" sz="2000" dirty="0" err="1">
                <a:cs typeface="Calibri"/>
              </a:rPr>
              <a:t>serta</a:t>
            </a:r>
            <a:r>
              <a:rPr lang="en-US" sz="2000" dirty="0">
                <a:cs typeface="Calibri"/>
              </a:rPr>
              <a:t> </a:t>
            </a:r>
            <a:r>
              <a:rPr lang="en-US" sz="2000" dirty="0" err="1">
                <a:cs typeface="Calibri"/>
              </a:rPr>
              <a:t>Inspektorat</a:t>
            </a:r>
            <a:r>
              <a:rPr lang="en-US" sz="2000" dirty="0">
                <a:cs typeface="Calibri"/>
              </a:rPr>
              <a:t> Daerah </a:t>
            </a:r>
            <a:r>
              <a:rPr lang="en-US" sz="2000" dirty="0" err="1">
                <a:cs typeface="Calibri"/>
              </a:rPr>
              <a:t>dalam</a:t>
            </a:r>
            <a:r>
              <a:rPr lang="en-US" sz="2000" dirty="0">
                <a:cs typeface="Calibri"/>
              </a:rPr>
              <a:t> proses </a:t>
            </a:r>
            <a:r>
              <a:rPr lang="en-US" sz="2000" dirty="0" err="1">
                <a:cs typeface="Calibri"/>
              </a:rPr>
              <a:t>perencanaan</a:t>
            </a:r>
            <a:r>
              <a:rPr lang="en-US" sz="2000" dirty="0">
                <a:cs typeface="Calibri"/>
              </a:rPr>
              <a:t>, </a:t>
            </a:r>
            <a:r>
              <a:rPr lang="en-US" sz="2000" dirty="0" err="1">
                <a:cs typeface="Calibri"/>
              </a:rPr>
              <a:t>verifikasi</a:t>
            </a:r>
            <a:r>
              <a:rPr lang="en-US" sz="2000" dirty="0">
                <a:cs typeface="Calibri"/>
              </a:rPr>
              <a:t> </a:t>
            </a:r>
            <a:r>
              <a:rPr lang="en-US" sz="2000" dirty="0" err="1">
                <a:cs typeface="Calibri"/>
              </a:rPr>
              <a:t>usulan</a:t>
            </a:r>
            <a:r>
              <a:rPr lang="en-US" sz="2000" dirty="0">
                <a:cs typeface="Calibri"/>
              </a:rPr>
              <a:t>, </a:t>
            </a:r>
            <a:r>
              <a:rPr lang="en-US" sz="2000" dirty="0" err="1">
                <a:cs typeface="Calibri"/>
              </a:rPr>
              <a:t>penganggaran</a:t>
            </a:r>
            <a:r>
              <a:rPr lang="en-US" sz="2000" dirty="0">
                <a:cs typeface="Calibri"/>
              </a:rPr>
              <a:t> </a:t>
            </a:r>
            <a:r>
              <a:rPr lang="en-US" sz="2000" dirty="0" err="1">
                <a:cs typeface="Calibri"/>
              </a:rPr>
              <a:t>dan</a:t>
            </a:r>
            <a:r>
              <a:rPr lang="en-US" sz="2000" dirty="0">
                <a:cs typeface="Calibri"/>
              </a:rPr>
              <a:t> </a:t>
            </a:r>
            <a:r>
              <a:rPr lang="en-US" sz="2000" dirty="0" err="1">
                <a:cs typeface="Calibri"/>
              </a:rPr>
              <a:t>pelaksanaan</a:t>
            </a:r>
            <a:r>
              <a:rPr lang="en-US" sz="2000" dirty="0">
                <a:cs typeface="Calibri"/>
              </a:rPr>
              <a:t> </a:t>
            </a:r>
            <a:r>
              <a:rPr lang="en-US" sz="2000" dirty="0" err="1">
                <a:cs typeface="Calibri"/>
              </a:rPr>
              <a:t>maupun</a:t>
            </a:r>
            <a:r>
              <a:rPr lang="en-US" sz="2000" dirty="0">
                <a:cs typeface="Calibri"/>
              </a:rPr>
              <a:t> </a:t>
            </a:r>
            <a:r>
              <a:rPr lang="en-US" sz="2000" dirty="0" err="1">
                <a:cs typeface="Calibri"/>
              </a:rPr>
              <a:t>dalam</a:t>
            </a:r>
            <a:r>
              <a:rPr lang="en-US" sz="2000" dirty="0">
                <a:cs typeface="Calibri"/>
              </a:rPr>
              <a:t> </a:t>
            </a:r>
            <a:r>
              <a:rPr lang="en-US" sz="2000" dirty="0" err="1">
                <a:cs typeface="Calibri"/>
              </a:rPr>
              <a:t>peningkatan</a:t>
            </a:r>
            <a:r>
              <a:rPr lang="en-US" sz="2000" dirty="0">
                <a:cs typeface="Calibri"/>
              </a:rPr>
              <a:t> </a:t>
            </a:r>
            <a:r>
              <a:rPr lang="en-US" sz="2000" dirty="0" err="1">
                <a:cs typeface="Calibri"/>
              </a:rPr>
              <a:t>kepatuhan</a:t>
            </a:r>
            <a:r>
              <a:rPr lang="en-US" sz="2000" dirty="0">
                <a:cs typeface="Calibri"/>
              </a:rPr>
              <a:t> </a:t>
            </a:r>
            <a:r>
              <a:rPr lang="en-US" sz="2000" dirty="0" err="1">
                <a:cs typeface="Calibri"/>
              </a:rPr>
              <a:t>penyampaian</a:t>
            </a:r>
            <a:r>
              <a:rPr lang="en-US" sz="2000" dirty="0">
                <a:cs typeface="Calibri"/>
              </a:rPr>
              <a:t> </a:t>
            </a:r>
            <a:r>
              <a:rPr lang="en-US" sz="2000" dirty="0" err="1">
                <a:cs typeface="Calibri"/>
              </a:rPr>
              <a:t>pelaporan</a:t>
            </a:r>
            <a:r>
              <a:rPr lang="en-US" sz="2000" dirty="0">
                <a:cs typeface="Calibri"/>
              </a:rPr>
              <a:t> DAK.</a:t>
            </a:r>
          </a:p>
          <a:p>
            <a:pPr marL="450850" marR="45720" indent="-450850" algn="just">
              <a:lnSpc>
                <a:spcPts val="2880"/>
              </a:lnSpc>
              <a:spcBef>
                <a:spcPts val="16"/>
              </a:spcBef>
            </a:pPr>
            <a:endParaRPr lang="en-US" sz="2000" dirty="0">
              <a:latin typeface="Calibri"/>
              <a:cs typeface="Calibri"/>
            </a:endParaRPr>
          </a:p>
        </p:txBody>
      </p:sp>
      <p:sp>
        <p:nvSpPr>
          <p:cNvPr id="4" name="object 4"/>
          <p:cNvSpPr txBox="1"/>
          <p:nvPr/>
        </p:nvSpPr>
        <p:spPr>
          <a:xfrm>
            <a:off x="1130721" y="5618997"/>
            <a:ext cx="9233271" cy="695960"/>
          </a:xfrm>
          <a:prstGeom prst="rect">
            <a:avLst/>
          </a:prstGeom>
        </p:spPr>
        <p:txBody>
          <a:bodyPr wrap="square" lIns="0" tIns="0" rIns="0" bIns="0" rtlCol="0">
            <a:noAutofit/>
          </a:bodyPr>
          <a:lstStyle/>
          <a:p>
            <a:pPr marL="12700">
              <a:lnSpc>
                <a:spcPts val="2545"/>
              </a:lnSpc>
              <a:spcBef>
                <a:spcPts val="127"/>
              </a:spcBef>
            </a:pPr>
            <a:endParaRPr sz="2400" dirty="0">
              <a:latin typeface="Calibri"/>
              <a:cs typeface="Calibri"/>
            </a:endParaRPr>
          </a:p>
        </p:txBody>
      </p:sp>
      <p:sp>
        <p:nvSpPr>
          <p:cNvPr id="2" name="object 2"/>
          <p:cNvSpPr txBox="1"/>
          <p:nvPr/>
        </p:nvSpPr>
        <p:spPr>
          <a:xfrm>
            <a:off x="11651107" y="6505139"/>
            <a:ext cx="327073" cy="228092"/>
          </a:xfrm>
          <a:prstGeom prst="rect">
            <a:avLst/>
          </a:prstGeom>
        </p:spPr>
        <p:txBody>
          <a:bodyPr wrap="square" lIns="0" tIns="0" rIns="0" bIns="0" rtlCol="0">
            <a:noAutofit/>
          </a:bodyPr>
          <a:lstStyle/>
          <a:p>
            <a:pPr marL="12700">
              <a:lnSpc>
                <a:spcPts val="1795"/>
              </a:lnSpc>
              <a:spcBef>
                <a:spcPts val="89"/>
              </a:spcBef>
            </a:pPr>
            <a:r>
              <a:rPr sz="2400" b="1" spc="4" baseline="2954" dirty="0">
                <a:solidFill>
                  <a:srgbClr val="FFFFFF"/>
                </a:solidFill>
                <a:latin typeface="Arial Black"/>
                <a:cs typeface="Arial Black"/>
              </a:rPr>
              <a:t>23</a:t>
            </a:r>
            <a:endParaRPr sz="1600">
              <a:latin typeface="Arial Black"/>
              <a:cs typeface="Arial Black"/>
            </a:endParaRPr>
          </a:p>
        </p:txBody>
      </p:sp>
    </p:spTree>
    <p:extLst>
      <p:ext uri="{BB962C8B-B14F-4D97-AF65-F5344CB8AC3E}">
        <p14:creationId xmlns:p14="http://schemas.microsoft.com/office/powerpoint/2010/main" val="20505744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14507" y="2853279"/>
            <a:ext cx="73152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7200" b="1" dirty="0">
                <a:solidFill>
                  <a:srgbClr val="FF0066"/>
                </a:solidFill>
                <a:latin typeface="MS Reference Sans Serif" panose="020B0604030504040204" pitchFamily="34" charset="0"/>
                <a:cs typeface="Arial" panose="020B0604020202020204" pitchFamily="34" charset="0"/>
              </a:rPr>
              <a:t>TERIMA KASIH</a:t>
            </a:r>
            <a:endParaRPr lang="en-US" sz="7200" b="1" dirty="0">
              <a:solidFill>
                <a:srgbClr val="FF0066"/>
              </a:solidFill>
              <a:latin typeface="MS Reference Sans Serif" panose="020B0604030504040204" pitchFamily="34" charset="0"/>
              <a:cs typeface="Arial" panose="020B0604020202020204" pitchFamily="34" charset="0"/>
            </a:endParaRPr>
          </a:p>
        </p:txBody>
      </p:sp>
      <p:sp>
        <p:nvSpPr>
          <p:cNvPr id="5" name="Slide Number Placeholder 4"/>
          <p:cNvSpPr>
            <a:spLocks noGrp="1"/>
          </p:cNvSpPr>
          <p:nvPr>
            <p:ph type="sldNum" sz="quarter" idx="7"/>
          </p:nvPr>
        </p:nvSpPr>
        <p:spPr/>
        <p:txBody>
          <a:bodyPr/>
          <a:lstStyle/>
          <a:p>
            <a:pPr marL="38100">
              <a:lnSpc>
                <a:spcPct val="100000"/>
              </a:lnSpc>
              <a:spcBef>
                <a:spcPts val="254"/>
              </a:spcBef>
            </a:pPr>
            <a:fld id="{81D60167-4931-47E6-BA6A-407CBD079E47}" type="slidenum">
              <a:rPr lang="id-ID" spc="-5" smtClean="0"/>
              <a:t>16</a:t>
            </a:fld>
            <a:endParaRPr lang="id-ID" spc="-5" dirty="0"/>
          </a:p>
        </p:txBody>
      </p:sp>
      <p:sp>
        <p:nvSpPr>
          <p:cNvPr id="9" name="Rectangle 3"/>
          <p:cNvSpPr/>
          <p:nvPr/>
        </p:nvSpPr>
        <p:spPr>
          <a:xfrm>
            <a:off x="4163496" y="-1"/>
            <a:ext cx="8014855" cy="304801"/>
          </a:xfrm>
          <a:custGeom>
            <a:avLst/>
            <a:gdLst>
              <a:gd name="connsiteX0" fmla="*/ 0 w 8001000"/>
              <a:gd name="connsiteY0" fmla="*/ 0 h 228600"/>
              <a:gd name="connsiteX1" fmla="*/ 8001000 w 8001000"/>
              <a:gd name="connsiteY1" fmla="*/ 0 h 228600"/>
              <a:gd name="connsiteX2" fmla="*/ 8001000 w 8001000"/>
              <a:gd name="connsiteY2" fmla="*/ 228600 h 228600"/>
              <a:gd name="connsiteX3" fmla="*/ 0 w 8001000"/>
              <a:gd name="connsiteY3" fmla="*/ 228600 h 228600"/>
              <a:gd name="connsiteX4" fmla="*/ 0 w 8001000"/>
              <a:gd name="connsiteY4" fmla="*/ 0 h 228600"/>
              <a:gd name="connsiteX0" fmla="*/ 0 w 8001000"/>
              <a:gd name="connsiteY0" fmla="*/ 0 h 242454"/>
              <a:gd name="connsiteX1" fmla="*/ 8001000 w 8001000"/>
              <a:gd name="connsiteY1" fmla="*/ 0 h 242454"/>
              <a:gd name="connsiteX2" fmla="*/ 8001000 w 8001000"/>
              <a:gd name="connsiteY2" fmla="*/ 228600 h 242454"/>
              <a:gd name="connsiteX3" fmla="*/ 207818 w 8001000"/>
              <a:gd name="connsiteY3" fmla="*/ 242454 h 242454"/>
              <a:gd name="connsiteX4" fmla="*/ 0 w 8001000"/>
              <a:gd name="connsiteY4" fmla="*/ 0 h 2424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1000" h="242454">
                <a:moveTo>
                  <a:pt x="0" y="0"/>
                </a:moveTo>
                <a:lnTo>
                  <a:pt x="8001000" y="0"/>
                </a:lnTo>
                <a:lnTo>
                  <a:pt x="8001000" y="228600"/>
                </a:lnTo>
                <a:lnTo>
                  <a:pt x="207818" y="242454"/>
                </a:lnTo>
                <a:lnTo>
                  <a:pt x="0" y="0"/>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4"/>
          <p:cNvSpPr/>
          <p:nvPr/>
        </p:nvSpPr>
        <p:spPr>
          <a:xfrm>
            <a:off x="1362075" y="6591300"/>
            <a:ext cx="4648200" cy="259200"/>
          </a:xfrm>
          <a:custGeom>
            <a:avLst/>
            <a:gdLst>
              <a:gd name="connsiteX0" fmla="*/ 0 w 4648200"/>
              <a:gd name="connsiteY0" fmla="*/ 0 h 259200"/>
              <a:gd name="connsiteX1" fmla="*/ 4648200 w 4648200"/>
              <a:gd name="connsiteY1" fmla="*/ 0 h 259200"/>
              <a:gd name="connsiteX2" fmla="*/ 4648200 w 4648200"/>
              <a:gd name="connsiteY2" fmla="*/ 259200 h 259200"/>
              <a:gd name="connsiteX3" fmla="*/ 0 w 4648200"/>
              <a:gd name="connsiteY3" fmla="*/ 259200 h 259200"/>
              <a:gd name="connsiteX4" fmla="*/ 0 w 4648200"/>
              <a:gd name="connsiteY4" fmla="*/ 0 h 259200"/>
              <a:gd name="connsiteX0" fmla="*/ 0 w 4648200"/>
              <a:gd name="connsiteY0" fmla="*/ 0 h 259200"/>
              <a:gd name="connsiteX1" fmla="*/ 4648200 w 4648200"/>
              <a:gd name="connsiteY1" fmla="*/ 0 h 259200"/>
              <a:gd name="connsiteX2" fmla="*/ 4648200 w 4648200"/>
              <a:gd name="connsiteY2" fmla="*/ 259200 h 259200"/>
              <a:gd name="connsiteX3" fmla="*/ 104775 w 4648200"/>
              <a:gd name="connsiteY3" fmla="*/ 259200 h 259200"/>
              <a:gd name="connsiteX4" fmla="*/ 0 w 4648200"/>
              <a:gd name="connsiteY4" fmla="*/ 0 h 259200"/>
              <a:gd name="connsiteX0" fmla="*/ 0 w 4648200"/>
              <a:gd name="connsiteY0" fmla="*/ 0 h 259200"/>
              <a:gd name="connsiteX1" fmla="*/ 4648200 w 4648200"/>
              <a:gd name="connsiteY1" fmla="*/ 0 h 259200"/>
              <a:gd name="connsiteX2" fmla="*/ 4543425 w 4648200"/>
              <a:gd name="connsiteY2" fmla="*/ 259200 h 259200"/>
              <a:gd name="connsiteX3" fmla="*/ 104775 w 4648200"/>
              <a:gd name="connsiteY3" fmla="*/ 259200 h 259200"/>
              <a:gd name="connsiteX4" fmla="*/ 0 w 4648200"/>
              <a:gd name="connsiteY4" fmla="*/ 0 h 25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8200" h="259200">
                <a:moveTo>
                  <a:pt x="0" y="0"/>
                </a:moveTo>
                <a:lnTo>
                  <a:pt x="4648200" y="0"/>
                </a:lnTo>
                <a:lnTo>
                  <a:pt x="4543425" y="259200"/>
                </a:lnTo>
                <a:lnTo>
                  <a:pt x="104775" y="259200"/>
                </a:lnTo>
                <a:lnTo>
                  <a:pt x="0" y="0"/>
                </a:lnTo>
                <a:close/>
              </a:path>
            </a:pathLst>
          </a:custGeom>
          <a:solidFill>
            <a:srgbClr val="CC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4367153" y="313316"/>
            <a:ext cx="7824848" cy="10091"/>
            <a:chOff x="4367153" y="329082"/>
            <a:chExt cx="7824848" cy="10091"/>
          </a:xfrm>
        </p:grpSpPr>
        <p:cxnSp>
          <p:nvCxnSpPr>
            <p:cNvPr id="13" name="Straight Connector 12"/>
            <p:cNvCxnSpPr/>
            <p:nvPr/>
          </p:nvCxnSpPr>
          <p:spPr>
            <a:xfrm>
              <a:off x="4367153" y="339173"/>
              <a:ext cx="2610924" cy="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970153" y="332760"/>
              <a:ext cx="2610924" cy="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9581077" y="329082"/>
              <a:ext cx="2610924" cy="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1137" y="6551585"/>
            <a:ext cx="6009138" cy="3534"/>
            <a:chOff x="1137" y="6551585"/>
            <a:chExt cx="6009138" cy="3534"/>
          </a:xfrm>
        </p:grpSpPr>
        <p:cxnSp>
          <p:nvCxnSpPr>
            <p:cNvPr id="22" name="Straight Connector 21"/>
            <p:cNvCxnSpPr/>
            <p:nvPr/>
          </p:nvCxnSpPr>
          <p:spPr>
            <a:xfrm flipH="1">
              <a:off x="4005201" y="6555119"/>
              <a:ext cx="2005074" cy="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2006211" y="6551847"/>
              <a:ext cx="2005074" cy="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1137" y="6551585"/>
              <a:ext cx="2005074" cy="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2209800" y="2438400"/>
            <a:ext cx="7824848" cy="3678"/>
            <a:chOff x="3874827" y="2430848"/>
            <a:chExt cx="7824848" cy="3678"/>
          </a:xfrm>
        </p:grpSpPr>
        <p:cxnSp>
          <p:nvCxnSpPr>
            <p:cNvPr id="26" name="Straight Connector 25"/>
            <p:cNvCxnSpPr/>
            <p:nvPr/>
          </p:nvCxnSpPr>
          <p:spPr>
            <a:xfrm>
              <a:off x="3874827" y="2432988"/>
              <a:ext cx="2610924" cy="0"/>
            </a:xfrm>
            <a:prstGeom prst="line">
              <a:avLst/>
            </a:prstGeom>
            <a:ln w="76200">
              <a:solidFill>
                <a:srgbClr val="00CC99"/>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6477827" y="2434526"/>
              <a:ext cx="2610924" cy="0"/>
            </a:xfrm>
            <a:prstGeom prst="line">
              <a:avLst/>
            </a:prstGeom>
            <a:ln w="76200">
              <a:solidFill>
                <a:srgbClr val="00CCFF"/>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088751" y="2430848"/>
              <a:ext cx="2610924"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2213762" y="3854135"/>
            <a:ext cx="7824848" cy="3678"/>
            <a:chOff x="3874827" y="2430848"/>
            <a:chExt cx="7824848" cy="3678"/>
          </a:xfrm>
        </p:grpSpPr>
        <p:cxnSp>
          <p:nvCxnSpPr>
            <p:cNvPr id="30" name="Straight Connector 29"/>
            <p:cNvCxnSpPr/>
            <p:nvPr/>
          </p:nvCxnSpPr>
          <p:spPr>
            <a:xfrm>
              <a:off x="3874827" y="2432988"/>
              <a:ext cx="2610924" cy="0"/>
            </a:xfrm>
            <a:prstGeom prst="line">
              <a:avLst/>
            </a:prstGeom>
            <a:ln w="76200">
              <a:solidFill>
                <a:srgbClr val="00CC99"/>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477827" y="2434526"/>
              <a:ext cx="2610924" cy="0"/>
            </a:xfrm>
            <a:prstGeom prst="line">
              <a:avLst/>
            </a:prstGeom>
            <a:ln w="76200">
              <a:solidFill>
                <a:srgbClr val="00CC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9088751" y="2430848"/>
              <a:ext cx="2610924"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229507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63496" y="-1"/>
            <a:ext cx="8014855" cy="304801"/>
          </a:xfrm>
          <a:custGeom>
            <a:avLst/>
            <a:gdLst>
              <a:gd name="connsiteX0" fmla="*/ 0 w 8001000"/>
              <a:gd name="connsiteY0" fmla="*/ 0 h 228600"/>
              <a:gd name="connsiteX1" fmla="*/ 8001000 w 8001000"/>
              <a:gd name="connsiteY1" fmla="*/ 0 h 228600"/>
              <a:gd name="connsiteX2" fmla="*/ 8001000 w 8001000"/>
              <a:gd name="connsiteY2" fmla="*/ 228600 h 228600"/>
              <a:gd name="connsiteX3" fmla="*/ 0 w 8001000"/>
              <a:gd name="connsiteY3" fmla="*/ 228600 h 228600"/>
              <a:gd name="connsiteX4" fmla="*/ 0 w 8001000"/>
              <a:gd name="connsiteY4" fmla="*/ 0 h 228600"/>
              <a:gd name="connsiteX0" fmla="*/ 0 w 8001000"/>
              <a:gd name="connsiteY0" fmla="*/ 0 h 242454"/>
              <a:gd name="connsiteX1" fmla="*/ 8001000 w 8001000"/>
              <a:gd name="connsiteY1" fmla="*/ 0 h 242454"/>
              <a:gd name="connsiteX2" fmla="*/ 8001000 w 8001000"/>
              <a:gd name="connsiteY2" fmla="*/ 228600 h 242454"/>
              <a:gd name="connsiteX3" fmla="*/ 207818 w 8001000"/>
              <a:gd name="connsiteY3" fmla="*/ 242454 h 242454"/>
              <a:gd name="connsiteX4" fmla="*/ 0 w 8001000"/>
              <a:gd name="connsiteY4" fmla="*/ 0 h 2424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1000" h="242454">
                <a:moveTo>
                  <a:pt x="0" y="0"/>
                </a:moveTo>
                <a:lnTo>
                  <a:pt x="8001000" y="0"/>
                </a:lnTo>
                <a:lnTo>
                  <a:pt x="8001000" y="228600"/>
                </a:lnTo>
                <a:lnTo>
                  <a:pt x="207818" y="242454"/>
                </a:lnTo>
                <a:lnTo>
                  <a:pt x="0" y="0"/>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4367153" y="313316"/>
            <a:ext cx="7824848" cy="10091"/>
            <a:chOff x="4367153" y="329082"/>
            <a:chExt cx="7824848" cy="10091"/>
          </a:xfrm>
        </p:grpSpPr>
        <p:cxnSp>
          <p:nvCxnSpPr>
            <p:cNvPr id="11" name="Straight Connector 10"/>
            <p:cNvCxnSpPr/>
            <p:nvPr/>
          </p:nvCxnSpPr>
          <p:spPr>
            <a:xfrm>
              <a:off x="4367153" y="339173"/>
              <a:ext cx="2610924" cy="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970153" y="332760"/>
              <a:ext cx="2610924" cy="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9581077" y="329082"/>
              <a:ext cx="2610924" cy="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33" name="Rectangle 32">
            <a:extLst>
              <a:ext uri="{FF2B5EF4-FFF2-40B4-BE49-F238E27FC236}">
                <a16:creationId xmlns:a16="http://schemas.microsoft.com/office/drawing/2014/main" xmlns="" id="{4308FB67-C304-467C-8993-8C8D069FDB59}"/>
              </a:ext>
            </a:extLst>
          </p:cNvPr>
          <p:cNvSpPr/>
          <p:nvPr/>
        </p:nvSpPr>
        <p:spPr>
          <a:xfrm>
            <a:off x="2407408" y="442042"/>
            <a:ext cx="8085216" cy="400110"/>
          </a:xfrm>
          <a:prstGeom prst="rect">
            <a:avLst/>
          </a:prstGeom>
        </p:spPr>
        <p:txBody>
          <a:bodyPr wrap="square">
            <a:spAutoFit/>
          </a:bodyPr>
          <a:lstStyle/>
          <a:p>
            <a:pPr algn="ctr" defTabSz="412667" hangingPunct="0"/>
            <a:r>
              <a:rPr lang="en-US" sz="2000" kern="0" spc="300" dirty="0">
                <a:solidFill>
                  <a:srgbClr val="000000"/>
                </a:solidFill>
                <a:latin typeface="Arial Black" panose="020B0A04020102020204" pitchFamily="34" charset="0"/>
                <a:cs typeface="Century Gothic"/>
                <a:sym typeface="Helvetica Light"/>
              </a:rPr>
              <a:t>RUANG LINGKUP DAK FISIK TAHUN 2022</a:t>
            </a:r>
            <a:endParaRPr lang="it-IT" sz="1600" kern="0" spc="300" dirty="0">
              <a:solidFill>
                <a:srgbClr val="000000"/>
              </a:solidFill>
              <a:latin typeface="+mj-lt"/>
              <a:cs typeface="Century Gothic"/>
              <a:sym typeface="Helvetica Light"/>
            </a:endParaRPr>
          </a:p>
        </p:txBody>
      </p:sp>
      <p:sp>
        <p:nvSpPr>
          <p:cNvPr id="34" name="Rectangle 33">
            <a:extLst>
              <a:ext uri="{FF2B5EF4-FFF2-40B4-BE49-F238E27FC236}">
                <a16:creationId xmlns:a16="http://schemas.microsoft.com/office/drawing/2014/main" xmlns="" id="{87203F71-428B-40EA-9DBB-D667516B73E7}"/>
              </a:ext>
            </a:extLst>
          </p:cNvPr>
          <p:cNvSpPr/>
          <p:nvPr/>
        </p:nvSpPr>
        <p:spPr>
          <a:xfrm>
            <a:off x="4996413" y="1143000"/>
            <a:ext cx="2229707" cy="307777"/>
          </a:xfrm>
          <a:prstGeom prst="rect">
            <a:avLst/>
          </a:prstGeom>
          <a:solidFill>
            <a:srgbClr val="E74B60"/>
          </a:solidFill>
        </p:spPr>
        <p:txBody>
          <a:bodyPr wrap="square">
            <a:spAutoFit/>
          </a:bodyPr>
          <a:lstStyle/>
          <a:p>
            <a:r>
              <a:rPr lang="en-ID" sz="1400" b="1" dirty="0">
                <a:solidFill>
                  <a:schemeClr val="bg1"/>
                </a:solidFill>
                <a:latin typeface="Arial Narrow" panose="020B0606020202030204" pitchFamily="34" charset="0"/>
                <a:ea typeface="Dotum" panose="020B0600000101010101" pitchFamily="34" charset="-127"/>
                <a:cs typeface="Times New Roman" panose="02020603050405020304" pitchFamily="18" charset="0"/>
              </a:rPr>
              <a:t>DAK FISIK REGULER</a:t>
            </a:r>
            <a:endParaRPr lang="en-ID" sz="1400" b="1" dirty="0">
              <a:solidFill>
                <a:schemeClr val="bg1"/>
              </a:solidFill>
              <a:latin typeface="Arial Narrow" panose="020B0606020202030204" pitchFamily="34" charset="0"/>
              <a:ea typeface="Dotum" panose="020B0600000101010101" pitchFamily="34" charset="-127"/>
            </a:endParaRPr>
          </a:p>
        </p:txBody>
      </p:sp>
      <p:sp>
        <p:nvSpPr>
          <p:cNvPr id="55" name="Rectangle 54">
            <a:extLst>
              <a:ext uri="{FF2B5EF4-FFF2-40B4-BE49-F238E27FC236}">
                <a16:creationId xmlns:a16="http://schemas.microsoft.com/office/drawing/2014/main" xmlns="" id="{40BF8289-E62F-48DF-8568-46A8BA767045}"/>
              </a:ext>
            </a:extLst>
          </p:cNvPr>
          <p:cNvSpPr/>
          <p:nvPr/>
        </p:nvSpPr>
        <p:spPr>
          <a:xfrm>
            <a:off x="5010695" y="1373483"/>
            <a:ext cx="7028905" cy="2129716"/>
          </a:xfrm>
          <a:prstGeom prst="rect">
            <a:avLst/>
          </a:prstGeom>
          <a:solidFill>
            <a:srgbClr val="D54252">
              <a:alpha val="1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400"/>
          </a:p>
        </p:txBody>
      </p:sp>
      <p:sp>
        <p:nvSpPr>
          <p:cNvPr id="56" name="TextBox 55">
            <a:extLst>
              <a:ext uri="{FF2B5EF4-FFF2-40B4-BE49-F238E27FC236}">
                <a16:creationId xmlns:a16="http://schemas.microsoft.com/office/drawing/2014/main" xmlns="" id="{6DE7FD0E-0A43-412F-B9E5-D8229DEB28FC}"/>
              </a:ext>
            </a:extLst>
          </p:cNvPr>
          <p:cNvSpPr txBox="1"/>
          <p:nvPr/>
        </p:nvSpPr>
        <p:spPr>
          <a:xfrm>
            <a:off x="4996413" y="1447800"/>
            <a:ext cx="7043187" cy="1246495"/>
          </a:xfrm>
          <a:prstGeom prst="rect">
            <a:avLst/>
          </a:prstGeom>
          <a:noFill/>
        </p:spPr>
        <p:txBody>
          <a:bodyPr wrap="square" rtlCol="0">
            <a:spAutoFit/>
          </a:bodyPr>
          <a:lstStyle/>
          <a:p>
            <a:pPr algn="just"/>
            <a:r>
              <a:rPr lang="en-US" sz="1500" b="1" dirty="0">
                <a:solidFill>
                  <a:schemeClr val="tx1">
                    <a:lumMod val="75000"/>
                    <a:lumOff val="25000"/>
                  </a:schemeClr>
                </a:solidFill>
                <a:latin typeface="Arial Narrow" panose="020B0606020202030204" pitchFamily="34" charset="0"/>
              </a:rPr>
              <a:t>DAK </a:t>
            </a:r>
            <a:r>
              <a:rPr lang="en-US" sz="1500" b="1" dirty="0" err="1">
                <a:solidFill>
                  <a:schemeClr val="tx1">
                    <a:lumMod val="75000"/>
                    <a:lumOff val="25000"/>
                  </a:schemeClr>
                </a:solidFill>
                <a:latin typeface="Arial Narrow" panose="020B0606020202030204" pitchFamily="34" charset="0"/>
              </a:rPr>
              <a:t>Fisik</a:t>
            </a:r>
            <a:r>
              <a:rPr lang="en-US" sz="1500" b="1" dirty="0">
                <a:solidFill>
                  <a:schemeClr val="tx1">
                    <a:lumMod val="75000"/>
                    <a:lumOff val="25000"/>
                  </a:schemeClr>
                </a:solidFill>
                <a:latin typeface="Arial Narrow" panose="020B0606020202030204" pitchFamily="34" charset="0"/>
              </a:rPr>
              <a:t> </a:t>
            </a:r>
            <a:r>
              <a:rPr lang="en-US" sz="1500" b="1" dirty="0" err="1">
                <a:solidFill>
                  <a:schemeClr val="tx1">
                    <a:lumMod val="75000"/>
                    <a:lumOff val="25000"/>
                  </a:schemeClr>
                </a:solidFill>
                <a:latin typeface="Arial Narrow" panose="020B0606020202030204" pitchFamily="34" charset="0"/>
              </a:rPr>
              <a:t>Reguler</a:t>
            </a:r>
            <a:r>
              <a:rPr lang="en-US" sz="1500" b="1" dirty="0">
                <a:solidFill>
                  <a:schemeClr val="tx1">
                    <a:lumMod val="75000"/>
                    <a:lumOff val="25000"/>
                  </a:schemeClr>
                </a:solidFill>
                <a:latin typeface="Arial Narrow" panose="020B0606020202030204" pitchFamily="34" charset="0"/>
              </a:rPr>
              <a:t> pada </a:t>
            </a:r>
            <a:r>
              <a:rPr lang="en-US" sz="1500" b="1" dirty="0" err="1">
                <a:solidFill>
                  <a:schemeClr val="tx1">
                    <a:lumMod val="75000"/>
                    <a:lumOff val="25000"/>
                  </a:schemeClr>
                </a:solidFill>
                <a:latin typeface="Arial Narrow" panose="020B0606020202030204" pitchFamily="34" charset="0"/>
              </a:rPr>
              <a:t>Tahun</a:t>
            </a:r>
            <a:r>
              <a:rPr lang="en-US" sz="1500" b="1" dirty="0">
                <a:solidFill>
                  <a:schemeClr val="tx1">
                    <a:lumMod val="75000"/>
                    <a:lumOff val="25000"/>
                  </a:schemeClr>
                </a:solidFill>
                <a:latin typeface="Arial Narrow" panose="020B0606020202030204" pitchFamily="34" charset="0"/>
              </a:rPr>
              <a:t> </a:t>
            </a:r>
            <a:r>
              <a:rPr lang="en-US" sz="1500" b="1" dirty="0" err="1">
                <a:solidFill>
                  <a:schemeClr val="tx1">
                    <a:lumMod val="75000"/>
                    <a:lumOff val="25000"/>
                  </a:schemeClr>
                </a:solidFill>
                <a:latin typeface="Arial Narrow" panose="020B0606020202030204" pitchFamily="34" charset="0"/>
              </a:rPr>
              <a:t>Anggaran</a:t>
            </a:r>
            <a:r>
              <a:rPr lang="en-US" sz="1500" b="1" dirty="0">
                <a:solidFill>
                  <a:schemeClr val="tx1">
                    <a:lumMod val="75000"/>
                    <a:lumOff val="25000"/>
                  </a:schemeClr>
                </a:solidFill>
                <a:latin typeface="Arial Narrow" panose="020B0606020202030204" pitchFamily="34" charset="0"/>
              </a:rPr>
              <a:t> 2022 </a:t>
            </a:r>
            <a:r>
              <a:rPr lang="en-US" sz="1500" b="1" dirty="0" err="1">
                <a:solidFill>
                  <a:schemeClr val="tx1">
                    <a:lumMod val="75000"/>
                    <a:lumOff val="25000"/>
                  </a:schemeClr>
                </a:solidFill>
                <a:latin typeface="Arial Narrow" panose="020B0606020202030204" pitchFamily="34" charset="0"/>
              </a:rPr>
              <a:t>diarahkan</a:t>
            </a:r>
            <a:r>
              <a:rPr lang="en-US" sz="1500" b="1" dirty="0">
                <a:solidFill>
                  <a:schemeClr val="tx1">
                    <a:lumMod val="75000"/>
                    <a:lumOff val="25000"/>
                  </a:schemeClr>
                </a:solidFill>
                <a:latin typeface="Arial Narrow" panose="020B0606020202030204" pitchFamily="34" charset="0"/>
              </a:rPr>
              <a:t> </a:t>
            </a:r>
            <a:r>
              <a:rPr lang="en-US" sz="1500" b="1" dirty="0" err="1">
                <a:solidFill>
                  <a:schemeClr val="tx1">
                    <a:lumMod val="75000"/>
                    <a:lumOff val="25000"/>
                  </a:schemeClr>
                </a:solidFill>
                <a:latin typeface="Arial Narrow" panose="020B0606020202030204" pitchFamily="34" charset="0"/>
              </a:rPr>
              <a:t>untuk</a:t>
            </a:r>
            <a:r>
              <a:rPr lang="en-US" sz="1500" b="1" dirty="0">
                <a:solidFill>
                  <a:schemeClr val="tx1">
                    <a:lumMod val="75000"/>
                    <a:lumOff val="25000"/>
                  </a:schemeClr>
                </a:solidFill>
                <a:latin typeface="Arial Narrow" panose="020B0606020202030204" pitchFamily="34" charset="0"/>
              </a:rPr>
              <a:t> </a:t>
            </a:r>
            <a:r>
              <a:rPr lang="en-US" sz="1500" b="1" dirty="0" err="1">
                <a:solidFill>
                  <a:schemeClr val="tx1">
                    <a:lumMod val="75000"/>
                    <a:lumOff val="25000"/>
                  </a:schemeClr>
                </a:solidFill>
                <a:latin typeface="Arial Narrow" panose="020B0606020202030204" pitchFamily="34" charset="0"/>
              </a:rPr>
              <a:t>meningkatkan</a:t>
            </a:r>
            <a:r>
              <a:rPr lang="en-US" sz="1500" b="1" dirty="0">
                <a:solidFill>
                  <a:schemeClr val="tx1">
                    <a:lumMod val="75000"/>
                    <a:lumOff val="25000"/>
                  </a:schemeClr>
                </a:solidFill>
                <a:latin typeface="Arial Narrow" panose="020B0606020202030204" pitchFamily="34" charset="0"/>
              </a:rPr>
              <a:t> </a:t>
            </a:r>
            <a:r>
              <a:rPr lang="en-US" sz="1500" b="1" dirty="0" err="1">
                <a:solidFill>
                  <a:schemeClr val="tx1">
                    <a:lumMod val="75000"/>
                    <a:lumOff val="25000"/>
                  </a:schemeClr>
                </a:solidFill>
                <a:latin typeface="Arial Narrow" panose="020B0606020202030204" pitchFamily="34" charset="0"/>
              </a:rPr>
              <a:t>kualitas</a:t>
            </a:r>
            <a:r>
              <a:rPr lang="en-US" sz="1500" b="1" dirty="0">
                <a:solidFill>
                  <a:schemeClr val="tx1">
                    <a:lumMod val="75000"/>
                    <a:lumOff val="25000"/>
                  </a:schemeClr>
                </a:solidFill>
                <a:latin typeface="Arial Narrow" panose="020B0606020202030204" pitchFamily="34" charset="0"/>
              </a:rPr>
              <a:t> </a:t>
            </a:r>
            <a:r>
              <a:rPr lang="en-US" sz="1500" b="1" dirty="0" err="1">
                <a:solidFill>
                  <a:schemeClr val="tx1">
                    <a:lumMod val="75000"/>
                    <a:lumOff val="25000"/>
                  </a:schemeClr>
                </a:solidFill>
                <a:latin typeface="Arial Narrow" panose="020B0606020202030204" pitchFamily="34" charset="0"/>
              </a:rPr>
              <a:t>kesejahteraan</a:t>
            </a:r>
            <a:r>
              <a:rPr lang="en-US" sz="1500" b="1" dirty="0">
                <a:solidFill>
                  <a:schemeClr val="tx1">
                    <a:lumMod val="75000"/>
                    <a:lumOff val="25000"/>
                  </a:schemeClr>
                </a:solidFill>
                <a:latin typeface="Arial Narrow" panose="020B0606020202030204" pitchFamily="34" charset="0"/>
              </a:rPr>
              <a:t> </a:t>
            </a:r>
            <a:r>
              <a:rPr lang="en-US" sz="1500" b="1" dirty="0" err="1">
                <a:solidFill>
                  <a:schemeClr val="tx1">
                    <a:lumMod val="75000"/>
                    <a:lumOff val="25000"/>
                  </a:schemeClr>
                </a:solidFill>
                <a:latin typeface="Arial Narrow" panose="020B0606020202030204" pitchFamily="34" charset="0"/>
              </a:rPr>
              <a:t>masyarakat</a:t>
            </a:r>
            <a:r>
              <a:rPr lang="en-US" sz="1500" b="1" dirty="0">
                <a:solidFill>
                  <a:schemeClr val="tx1">
                    <a:lumMod val="75000"/>
                    <a:lumOff val="25000"/>
                  </a:schemeClr>
                </a:solidFill>
                <a:latin typeface="Arial Narrow" panose="020B0606020202030204" pitchFamily="34" charset="0"/>
              </a:rPr>
              <a:t> </a:t>
            </a:r>
            <a:r>
              <a:rPr lang="en-US" sz="1500" b="1" dirty="0" err="1">
                <a:solidFill>
                  <a:schemeClr val="tx1">
                    <a:lumMod val="75000"/>
                    <a:lumOff val="25000"/>
                  </a:schemeClr>
                </a:solidFill>
                <a:latin typeface="Arial Narrow" panose="020B0606020202030204" pitchFamily="34" charset="0"/>
              </a:rPr>
              <a:t>melalui</a:t>
            </a:r>
            <a:r>
              <a:rPr lang="en-US" sz="1500" b="1" dirty="0">
                <a:solidFill>
                  <a:schemeClr val="tx1">
                    <a:lumMod val="75000"/>
                    <a:lumOff val="25000"/>
                  </a:schemeClr>
                </a:solidFill>
                <a:latin typeface="Arial Narrow" panose="020B0606020202030204" pitchFamily="34" charset="0"/>
              </a:rPr>
              <a:t> </a:t>
            </a:r>
            <a:r>
              <a:rPr lang="en-US" sz="1500" b="1" dirty="0" err="1">
                <a:solidFill>
                  <a:schemeClr val="tx1">
                    <a:lumMod val="75000"/>
                    <a:lumOff val="25000"/>
                  </a:schemeClr>
                </a:solidFill>
                <a:latin typeface="Arial Narrow" panose="020B0606020202030204" pitchFamily="34" charset="0"/>
              </a:rPr>
              <a:t>pemenuhan</a:t>
            </a:r>
            <a:r>
              <a:rPr lang="en-US" sz="1500" b="1" dirty="0">
                <a:solidFill>
                  <a:schemeClr val="tx1">
                    <a:lumMod val="75000"/>
                    <a:lumOff val="25000"/>
                  </a:schemeClr>
                </a:solidFill>
                <a:latin typeface="Arial Narrow" panose="020B0606020202030204" pitchFamily="34" charset="0"/>
              </a:rPr>
              <a:t> </a:t>
            </a:r>
            <a:r>
              <a:rPr lang="en-US" sz="1500" b="1" dirty="0" err="1">
                <a:solidFill>
                  <a:schemeClr val="tx1">
                    <a:lumMod val="75000"/>
                    <a:lumOff val="25000"/>
                  </a:schemeClr>
                </a:solidFill>
                <a:latin typeface="Arial Narrow" panose="020B0606020202030204" pitchFamily="34" charset="0"/>
              </a:rPr>
              <a:t>pelayanan</a:t>
            </a:r>
            <a:r>
              <a:rPr lang="en-US" sz="1500" b="1" dirty="0">
                <a:solidFill>
                  <a:schemeClr val="tx1">
                    <a:lumMod val="75000"/>
                    <a:lumOff val="25000"/>
                  </a:schemeClr>
                </a:solidFill>
                <a:latin typeface="Arial Narrow" panose="020B0606020202030204" pitchFamily="34" charset="0"/>
              </a:rPr>
              <a:t> </a:t>
            </a:r>
            <a:r>
              <a:rPr lang="en-US" sz="1500" b="1" dirty="0" err="1">
                <a:solidFill>
                  <a:schemeClr val="tx1">
                    <a:lumMod val="75000"/>
                    <a:lumOff val="25000"/>
                  </a:schemeClr>
                </a:solidFill>
                <a:latin typeface="Arial Narrow" panose="020B0606020202030204" pitchFamily="34" charset="0"/>
              </a:rPr>
              <a:t>dasar</a:t>
            </a:r>
            <a:r>
              <a:rPr lang="en-US" sz="1500" b="1" dirty="0">
                <a:solidFill>
                  <a:schemeClr val="tx1">
                    <a:lumMod val="75000"/>
                    <a:lumOff val="25000"/>
                  </a:schemeClr>
                </a:solidFill>
                <a:latin typeface="Arial Narrow" panose="020B0606020202030204" pitchFamily="34" charset="0"/>
              </a:rPr>
              <a:t> </a:t>
            </a:r>
            <a:r>
              <a:rPr lang="en-US" sz="1500" b="1" dirty="0" err="1">
                <a:solidFill>
                  <a:schemeClr val="tx1">
                    <a:lumMod val="75000"/>
                    <a:lumOff val="25000"/>
                  </a:schemeClr>
                </a:solidFill>
                <a:latin typeface="Arial Narrow" panose="020B0606020202030204" pitchFamily="34" charset="0"/>
              </a:rPr>
              <a:t>dalam</a:t>
            </a:r>
            <a:r>
              <a:rPr lang="en-US" sz="1500" b="1" dirty="0">
                <a:solidFill>
                  <a:schemeClr val="tx1">
                    <a:lumMod val="75000"/>
                    <a:lumOff val="25000"/>
                  </a:schemeClr>
                </a:solidFill>
                <a:latin typeface="Arial Narrow" panose="020B0606020202030204" pitchFamily="34" charset="0"/>
              </a:rPr>
              <a:t> </a:t>
            </a:r>
            <a:r>
              <a:rPr lang="en-US" sz="1500" b="1" dirty="0" err="1">
                <a:solidFill>
                  <a:schemeClr val="tx1">
                    <a:lumMod val="75000"/>
                    <a:lumOff val="25000"/>
                  </a:schemeClr>
                </a:solidFill>
                <a:latin typeface="Arial Narrow" panose="020B0606020202030204" pitchFamily="34" charset="0"/>
              </a:rPr>
              <a:t>penyiapan</a:t>
            </a:r>
            <a:r>
              <a:rPr lang="en-US" sz="1500" b="1" dirty="0">
                <a:solidFill>
                  <a:schemeClr val="tx1">
                    <a:lumMod val="75000"/>
                    <a:lumOff val="25000"/>
                  </a:schemeClr>
                </a:solidFill>
                <a:latin typeface="Arial Narrow" panose="020B0606020202030204" pitchFamily="34" charset="0"/>
              </a:rPr>
              <a:t> SDM </a:t>
            </a:r>
            <a:r>
              <a:rPr lang="en-US" sz="1500" b="1" dirty="0" err="1">
                <a:solidFill>
                  <a:schemeClr val="tx1">
                    <a:lumMod val="75000"/>
                    <a:lumOff val="25000"/>
                  </a:schemeClr>
                </a:solidFill>
                <a:latin typeface="Arial Narrow" panose="020B0606020202030204" pitchFamily="34" charset="0"/>
              </a:rPr>
              <a:t>berdaya</a:t>
            </a:r>
            <a:r>
              <a:rPr lang="en-US" sz="1500" b="1" dirty="0">
                <a:solidFill>
                  <a:schemeClr val="tx1">
                    <a:lumMod val="75000"/>
                    <a:lumOff val="25000"/>
                  </a:schemeClr>
                </a:solidFill>
                <a:latin typeface="Arial Narrow" panose="020B0606020202030204" pitchFamily="34" charset="0"/>
              </a:rPr>
              <a:t> </a:t>
            </a:r>
            <a:r>
              <a:rPr lang="en-US" sz="1500" b="1" dirty="0" err="1">
                <a:solidFill>
                  <a:schemeClr val="tx1">
                    <a:lumMod val="75000"/>
                    <a:lumOff val="25000"/>
                  </a:schemeClr>
                </a:solidFill>
                <a:latin typeface="Arial Narrow" panose="020B0606020202030204" pitchFamily="34" charset="0"/>
              </a:rPr>
              <a:t>saing</a:t>
            </a:r>
            <a:r>
              <a:rPr lang="en-US" sz="1500" b="1" dirty="0">
                <a:solidFill>
                  <a:schemeClr val="tx1">
                    <a:lumMod val="75000"/>
                    <a:lumOff val="25000"/>
                  </a:schemeClr>
                </a:solidFill>
                <a:latin typeface="Arial Narrow" panose="020B0606020202030204" pitchFamily="34" charset="0"/>
              </a:rPr>
              <a:t>. DAK </a:t>
            </a:r>
            <a:r>
              <a:rPr lang="en-US" sz="1500" b="1" dirty="0" err="1">
                <a:solidFill>
                  <a:schemeClr val="tx1">
                    <a:lumMod val="75000"/>
                    <a:lumOff val="25000"/>
                  </a:schemeClr>
                </a:solidFill>
                <a:latin typeface="Arial Narrow" panose="020B0606020202030204" pitchFamily="34" charset="0"/>
              </a:rPr>
              <a:t>Fisik</a:t>
            </a:r>
            <a:r>
              <a:rPr lang="en-US" sz="1500" b="1" dirty="0">
                <a:solidFill>
                  <a:schemeClr val="tx1">
                    <a:lumMod val="75000"/>
                    <a:lumOff val="25000"/>
                  </a:schemeClr>
                </a:solidFill>
                <a:latin typeface="Arial Narrow" panose="020B0606020202030204" pitchFamily="34" charset="0"/>
              </a:rPr>
              <a:t> </a:t>
            </a:r>
            <a:r>
              <a:rPr lang="en-US" sz="1500" b="1" dirty="0" err="1">
                <a:solidFill>
                  <a:schemeClr val="tx1">
                    <a:lumMod val="75000"/>
                    <a:lumOff val="25000"/>
                  </a:schemeClr>
                </a:solidFill>
                <a:latin typeface="Arial Narrow" panose="020B0606020202030204" pitchFamily="34" charset="0"/>
              </a:rPr>
              <a:t>Reguler</a:t>
            </a:r>
            <a:r>
              <a:rPr lang="en-US" sz="1500" b="1" dirty="0">
                <a:solidFill>
                  <a:schemeClr val="tx1">
                    <a:lumMod val="75000"/>
                    <a:lumOff val="25000"/>
                  </a:schemeClr>
                </a:solidFill>
                <a:latin typeface="Arial Narrow" panose="020B0606020202030204" pitchFamily="34" charset="0"/>
              </a:rPr>
              <a:t> </a:t>
            </a:r>
            <a:r>
              <a:rPr lang="en-US" sz="1500" b="1" dirty="0" err="1">
                <a:solidFill>
                  <a:schemeClr val="tx1">
                    <a:lumMod val="75000"/>
                    <a:lumOff val="25000"/>
                  </a:schemeClr>
                </a:solidFill>
                <a:latin typeface="Arial Narrow" panose="020B0606020202030204" pitchFamily="34" charset="0"/>
              </a:rPr>
              <a:t>Tahun</a:t>
            </a:r>
            <a:r>
              <a:rPr lang="en-US" sz="1500" b="1" dirty="0">
                <a:solidFill>
                  <a:schemeClr val="tx1">
                    <a:lumMod val="75000"/>
                    <a:lumOff val="25000"/>
                  </a:schemeClr>
                </a:solidFill>
                <a:latin typeface="Arial Narrow" panose="020B0606020202030204" pitchFamily="34" charset="0"/>
              </a:rPr>
              <a:t> 2022 </a:t>
            </a:r>
            <a:r>
              <a:rPr lang="en-US" sz="1500" b="1" dirty="0" err="1">
                <a:solidFill>
                  <a:schemeClr val="tx1">
                    <a:lumMod val="75000"/>
                    <a:lumOff val="25000"/>
                  </a:schemeClr>
                </a:solidFill>
                <a:latin typeface="Arial Narrow" panose="020B0606020202030204" pitchFamily="34" charset="0"/>
              </a:rPr>
              <a:t>digunakan</a:t>
            </a:r>
            <a:r>
              <a:rPr lang="en-US" sz="1500" b="1" dirty="0">
                <a:solidFill>
                  <a:schemeClr val="tx1">
                    <a:lumMod val="75000"/>
                    <a:lumOff val="25000"/>
                  </a:schemeClr>
                </a:solidFill>
                <a:latin typeface="Arial Narrow" panose="020B0606020202030204" pitchFamily="34" charset="0"/>
              </a:rPr>
              <a:t> </a:t>
            </a:r>
            <a:r>
              <a:rPr lang="en-US" sz="1500" b="1" dirty="0" err="1">
                <a:solidFill>
                  <a:schemeClr val="tx1">
                    <a:lumMod val="75000"/>
                    <a:lumOff val="25000"/>
                  </a:schemeClr>
                </a:solidFill>
                <a:latin typeface="Arial Narrow" panose="020B0606020202030204" pitchFamily="34" charset="0"/>
              </a:rPr>
              <a:t>untuk</a:t>
            </a:r>
            <a:r>
              <a:rPr lang="en-US" sz="1500" b="1" dirty="0">
                <a:solidFill>
                  <a:schemeClr val="tx1">
                    <a:lumMod val="75000"/>
                    <a:lumOff val="25000"/>
                  </a:schemeClr>
                </a:solidFill>
                <a:latin typeface="Arial Narrow" panose="020B0606020202030204" pitchFamily="34" charset="0"/>
              </a:rPr>
              <a:t> </a:t>
            </a:r>
            <a:r>
              <a:rPr lang="en-US" sz="1500" b="1" dirty="0" err="1">
                <a:solidFill>
                  <a:schemeClr val="tx1">
                    <a:lumMod val="75000"/>
                    <a:lumOff val="25000"/>
                  </a:schemeClr>
                </a:solidFill>
                <a:latin typeface="Arial Narrow" panose="020B0606020202030204" pitchFamily="34" charset="0"/>
              </a:rPr>
              <a:t>meningkatkan</a:t>
            </a:r>
            <a:r>
              <a:rPr lang="en-US" sz="1500" b="1" dirty="0">
                <a:solidFill>
                  <a:schemeClr val="tx1">
                    <a:lumMod val="75000"/>
                    <a:lumOff val="25000"/>
                  </a:schemeClr>
                </a:solidFill>
                <a:latin typeface="Arial Narrow" panose="020B0606020202030204" pitchFamily="34" charset="0"/>
              </a:rPr>
              <a:t> </a:t>
            </a:r>
            <a:r>
              <a:rPr lang="en-US" sz="1500" b="1" dirty="0" err="1">
                <a:solidFill>
                  <a:schemeClr val="tx1">
                    <a:lumMod val="75000"/>
                    <a:lumOff val="25000"/>
                  </a:schemeClr>
                </a:solidFill>
                <a:latin typeface="Arial Narrow" panose="020B0606020202030204" pitchFamily="34" charset="0"/>
              </a:rPr>
              <a:t>pemerataan</a:t>
            </a:r>
            <a:r>
              <a:rPr lang="en-US" sz="1500" b="1" dirty="0">
                <a:solidFill>
                  <a:schemeClr val="tx1">
                    <a:lumMod val="75000"/>
                    <a:lumOff val="25000"/>
                  </a:schemeClr>
                </a:solidFill>
                <a:latin typeface="Arial Narrow" panose="020B0606020202030204" pitchFamily="34" charset="0"/>
              </a:rPr>
              <a:t> </a:t>
            </a:r>
            <a:r>
              <a:rPr lang="en-US" sz="1500" b="1" dirty="0" err="1">
                <a:solidFill>
                  <a:schemeClr val="tx1">
                    <a:lumMod val="75000"/>
                    <a:lumOff val="25000"/>
                  </a:schemeClr>
                </a:solidFill>
                <a:latin typeface="Arial Narrow" panose="020B0606020202030204" pitchFamily="34" charset="0"/>
              </a:rPr>
              <a:t>layanan</a:t>
            </a:r>
            <a:r>
              <a:rPr lang="en-US" sz="1500" b="1" dirty="0">
                <a:solidFill>
                  <a:schemeClr val="tx1">
                    <a:lumMod val="75000"/>
                    <a:lumOff val="25000"/>
                  </a:schemeClr>
                </a:solidFill>
                <a:latin typeface="Arial Narrow" panose="020B0606020202030204" pitchFamily="34" charset="0"/>
              </a:rPr>
              <a:t> </a:t>
            </a:r>
            <a:r>
              <a:rPr lang="en-US" sz="1500" b="1" dirty="0" err="1">
                <a:solidFill>
                  <a:schemeClr val="tx1">
                    <a:lumMod val="75000"/>
                    <a:lumOff val="25000"/>
                  </a:schemeClr>
                </a:solidFill>
                <a:latin typeface="Arial Narrow" panose="020B0606020202030204" pitchFamily="34" charset="0"/>
              </a:rPr>
              <a:t>dan</a:t>
            </a:r>
            <a:r>
              <a:rPr lang="en-US" sz="1500" b="1" dirty="0">
                <a:solidFill>
                  <a:schemeClr val="tx1">
                    <a:lumMod val="75000"/>
                    <a:lumOff val="25000"/>
                  </a:schemeClr>
                </a:solidFill>
                <a:latin typeface="Arial Narrow" panose="020B0606020202030204" pitchFamily="34" charset="0"/>
              </a:rPr>
              <a:t> </a:t>
            </a:r>
            <a:r>
              <a:rPr lang="en-US" sz="1500" b="1" dirty="0" err="1">
                <a:solidFill>
                  <a:schemeClr val="tx1">
                    <a:lumMod val="75000"/>
                    <a:lumOff val="25000"/>
                  </a:schemeClr>
                </a:solidFill>
                <a:latin typeface="Arial Narrow" panose="020B0606020202030204" pitchFamily="34" charset="0"/>
              </a:rPr>
              <a:t>infrastruktur</a:t>
            </a:r>
            <a:r>
              <a:rPr lang="en-US" sz="1500" b="1" dirty="0">
                <a:solidFill>
                  <a:schemeClr val="tx1">
                    <a:lumMod val="75000"/>
                    <a:lumOff val="25000"/>
                  </a:schemeClr>
                </a:solidFill>
                <a:latin typeface="Arial Narrow" panose="020B0606020202030204" pitchFamily="34" charset="0"/>
              </a:rPr>
              <a:t> </a:t>
            </a:r>
            <a:r>
              <a:rPr lang="en-US" sz="1500" b="1" dirty="0" err="1">
                <a:solidFill>
                  <a:schemeClr val="tx1">
                    <a:lumMod val="75000"/>
                    <a:lumOff val="25000"/>
                  </a:schemeClr>
                </a:solidFill>
                <a:latin typeface="Arial Narrow" panose="020B0606020202030204" pitchFamily="34" charset="0"/>
              </a:rPr>
              <a:t>dasar</a:t>
            </a:r>
            <a:r>
              <a:rPr lang="en-US" sz="1500" b="1" dirty="0">
                <a:solidFill>
                  <a:schemeClr val="tx1">
                    <a:lumMod val="75000"/>
                    <a:lumOff val="25000"/>
                  </a:schemeClr>
                </a:solidFill>
                <a:latin typeface="Arial Narrow" panose="020B0606020202030204" pitchFamily="34" charset="0"/>
              </a:rPr>
              <a:t> di </a:t>
            </a:r>
            <a:r>
              <a:rPr lang="en-US" sz="1500" b="1" dirty="0" err="1">
                <a:solidFill>
                  <a:schemeClr val="tx1">
                    <a:lumMod val="75000"/>
                    <a:lumOff val="25000"/>
                  </a:schemeClr>
                </a:solidFill>
                <a:latin typeface="Arial Narrow" panose="020B0606020202030204" pitchFamily="34" charset="0"/>
              </a:rPr>
              <a:t>daerah</a:t>
            </a:r>
            <a:r>
              <a:rPr lang="en-US" sz="1500" b="1" dirty="0">
                <a:solidFill>
                  <a:schemeClr val="tx1">
                    <a:lumMod val="75000"/>
                    <a:lumOff val="25000"/>
                  </a:schemeClr>
                </a:solidFill>
                <a:latin typeface="Arial Narrow" panose="020B0606020202030204" pitchFamily="34" charset="0"/>
              </a:rPr>
              <a:t>, </a:t>
            </a:r>
            <a:r>
              <a:rPr lang="en-US" sz="1500" b="1" dirty="0" err="1">
                <a:solidFill>
                  <a:schemeClr val="tx1">
                    <a:lumMod val="75000"/>
                    <a:lumOff val="25000"/>
                  </a:schemeClr>
                </a:solidFill>
                <a:latin typeface="Arial Narrow" panose="020B0606020202030204" pitchFamily="34" charset="0"/>
              </a:rPr>
              <a:t>serta</a:t>
            </a:r>
            <a:r>
              <a:rPr lang="en-US" sz="1500" b="1" dirty="0">
                <a:solidFill>
                  <a:schemeClr val="tx1">
                    <a:lumMod val="75000"/>
                    <a:lumOff val="25000"/>
                  </a:schemeClr>
                </a:solidFill>
                <a:latin typeface="Arial Narrow" panose="020B0606020202030204" pitchFamily="34" charset="0"/>
              </a:rPr>
              <a:t> </a:t>
            </a:r>
            <a:r>
              <a:rPr lang="en-US" sz="1500" b="1" dirty="0" err="1">
                <a:solidFill>
                  <a:schemeClr val="tx1">
                    <a:lumMod val="75000"/>
                    <a:lumOff val="25000"/>
                  </a:schemeClr>
                </a:solidFill>
                <a:latin typeface="Arial Narrow" panose="020B0606020202030204" pitchFamily="34" charset="0"/>
              </a:rPr>
              <a:t>berdampak</a:t>
            </a:r>
            <a:r>
              <a:rPr lang="en-US" sz="1500" b="1" dirty="0">
                <a:solidFill>
                  <a:schemeClr val="tx1">
                    <a:lumMod val="75000"/>
                    <a:lumOff val="25000"/>
                  </a:schemeClr>
                </a:solidFill>
                <a:latin typeface="Arial Narrow" panose="020B0606020202030204" pitchFamily="34" charset="0"/>
              </a:rPr>
              <a:t> </a:t>
            </a:r>
            <a:r>
              <a:rPr lang="en-US" sz="1500" b="1" dirty="0" err="1">
                <a:solidFill>
                  <a:schemeClr val="tx1">
                    <a:lumMod val="75000"/>
                    <a:lumOff val="25000"/>
                  </a:schemeClr>
                </a:solidFill>
                <a:latin typeface="Arial Narrow" panose="020B0606020202030204" pitchFamily="34" charset="0"/>
              </a:rPr>
              <a:t>langsung</a:t>
            </a:r>
            <a:r>
              <a:rPr lang="en-US" sz="1500" b="1" dirty="0">
                <a:solidFill>
                  <a:schemeClr val="tx1">
                    <a:lumMod val="75000"/>
                    <a:lumOff val="25000"/>
                  </a:schemeClr>
                </a:solidFill>
                <a:latin typeface="Arial Narrow" panose="020B0606020202030204" pitchFamily="34" charset="0"/>
              </a:rPr>
              <a:t> </a:t>
            </a:r>
            <a:r>
              <a:rPr lang="en-US" sz="1500" b="1" dirty="0" err="1">
                <a:solidFill>
                  <a:schemeClr val="tx1">
                    <a:lumMod val="75000"/>
                    <a:lumOff val="25000"/>
                  </a:schemeClr>
                </a:solidFill>
                <a:latin typeface="Arial Narrow" panose="020B0606020202030204" pitchFamily="34" charset="0"/>
              </a:rPr>
              <a:t>pada</a:t>
            </a:r>
            <a:r>
              <a:rPr lang="en-US" sz="1500" b="1" dirty="0">
                <a:solidFill>
                  <a:schemeClr val="tx1">
                    <a:lumMod val="75000"/>
                    <a:lumOff val="25000"/>
                  </a:schemeClr>
                </a:solidFill>
                <a:latin typeface="Arial Narrow" panose="020B0606020202030204" pitchFamily="34" charset="0"/>
              </a:rPr>
              <a:t> </a:t>
            </a:r>
            <a:r>
              <a:rPr lang="en-US" sz="1500" b="1" dirty="0" err="1">
                <a:solidFill>
                  <a:schemeClr val="tx1">
                    <a:lumMod val="75000"/>
                    <a:lumOff val="25000"/>
                  </a:schemeClr>
                </a:solidFill>
                <a:latin typeface="Arial Narrow" panose="020B0606020202030204" pitchFamily="34" charset="0"/>
              </a:rPr>
              <a:t>pertumbuhan</a:t>
            </a:r>
            <a:r>
              <a:rPr lang="en-US" sz="1500" b="1" dirty="0">
                <a:solidFill>
                  <a:schemeClr val="tx1">
                    <a:lumMod val="75000"/>
                    <a:lumOff val="25000"/>
                  </a:schemeClr>
                </a:solidFill>
                <a:latin typeface="Arial Narrow" panose="020B0606020202030204" pitchFamily="34" charset="0"/>
              </a:rPr>
              <a:t> </a:t>
            </a:r>
            <a:r>
              <a:rPr lang="en-US" sz="1500" b="1" dirty="0" err="1">
                <a:solidFill>
                  <a:schemeClr val="tx1">
                    <a:lumMod val="75000"/>
                    <a:lumOff val="25000"/>
                  </a:schemeClr>
                </a:solidFill>
                <a:latin typeface="Arial Narrow" panose="020B0606020202030204" pitchFamily="34" charset="0"/>
              </a:rPr>
              <a:t>ekonomi</a:t>
            </a:r>
            <a:r>
              <a:rPr lang="en-US" sz="1500" b="1" dirty="0">
                <a:solidFill>
                  <a:schemeClr val="tx1">
                    <a:lumMod val="75000"/>
                    <a:lumOff val="25000"/>
                  </a:schemeClr>
                </a:solidFill>
                <a:latin typeface="Arial Narrow" panose="020B0606020202030204" pitchFamily="34" charset="0"/>
              </a:rPr>
              <a:t> </a:t>
            </a:r>
            <a:r>
              <a:rPr lang="en-US" sz="1500" b="1" dirty="0" err="1">
                <a:solidFill>
                  <a:schemeClr val="tx1">
                    <a:lumMod val="75000"/>
                    <a:lumOff val="25000"/>
                  </a:schemeClr>
                </a:solidFill>
                <a:latin typeface="Arial Narrow" panose="020B0606020202030204" pitchFamily="34" charset="0"/>
              </a:rPr>
              <a:t>sebagai</a:t>
            </a:r>
            <a:r>
              <a:rPr lang="en-US" sz="1500" b="1" dirty="0">
                <a:solidFill>
                  <a:schemeClr val="tx1">
                    <a:lumMod val="75000"/>
                    <a:lumOff val="25000"/>
                  </a:schemeClr>
                </a:solidFill>
                <a:latin typeface="Arial Narrow" panose="020B0606020202030204" pitchFamily="34" charset="0"/>
              </a:rPr>
              <a:t> </a:t>
            </a:r>
            <a:r>
              <a:rPr lang="en-US" sz="1500" b="1" dirty="0" err="1">
                <a:solidFill>
                  <a:schemeClr val="tx1">
                    <a:lumMod val="75000"/>
                    <a:lumOff val="25000"/>
                  </a:schemeClr>
                </a:solidFill>
                <a:latin typeface="Arial Narrow" panose="020B0606020202030204" pitchFamily="34" charset="0"/>
              </a:rPr>
              <a:t>respon</a:t>
            </a:r>
            <a:r>
              <a:rPr lang="en-US" sz="1500" b="1" dirty="0">
                <a:solidFill>
                  <a:schemeClr val="tx1">
                    <a:lumMod val="75000"/>
                    <a:lumOff val="25000"/>
                  </a:schemeClr>
                </a:solidFill>
                <a:latin typeface="Arial Narrow" panose="020B0606020202030204" pitchFamily="34" charset="0"/>
              </a:rPr>
              <a:t> </a:t>
            </a:r>
            <a:r>
              <a:rPr lang="en-US" sz="1500" b="1" dirty="0" err="1">
                <a:solidFill>
                  <a:schemeClr val="tx1">
                    <a:lumMod val="75000"/>
                    <a:lumOff val="25000"/>
                  </a:schemeClr>
                </a:solidFill>
                <a:latin typeface="Arial Narrow" panose="020B0606020202030204" pitchFamily="34" charset="0"/>
              </a:rPr>
              <a:t>dampak</a:t>
            </a:r>
            <a:r>
              <a:rPr lang="en-US" sz="1500" b="1" dirty="0">
                <a:solidFill>
                  <a:schemeClr val="tx1">
                    <a:lumMod val="75000"/>
                    <a:lumOff val="25000"/>
                  </a:schemeClr>
                </a:solidFill>
                <a:latin typeface="Arial Narrow" panose="020B0606020202030204" pitchFamily="34" charset="0"/>
              </a:rPr>
              <a:t> </a:t>
            </a:r>
            <a:r>
              <a:rPr lang="en-US" sz="1500" b="1" dirty="0" err="1">
                <a:solidFill>
                  <a:schemeClr val="tx1">
                    <a:lumMod val="75000"/>
                    <a:lumOff val="25000"/>
                  </a:schemeClr>
                </a:solidFill>
                <a:latin typeface="Arial Narrow" panose="020B0606020202030204" pitchFamily="34" charset="0"/>
              </a:rPr>
              <a:t>pandemi</a:t>
            </a:r>
            <a:r>
              <a:rPr lang="en-US" sz="1500" b="1" dirty="0">
                <a:solidFill>
                  <a:schemeClr val="tx1">
                    <a:lumMod val="75000"/>
                    <a:lumOff val="25000"/>
                  </a:schemeClr>
                </a:solidFill>
                <a:latin typeface="Arial Narrow" panose="020B0606020202030204" pitchFamily="34" charset="0"/>
              </a:rPr>
              <a:t> COVID-19.</a:t>
            </a:r>
          </a:p>
        </p:txBody>
      </p:sp>
      <p:sp>
        <p:nvSpPr>
          <p:cNvPr id="57" name="Rectangle 56">
            <a:extLst>
              <a:ext uri="{FF2B5EF4-FFF2-40B4-BE49-F238E27FC236}">
                <a16:creationId xmlns:a16="http://schemas.microsoft.com/office/drawing/2014/main" xmlns="" id="{EC4BBE4D-FF00-432C-8FF1-5141E4A947FD}"/>
              </a:ext>
            </a:extLst>
          </p:cNvPr>
          <p:cNvSpPr/>
          <p:nvPr/>
        </p:nvSpPr>
        <p:spPr>
          <a:xfrm>
            <a:off x="7555019" y="2768333"/>
            <a:ext cx="1981878" cy="616439"/>
          </a:xfrm>
          <a:prstGeom prst="rect">
            <a:avLst/>
          </a:prstGeom>
          <a:solidFill>
            <a:srgbClr val="E39CA2">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400"/>
          </a:p>
        </p:txBody>
      </p:sp>
      <p:sp>
        <p:nvSpPr>
          <p:cNvPr id="58" name="Rectangle 57">
            <a:extLst>
              <a:ext uri="{FF2B5EF4-FFF2-40B4-BE49-F238E27FC236}">
                <a16:creationId xmlns:a16="http://schemas.microsoft.com/office/drawing/2014/main" xmlns="" id="{B81C026D-79B2-41C5-A6EC-DCFBC65491FF}"/>
              </a:ext>
            </a:extLst>
          </p:cNvPr>
          <p:cNvSpPr/>
          <p:nvPr/>
        </p:nvSpPr>
        <p:spPr>
          <a:xfrm>
            <a:off x="5225012" y="2814359"/>
            <a:ext cx="1793301" cy="307777"/>
          </a:xfrm>
          <a:prstGeom prst="rect">
            <a:avLst/>
          </a:prstGeom>
        </p:spPr>
        <p:txBody>
          <a:bodyPr wrap="square">
            <a:spAutoFit/>
          </a:bodyPr>
          <a:lstStyle/>
          <a:p>
            <a:pPr marR="0" lvl="0" algn="just" defTabSz="914400" eaLnBrk="1" fontAlgn="auto" latinLnBrk="0" hangingPunct="1">
              <a:lnSpc>
                <a:spcPct val="100000"/>
              </a:lnSpc>
              <a:spcBef>
                <a:spcPts val="300"/>
              </a:spcBef>
              <a:spcAft>
                <a:spcPts val="300"/>
              </a:spcAft>
              <a:buClrTx/>
              <a:buSzTx/>
              <a:tabLst/>
              <a:defRPr/>
            </a:pPr>
            <a:r>
              <a:rPr kumimoji="0" lang="en-GB" sz="1400" b="1" i="0" u="none" strike="noStrike" kern="0" cap="none" spc="0" normalizeH="0" baseline="0" noProof="0" dirty="0">
                <a:ln>
                  <a:noFill/>
                </a:ln>
                <a:solidFill>
                  <a:prstClr val="black"/>
                </a:solidFill>
                <a:effectLst/>
                <a:uLnTx/>
                <a:uFillTx/>
                <a:latin typeface="Arial Narrow" panose="020B0606020202030204" pitchFamily="34" charset="0"/>
                <a:ea typeface="Open Sans Light" panose="020B0306030504020204" pitchFamily="34" charset="0"/>
                <a:cs typeface="Segoe UI Light" panose="020B0502040204020203" pitchFamily="34" charset="0"/>
              </a:rPr>
              <a:t>Pendidikan</a:t>
            </a:r>
          </a:p>
        </p:txBody>
      </p:sp>
      <p:sp>
        <p:nvSpPr>
          <p:cNvPr id="59" name="Rectangle 58">
            <a:extLst>
              <a:ext uri="{FF2B5EF4-FFF2-40B4-BE49-F238E27FC236}">
                <a16:creationId xmlns:a16="http://schemas.microsoft.com/office/drawing/2014/main" xmlns="" id="{118BB516-FB9D-4DDB-B3FC-36D3F6EE52C9}"/>
              </a:ext>
            </a:extLst>
          </p:cNvPr>
          <p:cNvSpPr/>
          <p:nvPr/>
        </p:nvSpPr>
        <p:spPr>
          <a:xfrm>
            <a:off x="5228739" y="3076996"/>
            <a:ext cx="1793301" cy="307777"/>
          </a:xfrm>
          <a:prstGeom prst="rect">
            <a:avLst/>
          </a:prstGeom>
        </p:spPr>
        <p:txBody>
          <a:bodyPr wrap="square">
            <a:spAutoFit/>
          </a:bodyPr>
          <a:lstStyle/>
          <a:p>
            <a:pPr marR="0" lvl="0" algn="just" defTabSz="914400" eaLnBrk="1" fontAlgn="auto" latinLnBrk="0" hangingPunct="1">
              <a:lnSpc>
                <a:spcPct val="100000"/>
              </a:lnSpc>
              <a:spcBef>
                <a:spcPts val="300"/>
              </a:spcBef>
              <a:spcAft>
                <a:spcPts val="300"/>
              </a:spcAft>
              <a:buClrTx/>
              <a:buSzTx/>
              <a:tabLst/>
              <a:defRPr/>
            </a:pPr>
            <a:r>
              <a:rPr kumimoji="0" lang="en-GB" sz="1400" b="1" i="0" u="none" strike="noStrike" kern="0" cap="none" spc="0" normalizeH="0" baseline="0" noProof="0" dirty="0">
                <a:ln>
                  <a:noFill/>
                </a:ln>
                <a:solidFill>
                  <a:prstClr val="black"/>
                </a:solidFill>
                <a:effectLst/>
                <a:uLnTx/>
                <a:uFillTx/>
                <a:latin typeface="Arial Narrow" panose="020B0606020202030204" pitchFamily="34" charset="0"/>
                <a:ea typeface="Open Sans Light" panose="020B0306030504020204" pitchFamily="34" charset="0"/>
                <a:cs typeface="Segoe UI Light" panose="020B0502040204020203" pitchFamily="34" charset="0"/>
              </a:rPr>
              <a:t>Kesehatan dan KB</a:t>
            </a:r>
          </a:p>
        </p:txBody>
      </p:sp>
      <p:sp>
        <p:nvSpPr>
          <p:cNvPr id="60" name="Rectangle 59">
            <a:extLst>
              <a:ext uri="{FF2B5EF4-FFF2-40B4-BE49-F238E27FC236}">
                <a16:creationId xmlns:a16="http://schemas.microsoft.com/office/drawing/2014/main" xmlns="" id="{3879818C-8E5B-431B-AE41-D4F2798B3E6B}"/>
              </a:ext>
            </a:extLst>
          </p:cNvPr>
          <p:cNvSpPr/>
          <p:nvPr/>
        </p:nvSpPr>
        <p:spPr>
          <a:xfrm>
            <a:off x="7620000" y="2752214"/>
            <a:ext cx="866851" cy="307777"/>
          </a:xfrm>
          <a:prstGeom prst="rect">
            <a:avLst/>
          </a:prstGeom>
        </p:spPr>
        <p:txBody>
          <a:bodyPr wrap="square">
            <a:spAutoFit/>
          </a:bodyPr>
          <a:lstStyle/>
          <a:p>
            <a:pPr marR="0" lvl="0" algn="just" defTabSz="914400" eaLnBrk="1" fontAlgn="auto" latinLnBrk="0" hangingPunct="1">
              <a:lnSpc>
                <a:spcPct val="100000"/>
              </a:lnSpc>
              <a:spcBef>
                <a:spcPts val="300"/>
              </a:spcBef>
              <a:spcAft>
                <a:spcPts val="300"/>
              </a:spcAft>
              <a:buClrTx/>
              <a:buSzTx/>
              <a:tabLst/>
              <a:defRPr/>
            </a:pPr>
            <a:r>
              <a:rPr kumimoji="0" lang="en-GB" sz="1400" b="1" i="0" u="none" strike="noStrike" kern="0" cap="none" spc="0" normalizeH="0" baseline="0" noProof="0" dirty="0">
                <a:ln>
                  <a:noFill/>
                </a:ln>
                <a:solidFill>
                  <a:prstClr val="black"/>
                </a:solidFill>
                <a:effectLst/>
                <a:uLnTx/>
                <a:uFillTx/>
                <a:latin typeface="Arial Narrow" panose="020B0606020202030204" pitchFamily="34" charset="0"/>
                <a:ea typeface="Open Sans Light" panose="020B0306030504020204" pitchFamily="34" charset="0"/>
                <a:cs typeface="Segoe UI Light" panose="020B0502040204020203" pitchFamily="34" charset="0"/>
              </a:rPr>
              <a:t>Jalan</a:t>
            </a:r>
          </a:p>
        </p:txBody>
      </p:sp>
      <p:sp>
        <p:nvSpPr>
          <p:cNvPr id="61" name="Rectangle 60">
            <a:extLst>
              <a:ext uri="{FF2B5EF4-FFF2-40B4-BE49-F238E27FC236}">
                <a16:creationId xmlns:a16="http://schemas.microsoft.com/office/drawing/2014/main" xmlns="" id="{DC324F83-B339-4F99-8504-A505AD151C9B}"/>
              </a:ext>
            </a:extLst>
          </p:cNvPr>
          <p:cNvSpPr/>
          <p:nvPr/>
        </p:nvSpPr>
        <p:spPr>
          <a:xfrm>
            <a:off x="7624391" y="3049371"/>
            <a:ext cx="1076136" cy="307777"/>
          </a:xfrm>
          <a:prstGeom prst="rect">
            <a:avLst/>
          </a:prstGeom>
        </p:spPr>
        <p:txBody>
          <a:bodyPr wrap="square">
            <a:spAutoFit/>
          </a:bodyPr>
          <a:lstStyle/>
          <a:p>
            <a:pPr marR="0" lvl="0" algn="just" defTabSz="914400" eaLnBrk="1" fontAlgn="auto" latinLnBrk="0" hangingPunct="1">
              <a:lnSpc>
                <a:spcPct val="100000"/>
              </a:lnSpc>
              <a:spcBef>
                <a:spcPts val="300"/>
              </a:spcBef>
              <a:spcAft>
                <a:spcPts val="300"/>
              </a:spcAft>
              <a:buClrTx/>
              <a:buSzTx/>
              <a:tabLst/>
              <a:defRPr/>
            </a:pPr>
            <a:r>
              <a:rPr lang="en-GB" sz="1400" b="1" kern="0" dirty="0">
                <a:solidFill>
                  <a:prstClr val="black"/>
                </a:solidFill>
                <a:latin typeface="Arial Narrow" panose="020B0606020202030204" pitchFamily="34" charset="0"/>
                <a:ea typeface="Open Sans Light" panose="020B0306030504020204" pitchFamily="34" charset="0"/>
                <a:cs typeface="Segoe UI Light" panose="020B0502040204020203" pitchFamily="34" charset="0"/>
              </a:rPr>
              <a:t>Air </a:t>
            </a:r>
            <a:r>
              <a:rPr lang="en-GB" sz="1400" b="1" kern="0" dirty="0" err="1">
                <a:solidFill>
                  <a:prstClr val="black"/>
                </a:solidFill>
                <a:latin typeface="Arial Narrow" panose="020B0606020202030204" pitchFamily="34" charset="0"/>
                <a:ea typeface="Open Sans Light" panose="020B0306030504020204" pitchFamily="34" charset="0"/>
                <a:cs typeface="Segoe UI Light" panose="020B0502040204020203" pitchFamily="34" charset="0"/>
              </a:rPr>
              <a:t>Minum</a:t>
            </a:r>
            <a:endParaRPr kumimoji="0" lang="en-GB" sz="1400" b="1" i="0" u="none" strike="noStrike" kern="0" cap="none" spc="0" normalizeH="0" baseline="0" noProof="0" dirty="0">
              <a:ln>
                <a:noFill/>
              </a:ln>
              <a:solidFill>
                <a:prstClr val="black"/>
              </a:solidFill>
              <a:effectLst/>
              <a:uLnTx/>
              <a:uFillTx/>
              <a:latin typeface="Arial Narrow" panose="020B0606020202030204" pitchFamily="34" charset="0"/>
              <a:ea typeface="Open Sans Light" panose="020B0306030504020204" pitchFamily="34" charset="0"/>
              <a:cs typeface="Segoe UI Light" panose="020B0502040204020203" pitchFamily="34" charset="0"/>
            </a:endParaRPr>
          </a:p>
        </p:txBody>
      </p:sp>
      <p:sp>
        <p:nvSpPr>
          <p:cNvPr id="62" name="Rectangle 61">
            <a:extLst>
              <a:ext uri="{FF2B5EF4-FFF2-40B4-BE49-F238E27FC236}">
                <a16:creationId xmlns:a16="http://schemas.microsoft.com/office/drawing/2014/main" xmlns="" id="{9668AE06-08E0-49F5-93A2-9A65B86F3CC5}"/>
              </a:ext>
            </a:extLst>
          </p:cNvPr>
          <p:cNvSpPr/>
          <p:nvPr/>
        </p:nvSpPr>
        <p:spPr>
          <a:xfrm>
            <a:off x="8745166" y="2743200"/>
            <a:ext cx="779834" cy="307777"/>
          </a:xfrm>
          <a:prstGeom prst="rect">
            <a:avLst/>
          </a:prstGeom>
        </p:spPr>
        <p:txBody>
          <a:bodyPr wrap="square">
            <a:spAutoFit/>
          </a:bodyPr>
          <a:lstStyle/>
          <a:p>
            <a:pPr marR="0" lvl="0" algn="just" defTabSz="914400" eaLnBrk="1" fontAlgn="auto" latinLnBrk="0" hangingPunct="1">
              <a:lnSpc>
                <a:spcPct val="100000"/>
              </a:lnSpc>
              <a:spcBef>
                <a:spcPts val="300"/>
              </a:spcBef>
              <a:spcAft>
                <a:spcPts val="300"/>
              </a:spcAft>
              <a:buClrTx/>
              <a:buSzTx/>
              <a:tabLst/>
              <a:defRPr/>
            </a:pPr>
            <a:r>
              <a:rPr kumimoji="0" lang="en-GB" sz="1400" b="1" i="0" u="none" strike="noStrike" kern="0" cap="none" spc="0" normalizeH="0" baseline="0" noProof="0" dirty="0" err="1">
                <a:ln>
                  <a:noFill/>
                </a:ln>
                <a:solidFill>
                  <a:prstClr val="black"/>
                </a:solidFill>
                <a:effectLst/>
                <a:uLnTx/>
                <a:uFillTx/>
                <a:latin typeface="Arial Narrow" panose="020B0606020202030204" pitchFamily="34" charset="0"/>
                <a:ea typeface="Open Sans Light" panose="020B0306030504020204" pitchFamily="34" charset="0"/>
                <a:cs typeface="Segoe UI Light" panose="020B0502040204020203" pitchFamily="34" charset="0"/>
              </a:rPr>
              <a:t>Sanitasi</a:t>
            </a:r>
            <a:endParaRPr kumimoji="0" lang="en-GB" sz="1400" b="1" i="0" u="none" strike="noStrike" kern="0" cap="none" spc="0" normalizeH="0" baseline="0" noProof="0" dirty="0">
              <a:ln>
                <a:noFill/>
              </a:ln>
              <a:solidFill>
                <a:prstClr val="black"/>
              </a:solidFill>
              <a:effectLst/>
              <a:uLnTx/>
              <a:uFillTx/>
              <a:latin typeface="Arial Narrow" panose="020B0606020202030204" pitchFamily="34" charset="0"/>
              <a:ea typeface="Open Sans Light" panose="020B0306030504020204" pitchFamily="34" charset="0"/>
              <a:cs typeface="Segoe UI Light" panose="020B0502040204020203" pitchFamily="34" charset="0"/>
            </a:endParaRPr>
          </a:p>
        </p:txBody>
      </p:sp>
      <p:sp>
        <p:nvSpPr>
          <p:cNvPr id="63" name="Rectangle 62">
            <a:extLst>
              <a:ext uri="{FF2B5EF4-FFF2-40B4-BE49-F238E27FC236}">
                <a16:creationId xmlns:a16="http://schemas.microsoft.com/office/drawing/2014/main" xmlns="" id="{D7B918AF-A48F-4AAD-BF38-4F263EC8B8BD}"/>
              </a:ext>
            </a:extLst>
          </p:cNvPr>
          <p:cNvSpPr/>
          <p:nvPr/>
        </p:nvSpPr>
        <p:spPr>
          <a:xfrm>
            <a:off x="4996412" y="4002859"/>
            <a:ext cx="7043188" cy="2474141"/>
          </a:xfrm>
          <a:prstGeom prst="rect">
            <a:avLst/>
          </a:prstGeom>
          <a:solidFill>
            <a:srgbClr val="B17ED8">
              <a:alpha val="1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400"/>
          </a:p>
        </p:txBody>
      </p:sp>
      <p:sp>
        <p:nvSpPr>
          <p:cNvPr id="64" name="TextBox 63">
            <a:extLst>
              <a:ext uri="{FF2B5EF4-FFF2-40B4-BE49-F238E27FC236}">
                <a16:creationId xmlns:a16="http://schemas.microsoft.com/office/drawing/2014/main" xmlns="" id="{58F2F1E0-CA9A-4AA4-99F7-6872DDA335A4}"/>
              </a:ext>
            </a:extLst>
          </p:cNvPr>
          <p:cNvSpPr txBox="1"/>
          <p:nvPr/>
        </p:nvSpPr>
        <p:spPr>
          <a:xfrm>
            <a:off x="5010696" y="4630341"/>
            <a:ext cx="6675918" cy="1846659"/>
          </a:xfrm>
          <a:prstGeom prst="rect">
            <a:avLst/>
          </a:prstGeom>
          <a:noFill/>
        </p:spPr>
        <p:txBody>
          <a:bodyPr wrap="square" rtlCol="0">
            <a:spAutoFit/>
          </a:bodyPr>
          <a:lstStyle/>
          <a:p>
            <a:pPr marL="265113" indent="-265113"/>
            <a:r>
              <a:rPr lang="sv-SE" sz="1400" b="1" dirty="0">
                <a:solidFill>
                  <a:schemeClr val="tx1">
                    <a:lumMod val="75000"/>
                    <a:lumOff val="25000"/>
                  </a:schemeClr>
                </a:solidFill>
                <a:latin typeface="Arial Narrow" panose="020B0606020202030204" pitchFamily="34" charset="0"/>
              </a:rPr>
              <a:t>1.  </a:t>
            </a:r>
            <a:r>
              <a:rPr lang="sv-SE" sz="1400" dirty="0">
                <a:solidFill>
                  <a:schemeClr val="tx1">
                    <a:lumMod val="75000"/>
                    <a:lumOff val="25000"/>
                  </a:schemeClr>
                </a:solidFill>
                <a:latin typeface="Arial Narrow" panose="020B0606020202030204" pitchFamily="34" charset="0"/>
              </a:rPr>
              <a:t>	</a:t>
            </a:r>
            <a:r>
              <a:rPr lang="sv-SE" sz="1400" b="1" dirty="0">
                <a:solidFill>
                  <a:schemeClr val="tx1">
                    <a:lumMod val="75000"/>
                    <a:lumOff val="25000"/>
                  </a:schemeClr>
                </a:solidFill>
                <a:latin typeface="Arial Narrow" panose="020B0606020202030204" pitchFamily="34" charset="0"/>
              </a:rPr>
              <a:t>Penguatan DPP dan Sentra Industri Kecil Menengah</a:t>
            </a:r>
          </a:p>
          <a:p>
            <a:pPr marL="265113" indent="-265113"/>
            <a:r>
              <a:rPr lang="sv-SE" sz="1400" dirty="0">
                <a:solidFill>
                  <a:schemeClr val="tx1">
                    <a:lumMod val="75000"/>
                    <a:lumOff val="25000"/>
                  </a:schemeClr>
                </a:solidFill>
                <a:latin typeface="Arial Narrow" panose="020B0606020202030204" pitchFamily="34" charset="0"/>
              </a:rPr>
              <a:t>     	Pariwisata, IKM, Jalan, Lingkungan Hidup ,Perdagangan dan UMKM</a:t>
            </a:r>
          </a:p>
          <a:p>
            <a:endParaRPr lang="sv-SE" sz="800" dirty="0">
              <a:solidFill>
                <a:schemeClr val="tx1">
                  <a:lumMod val="75000"/>
                  <a:lumOff val="25000"/>
                </a:schemeClr>
              </a:solidFill>
              <a:latin typeface="Arial Narrow" panose="020B0606020202030204" pitchFamily="34" charset="0"/>
            </a:endParaRPr>
          </a:p>
          <a:p>
            <a:pPr marL="265113" indent="-265113"/>
            <a:r>
              <a:rPr lang="sv-SE" sz="1400" b="1" dirty="0">
                <a:solidFill>
                  <a:schemeClr val="tx1">
                    <a:lumMod val="75000"/>
                    <a:lumOff val="25000"/>
                  </a:schemeClr>
                </a:solidFill>
                <a:latin typeface="Arial Narrow" panose="020B0606020202030204" pitchFamily="34" charset="0"/>
              </a:rPr>
              <a:t>2.  </a:t>
            </a:r>
            <a:r>
              <a:rPr lang="sv-SE" sz="1400" dirty="0">
                <a:solidFill>
                  <a:schemeClr val="tx1">
                    <a:lumMod val="75000"/>
                    <a:lumOff val="25000"/>
                  </a:schemeClr>
                </a:solidFill>
                <a:latin typeface="Arial Narrow" panose="020B0606020202030204" pitchFamily="34" charset="0"/>
              </a:rPr>
              <a:t>	</a:t>
            </a:r>
            <a:r>
              <a:rPr lang="sv-SE" sz="1400" b="1" dirty="0">
                <a:solidFill>
                  <a:schemeClr val="tx1">
                    <a:lumMod val="75000"/>
                    <a:lumOff val="25000"/>
                  </a:schemeClr>
                </a:solidFill>
                <a:latin typeface="Arial Narrow" panose="020B0606020202030204" pitchFamily="34" charset="0"/>
              </a:rPr>
              <a:t>Pengembangan Food Estate dan Sentra Produksi Pangan</a:t>
            </a:r>
          </a:p>
          <a:p>
            <a:pPr marL="265113" indent="-265113"/>
            <a:r>
              <a:rPr lang="sv-SE" sz="1400" dirty="0">
                <a:solidFill>
                  <a:schemeClr val="tx1">
                    <a:lumMod val="75000"/>
                    <a:lumOff val="25000"/>
                  </a:schemeClr>
                </a:solidFill>
                <a:latin typeface="Arial Narrow" panose="020B0606020202030204" pitchFamily="34" charset="0"/>
              </a:rPr>
              <a:t>     	Pertanian, Kelautan Perikanan, Irigasi, Kehutanan, Jalan dan Perdagangan</a:t>
            </a:r>
          </a:p>
          <a:p>
            <a:endParaRPr lang="sv-SE" sz="800" dirty="0">
              <a:solidFill>
                <a:schemeClr val="tx1">
                  <a:lumMod val="75000"/>
                  <a:lumOff val="25000"/>
                </a:schemeClr>
              </a:solidFill>
              <a:latin typeface="Arial Narrow" panose="020B0606020202030204" pitchFamily="34" charset="0"/>
            </a:endParaRPr>
          </a:p>
          <a:p>
            <a:pPr marL="271463" indent="-271463"/>
            <a:r>
              <a:rPr lang="sv-SE" sz="1400" b="1" dirty="0">
                <a:solidFill>
                  <a:schemeClr val="tx1">
                    <a:lumMod val="75000"/>
                    <a:lumOff val="25000"/>
                  </a:schemeClr>
                </a:solidFill>
                <a:latin typeface="Arial Narrow" panose="020B0606020202030204" pitchFamily="34" charset="0"/>
              </a:rPr>
              <a:t>3.  	Peningkatan Konektivitas Kawasan Untuk Pembangunan Inklusif di wilayah Nusa Tenggara,  Maluku dan Papua</a:t>
            </a:r>
          </a:p>
          <a:p>
            <a:pPr marL="265113" indent="-265113"/>
            <a:r>
              <a:rPr lang="sv-SE" sz="1400" b="1" dirty="0">
                <a:solidFill>
                  <a:schemeClr val="tx1">
                    <a:lumMod val="75000"/>
                    <a:lumOff val="25000"/>
                  </a:schemeClr>
                </a:solidFill>
                <a:latin typeface="Arial Narrow" panose="020B0606020202030204" pitchFamily="34" charset="0"/>
              </a:rPr>
              <a:t>     	</a:t>
            </a:r>
            <a:r>
              <a:rPr lang="sv-SE" sz="1400" dirty="0">
                <a:solidFill>
                  <a:schemeClr val="tx1">
                    <a:lumMod val="75000"/>
                    <a:lumOff val="25000"/>
                  </a:schemeClr>
                </a:solidFill>
                <a:latin typeface="Arial Narrow" panose="020B0606020202030204" pitchFamily="34" charset="0"/>
              </a:rPr>
              <a:t>Transportasi Perdesaan, Transportasi Laut dan Jalan</a:t>
            </a:r>
          </a:p>
        </p:txBody>
      </p:sp>
      <p:sp>
        <p:nvSpPr>
          <p:cNvPr id="65" name="Rectangle 64">
            <a:extLst>
              <a:ext uri="{FF2B5EF4-FFF2-40B4-BE49-F238E27FC236}">
                <a16:creationId xmlns:a16="http://schemas.microsoft.com/office/drawing/2014/main" xmlns="" id="{ABF6D00C-2348-4AEB-8522-CFB68FE9A0D1}"/>
              </a:ext>
            </a:extLst>
          </p:cNvPr>
          <p:cNvSpPr/>
          <p:nvPr/>
        </p:nvSpPr>
        <p:spPr>
          <a:xfrm>
            <a:off x="4996413" y="3695081"/>
            <a:ext cx="2248486" cy="307777"/>
          </a:xfrm>
          <a:prstGeom prst="rect">
            <a:avLst/>
          </a:prstGeom>
          <a:solidFill>
            <a:srgbClr val="B17ED8"/>
          </a:solidFill>
        </p:spPr>
        <p:txBody>
          <a:bodyPr wrap="square">
            <a:spAutoFit/>
          </a:bodyPr>
          <a:lstStyle/>
          <a:p>
            <a:r>
              <a:rPr lang="en-ID" sz="1400" b="1" dirty="0">
                <a:solidFill>
                  <a:schemeClr val="bg1"/>
                </a:solidFill>
                <a:latin typeface="Arial Narrow" panose="020B0606020202030204" pitchFamily="34" charset="0"/>
                <a:ea typeface="Dotum" panose="020B0600000101010101" pitchFamily="34" charset="-127"/>
                <a:cs typeface="Times New Roman" panose="02020603050405020304" pitchFamily="18" charset="0"/>
              </a:rPr>
              <a:t>DAK FISIK PENUGASAN</a:t>
            </a:r>
            <a:endParaRPr lang="en-ID" sz="1400" b="1" dirty="0">
              <a:solidFill>
                <a:schemeClr val="bg1"/>
              </a:solidFill>
              <a:latin typeface="Arial Narrow" panose="020B0606020202030204" pitchFamily="34" charset="0"/>
              <a:ea typeface="Dotum" panose="020B0600000101010101" pitchFamily="34" charset="-127"/>
            </a:endParaRPr>
          </a:p>
        </p:txBody>
      </p:sp>
      <p:sp>
        <p:nvSpPr>
          <p:cNvPr id="72" name="Rectangle 71">
            <a:extLst>
              <a:ext uri="{FF2B5EF4-FFF2-40B4-BE49-F238E27FC236}">
                <a16:creationId xmlns:a16="http://schemas.microsoft.com/office/drawing/2014/main" xmlns="" id="{04B9EDD1-B042-5042-BE17-8CAA421F5650}"/>
              </a:ext>
            </a:extLst>
          </p:cNvPr>
          <p:cNvSpPr/>
          <p:nvPr/>
        </p:nvSpPr>
        <p:spPr>
          <a:xfrm>
            <a:off x="8757062" y="3030449"/>
            <a:ext cx="1101723" cy="307777"/>
          </a:xfrm>
          <a:prstGeom prst="rect">
            <a:avLst/>
          </a:prstGeom>
        </p:spPr>
        <p:txBody>
          <a:bodyPr wrap="square">
            <a:spAutoFit/>
          </a:bodyPr>
          <a:lstStyle/>
          <a:p>
            <a:pPr marR="0" lvl="0" algn="just" defTabSz="914400" eaLnBrk="1" fontAlgn="auto" latinLnBrk="0" hangingPunct="1">
              <a:lnSpc>
                <a:spcPct val="100000"/>
              </a:lnSpc>
              <a:spcBef>
                <a:spcPts val="300"/>
              </a:spcBef>
              <a:spcAft>
                <a:spcPts val="300"/>
              </a:spcAft>
              <a:buClrTx/>
              <a:buSzTx/>
              <a:tabLst/>
              <a:defRPr/>
            </a:pPr>
            <a:r>
              <a:rPr kumimoji="0" lang="en-GB" sz="1400" b="1" i="0" u="none" strike="noStrike" kern="0" cap="none" spc="0" normalizeH="0" baseline="0" noProof="0" dirty="0" err="1">
                <a:ln>
                  <a:noFill/>
                </a:ln>
                <a:solidFill>
                  <a:prstClr val="black"/>
                </a:solidFill>
                <a:effectLst/>
                <a:uLnTx/>
                <a:uFillTx/>
                <a:latin typeface="Arial Narrow" panose="020B0606020202030204" pitchFamily="34" charset="0"/>
                <a:ea typeface="Open Sans Light" panose="020B0306030504020204" pitchFamily="34" charset="0"/>
                <a:cs typeface="Segoe UI Light" panose="020B0502040204020203" pitchFamily="34" charset="0"/>
              </a:rPr>
              <a:t>Perkim</a:t>
            </a:r>
            <a:endParaRPr kumimoji="0" lang="en-GB" sz="1400" b="1" i="0" u="none" strike="noStrike" kern="0" cap="none" spc="0" normalizeH="0" baseline="0" noProof="0" dirty="0">
              <a:ln>
                <a:noFill/>
              </a:ln>
              <a:solidFill>
                <a:prstClr val="black"/>
              </a:solidFill>
              <a:effectLst/>
              <a:uLnTx/>
              <a:uFillTx/>
              <a:latin typeface="Arial Narrow" panose="020B0606020202030204" pitchFamily="34" charset="0"/>
              <a:ea typeface="Open Sans Light" panose="020B0306030504020204" pitchFamily="34" charset="0"/>
              <a:cs typeface="Segoe UI Light" panose="020B0502040204020203" pitchFamily="34" charset="0"/>
            </a:endParaRPr>
          </a:p>
        </p:txBody>
      </p:sp>
      <p:sp>
        <p:nvSpPr>
          <p:cNvPr id="73" name="Rectangle 72">
            <a:extLst>
              <a:ext uri="{FF2B5EF4-FFF2-40B4-BE49-F238E27FC236}">
                <a16:creationId xmlns:a16="http://schemas.microsoft.com/office/drawing/2014/main" xmlns="" id="{4DF0A5EE-E05D-074F-8A92-408DA710CD25}"/>
              </a:ext>
            </a:extLst>
          </p:cNvPr>
          <p:cNvSpPr/>
          <p:nvPr/>
        </p:nvSpPr>
        <p:spPr>
          <a:xfrm>
            <a:off x="9606011" y="2858136"/>
            <a:ext cx="1839112" cy="307777"/>
          </a:xfrm>
          <a:prstGeom prst="rect">
            <a:avLst/>
          </a:prstGeom>
        </p:spPr>
        <p:txBody>
          <a:bodyPr wrap="square">
            <a:spAutoFit/>
          </a:bodyPr>
          <a:lstStyle/>
          <a:p>
            <a:pPr marR="0" lvl="0" algn="just" defTabSz="914400" eaLnBrk="1" fontAlgn="auto" latinLnBrk="0" hangingPunct="1">
              <a:lnSpc>
                <a:spcPct val="100000"/>
              </a:lnSpc>
              <a:spcBef>
                <a:spcPts val="300"/>
              </a:spcBef>
              <a:spcAft>
                <a:spcPts val="300"/>
              </a:spcAft>
              <a:buClrTx/>
              <a:buSzTx/>
              <a:tabLst/>
              <a:defRPr/>
            </a:pPr>
            <a:r>
              <a:rPr kumimoji="0" lang="en-GB" sz="1400" b="1" i="1" u="none" strike="noStrike" kern="0" cap="none" spc="0" normalizeH="0" baseline="0" noProof="0" dirty="0" err="1">
                <a:ln>
                  <a:noFill/>
                </a:ln>
                <a:solidFill>
                  <a:prstClr val="black"/>
                </a:solidFill>
                <a:effectLst/>
                <a:uLnTx/>
                <a:uFillTx/>
                <a:latin typeface="Arial Narrow" panose="020B0606020202030204" pitchFamily="34" charset="0"/>
                <a:ea typeface="Open Sans Light" panose="020B0306030504020204" pitchFamily="34" charset="0"/>
                <a:cs typeface="Segoe UI Light" panose="020B0502040204020203" pitchFamily="34" charset="0"/>
              </a:rPr>
              <a:t>Infrastruktur</a:t>
            </a:r>
            <a:r>
              <a:rPr kumimoji="0" lang="en-GB" sz="1400" b="1" i="1" u="none" strike="noStrike" kern="0" cap="none" spc="0" normalizeH="0" baseline="0" noProof="0" dirty="0">
                <a:ln>
                  <a:noFill/>
                </a:ln>
                <a:solidFill>
                  <a:prstClr val="black"/>
                </a:solidFill>
                <a:effectLst/>
                <a:uLnTx/>
                <a:uFillTx/>
                <a:latin typeface="Arial Narrow" panose="020B0606020202030204" pitchFamily="34" charset="0"/>
                <a:ea typeface="Open Sans Light" panose="020B0306030504020204" pitchFamily="34" charset="0"/>
                <a:cs typeface="Segoe UI Light" panose="020B0502040204020203" pitchFamily="34" charset="0"/>
              </a:rPr>
              <a:t> Dasar</a:t>
            </a:r>
          </a:p>
        </p:txBody>
      </p:sp>
      <p:sp>
        <p:nvSpPr>
          <p:cNvPr id="31" name="Rectangle 30">
            <a:extLst>
              <a:ext uri="{FF2B5EF4-FFF2-40B4-BE49-F238E27FC236}">
                <a16:creationId xmlns:a16="http://schemas.microsoft.com/office/drawing/2014/main" xmlns="" id="{41F56446-1E8E-41B3-A7CE-D2A04EC79C7F}"/>
              </a:ext>
            </a:extLst>
          </p:cNvPr>
          <p:cNvSpPr/>
          <p:nvPr/>
        </p:nvSpPr>
        <p:spPr>
          <a:xfrm>
            <a:off x="546148" y="1186762"/>
            <a:ext cx="4005615" cy="4088243"/>
          </a:xfrm>
          <a:prstGeom prst="rect">
            <a:avLst/>
          </a:prstGeom>
          <a:solidFill>
            <a:schemeClr val="bg2">
              <a:lumMod val="75000"/>
              <a:alpha val="54000"/>
            </a:schemeClr>
          </a:solidFill>
          <a:ln>
            <a:noFill/>
          </a:ln>
        </p:spPr>
        <p:style>
          <a:lnRef idx="1">
            <a:schemeClr val="accent6"/>
          </a:lnRef>
          <a:fillRef idx="2">
            <a:schemeClr val="accent6"/>
          </a:fillRef>
          <a:effectRef idx="1">
            <a:schemeClr val="accent6"/>
          </a:effectRef>
          <a:fontRef idx="minor">
            <a:schemeClr val="dk1"/>
          </a:fontRef>
        </p:style>
        <p:txBody>
          <a:bodyPr lIns="121917" tIns="60958" rIns="121917" bIns="60958" rtlCol="0" anchor="ctr"/>
          <a:lstStyle/>
          <a:p>
            <a:pPr algn="ctr"/>
            <a:r>
              <a:rPr lang="en-ID" dirty="0">
                <a:solidFill>
                  <a:schemeClr val="tx1">
                    <a:lumMod val="85000"/>
                    <a:lumOff val="15000"/>
                  </a:schemeClr>
                </a:solidFill>
                <a:latin typeface="Arial Narrow" panose="020B0606020202030204" pitchFamily="34" charset="0"/>
              </a:rPr>
              <a:t>Dana </a:t>
            </a:r>
            <a:r>
              <a:rPr lang="en-ID" dirty="0" err="1">
                <a:solidFill>
                  <a:schemeClr val="tx1">
                    <a:lumMod val="85000"/>
                    <a:lumOff val="15000"/>
                  </a:schemeClr>
                </a:solidFill>
                <a:latin typeface="Arial Narrow" panose="020B0606020202030204" pitchFamily="34" charset="0"/>
              </a:rPr>
              <a:t>Alokasi</a:t>
            </a:r>
            <a:r>
              <a:rPr lang="en-ID" dirty="0">
                <a:solidFill>
                  <a:schemeClr val="tx1">
                    <a:lumMod val="85000"/>
                    <a:lumOff val="15000"/>
                  </a:schemeClr>
                </a:solidFill>
                <a:latin typeface="Arial Narrow" panose="020B0606020202030204" pitchFamily="34" charset="0"/>
              </a:rPr>
              <a:t> </a:t>
            </a:r>
            <a:r>
              <a:rPr lang="en-ID" dirty="0" err="1">
                <a:solidFill>
                  <a:schemeClr val="tx1">
                    <a:lumMod val="85000"/>
                    <a:lumOff val="15000"/>
                  </a:schemeClr>
                </a:solidFill>
                <a:latin typeface="Arial Narrow" panose="020B0606020202030204" pitchFamily="34" charset="0"/>
              </a:rPr>
              <a:t>Khusus</a:t>
            </a:r>
            <a:r>
              <a:rPr lang="en-ID" dirty="0">
                <a:solidFill>
                  <a:schemeClr val="tx1">
                    <a:lumMod val="85000"/>
                    <a:lumOff val="15000"/>
                  </a:schemeClr>
                </a:solidFill>
                <a:latin typeface="Arial Narrow" panose="020B0606020202030204" pitchFamily="34" charset="0"/>
              </a:rPr>
              <a:t> </a:t>
            </a:r>
            <a:r>
              <a:rPr lang="en-ID" dirty="0" err="1">
                <a:solidFill>
                  <a:schemeClr val="tx1">
                    <a:lumMod val="85000"/>
                    <a:lumOff val="15000"/>
                  </a:schemeClr>
                </a:solidFill>
                <a:latin typeface="Arial Narrow" panose="020B0606020202030204" pitchFamily="34" charset="0"/>
              </a:rPr>
              <a:t>Fisik</a:t>
            </a:r>
            <a:r>
              <a:rPr lang="en-ID" dirty="0">
                <a:solidFill>
                  <a:schemeClr val="tx1">
                    <a:lumMod val="85000"/>
                    <a:lumOff val="15000"/>
                  </a:schemeClr>
                </a:solidFill>
                <a:latin typeface="Arial Narrow" panose="020B0606020202030204" pitchFamily="34" charset="0"/>
              </a:rPr>
              <a:t> yang </a:t>
            </a:r>
            <a:r>
              <a:rPr lang="en-ID" dirty="0" err="1">
                <a:solidFill>
                  <a:schemeClr val="tx1">
                    <a:lumMod val="85000"/>
                    <a:lumOff val="15000"/>
                  </a:schemeClr>
                </a:solidFill>
                <a:latin typeface="Arial Narrow" panose="020B0606020202030204" pitchFamily="34" charset="0"/>
              </a:rPr>
              <a:t>selanjutnya</a:t>
            </a:r>
            <a:r>
              <a:rPr lang="en-ID" dirty="0">
                <a:solidFill>
                  <a:schemeClr val="tx1">
                    <a:lumMod val="85000"/>
                    <a:lumOff val="15000"/>
                  </a:schemeClr>
                </a:solidFill>
                <a:latin typeface="Arial Narrow" panose="020B0606020202030204" pitchFamily="34" charset="0"/>
              </a:rPr>
              <a:t> </a:t>
            </a:r>
            <a:r>
              <a:rPr lang="en-ID" dirty="0" err="1">
                <a:solidFill>
                  <a:schemeClr val="tx1">
                    <a:lumMod val="85000"/>
                    <a:lumOff val="15000"/>
                  </a:schemeClr>
                </a:solidFill>
                <a:latin typeface="Arial Narrow" panose="020B0606020202030204" pitchFamily="34" charset="0"/>
              </a:rPr>
              <a:t>disingkat</a:t>
            </a:r>
            <a:r>
              <a:rPr lang="en-ID" dirty="0">
                <a:solidFill>
                  <a:schemeClr val="tx1">
                    <a:lumMod val="85000"/>
                    <a:lumOff val="15000"/>
                  </a:schemeClr>
                </a:solidFill>
                <a:latin typeface="Arial Narrow" panose="020B0606020202030204" pitchFamily="34" charset="0"/>
              </a:rPr>
              <a:t> DAK </a:t>
            </a:r>
            <a:r>
              <a:rPr lang="en-ID" dirty="0" err="1">
                <a:solidFill>
                  <a:schemeClr val="tx1">
                    <a:lumMod val="85000"/>
                    <a:lumOff val="15000"/>
                  </a:schemeClr>
                </a:solidFill>
                <a:latin typeface="Arial Narrow" panose="020B0606020202030204" pitchFamily="34" charset="0"/>
              </a:rPr>
              <a:t>Fisik</a:t>
            </a:r>
            <a:r>
              <a:rPr lang="en-ID" dirty="0">
                <a:solidFill>
                  <a:schemeClr val="tx1">
                    <a:lumMod val="85000"/>
                    <a:lumOff val="15000"/>
                  </a:schemeClr>
                </a:solidFill>
                <a:latin typeface="Arial Narrow" panose="020B0606020202030204" pitchFamily="34" charset="0"/>
              </a:rPr>
              <a:t> </a:t>
            </a:r>
            <a:r>
              <a:rPr lang="en-ID" dirty="0" err="1">
                <a:solidFill>
                  <a:schemeClr val="tx1">
                    <a:lumMod val="85000"/>
                    <a:lumOff val="15000"/>
                  </a:schemeClr>
                </a:solidFill>
                <a:latin typeface="Arial Narrow" panose="020B0606020202030204" pitchFamily="34" charset="0"/>
              </a:rPr>
              <a:t>adalah</a:t>
            </a:r>
            <a:r>
              <a:rPr lang="en-ID" dirty="0">
                <a:solidFill>
                  <a:schemeClr val="tx1">
                    <a:lumMod val="85000"/>
                    <a:lumOff val="15000"/>
                  </a:schemeClr>
                </a:solidFill>
                <a:latin typeface="Arial Narrow" panose="020B0606020202030204" pitchFamily="34" charset="0"/>
              </a:rPr>
              <a:t> </a:t>
            </a:r>
            <a:r>
              <a:rPr lang="en-ID" dirty="0" err="1">
                <a:solidFill>
                  <a:schemeClr val="tx1">
                    <a:lumMod val="85000"/>
                    <a:lumOff val="15000"/>
                  </a:schemeClr>
                </a:solidFill>
                <a:latin typeface="Arial Narrow" panose="020B0606020202030204" pitchFamily="34" charset="0"/>
              </a:rPr>
              <a:t>dana</a:t>
            </a:r>
            <a:r>
              <a:rPr lang="en-ID" dirty="0">
                <a:solidFill>
                  <a:schemeClr val="tx1">
                    <a:lumMod val="85000"/>
                    <a:lumOff val="15000"/>
                  </a:schemeClr>
                </a:solidFill>
                <a:latin typeface="Arial Narrow" panose="020B0606020202030204" pitchFamily="34" charset="0"/>
              </a:rPr>
              <a:t> yang </a:t>
            </a:r>
            <a:r>
              <a:rPr lang="en-ID" dirty="0" err="1">
                <a:solidFill>
                  <a:schemeClr val="tx1">
                    <a:lumMod val="85000"/>
                    <a:lumOff val="15000"/>
                  </a:schemeClr>
                </a:solidFill>
                <a:latin typeface="Arial Narrow" panose="020B0606020202030204" pitchFamily="34" charset="0"/>
              </a:rPr>
              <a:t>dialokasikan</a:t>
            </a:r>
            <a:r>
              <a:rPr lang="en-ID" dirty="0">
                <a:solidFill>
                  <a:schemeClr val="tx1">
                    <a:lumMod val="85000"/>
                    <a:lumOff val="15000"/>
                  </a:schemeClr>
                </a:solidFill>
                <a:latin typeface="Arial Narrow" panose="020B0606020202030204" pitchFamily="34" charset="0"/>
              </a:rPr>
              <a:t> </a:t>
            </a:r>
            <a:r>
              <a:rPr lang="en-ID" dirty="0" err="1">
                <a:solidFill>
                  <a:schemeClr val="tx1">
                    <a:lumMod val="85000"/>
                    <a:lumOff val="15000"/>
                  </a:schemeClr>
                </a:solidFill>
                <a:latin typeface="Arial Narrow" panose="020B0606020202030204" pitchFamily="34" charset="0"/>
              </a:rPr>
              <a:t>dalam</a:t>
            </a:r>
            <a:r>
              <a:rPr lang="en-ID" dirty="0">
                <a:solidFill>
                  <a:schemeClr val="tx1">
                    <a:lumMod val="85000"/>
                    <a:lumOff val="15000"/>
                  </a:schemeClr>
                </a:solidFill>
                <a:latin typeface="Arial Narrow" panose="020B0606020202030204" pitchFamily="34" charset="0"/>
              </a:rPr>
              <a:t> APBN </a:t>
            </a:r>
            <a:r>
              <a:rPr lang="en-ID" dirty="0" err="1">
                <a:solidFill>
                  <a:schemeClr val="tx1">
                    <a:lumMod val="85000"/>
                    <a:lumOff val="15000"/>
                  </a:schemeClr>
                </a:solidFill>
                <a:latin typeface="Arial Narrow" panose="020B0606020202030204" pitchFamily="34" charset="0"/>
              </a:rPr>
              <a:t>kepada</a:t>
            </a:r>
            <a:r>
              <a:rPr lang="en-ID" dirty="0">
                <a:solidFill>
                  <a:schemeClr val="tx1">
                    <a:lumMod val="85000"/>
                    <a:lumOff val="15000"/>
                  </a:schemeClr>
                </a:solidFill>
                <a:latin typeface="Arial Narrow" panose="020B0606020202030204" pitchFamily="34" charset="0"/>
              </a:rPr>
              <a:t> </a:t>
            </a:r>
            <a:r>
              <a:rPr lang="en-ID" dirty="0" err="1">
                <a:solidFill>
                  <a:schemeClr val="tx1">
                    <a:lumMod val="85000"/>
                    <a:lumOff val="15000"/>
                  </a:schemeClr>
                </a:solidFill>
                <a:latin typeface="Arial Narrow" panose="020B0606020202030204" pitchFamily="34" charset="0"/>
              </a:rPr>
              <a:t>daerah</a:t>
            </a:r>
            <a:r>
              <a:rPr lang="en-ID" dirty="0">
                <a:solidFill>
                  <a:schemeClr val="tx1">
                    <a:lumMod val="85000"/>
                    <a:lumOff val="15000"/>
                  </a:schemeClr>
                </a:solidFill>
                <a:latin typeface="Arial Narrow" panose="020B0606020202030204" pitchFamily="34" charset="0"/>
              </a:rPr>
              <a:t> </a:t>
            </a:r>
            <a:r>
              <a:rPr lang="en-ID" dirty="0" err="1">
                <a:solidFill>
                  <a:schemeClr val="tx1">
                    <a:lumMod val="85000"/>
                    <a:lumOff val="15000"/>
                  </a:schemeClr>
                </a:solidFill>
                <a:latin typeface="Arial Narrow" panose="020B0606020202030204" pitchFamily="34" charset="0"/>
              </a:rPr>
              <a:t>tertentu</a:t>
            </a:r>
            <a:r>
              <a:rPr lang="en-ID" dirty="0">
                <a:solidFill>
                  <a:schemeClr val="tx1">
                    <a:lumMod val="85000"/>
                    <a:lumOff val="15000"/>
                  </a:schemeClr>
                </a:solidFill>
                <a:latin typeface="Arial Narrow" panose="020B0606020202030204" pitchFamily="34" charset="0"/>
              </a:rPr>
              <a:t> </a:t>
            </a:r>
            <a:r>
              <a:rPr lang="en-ID" dirty="0" err="1">
                <a:solidFill>
                  <a:schemeClr val="tx1">
                    <a:lumMod val="85000"/>
                    <a:lumOff val="15000"/>
                  </a:schemeClr>
                </a:solidFill>
                <a:latin typeface="Arial Narrow" panose="020B0606020202030204" pitchFamily="34" charset="0"/>
              </a:rPr>
              <a:t>dengan</a:t>
            </a:r>
            <a:r>
              <a:rPr lang="en-ID" dirty="0">
                <a:solidFill>
                  <a:schemeClr val="tx1">
                    <a:lumMod val="85000"/>
                    <a:lumOff val="15000"/>
                  </a:schemeClr>
                </a:solidFill>
                <a:latin typeface="Arial Narrow" panose="020B0606020202030204" pitchFamily="34" charset="0"/>
              </a:rPr>
              <a:t> </a:t>
            </a:r>
            <a:r>
              <a:rPr lang="en-ID" dirty="0" err="1">
                <a:solidFill>
                  <a:schemeClr val="tx1">
                    <a:lumMod val="85000"/>
                    <a:lumOff val="15000"/>
                  </a:schemeClr>
                </a:solidFill>
                <a:latin typeface="Arial Narrow" panose="020B0606020202030204" pitchFamily="34" charset="0"/>
              </a:rPr>
              <a:t>tujuan</a:t>
            </a:r>
            <a:r>
              <a:rPr lang="en-ID" dirty="0">
                <a:solidFill>
                  <a:schemeClr val="tx1">
                    <a:lumMod val="85000"/>
                    <a:lumOff val="15000"/>
                  </a:schemeClr>
                </a:solidFill>
                <a:latin typeface="Arial Narrow" panose="020B0606020202030204" pitchFamily="34" charset="0"/>
              </a:rPr>
              <a:t> </a:t>
            </a:r>
            <a:r>
              <a:rPr lang="en-ID" dirty="0" err="1">
                <a:solidFill>
                  <a:schemeClr val="tx1">
                    <a:lumMod val="85000"/>
                    <a:lumOff val="15000"/>
                  </a:schemeClr>
                </a:solidFill>
                <a:latin typeface="Arial Narrow" panose="020B0606020202030204" pitchFamily="34" charset="0"/>
              </a:rPr>
              <a:t>untuk</a:t>
            </a:r>
            <a:r>
              <a:rPr lang="en-ID" dirty="0">
                <a:solidFill>
                  <a:schemeClr val="tx1">
                    <a:lumMod val="85000"/>
                    <a:lumOff val="15000"/>
                  </a:schemeClr>
                </a:solidFill>
                <a:latin typeface="Arial Narrow" panose="020B0606020202030204" pitchFamily="34" charset="0"/>
              </a:rPr>
              <a:t> </a:t>
            </a:r>
            <a:r>
              <a:rPr lang="en-ID" dirty="0" err="1">
                <a:solidFill>
                  <a:schemeClr val="tx1">
                    <a:lumMod val="85000"/>
                    <a:lumOff val="15000"/>
                  </a:schemeClr>
                </a:solidFill>
                <a:latin typeface="Arial Narrow" panose="020B0606020202030204" pitchFamily="34" charset="0"/>
              </a:rPr>
              <a:t>membantu</a:t>
            </a:r>
            <a:r>
              <a:rPr lang="en-ID" dirty="0">
                <a:solidFill>
                  <a:schemeClr val="tx1">
                    <a:lumMod val="85000"/>
                    <a:lumOff val="15000"/>
                  </a:schemeClr>
                </a:solidFill>
                <a:latin typeface="Arial Narrow" panose="020B0606020202030204" pitchFamily="34" charset="0"/>
              </a:rPr>
              <a:t> </a:t>
            </a:r>
            <a:r>
              <a:rPr lang="en-ID" dirty="0" err="1">
                <a:solidFill>
                  <a:schemeClr val="tx1">
                    <a:lumMod val="85000"/>
                    <a:lumOff val="15000"/>
                  </a:schemeClr>
                </a:solidFill>
                <a:latin typeface="Arial Narrow" panose="020B0606020202030204" pitchFamily="34" charset="0"/>
              </a:rPr>
              <a:t>mendanai</a:t>
            </a:r>
            <a:r>
              <a:rPr lang="en-ID" dirty="0">
                <a:solidFill>
                  <a:schemeClr val="tx1">
                    <a:lumMod val="85000"/>
                    <a:lumOff val="15000"/>
                  </a:schemeClr>
                </a:solidFill>
                <a:latin typeface="Arial Narrow" panose="020B0606020202030204" pitchFamily="34" charset="0"/>
              </a:rPr>
              <a:t> </a:t>
            </a:r>
            <a:r>
              <a:rPr lang="en-ID" dirty="0" err="1">
                <a:solidFill>
                  <a:schemeClr val="tx1">
                    <a:lumMod val="85000"/>
                    <a:lumOff val="15000"/>
                  </a:schemeClr>
                </a:solidFill>
                <a:latin typeface="Arial Narrow" panose="020B0606020202030204" pitchFamily="34" charset="0"/>
              </a:rPr>
              <a:t>kegiatan</a:t>
            </a:r>
            <a:r>
              <a:rPr lang="en-ID" dirty="0">
                <a:solidFill>
                  <a:schemeClr val="tx1">
                    <a:lumMod val="85000"/>
                    <a:lumOff val="15000"/>
                  </a:schemeClr>
                </a:solidFill>
                <a:latin typeface="Arial Narrow" panose="020B0606020202030204" pitchFamily="34" charset="0"/>
              </a:rPr>
              <a:t> </a:t>
            </a:r>
            <a:r>
              <a:rPr lang="en-ID" dirty="0" err="1">
                <a:solidFill>
                  <a:schemeClr val="tx1">
                    <a:lumMod val="85000"/>
                    <a:lumOff val="15000"/>
                  </a:schemeClr>
                </a:solidFill>
                <a:latin typeface="Arial Narrow" panose="020B0606020202030204" pitchFamily="34" charset="0"/>
              </a:rPr>
              <a:t>khusus</a:t>
            </a:r>
            <a:r>
              <a:rPr lang="en-ID" dirty="0">
                <a:solidFill>
                  <a:schemeClr val="tx1">
                    <a:lumMod val="85000"/>
                    <a:lumOff val="15000"/>
                  </a:schemeClr>
                </a:solidFill>
                <a:latin typeface="Arial Narrow" panose="020B0606020202030204" pitchFamily="34" charset="0"/>
              </a:rPr>
              <a:t> </a:t>
            </a:r>
            <a:r>
              <a:rPr lang="en-ID" dirty="0" err="1">
                <a:solidFill>
                  <a:schemeClr val="tx1">
                    <a:lumMod val="85000"/>
                    <a:lumOff val="15000"/>
                  </a:schemeClr>
                </a:solidFill>
                <a:latin typeface="Arial Narrow" panose="020B0606020202030204" pitchFamily="34" charset="0"/>
              </a:rPr>
              <a:t>fisik</a:t>
            </a:r>
            <a:r>
              <a:rPr lang="en-ID" dirty="0">
                <a:solidFill>
                  <a:schemeClr val="tx1">
                    <a:lumMod val="85000"/>
                    <a:lumOff val="15000"/>
                  </a:schemeClr>
                </a:solidFill>
                <a:latin typeface="Arial Narrow" panose="020B0606020202030204" pitchFamily="34" charset="0"/>
              </a:rPr>
              <a:t> yang </a:t>
            </a:r>
            <a:r>
              <a:rPr lang="en-ID" dirty="0" err="1">
                <a:solidFill>
                  <a:schemeClr val="tx1">
                    <a:lumMod val="85000"/>
                    <a:lumOff val="15000"/>
                  </a:schemeClr>
                </a:solidFill>
                <a:latin typeface="Arial Narrow" panose="020B0606020202030204" pitchFamily="34" charset="0"/>
              </a:rPr>
              <a:t>merupakan</a:t>
            </a:r>
            <a:r>
              <a:rPr lang="en-ID" dirty="0">
                <a:solidFill>
                  <a:schemeClr val="tx1">
                    <a:lumMod val="85000"/>
                    <a:lumOff val="15000"/>
                  </a:schemeClr>
                </a:solidFill>
                <a:latin typeface="Arial Narrow" panose="020B0606020202030204" pitchFamily="34" charset="0"/>
              </a:rPr>
              <a:t> </a:t>
            </a:r>
            <a:r>
              <a:rPr lang="en-ID" dirty="0" err="1">
                <a:solidFill>
                  <a:schemeClr val="tx1">
                    <a:lumMod val="85000"/>
                    <a:lumOff val="15000"/>
                  </a:schemeClr>
                </a:solidFill>
                <a:latin typeface="Arial Narrow" panose="020B0606020202030204" pitchFamily="34" charset="0"/>
              </a:rPr>
              <a:t>urusan</a:t>
            </a:r>
            <a:r>
              <a:rPr lang="en-ID" dirty="0">
                <a:solidFill>
                  <a:schemeClr val="tx1">
                    <a:lumMod val="85000"/>
                    <a:lumOff val="15000"/>
                  </a:schemeClr>
                </a:solidFill>
                <a:latin typeface="Arial Narrow" panose="020B0606020202030204" pitchFamily="34" charset="0"/>
              </a:rPr>
              <a:t> </a:t>
            </a:r>
            <a:r>
              <a:rPr lang="en-ID" dirty="0" err="1">
                <a:solidFill>
                  <a:schemeClr val="tx1">
                    <a:lumMod val="85000"/>
                    <a:lumOff val="15000"/>
                  </a:schemeClr>
                </a:solidFill>
                <a:latin typeface="Arial Narrow" panose="020B0606020202030204" pitchFamily="34" charset="0"/>
              </a:rPr>
              <a:t>daerah</a:t>
            </a:r>
            <a:r>
              <a:rPr lang="en-ID" dirty="0">
                <a:solidFill>
                  <a:schemeClr val="tx1">
                    <a:lumMod val="85000"/>
                    <a:lumOff val="15000"/>
                  </a:schemeClr>
                </a:solidFill>
                <a:latin typeface="Arial Narrow" panose="020B0606020202030204" pitchFamily="34" charset="0"/>
              </a:rPr>
              <a:t> </a:t>
            </a:r>
            <a:r>
              <a:rPr lang="en-ID" dirty="0" err="1">
                <a:solidFill>
                  <a:schemeClr val="tx1">
                    <a:lumMod val="85000"/>
                    <a:lumOff val="15000"/>
                  </a:schemeClr>
                </a:solidFill>
                <a:latin typeface="Arial Narrow" panose="020B0606020202030204" pitchFamily="34" charset="0"/>
              </a:rPr>
              <a:t>dan</a:t>
            </a:r>
            <a:r>
              <a:rPr lang="en-ID" dirty="0">
                <a:solidFill>
                  <a:schemeClr val="tx1">
                    <a:lumMod val="85000"/>
                    <a:lumOff val="15000"/>
                  </a:schemeClr>
                </a:solidFill>
                <a:latin typeface="Arial Narrow" panose="020B0606020202030204" pitchFamily="34" charset="0"/>
              </a:rPr>
              <a:t> </a:t>
            </a:r>
            <a:r>
              <a:rPr lang="en-ID" dirty="0" err="1">
                <a:solidFill>
                  <a:schemeClr val="tx1">
                    <a:lumMod val="85000"/>
                    <a:lumOff val="15000"/>
                  </a:schemeClr>
                </a:solidFill>
                <a:latin typeface="Arial Narrow" panose="020B0606020202030204" pitchFamily="34" charset="0"/>
              </a:rPr>
              <a:t>sesuai</a:t>
            </a:r>
            <a:r>
              <a:rPr lang="en-ID" dirty="0">
                <a:solidFill>
                  <a:schemeClr val="tx1">
                    <a:lumMod val="85000"/>
                    <a:lumOff val="15000"/>
                  </a:schemeClr>
                </a:solidFill>
                <a:latin typeface="Arial Narrow" panose="020B0606020202030204" pitchFamily="34" charset="0"/>
              </a:rPr>
              <a:t> </a:t>
            </a:r>
            <a:r>
              <a:rPr lang="en-ID" dirty="0" err="1">
                <a:solidFill>
                  <a:schemeClr val="tx1">
                    <a:lumMod val="85000"/>
                    <a:lumOff val="15000"/>
                  </a:schemeClr>
                </a:solidFill>
                <a:latin typeface="Arial Narrow" panose="020B0606020202030204" pitchFamily="34" charset="0"/>
              </a:rPr>
              <a:t>dengan</a:t>
            </a:r>
            <a:r>
              <a:rPr lang="en-ID" dirty="0">
                <a:solidFill>
                  <a:schemeClr val="tx1">
                    <a:lumMod val="85000"/>
                    <a:lumOff val="15000"/>
                  </a:schemeClr>
                </a:solidFill>
                <a:latin typeface="Arial Narrow" panose="020B0606020202030204" pitchFamily="34" charset="0"/>
              </a:rPr>
              <a:t> </a:t>
            </a:r>
            <a:r>
              <a:rPr lang="en-ID" dirty="0" err="1">
                <a:solidFill>
                  <a:schemeClr val="tx1">
                    <a:lumMod val="85000"/>
                    <a:lumOff val="15000"/>
                  </a:schemeClr>
                </a:solidFill>
                <a:latin typeface="Arial Narrow" panose="020B0606020202030204" pitchFamily="34" charset="0"/>
              </a:rPr>
              <a:t>prioritas</a:t>
            </a:r>
            <a:r>
              <a:rPr lang="en-ID" dirty="0">
                <a:solidFill>
                  <a:schemeClr val="tx1">
                    <a:lumMod val="85000"/>
                    <a:lumOff val="15000"/>
                  </a:schemeClr>
                </a:solidFill>
                <a:latin typeface="Arial Narrow" panose="020B0606020202030204" pitchFamily="34" charset="0"/>
              </a:rPr>
              <a:t> </a:t>
            </a:r>
            <a:r>
              <a:rPr lang="en-ID" dirty="0" err="1">
                <a:solidFill>
                  <a:schemeClr val="tx1">
                    <a:lumMod val="85000"/>
                    <a:lumOff val="15000"/>
                  </a:schemeClr>
                </a:solidFill>
                <a:latin typeface="Arial Narrow" panose="020B0606020202030204" pitchFamily="34" charset="0"/>
              </a:rPr>
              <a:t>nasional</a:t>
            </a:r>
            <a:endParaRPr lang="en-ID" dirty="0">
              <a:solidFill>
                <a:schemeClr val="tx1">
                  <a:lumMod val="85000"/>
                  <a:lumOff val="15000"/>
                </a:schemeClr>
              </a:solidFill>
              <a:latin typeface="Arial Narrow" panose="020B0606020202030204" pitchFamily="34" charset="0"/>
            </a:endParaRPr>
          </a:p>
        </p:txBody>
      </p:sp>
      <p:sp>
        <p:nvSpPr>
          <p:cNvPr id="32" name="Rectangle 31">
            <a:extLst>
              <a:ext uri="{FF2B5EF4-FFF2-40B4-BE49-F238E27FC236}">
                <a16:creationId xmlns:a16="http://schemas.microsoft.com/office/drawing/2014/main" xmlns="" id="{F5B4827E-0CCF-40E8-B5A1-CA915E1F6523}"/>
              </a:ext>
            </a:extLst>
          </p:cNvPr>
          <p:cNvSpPr/>
          <p:nvPr/>
        </p:nvSpPr>
        <p:spPr>
          <a:xfrm>
            <a:off x="586756" y="1584447"/>
            <a:ext cx="3746500" cy="451405"/>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wrap="square" lIns="121917" tIns="60958" rIns="121917" bIns="60958">
            <a:spAutoFit/>
          </a:bodyPr>
          <a:lstStyle/>
          <a:p>
            <a:pPr algn="ctr">
              <a:buSzPct val="100000"/>
              <a:defRPr/>
            </a:pPr>
            <a:r>
              <a:rPr lang="en-US" sz="2100" b="1" kern="0" dirty="0">
                <a:solidFill>
                  <a:schemeClr val="tx1"/>
                </a:solidFill>
                <a:latin typeface="Arial Narrow" panose="020B0606020202030204" pitchFamily="34" charset="0"/>
              </a:rPr>
              <a:t>DANA ALOKASI KHUSUS FISIK</a:t>
            </a:r>
          </a:p>
        </p:txBody>
      </p:sp>
      <p:sp>
        <p:nvSpPr>
          <p:cNvPr id="35" name="Rectangle 34"/>
          <p:cNvSpPr/>
          <p:nvPr/>
        </p:nvSpPr>
        <p:spPr>
          <a:xfrm>
            <a:off x="790031" y="4410947"/>
            <a:ext cx="3339949" cy="461661"/>
          </a:xfrm>
          <a:prstGeom prst="rect">
            <a:avLst/>
          </a:prstGeom>
        </p:spPr>
        <p:txBody>
          <a:bodyPr wrap="square" lIns="121917" tIns="60958" rIns="121917" bIns="60958">
            <a:spAutoFit/>
          </a:bodyPr>
          <a:lstStyle/>
          <a:p>
            <a:pPr algn="ctr"/>
            <a:r>
              <a:rPr lang="en-US" sz="1100" b="1" i="1" dirty="0" err="1">
                <a:solidFill>
                  <a:sysClr val="windowText" lastClr="000000"/>
                </a:solidFill>
                <a:latin typeface="Arial Narrow" panose="020B0606020202030204" pitchFamily="34" charset="0"/>
                <a:cs typeface="Arial" panose="020B0604020202020204" pitchFamily="34" charset="0"/>
              </a:rPr>
              <a:t>Perpres</a:t>
            </a:r>
            <a:r>
              <a:rPr lang="en-US" sz="1100" b="1" i="1" dirty="0">
                <a:solidFill>
                  <a:sysClr val="windowText" lastClr="000000"/>
                </a:solidFill>
                <a:latin typeface="Arial Narrow" panose="020B0606020202030204" pitchFamily="34" charset="0"/>
                <a:cs typeface="Arial" panose="020B0604020202020204" pitchFamily="34" charset="0"/>
              </a:rPr>
              <a:t> </a:t>
            </a:r>
            <a:r>
              <a:rPr lang="en-US" sz="1100" b="1" i="1" dirty="0" err="1">
                <a:solidFill>
                  <a:sysClr val="windowText" lastClr="000000"/>
                </a:solidFill>
                <a:latin typeface="Arial Narrow" panose="020B0606020202030204" pitchFamily="34" charset="0"/>
                <a:cs typeface="Arial" panose="020B0604020202020204" pitchFamily="34" charset="0"/>
              </a:rPr>
              <a:t>Nomor</a:t>
            </a:r>
            <a:r>
              <a:rPr lang="en-US" sz="1100" b="1" i="1" dirty="0">
                <a:solidFill>
                  <a:sysClr val="windowText" lastClr="000000"/>
                </a:solidFill>
                <a:latin typeface="Arial Narrow" panose="020B0606020202030204" pitchFamily="34" charset="0"/>
                <a:cs typeface="Arial" panose="020B0604020202020204" pitchFamily="34" charset="0"/>
              </a:rPr>
              <a:t>  123  </a:t>
            </a:r>
            <a:r>
              <a:rPr lang="en-US" sz="1100" b="1" i="1" dirty="0" err="1">
                <a:solidFill>
                  <a:sysClr val="windowText" lastClr="000000"/>
                </a:solidFill>
                <a:latin typeface="Arial Narrow" panose="020B0606020202030204" pitchFamily="34" charset="0"/>
                <a:cs typeface="Arial" panose="020B0604020202020204" pitchFamily="34" charset="0"/>
              </a:rPr>
              <a:t>tahun</a:t>
            </a:r>
            <a:r>
              <a:rPr lang="en-US" sz="1100" b="1" i="1" dirty="0">
                <a:solidFill>
                  <a:sysClr val="windowText" lastClr="000000"/>
                </a:solidFill>
                <a:latin typeface="Arial Narrow" panose="020B0606020202030204" pitchFamily="34" charset="0"/>
                <a:cs typeface="Arial" panose="020B0604020202020204" pitchFamily="34" charset="0"/>
              </a:rPr>
              <a:t> 2020 </a:t>
            </a:r>
            <a:r>
              <a:rPr lang="en-US" sz="1100" b="1" i="1" dirty="0" err="1">
                <a:solidFill>
                  <a:sysClr val="windowText" lastClr="000000"/>
                </a:solidFill>
                <a:latin typeface="Arial Narrow" panose="020B0606020202030204" pitchFamily="34" charset="0"/>
                <a:cs typeface="Arial" panose="020B0604020202020204" pitchFamily="34" charset="0"/>
              </a:rPr>
              <a:t>tentang</a:t>
            </a:r>
            <a:r>
              <a:rPr lang="en-US" sz="1100" b="1" i="1" dirty="0">
                <a:solidFill>
                  <a:sysClr val="windowText" lastClr="000000"/>
                </a:solidFill>
                <a:latin typeface="Arial Narrow" panose="020B0606020202030204" pitchFamily="34" charset="0"/>
                <a:cs typeface="Arial" panose="020B0604020202020204" pitchFamily="34" charset="0"/>
              </a:rPr>
              <a:t> </a:t>
            </a:r>
            <a:r>
              <a:rPr lang="en-US" sz="1100" b="1" i="1" dirty="0" err="1">
                <a:solidFill>
                  <a:sysClr val="windowText" lastClr="000000"/>
                </a:solidFill>
                <a:latin typeface="Arial Narrow" panose="020B0606020202030204" pitchFamily="34" charset="0"/>
                <a:cs typeface="Arial" panose="020B0604020202020204" pitchFamily="34" charset="0"/>
              </a:rPr>
              <a:t>Juknis</a:t>
            </a:r>
            <a:r>
              <a:rPr lang="en-US" sz="1100" b="1" i="1" dirty="0">
                <a:solidFill>
                  <a:sysClr val="windowText" lastClr="000000"/>
                </a:solidFill>
                <a:latin typeface="Arial Narrow" panose="020B0606020202030204" pitchFamily="34" charset="0"/>
                <a:cs typeface="Arial" panose="020B0604020202020204" pitchFamily="34" charset="0"/>
              </a:rPr>
              <a:t> </a:t>
            </a:r>
            <a:r>
              <a:rPr lang="en-US" sz="1100" b="1" i="1" dirty="0" err="1">
                <a:solidFill>
                  <a:sysClr val="windowText" lastClr="000000"/>
                </a:solidFill>
                <a:latin typeface="Arial Narrow" panose="020B0606020202030204" pitchFamily="34" charset="0"/>
                <a:cs typeface="Arial" panose="020B0604020202020204" pitchFamily="34" charset="0"/>
              </a:rPr>
              <a:t>Pelaksanaan</a:t>
            </a:r>
            <a:r>
              <a:rPr lang="en-US" sz="1100" b="1" i="1" dirty="0">
                <a:solidFill>
                  <a:sysClr val="windowText" lastClr="000000"/>
                </a:solidFill>
                <a:latin typeface="Arial Narrow" panose="020B0606020202030204" pitchFamily="34" charset="0"/>
                <a:cs typeface="Arial" panose="020B0604020202020204" pitchFamily="34" charset="0"/>
              </a:rPr>
              <a:t> DAK </a:t>
            </a:r>
            <a:r>
              <a:rPr lang="en-US" sz="1100" b="1" i="1" dirty="0" err="1">
                <a:solidFill>
                  <a:sysClr val="windowText" lastClr="000000"/>
                </a:solidFill>
                <a:latin typeface="Arial Narrow" panose="020B0606020202030204" pitchFamily="34" charset="0"/>
                <a:cs typeface="Arial" panose="020B0604020202020204" pitchFamily="34" charset="0"/>
              </a:rPr>
              <a:t>Fisik</a:t>
            </a:r>
            <a:r>
              <a:rPr lang="en-US" sz="1100" b="1" i="1" dirty="0">
                <a:solidFill>
                  <a:sysClr val="windowText" lastClr="000000"/>
                </a:solidFill>
                <a:latin typeface="Arial Narrow" panose="020B0606020202030204" pitchFamily="34" charset="0"/>
                <a:cs typeface="Arial" panose="020B0604020202020204" pitchFamily="34" charset="0"/>
              </a:rPr>
              <a:t> 2021</a:t>
            </a:r>
            <a:endParaRPr lang="en-US" sz="1100" b="1" i="1" dirty="0">
              <a:latin typeface="Arial Narrow" panose="020B0606020202030204" pitchFamily="34" charset="0"/>
            </a:endParaRPr>
          </a:p>
        </p:txBody>
      </p:sp>
      <p:sp>
        <p:nvSpPr>
          <p:cNvPr id="36" name="Rectangle 35">
            <a:extLst>
              <a:ext uri="{FF2B5EF4-FFF2-40B4-BE49-F238E27FC236}">
                <a16:creationId xmlns:a16="http://schemas.microsoft.com/office/drawing/2014/main" xmlns="" id="{B81C026D-79B2-41C5-A6EC-DCFBC65491FF}"/>
              </a:ext>
            </a:extLst>
          </p:cNvPr>
          <p:cNvSpPr/>
          <p:nvPr/>
        </p:nvSpPr>
        <p:spPr>
          <a:xfrm>
            <a:off x="4952999" y="4111823"/>
            <a:ext cx="7086601" cy="523220"/>
          </a:xfrm>
          <a:prstGeom prst="rect">
            <a:avLst/>
          </a:prstGeom>
        </p:spPr>
        <p:txBody>
          <a:bodyPr wrap="square">
            <a:spAutoFit/>
          </a:bodyPr>
          <a:lstStyle/>
          <a:p>
            <a:pPr marR="0" lvl="0" algn="just" defTabSz="914400" eaLnBrk="1" fontAlgn="auto" latinLnBrk="0" hangingPunct="1">
              <a:lnSpc>
                <a:spcPct val="100000"/>
              </a:lnSpc>
              <a:spcBef>
                <a:spcPts val="300"/>
              </a:spcBef>
              <a:spcAft>
                <a:spcPts val="300"/>
              </a:spcAft>
              <a:buClrTx/>
              <a:buSzTx/>
              <a:tabLst/>
              <a:defRPr/>
            </a:pPr>
            <a:r>
              <a:rPr lang="en-GB" sz="1400" b="1" kern="0" dirty="0" err="1">
                <a:solidFill>
                  <a:prstClr val="black"/>
                </a:solidFill>
                <a:latin typeface="Arial Narrow" panose="020B0606020202030204" pitchFamily="34" charset="0"/>
                <a:ea typeface="Open Sans Light" panose="020B0306030504020204" pitchFamily="34" charset="0"/>
                <a:cs typeface="Segoe UI Light" panose="020B0502040204020203" pitchFamily="34" charset="0"/>
              </a:rPr>
              <a:t>Terdiri</a:t>
            </a:r>
            <a:r>
              <a:rPr lang="en-GB" sz="1400" b="1" kern="0" dirty="0">
                <a:solidFill>
                  <a:prstClr val="black"/>
                </a:solidFill>
                <a:latin typeface="Arial Narrow" panose="020B0606020202030204" pitchFamily="34" charset="0"/>
                <a:ea typeface="Open Sans Light" panose="020B0306030504020204" pitchFamily="34" charset="0"/>
                <a:cs typeface="Segoe UI Light" panose="020B0502040204020203" pitchFamily="34" charset="0"/>
              </a:rPr>
              <a:t> </a:t>
            </a:r>
            <a:r>
              <a:rPr lang="en-GB" sz="1400" b="1" kern="0" dirty="0" err="1">
                <a:solidFill>
                  <a:prstClr val="black"/>
                </a:solidFill>
                <a:latin typeface="Arial Narrow" panose="020B0606020202030204" pitchFamily="34" charset="0"/>
                <a:ea typeface="Open Sans Light" panose="020B0306030504020204" pitchFamily="34" charset="0"/>
                <a:cs typeface="Segoe UI Light" panose="020B0502040204020203" pitchFamily="34" charset="0"/>
              </a:rPr>
              <a:t>atas</a:t>
            </a:r>
            <a:r>
              <a:rPr lang="en-GB" sz="1400" b="1" kern="0" dirty="0">
                <a:solidFill>
                  <a:prstClr val="black"/>
                </a:solidFill>
                <a:latin typeface="Arial Narrow" panose="020B0606020202030204" pitchFamily="34" charset="0"/>
                <a:ea typeface="Open Sans Light" panose="020B0306030504020204" pitchFamily="34" charset="0"/>
                <a:cs typeface="Segoe UI Light" panose="020B0502040204020203" pitchFamily="34" charset="0"/>
              </a:rPr>
              <a:t> 3 </a:t>
            </a:r>
            <a:r>
              <a:rPr lang="en-GB" sz="1400" b="1" kern="0" dirty="0" err="1">
                <a:solidFill>
                  <a:prstClr val="black"/>
                </a:solidFill>
                <a:latin typeface="Arial Narrow" panose="020B0606020202030204" pitchFamily="34" charset="0"/>
                <a:ea typeface="Open Sans Light" panose="020B0306030504020204" pitchFamily="34" charset="0"/>
                <a:cs typeface="Segoe UI Light" panose="020B0502040204020203" pitchFamily="34" charset="0"/>
              </a:rPr>
              <a:t>tematik</a:t>
            </a:r>
            <a:r>
              <a:rPr lang="en-GB" sz="1400" b="1" kern="0" dirty="0">
                <a:solidFill>
                  <a:prstClr val="black"/>
                </a:solidFill>
                <a:latin typeface="Arial Narrow" panose="020B0606020202030204" pitchFamily="34" charset="0"/>
                <a:ea typeface="Open Sans Light" panose="020B0306030504020204" pitchFamily="34" charset="0"/>
                <a:cs typeface="Segoe UI Light" panose="020B0502040204020203" pitchFamily="34" charset="0"/>
              </a:rPr>
              <a:t> </a:t>
            </a:r>
            <a:r>
              <a:rPr lang="en-GB" sz="1400" b="1" kern="0" dirty="0" err="1">
                <a:solidFill>
                  <a:prstClr val="black"/>
                </a:solidFill>
                <a:latin typeface="Arial Narrow" panose="020B0606020202030204" pitchFamily="34" charset="0"/>
                <a:ea typeface="Open Sans Light" panose="020B0306030504020204" pitchFamily="34" charset="0"/>
                <a:cs typeface="Segoe UI Light" panose="020B0502040204020203" pitchFamily="34" charset="0"/>
              </a:rPr>
              <a:t>bersifat</a:t>
            </a:r>
            <a:r>
              <a:rPr lang="en-GB" sz="1400" b="1" kern="0" dirty="0">
                <a:solidFill>
                  <a:prstClr val="black"/>
                </a:solidFill>
                <a:latin typeface="Arial Narrow" panose="020B0606020202030204" pitchFamily="34" charset="0"/>
                <a:ea typeface="Open Sans Light" panose="020B0306030504020204" pitchFamily="34" charset="0"/>
                <a:cs typeface="Segoe UI Light" panose="020B0502040204020203" pitchFamily="34" charset="0"/>
              </a:rPr>
              <a:t> </a:t>
            </a:r>
            <a:r>
              <a:rPr lang="en-GB" sz="1400" b="1" kern="0" dirty="0" err="1">
                <a:solidFill>
                  <a:prstClr val="black"/>
                </a:solidFill>
                <a:latin typeface="Arial Narrow" panose="020B0606020202030204" pitchFamily="34" charset="0"/>
                <a:ea typeface="Open Sans Light" panose="020B0306030504020204" pitchFamily="34" charset="0"/>
                <a:cs typeface="Segoe UI Light" panose="020B0502040204020203" pitchFamily="34" charset="0"/>
              </a:rPr>
              <a:t>lintas</a:t>
            </a:r>
            <a:r>
              <a:rPr lang="en-GB" sz="1400" b="1" kern="0" dirty="0">
                <a:solidFill>
                  <a:prstClr val="black"/>
                </a:solidFill>
                <a:latin typeface="Arial Narrow" panose="020B0606020202030204" pitchFamily="34" charset="0"/>
                <a:ea typeface="Open Sans Light" panose="020B0306030504020204" pitchFamily="34" charset="0"/>
                <a:cs typeface="Segoe UI Light" panose="020B0502040204020203" pitchFamily="34" charset="0"/>
              </a:rPr>
              <a:t> </a:t>
            </a:r>
            <a:r>
              <a:rPr lang="en-GB" sz="1400" b="1" kern="0" dirty="0" err="1">
                <a:solidFill>
                  <a:prstClr val="black"/>
                </a:solidFill>
                <a:latin typeface="Arial Narrow" panose="020B0606020202030204" pitchFamily="34" charset="0"/>
                <a:ea typeface="Open Sans Light" panose="020B0306030504020204" pitchFamily="34" charset="0"/>
                <a:cs typeface="Segoe UI Light" panose="020B0502040204020203" pitchFamily="34" charset="0"/>
              </a:rPr>
              <a:t>sektor</a:t>
            </a:r>
            <a:r>
              <a:rPr lang="en-GB" sz="1400" b="1" kern="0" dirty="0">
                <a:solidFill>
                  <a:prstClr val="black"/>
                </a:solidFill>
                <a:latin typeface="Arial Narrow" panose="020B0606020202030204" pitchFamily="34" charset="0"/>
                <a:ea typeface="Open Sans Light" panose="020B0306030504020204" pitchFamily="34" charset="0"/>
                <a:cs typeface="Segoe UI Light" panose="020B0502040204020203" pitchFamily="34" charset="0"/>
              </a:rPr>
              <a:t> </a:t>
            </a:r>
            <a:r>
              <a:rPr lang="en-GB" sz="1400" b="1" kern="0" dirty="0" err="1">
                <a:solidFill>
                  <a:prstClr val="black"/>
                </a:solidFill>
                <a:latin typeface="Arial Narrow" panose="020B0606020202030204" pitchFamily="34" charset="0"/>
                <a:ea typeface="Open Sans Light" panose="020B0306030504020204" pitchFamily="34" charset="0"/>
                <a:cs typeface="Segoe UI Light" panose="020B0502040204020203" pitchFamily="34" charset="0"/>
              </a:rPr>
              <a:t>untuk</a:t>
            </a:r>
            <a:r>
              <a:rPr lang="en-GB" sz="1400" b="1" kern="0" dirty="0">
                <a:solidFill>
                  <a:prstClr val="black"/>
                </a:solidFill>
                <a:latin typeface="Arial Narrow" panose="020B0606020202030204" pitchFamily="34" charset="0"/>
                <a:ea typeface="Open Sans Light" panose="020B0306030504020204" pitchFamily="34" charset="0"/>
                <a:cs typeface="Segoe UI Light" panose="020B0502040204020203" pitchFamily="34" charset="0"/>
              </a:rPr>
              <a:t> </a:t>
            </a:r>
            <a:r>
              <a:rPr lang="en-GB" sz="1400" b="1" kern="0" dirty="0" err="1">
                <a:solidFill>
                  <a:prstClr val="black"/>
                </a:solidFill>
                <a:latin typeface="Arial Narrow" panose="020B0606020202030204" pitchFamily="34" charset="0"/>
                <a:ea typeface="Open Sans Light" panose="020B0306030504020204" pitchFamily="34" charset="0"/>
                <a:cs typeface="Segoe UI Light" panose="020B0502040204020203" pitchFamily="34" charset="0"/>
              </a:rPr>
              <a:t>mendukung</a:t>
            </a:r>
            <a:r>
              <a:rPr lang="en-GB" sz="1400" b="1" kern="0" dirty="0">
                <a:solidFill>
                  <a:prstClr val="black"/>
                </a:solidFill>
                <a:latin typeface="Arial Narrow" panose="020B0606020202030204" pitchFamily="34" charset="0"/>
                <a:ea typeface="Open Sans Light" panose="020B0306030504020204" pitchFamily="34" charset="0"/>
                <a:cs typeface="Segoe UI Light" panose="020B0502040204020203" pitchFamily="34" charset="0"/>
              </a:rPr>
              <a:t> </a:t>
            </a:r>
            <a:r>
              <a:rPr lang="en-GB" sz="1400" b="1" kern="0" dirty="0" err="1">
                <a:solidFill>
                  <a:prstClr val="black"/>
                </a:solidFill>
                <a:latin typeface="Arial Narrow" panose="020B0606020202030204" pitchFamily="34" charset="0"/>
                <a:ea typeface="Open Sans Light" panose="020B0306030504020204" pitchFamily="34" charset="0"/>
                <a:cs typeface="Segoe UI Light" panose="020B0502040204020203" pitchFamily="34" charset="0"/>
              </a:rPr>
              <a:t>terhadap</a:t>
            </a:r>
            <a:r>
              <a:rPr lang="en-GB" sz="1400" b="1" kern="0" dirty="0">
                <a:solidFill>
                  <a:prstClr val="black"/>
                </a:solidFill>
                <a:latin typeface="Arial Narrow" panose="020B0606020202030204" pitchFamily="34" charset="0"/>
                <a:ea typeface="Open Sans Light" panose="020B0306030504020204" pitchFamily="34" charset="0"/>
                <a:cs typeface="Segoe UI Light" panose="020B0502040204020203" pitchFamily="34" charset="0"/>
              </a:rPr>
              <a:t> </a:t>
            </a:r>
            <a:r>
              <a:rPr lang="en-GB" sz="1400" b="1" kern="0" dirty="0" err="1">
                <a:solidFill>
                  <a:prstClr val="black"/>
                </a:solidFill>
                <a:latin typeface="Arial Narrow" panose="020B0606020202030204" pitchFamily="34" charset="0"/>
                <a:ea typeface="Open Sans Light" panose="020B0306030504020204" pitchFamily="34" charset="0"/>
                <a:cs typeface="Segoe UI Light" panose="020B0502040204020203" pitchFamily="34" charset="0"/>
              </a:rPr>
              <a:t>pencapaian</a:t>
            </a:r>
            <a:r>
              <a:rPr lang="en-GB" sz="1400" b="1" kern="0" dirty="0">
                <a:solidFill>
                  <a:prstClr val="black"/>
                </a:solidFill>
                <a:latin typeface="Arial Narrow" panose="020B0606020202030204" pitchFamily="34" charset="0"/>
                <a:ea typeface="Open Sans Light" panose="020B0306030504020204" pitchFamily="34" charset="0"/>
                <a:cs typeface="Segoe UI Light" panose="020B0502040204020203" pitchFamily="34" charset="0"/>
              </a:rPr>
              <a:t> PN </a:t>
            </a:r>
            <a:r>
              <a:rPr lang="en-GB" sz="1400" b="1" kern="0" dirty="0" err="1">
                <a:solidFill>
                  <a:prstClr val="black"/>
                </a:solidFill>
                <a:latin typeface="Arial Narrow" panose="020B0606020202030204" pitchFamily="34" charset="0"/>
                <a:ea typeface="Open Sans Light" panose="020B0306030504020204" pitchFamily="34" charset="0"/>
                <a:cs typeface="Segoe UI Light" panose="020B0502040204020203" pitchFamily="34" charset="0"/>
              </a:rPr>
              <a:t>serta</a:t>
            </a:r>
            <a:r>
              <a:rPr lang="en-GB" sz="1400" b="1" kern="0" dirty="0">
                <a:solidFill>
                  <a:prstClr val="black"/>
                </a:solidFill>
                <a:latin typeface="Arial Narrow" panose="020B0606020202030204" pitchFamily="34" charset="0"/>
                <a:ea typeface="Open Sans Light" panose="020B0306030504020204" pitchFamily="34" charset="0"/>
                <a:cs typeface="Segoe UI Light" panose="020B0502040204020203" pitchFamily="34" charset="0"/>
              </a:rPr>
              <a:t> </a:t>
            </a:r>
            <a:r>
              <a:rPr lang="en-GB" sz="1400" b="1" kern="0" dirty="0" err="1">
                <a:solidFill>
                  <a:prstClr val="black"/>
                </a:solidFill>
                <a:latin typeface="Arial Narrow" panose="020B0606020202030204" pitchFamily="34" charset="0"/>
                <a:ea typeface="Open Sans Light" panose="020B0306030504020204" pitchFamily="34" charset="0"/>
                <a:cs typeface="Segoe UI Light" panose="020B0502040204020203" pitchFamily="34" charset="0"/>
              </a:rPr>
              <a:t>berdampak</a:t>
            </a:r>
            <a:r>
              <a:rPr lang="en-GB" sz="1400" b="1" kern="0" dirty="0">
                <a:solidFill>
                  <a:prstClr val="black"/>
                </a:solidFill>
                <a:latin typeface="Arial Narrow" panose="020B0606020202030204" pitchFamily="34" charset="0"/>
                <a:ea typeface="Open Sans Light" panose="020B0306030504020204" pitchFamily="34" charset="0"/>
                <a:cs typeface="Segoe UI Light" panose="020B0502040204020203" pitchFamily="34" charset="0"/>
              </a:rPr>
              <a:t> </a:t>
            </a:r>
            <a:r>
              <a:rPr lang="en-GB" sz="1400" b="1" kern="0" dirty="0" err="1">
                <a:solidFill>
                  <a:prstClr val="black"/>
                </a:solidFill>
                <a:latin typeface="Arial Narrow" panose="020B0606020202030204" pitchFamily="34" charset="0"/>
                <a:ea typeface="Open Sans Light" panose="020B0306030504020204" pitchFamily="34" charset="0"/>
                <a:cs typeface="Segoe UI Light" panose="020B0502040204020203" pitchFamily="34" charset="0"/>
              </a:rPr>
              <a:t>langsung</a:t>
            </a:r>
            <a:r>
              <a:rPr lang="en-GB" sz="1400" b="1" kern="0" dirty="0">
                <a:solidFill>
                  <a:prstClr val="black"/>
                </a:solidFill>
                <a:latin typeface="Arial Narrow" panose="020B0606020202030204" pitchFamily="34" charset="0"/>
                <a:ea typeface="Open Sans Light" panose="020B0306030504020204" pitchFamily="34" charset="0"/>
                <a:cs typeface="Segoe UI Light" panose="020B0502040204020203" pitchFamily="34" charset="0"/>
              </a:rPr>
              <a:t> </a:t>
            </a:r>
            <a:r>
              <a:rPr lang="en-GB" sz="1400" b="1" kern="0" dirty="0" err="1">
                <a:solidFill>
                  <a:prstClr val="black"/>
                </a:solidFill>
                <a:latin typeface="Arial Narrow" panose="020B0606020202030204" pitchFamily="34" charset="0"/>
                <a:ea typeface="Open Sans Light" panose="020B0306030504020204" pitchFamily="34" charset="0"/>
                <a:cs typeface="Segoe UI Light" panose="020B0502040204020203" pitchFamily="34" charset="0"/>
              </a:rPr>
              <a:t>pada</a:t>
            </a:r>
            <a:r>
              <a:rPr lang="en-GB" sz="1400" b="1" kern="0" dirty="0">
                <a:solidFill>
                  <a:prstClr val="black"/>
                </a:solidFill>
                <a:latin typeface="Arial Narrow" panose="020B0606020202030204" pitchFamily="34" charset="0"/>
                <a:ea typeface="Open Sans Light" panose="020B0306030504020204" pitchFamily="34" charset="0"/>
                <a:cs typeface="Segoe UI Light" panose="020B0502040204020203" pitchFamily="34" charset="0"/>
              </a:rPr>
              <a:t> </a:t>
            </a:r>
            <a:r>
              <a:rPr lang="en-GB" sz="1400" b="1" kern="0" dirty="0" err="1">
                <a:solidFill>
                  <a:prstClr val="black"/>
                </a:solidFill>
                <a:latin typeface="Arial Narrow" panose="020B0606020202030204" pitchFamily="34" charset="0"/>
                <a:ea typeface="Open Sans Light" panose="020B0306030504020204" pitchFamily="34" charset="0"/>
                <a:cs typeface="Segoe UI Light" panose="020B0502040204020203" pitchFamily="34" charset="0"/>
              </a:rPr>
              <a:t>pertumbuhan</a:t>
            </a:r>
            <a:r>
              <a:rPr lang="en-GB" sz="1400" b="1" kern="0" dirty="0">
                <a:solidFill>
                  <a:prstClr val="black"/>
                </a:solidFill>
                <a:latin typeface="Arial Narrow" panose="020B0606020202030204" pitchFamily="34" charset="0"/>
                <a:ea typeface="Open Sans Light" panose="020B0306030504020204" pitchFamily="34" charset="0"/>
                <a:cs typeface="Segoe UI Light" panose="020B0502040204020203" pitchFamily="34" charset="0"/>
              </a:rPr>
              <a:t> </a:t>
            </a:r>
            <a:r>
              <a:rPr lang="en-GB" sz="1400" b="1" kern="0" dirty="0" err="1">
                <a:solidFill>
                  <a:prstClr val="black"/>
                </a:solidFill>
                <a:latin typeface="Arial Narrow" panose="020B0606020202030204" pitchFamily="34" charset="0"/>
                <a:ea typeface="Open Sans Light" panose="020B0306030504020204" pitchFamily="34" charset="0"/>
                <a:cs typeface="Segoe UI Light" panose="020B0502040204020203" pitchFamily="34" charset="0"/>
              </a:rPr>
              <a:t>ekonomi</a:t>
            </a:r>
            <a:r>
              <a:rPr lang="en-GB" sz="1400" b="1" kern="0" dirty="0">
                <a:solidFill>
                  <a:prstClr val="black"/>
                </a:solidFill>
                <a:latin typeface="Arial Narrow" panose="020B0606020202030204" pitchFamily="34" charset="0"/>
                <a:ea typeface="Open Sans Light" panose="020B0306030504020204" pitchFamily="34" charset="0"/>
                <a:cs typeface="Segoe UI Light" panose="020B0502040204020203" pitchFamily="34" charset="0"/>
              </a:rPr>
              <a:t> </a:t>
            </a:r>
            <a:r>
              <a:rPr lang="en-GB" sz="1400" b="1" kern="0" dirty="0" err="1">
                <a:solidFill>
                  <a:prstClr val="black"/>
                </a:solidFill>
                <a:latin typeface="Arial Narrow" panose="020B0606020202030204" pitchFamily="34" charset="0"/>
                <a:ea typeface="Open Sans Light" panose="020B0306030504020204" pitchFamily="34" charset="0"/>
                <a:cs typeface="Segoe UI Light" panose="020B0502040204020203" pitchFamily="34" charset="0"/>
              </a:rPr>
              <a:t>sebagai</a:t>
            </a:r>
            <a:r>
              <a:rPr lang="en-GB" sz="1400" b="1" kern="0" dirty="0">
                <a:solidFill>
                  <a:prstClr val="black"/>
                </a:solidFill>
                <a:latin typeface="Arial Narrow" panose="020B0606020202030204" pitchFamily="34" charset="0"/>
                <a:ea typeface="Open Sans Light" panose="020B0306030504020204" pitchFamily="34" charset="0"/>
                <a:cs typeface="Segoe UI Light" panose="020B0502040204020203" pitchFamily="34" charset="0"/>
              </a:rPr>
              <a:t> </a:t>
            </a:r>
            <a:r>
              <a:rPr lang="en-GB" sz="1400" b="1" kern="0" dirty="0" err="1">
                <a:solidFill>
                  <a:prstClr val="black"/>
                </a:solidFill>
                <a:latin typeface="Arial Narrow" panose="020B0606020202030204" pitchFamily="34" charset="0"/>
                <a:ea typeface="Open Sans Light" panose="020B0306030504020204" pitchFamily="34" charset="0"/>
                <a:cs typeface="Segoe UI Light" panose="020B0502040204020203" pitchFamily="34" charset="0"/>
              </a:rPr>
              <a:t>respon</a:t>
            </a:r>
            <a:r>
              <a:rPr lang="en-GB" sz="1400" b="1" kern="0" dirty="0">
                <a:solidFill>
                  <a:prstClr val="black"/>
                </a:solidFill>
                <a:latin typeface="Arial Narrow" panose="020B0606020202030204" pitchFamily="34" charset="0"/>
                <a:ea typeface="Open Sans Light" panose="020B0306030504020204" pitchFamily="34" charset="0"/>
                <a:cs typeface="Segoe UI Light" panose="020B0502040204020203" pitchFamily="34" charset="0"/>
              </a:rPr>
              <a:t> </a:t>
            </a:r>
            <a:r>
              <a:rPr lang="en-GB" sz="1400" b="1" kern="0" dirty="0" err="1">
                <a:solidFill>
                  <a:prstClr val="black"/>
                </a:solidFill>
                <a:latin typeface="Arial Narrow" panose="020B0606020202030204" pitchFamily="34" charset="0"/>
                <a:ea typeface="Open Sans Light" panose="020B0306030504020204" pitchFamily="34" charset="0"/>
                <a:cs typeface="Segoe UI Light" panose="020B0502040204020203" pitchFamily="34" charset="0"/>
              </a:rPr>
              <a:t>dampak</a:t>
            </a:r>
            <a:r>
              <a:rPr lang="en-GB" sz="1400" b="1" kern="0" dirty="0">
                <a:solidFill>
                  <a:prstClr val="black"/>
                </a:solidFill>
                <a:latin typeface="Arial Narrow" panose="020B0606020202030204" pitchFamily="34" charset="0"/>
                <a:ea typeface="Open Sans Light" panose="020B0306030504020204" pitchFamily="34" charset="0"/>
                <a:cs typeface="Segoe UI Light" panose="020B0502040204020203" pitchFamily="34" charset="0"/>
              </a:rPr>
              <a:t> pandemic COVID-19.</a:t>
            </a:r>
            <a:endParaRPr kumimoji="0" lang="en-GB" sz="1400" b="1" i="0" u="none" strike="noStrike" kern="0" cap="none" spc="0" normalizeH="0" baseline="0" noProof="0" dirty="0">
              <a:ln>
                <a:noFill/>
              </a:ln>
              <a:solidFill>
                <a:prstClr val="black"/>
              </a:solidFill>
              <a:effectLst/>
              <a:uLnTx/>
              <a:uFillTx/>
              <a:latin typeface="Arial Narrow" panose="020B0606020202030204" pitchFamily="34" charset="0"/>
              <a:ea typeface="Open Sans Light" panose="020B0306030504020204" pitchFamily="34" charset="0"/>
              <a:cs typeface="Segoe UI Light" panose="020B0502040204020203" pitchFamily="34" charset="0"/>
            </a:endParaRPr>
          </a:p>
        </p:txBody>
      </p:sp>
      <p:sp>
        <p:nvSpPr>
          <p:cNvPr id="26" name="Slide Number Placeholder 2"/>
          <p:cNvSpPr>
            <a:spLocks noGrp="1"/>
          </p:cNvSpPr>
          <p:nvPr>
            <p:ph type="sldNum" sz="quarter" idx="7"/>
          </p:nvPr>
        </p:nvSpPr>
        <p:spPr>
          <a:xfrm>
            <a:off x="11712886" y="6526649"/>
            <a:ext cx="347979" cy="246221"/>
          </a:xfrm>
        </p:spPr>
        <p:txBody>
          <a:bodyPr/>
          <a:lstStyle/>
          <a:p>
            <a:pPr marL="38100">
              <a:lnSpc>
                <a:spcPct val="100000"/>
              </a:lnSpc>
              <a:spcBef>
                <a:spcPts val="254"/>
              </a:spcBef>
            </a:pPr>
            <a:r>
              <a:rPr lang="en-US" b="1" spc="-5" dirty="0" smtClean="0">
                <a:latin typeface="Arial" panose="020B0604020202020204" pitchFamily="34" charset="0"/>
                <a:cs typeface="Arial" panose="020B0604020202020204" pitchFamily="34" charset="0"/>
              </a:rPr>
              <a:t>3</a:t>
            </a:r>
            <a:endParaRPr lang="id-ID" b="1" spc="-5"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443730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pic>
        <p:nvPicPr>
          <p:cNvPr id="35" name="Picture 34"/>
          <p:cNvPicPr>
            <a:picLocks noChangeAspect="1"/>
          </p:cNvPicPr>
          <p:nvPr/>
        </p:nvPicPr>
        <p:blipFill>
          <a:blip r:embed="rId3"/>
          <a:stretch>
            <a:fillRect/>
          </a:stretch>
        </p:blipFill>
        <p:spPr>
          <a:xfrm>
            <a:off x="279045" y="4561434"/>
            <a:ext cx="1272643" cy="1114071"/>
          </a:xfrm>
          <a:prstGeom prst="rect">
            <a:avLst/>
          </a:prstGeom>
        </p:spPr>
      </p:pic>
      <p:sp>
        <p:nvSpPr>
          <p:cNvPr id="36" name="Slide Number Placeholder 3">
            <a:extLst>
              <a:ext uri="{FF2B5EF4-FFF2-40B4-BE49-F238E27FC236}">
                <a16:creationId xmlns:a16="http://schemas.microsoft.com/office/drawing/2014/main" xmlns="" id="{FDC77F54-895E-4078-BFD9-A4F2E38C4BEB}"/>
              </a:ext>
            </a:extLst>
          </p:cNvPr>
          <p:cNvSpPr txBox="1">
            <a:spLocks/>
          </p:cNvSpPr>
          <p:nvPr/>
        </p:nvSpPr>
        <p:spPr bwMode="gray">
          <a:xfrm>
            <a:off x="168999" y="6554464"/>
            <a:ext cx="184667" cy="184667"/>
          </a:xfrm>
          <a:prstGeom prst="rect">
            <a:avLst/>
          </a:prstGeom>
        </p:spPr>
        <p:txBody>
          <a:bodyPr vert="horz" lIns="121920" tIns="60960" rIns="121920" bIns="6096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500" b="0" i="0" u="none" strike="noStrike" cap="none">
                <a:solidFill>
                  <a:srgbClr val="FEFFFF"/>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11F5C09C-E732-4C10-8315-5D339FEEE77B}" type="slidenum">
              <a:rPr lang="en-ID" sz="2000">
                <a:solidFill>
                  <a:schemeClr val="bg1"/>
                </a:solidFill>
              </a:rPr>
              <a:pPr/>
              <a:t>3</a:t>
            </a:fld>
            <a:endParaRPr lang="en-ID" sz="2000" dirty="0">
              <a:solidFill>
                <a:schemeClr val="bg1"/>
              </a:solidFill>
            </a:endParaRPr>
          </a:p>
        </p:txBody>
      </p:sp>
      <p:sp>
        <p:nvSpPr>
          <p:cNvPr id="38" name="Title 1">
            <a:extLst>
              <a:ext uri="{FF2B5EF4-FFF2-40B4-BE49-F238E27FC236}">
                <a16:creationId xmlns:a16="http://schemas.microsoft.com/office/drawing/2014/main" xmlns="" id="{0198DD4E-ED4C-404B-9045-A900C7B6F37D}"/>
              </a:ext>
            </a:extLst>
          </p:cNvPr>
          <p:cNvSpPr txBox="1">
            <a:spLocks/>
          </p:cNvSpPr>
          <p:nvPr/>
        </p:nvSpPr>
        <p:spPr>
          <a:xfrm>
            <a:off x="457203" y="1291520"/>
            <a:ext cx="10515600" cy="726409"/>
          </a:xfrm>
          <a:prstGeom prst="rect">
            <a:avLst/>
          </a:prstGeom>
        </p:spPr>
        <p:txBody>
          <a:bodyPr/>
          <a:lstStyle>
            <a:lvl1pPr algn="l" defTabSz="914400" rtl="0" eaLnBrk="1" latinLnBrk="0" hangingPunct="1">
              <a:lnSpc>
                <a:spcPct val="90000"/>
              </a:lnSpc>
              <a:spcBef>
                <a:spcPct val="0"/>
              </a:spcBef>
              <a:buNone/>
              <a:defRPr sz="3200" kern="1200">
                <a:solidFill>
                  <a:schemeClr val="tx1"/>
                </a:solidFill>
                <a:latin typeface="Arial Black" panose="020B0A04020102020204" pitchFamily="34" charset="0"/>
                <a:ea typeface="+mj-ea"/>
                <a:cs typeface="+mj-cs"/>
              </a:defRPr>
            </a:lvl1pPr>
          </a:lstStyle>
          <a:p>
            <a:r>
              <a:rPr lang="en-US" sz="2133" b="1" dirty="0" err="1">
                <a:latin typeface="Arial Narrow" panose="020B0606020202030204" pitchFamily="34" charset="0"/>
              </a:rPr>
              <a:t>Pembagian</a:t>
            </a:r>
            <a:r>
              <a:rPr lang="en-US" sz="2133" b="1" dirty="0">
                <a:latin typeface="Arial Narrow" panose="020B0606020202030204" pitchFamily="34" charset="0"/>
              </a:rPr>
              <a:t> </a:t>
            </a:r>
            <a:r>
              <a:rPr lang="id-ID" sz="2133" b="1" dirty="0">
                <a:latin typeface="Arial Narrow" panose="020B0606020202030204" pitchFamily="34" charset="0"/>
              </a:rPr>
              <a:t>Peran Dalam Perencanaan Dan Pengelolaan D</a:t>
            </a:r>
            <a:r>
              <a:rPr lang="en-US" sz="2133" b="1" dirty="0" err="1">
                <a:latin typeface="Arial Narrow" panose="020B0606020202030204" pitchFamily="34" charset="0"/>
              </a:rPr>
              <a:t>ana</a:t>
            </a:r>
            <a:r>
              <a:rPr lang="en-US" sz="2133" b="1" dirty="0">
                <a:latin typeface="Arial Narrow" panose="020B0606020202030204" pitchFamily="34" charset="0"/>
              </a:rPr>
              <a:t> </a:t>
            </a:r>
            <a:r>
              <a:rPr lang="id-ID" sz="2133" b="1" dirty="0">
                <a:latin typeface="Arial Narrow" panose="020B0606020202030204" pitchFamily="34" charset="0"/>
              </a:rPr>
              <a:t>T</a:t>
            </a:r>
            <a:r>
              <a:rPr lang="en-US" sz="2133" b="1" dirty="0" err="1">
                <a:latin typeface="Arial Narrow" panose="020B0606020202030204" pitchFamily="34" charset="0"/>
              </a:rPr>
              <a:t>ransfer</a:t>
            </a:r>
            <a:r>
              <a:rPr lang="en-US" sz="2133" b="1" dirty="0">
                <a:latin typeface="Arial Narrow" panose="020B0606020202030204" pitchFamily="34" charset="0"/>
              </a:rPr>
              <a:t> </a:t>
            </a:r>
            <a:r>
              <a:rPr lang="id-ID" sz="2133" b="1" dirty="0">
                <a:latin typeface="Arial Narrow" panose="020B0606020202030204" pitchFamily="34" charset="0"/>
              </a:rPr>
              <a:t>K</a:t>
            </a:r>
            <a:r>
              <a:rPr lang="en-US" sz="2133" b="1" dirty="0" err="1">
                <a:latin typeface="Arial Narrow" panose="020B0606020202030204" pitchFamily="34" charset="0"/>
              </a:rPr>
              <a:t>husus</a:t>
            </a:r>
            <a:r>
              <a:rPr lang="id-ID" sz="2133" b="1" dirty="0">
                <a:latin typeface="Arial Narrow" panose="020B0606020202030204" pitchFamily="34" charset="0"/>
              </a:rPr>
              <a:t> </a:t>
            </a:r>
          </a:p>
        </p:txBody>
      </p:sp>
      <p:sp>
        <p:nvSpPr>
          <p:cNvPr id="39" name="Google Shape;381;p17"/>
          <p:cNvSpPr txBox="1">
            <a:spLocks/>
          </p:cNvSpPr>
          <p:nvPr/>
        </p:nvSpPr>
        <p:spPr bwMode="auto">
          <a:xfrm>
            <a:off x="1579185" y="1757276"/>
            <a:ext cx="9007151" cy="4138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121900" tIns="121900" rIns="121900" bIns="121900" numCol="1" rtlCol="0" anchor="t" anchorCtr="0" compatLnSpc="1">
            <a:prstTxWarp prst="textNoShape">
              <a:avLst/>
            </a:prstTxWarp>
            <a:no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000" kern="1200">
                <a:solidFill>
                  <a:srgbClr val="474747"/>
                </a:solidFill>
                <a:latin typeface="Calibri" panose="020F0502020204030204" pitchFamily="34" charset="0"/>
                <a:ea typeface="+mn-ea"/>
                <a:cs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000" kern="1200">
                <a:solidFill>
                  <a:srgbClr val="474747"/>
                </a:solidFill>
                <a:latin typeface="Calibri" panose="020F0502020204030204" pitchFamily="34" charset="0"/>
                <a:ea typeface="+mn-ea"/>
                <a:cs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rgbClr val="474747"/>
                </a:solidFill>
                <a:latin typeface="Calibri" panose="020F0502020204030204" pitchFamily="34" charset="0"/>
                <a:ea typeface="+mn-ea"/>
                <a:cs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rgbClr val="474747"/>
                </a:solidFill>
                <a:latin typeface="Calibri" panose="020F0502020204030204" pitchFamily="34" charset="0"/>
                <a:ea typeface="+mn-ea"/>
                <a:cs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rgbClr val="474747"/>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594" indent="-228594" defTabSz="914377">
              <a:defRPr/>
            </a:pPr>
            <a:r>
              <a:rPr lang="id-ID" b="1" dirty="0">
                <a:latin typeface="Arial Narrow" panose="020B0606020202030204" pitchFamily="34" charset="0"/>
              </a:rPr>
              <a:t>Kementerian Perencanaan</a:t>
            </a:r>
            <a:r>
              <a:rPr lang="en-US" b="1" dirty="0">
                <a:latin typeface="Arial Narrow" panose="020B0606020202030204" pitchFamily="34" charset="0"/>
              </a:rPr>
              <a:t>: </a:t>
            </a:r>
            <a:r>
              <a:rPr lang="id-ID" dirty="0">
                <a:latin typeface="Arial Narrow" panose="020B0606020202030204" pitchFamily="34" charset="0"/>
              </a:rPr>
              <a:t>menyusun rancangan Rencana Kerja Pemerintah dengan mengintegrasikan arah kebijakan dan rencana pemanfaatan Dana Transfer Khusus;</a:t>
            </a:r>
            <a:endParaRPr lang="en-US" sz="1800" dirty="0">
              <a:latin typeface="Arial Narrow" panose="020B0606020202030204" pitchFamily="34" charset="0"/>
            </a:endParaRPr>
          </a:p>
          <a:p>
            <a:pPr marL="228594" indent="-228594" defTabSz="914377">
              <a:defRPr/>
            </a:pPr>
            <a:r>
              <a:rPr lang="id-ID" b="1" dirty="0">
                <a:latin typeface="Arial Narrow" panose="020B0606020202030204" pitchFamily="34" charset="0"/>
              </a:rPr>
              <a:t>Kementerian Perencanaan </a:t>
            </a:r>
            <a:r>
              <a:rPr lang="id-ID" dirty="0">
                <a:latin typeface="Arial Narrow" panose="020B0606020202030204" pitchFamily="34" charset="0"/>
              </a:rPr>
              <a:t>dan </a:t>
            </a:r>
            <a:r>
              <a:rPr lang="id-ID" b="1" dirty="0">
                <a:latin typeface="Arial Narrow" panose="020B0606020202030204" pitchFamily="34" charset="0"/>
              </a:rPr>
              <a:t>Kementerian Keuangan</a:t>
            </a:r>
            <a:r>
              <a:rPr lang="en-US" b="1" dirty="0">
                <a:latin typeface="Arial Narrow" panose="020B0606020202030204" pitchFamily="34" charset="0"/>
              </a:rPr>
              <a:t>: </a:t>
            </a:r>
            <a:r>
              <a:rPr lang="id-ID" dirty="0">
                <a:latin typeface="Arial Narrow" panose="020B0606020202030204" pitchFamily="34" charset="0"/>
              </a:rPr>
              <a:t>menyusun arah kebijakan dan rencana pemanfaatan, penilaian usulan, penganggaran, pemantauan dan evaluasi Dana Transfer Khusus;</a:t>
            </a:r>
            <a:endParaRPr lang="en-US" sz="1800" dirty="0">
              <a:latin typeface="Arial Narrow" panose="020B0606020202030204" pitchFamily="34" charset="0"/>
            </a:endParaRPr>
          </a:p>
          <a:p>
            <a:pPr marL="228594" indent="-228594" defTabSz="914377">
              <a:defRPr/>
            </a:pPr>
            <a:r>
              <a:rPr lang="id-ID" b="1" dirty="0">
                <a:latin typeface="Arial Narrow" panose="020B0606020202030204" pitchFamily="34" charset="0"/>
              </a:rPr>
              <a:t>Kementerian Dalam Negeri</a:t>
            </a:r>
            <a:r>
              <a:rPr lang="en-US" b="1" dirty="0">
                <a:latin typeface="Arial Narrow" panose="020B0606020202030204" pitchFamily="34" charset="0"/>
              </a:rPr>
              <a:t>: </a:t>
            </a:r>
            <a:r>
              <a:rPr lang="id-ID" dirty="0">
                <a:latin typeface="Arial Narrow" panose="020B0606020202030204" pitchFamily="34" charset="0"/>
              </a:rPr>
              <a:t>melakukan verifikasi usulan, pemantauan, dan evaluasi Dana Transfer Khusus;</a:t>
            </a:r>
            <a:endParaRPr lang="en-US" sz="1800" dirty="0">
              <a:latin typeface="Arial Narrow" panose="020B0606020202030204" pitchFamily="34" charset="0"/>
            </a:endParaRPr>
          </a:p>
          <a:p>
            <a:pPr marL="228594" indent="-228594" defTabSz="914377">
              <a:defRPr/>
            </a:pPr>
            <a:r>
              <a:rPr lang="id-ID" b="1" dirty="0">
                <a:latin typeface="Arial Narrow" panose="020B0606020202030204" pitchFamily="34" charset="0"/>
              </a:rPr>
              <a:t>K/L Teknis Pengampu</a:t>
            </a:r>
            <a:r>
              <a:rPr lang="en-US" b="1" dirty="0">
                <a:latin typeface="Arial Narrow" panose="020B0606020202030204" pitchFamily="34" charset="0"/>
              </a:rPr>
              <a:t>: </a:t>
            </a:r>
            <a:r>
              <a:rPr lang="id-ID" dirty="0">
                <a:latin typeface="Arial Narrow" panose="020B0606020202030204" pitchFamily="34" charset="0"/>
              </a:rPr>
              <a:t>melakukan penilaian usulan, penetapan rencana kegiatan, pemantauan, dan evaluasi Dana Transfer Khusus; dan</a:t>
            </a:r>
            <a:r>
              <a:rPr lang="en-US" dirty="0">
                <a:latin typeface="Arial Narrow" panose="020B0606020202030204" pitchFamily="34" charset="0"/>
              </a:rPr>
              <a:t> </a:t>
            </a:r>
            <a:endParaRPr lang="en-US" sz="1800" dirty="0">
              <a:latin typeface="Arial Narrow" panose="020B0606020202030204" pitchFamily="34" charset="0"/>
            </a:endParaRPr>
          </a:p>
          <a:p>
            <a:pPr marL="228594" indent="-228594" defTabSz="914377">
              <a:defRPr/>
            </a:pPr>
            <a:r>
              <a:rPr lang="id-ID" b="1" dirty="0">
                <a:latin typeface="Arial Narrow" panose="020B0606020202030204" pitchFamily="34" charset="0"/>
              </a:rPr>
              <a:t>Pemerintah Daerah</a:t>
            </a:r>
            <a:r>
              <a:rPr lang="en-US" b="1" dirty="0">
                <a:latin typeface="Arial Narrow" panose="020B0606020202030204" pitchFamily="34" charset="0"/>
              </a:rPr>
              <a:t>: </a:t>
            </a:r>
            <a:r>
              <a:rPr lang="id-ID" dirty="0">
                <a:latin typeface="Arial Narrow" panose="020B0606020202030204" pitchFamily="34" charset="0"/>
              </a:rPr>
              <a:t>melakukan pengusulan, verifikasi, penetapan rencana kegiatan, pelaporan, pemantauan, dan evaluasi kegiatan Dana Transfer Khusus.</a:t>
            </a:r>
            <a:endParaRPr lang="en-US" sz="1800" dirty="0">
              <a:latin typeface="Arial Narrow" panose="020B0606020202030204" pitchFamily="34" charset="0"/>
            </a:endParaRPr>
          </a:p>
        </p:txBody>
      </p:sp>
      <p:pic>
        <p:nvPicPr>
          <p:cNvPr id="40" name="Picture 39"/>
          <p:cNvPicPr>
            <a:picLocks noChangeAspect="1"/>
          </p:cNvPicPr>
          <p:nvPr/>
        </p:nvPicPr>
        <p:blipFill>
          <a:blip r:embed="rId4"/>
          <a:stretch>
            <a:fillRect/>
          </a:stretch>
        </p:blipFill>
        <p:spPr>
          <a:xfrm>
            <a:off x="360119" y="1827908"/>
            <a:ext cx="1110493" cy="1074320"/>
          </a:xfrm>
          <a:prstGeom prst="rect">
            <a:avLst/>
          </a:prstGeom>
        </p:spPr>
      </p:pic>
      <p:pic>
        <p:nvPicPr>
          <p:cNvPr id="41" name="Picture 40"/>
          <p:cNvPicPr>
            <a:picLocks noChangeAspect="1"/>
          </p:cNvPicPr>
          <p:nvPr/>
        </p:nvPicPr>
        <p:blipFill>
          <a:blip r:embed="rId5"/>
          <a:stretch>
            <a:fillRect/>
          </a:stretch>
        </p:blipFill>
        <p:spPr>
          <a:xfrm>
            <a:off x="143024" y="3159833"/>
            <a:ext cx="1436160" cy="1151335"/>
          </a:xfrm>
          <a:prstGeom prst="rect">
            <a:avLst/>
          </a:prstGeom>
        </p:spPr>
      </p:pic>
      <p:pic>
        <p:nvPicPr>
          <p:cNvPr id="8" name="Picture 2" descr="Logo Kemendagri Terbaru Format PNG - laluahmad.com"/>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972804" y="-97224"/>
            <a:ext cx="1619249" cy="12211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540912" y="5895921"/>
            <a:ext cx="5794221" cy="543867"/>
          </a:xfrm>
          <a:prstGeom prst="rect">
            <a:avLst/>
          </a:prstGeom>
          <a:noFill/>
        </p:spPr>
        <p:txBody>
          <a:bodyPr wrap="square" rtlCol="0">
            <a:spAutoFit/>
          </a:bodyPr>
          <a:lstStyle/>
          <a:p>
            <a:r>
              <a:rPr lang="en-US" sz="1467" b="1" i="1" dirty="0" err="1">
                <a:solidFill>
                  <a:schemeClr val="tx2">
                    <a:lumMod val="60000"/>
                    <a:lumOff val="40000"/>
                  </a:schemeClr>
                </a:solidFill>
                <a:latin typeface="Arial Narrow" panose="020B0606020202030204" pitchFamily="34" charset="0"/>
              </a:rPr>
              <a:t>Sumber</a:t>
            </a:r>
            <a:r>
              <a:rPr lang="en-US" sz="1467" b="1" i="1" dirty="0">
                <a:solidFill>
                  <a:schemeClr val="tx2">
                    <a:lumMod val="60000"/>
                    <a:lumOff val="40000"/>
                  </a:schemeClr>
                </a:solidFill>
                <a:latin typeface="Arial Narrow" panose="020B0606020202030204" pitchFamily="34" charset="0"/>
              </a:rPr>
              <a:t> : P</a:t>
            </a:r>
            <a:r>
              <a:rPr lang="id-ID" sz="1467" b="1" i="1" dirty="0">
                <a:solidFill>
                  <a:schemeClr val="tx2">
                    <a:lumMod val="60000"/>
                    <a:lumOff val="40000"/>
                  </a:schemeClr>
                </a:solidFill>
                <a:latin typeface="Arial Narrow" panose="020B0606020202030204" pitchFamily="34" charset="0"/>
              </a:rPr>
              <a:t>ermen PPN/ Kepala Bappenas No. 4 Tahun 2019</a:t>
            </a:r>
            <a:r>
              <a:rPr lang="en-US" sz="1467" b="1" i="1" dirty="0">
                <a:solidFill>
                  <a:schemeClr val="tx2">
                    <a:lumMod val="60000"/>
                    <a:lumOff val="40000"/>
                  </a:schemeClr>
                </a:solidFill>
                <a:latin typeface="Arial Narrow" panose="020B0606020202030204" pitchFamily="34" charset="0"/>
              </a:rPr>
              <a:t> </a:t>
            </a:r>
            <a:r>
              <a:rPr lang="en-US" sz="1467" b="1" i="1" dirty="0" err="1">
                <a:solidFill>
                  <a:schemeClr val="tx2">
                    <a:lumMod val="60000"/>
                    <a:lumOff val="40000"/>
                  </a:schemeClr>
                </a:solidFill>
                <a:latin typeface="Arial Narrow" panose="020B0606020202030204" pitchFamily="34" charset="0"/>
              </a:rPr>
              <a:t>tentang</a:t>
            </a:r>
            <a:r>
              <a:rPr lang="en-US" sz="1467" b="1" i="1" dirty="0">
                <a:solidFill>
                  <a:schemeClr val="tx2">
                    <a:lumMod val="60000"/>
                    <a:lumOff val="40000"/>
                  </a:schemeClr>
                </a:solidFill>
                <a:latin typeface="Arial Narrow" panose="020B0606020202030204" pitchFamily="34" charset="0"/>
              </a:rPr>
              <a:t> </a:t>
            </a:r>
          </a:p>
          <a:p>
            <a:r>
              <a:rPr lang="en-US" sz="1467" b="1" i="1" dirty="0">
                <a:solidFill>
                  <a:schemeClr val="tx2">
                    <a:lumMod val="60000"/>
                    <a:lumOff val="40000"/>
                  </a:schemeClr>
                </a:solidFill>
                <a:latin typeface="Arial Narrow" panose="020B0606020202030204" pitchFamily="34" charset="0"/>
              </a:rPr>
              <a:t>Tata Cara </a:t>
            </a:r>
            <a:r>
              <a:rPr lang="en-US" sz="1467" b="1" i="1" dirty="0" err="1">
                <a:solidFill>
                  <a:schemeClr val="tx2">
                    <a:lumMod val="60000"/>
                    <a:lumOff val="40000"/>
                  </a:schemeClr>
                </a:solidFill>
                <a:latin typeface="Arial Narrow" panose="020B0606020202030204" pitchFamily="34" charset="0"/>
              </a:rPr>
              <a:t>Perencanaan</a:t>
            </a:r>
            <a:r>
              <a:rPr lang="en-US" sz="1467" b="1" i="1" dirty="0">
                <a:solidFill>
                  <a:schemeClr val="tx2">
                    <a:lumMod val="60000"/>
                    <a:lumOff val="40000"/>
                  </a:schemeClr>
                </a:solidFill>
                <a:latin typeface="Arial Narrow" panose="020B0606020202030204" pitchFamily="34" charset="0"/>
              </a:rPr>
              <a:t> Dana Transfer </a:t>
            </a:r>
            <a:r>
              <a:rPr lang="en-US" sz="1467" b="1" i="1" dirty="0" err="1">
                <a:solidFill>
                  <a:schemeClr val="tx2">
                    <a:lumMod val="60000"/>
                    <a:lumOff val="40000"/>
                  </a:schemeClr>
                </a:solidFill>
                <a:latin typeface="Arial Narrow" panose="020B0606020202030204" pitchFamily="34" charset="0"/>
              </a:rPr>
              <a:t>Khusus</a:t>
            </a:r>
            <a:endParaRPr lang="en-US" sz="1467" b="1" i="1" dirty="0">
              <a:solidFill>
                <a:schemeClr val="tx2">
                  <a:lumMod val="60000"/>
                  <a:lumOff val="40000"/>
                </a:schemeClr>
              </a:solidFill>
            </a:endParaRPr>
          </a:p>
        </p:txBody>
      </p:sp>
      <p:sp>
        <p:nvSpPr>
          <p:cNvPr id="3" name="Rectangle 2"/>
          <p:cNvSpPr/>
          <p:nvPr/>
        </p:nvSpPr>
        <p:spPr>
          <a:xfrm>
            <a:off x="430043" y="244887"/>
            <a:ext cx="7162538" cy="502766"/>
          </a:xfrm>
          <a:prstGeom prst="rect">
            <a:avLst/>
          </a:prstGeom>
        </p:spPr>
        <p:txBody>
          <a:bodyPr wrap="none">
            <a:spAutoFit/>
          </a:bodyPr>
          <a:lstStyle/>
          <a:p>
            <a:r>
              <a:rPr lang="en-US" sz="2667" b="1" dirty="0">
                <a:latin typeface="Arial Narrow" panose="020B0606020202030204" pitchFamily="34" charset="0"/>
              </a:rPr>
              <a:t>PERAN KEMENDAGRI DALAM PENGELOLAAN DAK</a:t>
            </a:r>
            <a:endParaRPr lang="en-US" sz="2667" dirty="0"/>
          </a:p>
        </p:txBody>
      </p:sp>
      <p:sp>
        <p:nvSpPr>
          <p:cNvPr id="4" name="Rectangle 3"/>
          <p:cNvSpPr/>
          <p:nvPr/>
        </p:nvSpPr>
        <p:spPr>
          <a:xfrm>
            <a:off x="1579185" y="3550676"/>
            <a:ext cx="9272903" cy="760491"/>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Slide Number Placeholder 7"/>
          <p:cNvSpPr txBox="1">
            <a:spLocks/>
          </p:cNvSpPr>
          <p:nvPr/>
        </p:nvSpPr>
        <p:spPr>
          <a:xfrm>
            <a:off x="11335134" y="6410774"/>
            <a:ext cx="779767"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s" sz="1867" dirty="0">
                <a:solidFill>
                  <a:schemeClr val="tx1"/>
                </a:solidFill>
                <a:latin typeface="Arial Narrow" panose="020B0606020202030204" pitchFamily="34" charset="0"/>
              </a:rPr>
              <a:t>3</a:t>
            </a:r>
          </a:p>
        </p:txBody>
      </p:sp>
    </p:spTree>
    <p:extLst>
      <p:ext uri="{BB962C8B-B14F-4D97-AF65-F5344CB8AC3E}">
        <p14:creationId xmlns:p14="http://schemas.microsoft.com/office/powerpoint/2010/main" val="28881713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pic>
        <p:nvPicPr>
          <p:cNvPr id="8" name="Picture 2" descr="Logo Kemendagri Terbaru Format PNG - laluahmad.co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72804" y="-97223"/>
            <a:ext cx="1619249" cy="115298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a:extLst>
              <a:ext uri="{FF2B5EF4-FFF2-40B4-BE49-F238E27FC236}">
                <a16:creationId xmlns="" xmlns:a16="http://schemas.microsoft.com/office/drawing/2014/main" id="{2A2FBF67-8FCC-704F-8D38-33983943D80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1437" y="172962"/>
            <a:ext cx="549275"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4">
            <a:extLst>
              <a:ext uri="{FF2B5EF4-FFF2-40B4-BE49-F238E27FC236}">
                <a16:creationId xmlns:a16="http://schemas.microsoft.com/office/drawing/2014/main" xmlns="" id="{0C3704B4-FE85-3141-B836-9A41A2A480F3}"/>
              </a:ext>
            </a:extLst>
          </p:cNvPr>
          <p:cNvSpPr txBox="1">
            <a:spLocks/>
          </p:cNvSpPr>
          <p:nvPr/>
        </p:nvSpPr>
        <p:spPr>
          <a:xfrm>
            <a:off x="1008145" y="153289"/>
            <a:ext cx="7235980" cy="651967"/>
          </a:xfrm>
          <a:prstGeom prst="rect">
            <a:avLst/>
          </a:prstGeom>
        </p:spPr>
        <p:txBody>
          <a:bodyPr spcFirstLastPara="1" vert="horz" wrap="square" lIns="121900" tIns="121900" rIns="121900" bIns="121900" rtlCol="0" anchor="ctr" anchorCtr="0">
            <a:noAutofit/>
          </a:bodyPr>
          <a:lstStyle>
            <a:lvl1pPr lvl="0" algn="r" defTabSz="342900" rtl="0" eaLnBrk="1" latinLnBrk="0" hangingPunct="1">
              <a:spcBef>
                <a:spcPts val="0"/>
              </a:spcBef>
              <a:spcAft>
                <a:spcPts val="0"/>
              </a:spcAft>
              <a:buSzPts val="3000"/>
              <a:buNone/>
              <a:defRPr sz="3000" kern="1200">
                <a:solidFill>
                  <a:schemeClr val="accent2">
                    <a:lumMod val="75000"/>
                  </a:schemeClr>
                </a:solidFill>
                <a:latin typeface="+mj-lt"/>
                <a:ea typeface="+mj-ea"/>
                <a:cs typeface="+mj-cs"/>
              </a:defRPr>
            </a:lvl1pPr>
            <a:lvl2pPr lvl="1" algn="r" rtl="0" eaLnBrk="1" hangingPunct="1">
              <a:spcBef>
                <a:spcPts val="0"/>
              </a:spcBef>
              <a:spcAft>
                <a:spcPts val="0"/>
              </a:spcAft>
              <a:buSzPts val="1600"/>
              <a:buNone/>
              <a:defRPr sz="1600">
                <a:solidFill>
                  <a:schemeClr val="tx2"/>
                </a:solidFill>
              </a:defRPr>
            </a:lvl2pPr>
            <a:lvl3pPr lvl="2" algn="r" rtl="0" eaLnBrk="1" hangingPunct="1">
              <a:spcBef>
                <a:spcPts val="0"/>
              </a:spcBef>
              <a:spcAft>
                <a:spcPts val="0"/>
              </a:spcAft>
              <a:buSzPts val="1600"/>
              <a:buNone/>
              <a:defRPr sz="1600">
                <a:solidFill>
                  <a:schemeClr val="tx2"/>
                </a:solidFill>
              </a:defRPr>
            </a:lvl3pPr>
            <a:lvl4pPr lvl="3" algn="r" rtl="0" eaLnBrk="1" hangingPunct="1">
              <a:spcBef>
                <a:spcPts val="0"/>
              </a:spcBef>
              <a:spcAft>
                <a:spcPts val="0"/>
              </a:spcAft>
              <a:buSzPts val="1600"/>
              <a:buNone/>
              <a:defRPr sz="1600">
                <a:solidFill>
                  <a:schemeClr val="tx2"/>
                </a:solidFill>
              </a:defRPr>
            </a:lvl4pPr>
            <a:lvl5pPr lvl="4" algn="r" rtl="0" eaLnBrk="1" hangingPunct="1">
              <a:spcBef>
                <a:spcPts val="0"/>
              </a:spcBef>
              <a:spcAft>
                <a:spcPts val="0"/>
              </a:spcAft>
              <a:buSzPts val="1600"/>
              <a:buNone/>
              <a:defRPr sz="1600">
                <a:solidFill>
                  <a:schemeClr val="tx2"/>
                </a:solidFill>
              </a:defRPr>
            </a:lvl5pPr>
            <a:lvl6pPr lvl="5" algn="r" rtl="0" eaLnBrk="1" hangingPunct="1">
              <a:spcBef>
                <a:spcPts val="0"/>
              </a:spcBef>
              <a:spcAft>
                <a:spcPts val="0"/>
              </a:spcAft>
              <a:buSzPts val="1600"/>
              <a:buNone/>
              <a:defRPr sz="1600">
                <a:solidFill>
                  <a:schemeClr val="tx2"/>
                </a:solidFill>
              </a:defRPr>
            </a:lvl6pPr>
            <a:lvl7pPr lvl="6" algn="r" rtl="0" eaLnBrk="1" hangingPunct="1">
              <a:spcBef>
                <a:spcPts val="0"/>
              </a:spcBef>
              <a:spcAft>
                <a:spcPts val="0"/>
              </a:spcAft>
              <a:buSzPts val="1600"/>
              <a:buNone/>
              <a:defRPr sz="1600">
                <a:solidFill>
                  <a:schemeClr val="tx2"/>
                </a:solidFill>
              </a:defRPr>
            </a:lvl7pPr>
            <a:lvl8pPr lvl="7" algn="r" rtl="0" eaLnBrk="1" hangingPunct="1">
              <a:spcBef>
                <a:spcPts val="0"/>
              </a:spcBef>
              <a:spcAft>
                <a:spcPts val="0"/>
              </a:spcAft>
              <a:buSzPts val="1600"/>
              <a:buNone/>
              <a:defRPr sz="1600">
                <a:solidFill>
                  <a:schemeClr val="tx2"/>
                </a:solidFill>
              </a:defRPr>
            </a:lvl8pPr>
            <a:lvl9pPr lvl="8" algn="r" rtl="0" eaLnBrk="1" hangingPunct="1">
              <a:spcBef>
                <a:spcPts val="0"/>
              </a:spcBef>
              <a:spcAft>
                <a:spcPts val="0"/>
              </a:spcAft>
              <a:buSzPts val="1600"/>
              <a:buNone/>
              <a:defRPr sz="1600">
                <a:solidFill>
                  <a:schemeClr val="tx2"/>
                </a:solidFill>
              </a:defRPr>
            </a:lvl9pPr>
          </a:lstStyle>
          <a:p>
            <a:pPr algn="l"/>
            <a:r>
              <a:rPr lang="en-US" sz="2133" b="1" dirty="0" err="1" smtClean="0">
                <a:solidFill>
                  <a:schemeClr val="tx1"/>
                </a:solidFill>
                <a:latin typeface="Arial Narrow" panose="020B0606020202030204" pitchFamily="34" charset="0"/>
                <a:ea typeface="Malgun Gothic" panose="020B0503020000020004" pitchFamily="34" charset="-127"/>
                <a:cs typeface="Segoe UI" panose="020B0502040204020203" pitchFamily="34" charset="0"/>
              </a:rPr>
              <a:t>Mekanisme</a:t>
            </a:r>
            <a:r>
              <a:rPr lang="en-US" sz="2133" b="1" dirty="0" smtClean="0">
                <a:solidFill>
                  <a:schemeClr val="tx1"/>
                </a:solidFill>
                <a:latin typeface="Arial Narrow" panose="020B0606020202030204" pitchFamily="34" charset="0"/>
                <a:ea typeface="Malgun Gothic" panose="020B0503020000020004" pitchFamily="34" charset="-127"/>
                <a:cs typeface="Segoe UI" panose="020B0502040204020203" pitchFamily="34" charset="0"/>
              </a:rPr>
              <a:t> </a:t>
            </a:r>
            <a:r>
              <a:rPr lang="en-US" sz="2133" b="1" dirty="0" err="1">
                <a:solidFill>
                  <a:schemeClr val="tx1"/>
                </a:solidFill>
                <a:latin typeface="Arial Narrow" panose="020B0606020202030204" pitchFamily="34" charset="0"/>
                <a:ea typeface="Malgun Gothic" panose="020B0503020000020004" pitchFamily="34" charset="-127"/>
                <a:cs typeface="Segoe UI" panose="020B0502040204020203" pitchFamily="34" charset="0"/>
              </a:rPr>
              <a:t>Pengusulan</a:t>
            </a:r>
            <a:r>
              <a:rPr lang="en-US" sz="2133" b="1" dirty="0">
                <a:solidFill>
                  <a:schemeClr val="tx1"/>
                </a:solidFill>
                <a:latin typeface="Arial Narrow" panose="020B0606020202030204" pitchFamily="34" charset="0"/>
                <a:ea typeface="Malgun Gothic" panose="020B0503020000020004" pitchFamily="34" charset="-127"/>
                <a:cs typeface="Segoe UI" panose="020B0502040204020203" pitchFamily="34" charset="0"/>
              </a:rPr>
              <a:t> DAK (</a:t>
            </a:r>
            <a:r>
              <a:rPr lang="en-US" sz="2133" b="1" dirty="0" err="1">
                <a:solidFill>
                  <a:schemeClr val="tx1"/>
                </a:solidFill>
                <a:latin typeface="Arial Narrow" panose="020B0606020202030204" pitchFamily="34" charset="0"/>
                <a:ea typeface="Malgun Gothic" panose="020B0503020000020004" pitchFamily="34" charset="-127"/>
                <a:cs typeface="Segoe UI" panose="020B0502040204020203" pitchFamily="34" charset="0"/>
              </a:rPr>
              <a:t>Sesuai</a:t>
            </a:r>
            <a:r>
              <a:rPr lang="en-US" sz="2133" b="1" dirty="0">
                <a:solidFill>
                  <a:schemeClr val="tx1"/>
                </a:solidFill>
                <a:latin typeface="Arial Narrow" panose="020B0606020202030204" pitchFamily="34" charset="0"/>
                <a:ea typeface="Malgun Gothic" panose="020B0503020000020004" pitchFamily="34" charset="-127"/>
                <a:cs typeface="Segoe UI" panose="020B0502040204020203" pitchFamily="34" charset="0"/>
              </a:rPr>
              <a:t> </a:t>
            </a:r>
            <a:r>
              <a:rPr lang="en-US" sz="2133" b="1" dirty="0" err="1">
                <a:solidFill>
                  <a:schemeClr val="tx1"/>
                </a:solidFill>
                <a:latin typeface="Arial Narrow" panose="020B0606020202030204" pitchFamily="34" charset="0"/>
                <a:ea typeface="Malgun Gothic" panose="020B0503020000020004" pitchFamily="34" charset="-127"/>
                <a:cs typeface="Segoe UI" panose="020B0502040204020203" pitchFamily="34" charset="0"/>
              </a:rPr>
              <a:t>Permen</a:t>
            </a:r>
            <a:r>
              <a:rPr lang="en-US" sz="2133" b="1" dirty="0">
                <a:solidFill>
                  <a:schemeClr val="tx1"/>
                </a:solidFill>
                <a:latin typeface="Arial Narrow" panose="020B0606020202030204" pitchFamily="34" charset="0"/>
                <a:ea typeface="Malgun Gothic" panose="020B0503020000020004" pitchFamily="34" charset="-127"/>
                <a:cs typeface="Segoe UI" panose="020B0502040204020203" pitchFamily="34" charset="0"/>
              </a:rPr>
              <a:t> PPN No. 4 </a:t>
            </a:r>
            <a:r>
              <a:rPr lang="en-US" sz="2133" b="1" dirty="0" err="1">
                <a:solidFill>
                  <a:schemeClr val="tx1"/>
                </a:solidFill>
                <a:latin typeface="Arial Narrow" panose="020B0606020202030204" pitchFamily="34" charset="0"/>
                <a:ea typeface="Malgun Gothic" panose="020B0503020000020004" pitchFamily="34" charset="-127"/>
                <a:cs typeface="Segoe UI" panose="020B0502040204020203" pitchFamily="34" charset="0"/>
              </a:rPr>
              <a:t>Tahun</a:t>
            </a:r>
            <a:r>
              <a:rPr lang="en-US" sz="2133" b="1" dirty="0">
                <a:solidFill>
                  <a:schemeClr val="tx1"/>
                </a:solidFill>
                <a:latin typeface="Arial Narrow" panose="020B0606020202030204" pitchFamily="34" charset="0"/>
                <a:ea typeface="Malgun Gothic" panose="020B0503020000020004" pitchFamily="34" charset="-127"/>
                <a:cs typeface="Segoe UI" panose="020B0502040204020203" pitchFamily="34" charset="0"/>
              </a:rPr>
              <a:t> 2019 </a:t>
            </a:r>
            <a:r>
              <a:rPr lang="en-US" sz="2133" b="1" dirty="0" err="1">
                <a:solidFill>
                  <a:schemeClr val="tx1"/>
                </a:solidFill>
                <a:latin typeface="Arial Narrow" panose="020B0606020202030204" pitchFamily="34" charset="0"/>
                <a:ea typeface="Malgun Gothic" panose="020B0503020000020004" pitchFamily="34" charset="-127"/>
                <a:cs typeface="Segoe UI" panose="020B0502040204020203" pitchFamily="34" charset="0"/>
              </a:rPr>
              <a:t>tentang</a:t>
            </a:r>
            <a:r>
              <a:rPr lang="en-US" sz="2133" b="1" dirty="0">
                <a:solidFill>
                  <a:schemeClr val="tx1"/>
                </a:solidFill>
                <a:latin typeface="Arial Narrow" panose="020B0606020202030204" pitchFamily="34" charset="0"/>
                <a:ea typeface="Malgun Gothic" panose="020B0503020000020004" pitchFamily="34" charset="-127"/>
                <a:cs typeface="Segoe UI" panose="020B0502040204020203" pitchFamily="34" charset="0"/>
              </a:rPr>
              <a:t> Tata Cara </a:t>
            </a:r>
            <a:r>
              <a:rPr lang="en-US" sz="2133" b="1" dirty="0" err="1">
                <a:solidFill>
                  <a:schemeClr val="tx1"/>
                </a:solidFill>
                <a:latin typeface="Arial Narrow" panose="020B0606020202030204" pitchFamily="34" charset="0"/>
                <a:ea typeface="Malgun Gothic" panose="020B0503020000020004" pitchFamily="34" charset="-127"/>
                <a:cs typeface="Segoe UI" panose="020B0502040204020203" pitchFamily="34" charset="0"/>
              </a:rPr>
              <a:t>Perencanaan</a:t>
            </a:r>
            <a:r>
              <a:rPr lang="en-US" sz="2133" b="1" dirty="0">
                <a:solidFill>
                  <a:schemeClr val="tx1"/>
                </a:solidFill>
                <a:latin typeface="Arial Narrow" panose="020B0606020202030204" pitchFamily="34" charset="0"/>
                <a:ea typeface="Malgun Gothic" panose="020B0503020000020004" pitchFamily="34" charset="-127"/>
                <a:cs typeface="Segoe UI" panose="020B0502040204020203" pitchFamily="34" charset="0"/>
              </a:rPr>
              <a:t> Dana Transfer </a:t>
            </a:r>
            <a:r>
              <a:rPr lang="en-US" sz="2133" b="1" dirty="0" err="1">
                <a:solidFill>
                  <a:schemeClr val="tx1"/>
                </a:solidFill>
                <a:latin typeface="Arial Narrow" panose="020B0606020202030204" pitchFamily="34" charset="0"/>
                <a:ea typeface="Malgun Gothic" panose="020B0503020000020004" pitchFamily="34" charset="-127"/>
                <a:cs typeface="Segoe UI" panose="020B0502040204020203" pitchFamily="34" charset="0"/>
              </a:rPr>
              <a:t>Khusus</a:t>
            </a:r>
            <a:r>
              <a:rPr lang="en-US" sz="2133" b="1" dirty="0">
                <a:solidFill>
                  <a:schemeClr val="tx1"/>
                </a:solidFill>
                <a:latin typeface="Arial Narrow" panose="020B0606020202030204" pitchFamily="34" charset="0"/>
                <a:ea typeface="Malgun Gothic" panose="020B0503020000020004" pitchFamily="34" charset="-127"/>
                <a:cs typeface="Segoe UI" panose="020B0502040204020203" pitchFamily="34" charset="0"/>
              </a:rPr>
              <a:t>)</a:t>
            </a:r>
            <a:endParaRPr lang="en-US" sz="2133" b="1" dirty="0">
              <a:solidFill>
                <a:schemeClr val="tx1"/>
              </a:solidFill>
              <a:latin typeface="Arial Narrow" panose="020B0606020202030204" pitchFamily="34" charset="0"/>
              <a:ea typeface="Malgun Gothic" panose="020B0503020000020004" pitchFamily="34" charset="-127"/>
            </a:endParaRPr>
          </a:p>
        </p:txBody>
      </p:sp>
      <p:grpSp>
        <p:nvGrpSpPr>
          <p:cNvPr id="7" name="Group 6">
            <a:extLst>
              <a:ext uri="{FF2B5EF4-FFF2-40B4-BE49-F238E27FC236}">
                <a16:creationId xmlns:a16="http://schemas.microsoft.com/office/drawing/2014/main" xmlns="" id="{40271290-65A6-924C-BA90-98B2DD2A6D2F}"/>
              </a:ext>
            </a:extLst>
          </p:cNvPr>
          <p:cNvGrpSpPr/>
          <p:nvPr/>
        </p:nvGrpSpPr>
        <p:grpSpPr>
          <a:xfrm>
            <a:off x="-39207" y="1276058"/>
            <a:ext cx="12268722" cy="4713884"/>
            <a:chOff x="148687" y="965023"/>
            <a:chExt cx="12303975" cy="5828503"/>
          </a:xfrm>
        </p:grpSpPr>
        <p:cxnSp>
          <p:nvCxnSpPr>
            <p:cNvPr id="9" name="Elbow Connector 11">
              <a:extLst>
                <a:ext uri="{FF2B5EF4-FFF2-40B4-BE49-F238E27FC236}">
                  <a16:creationId xmlns:a16="http://schemas.microsoft.com/office/drawing/2014/main" xmlns="" id="{E754D593-D6B6-1746-8A66-0E3FF4EA3C6D}"/>
                </a:ext>
              </a:extLst>
            </p:cNvPr>
            <p:cNvCxnSpPr>
              <a:stCxn id="14" idx="6"/>
              <a:endCxn id="63" idx="0"/>
            </p:cNvCxnSpPr>
            <p:nvPr/>
          </p:nvCxnSpPr>
          <p:spPr>
            <a:xfrm>
              <a:off x="9758094" y="1850810"/>
              <a:ext cx="782324" cy="1538289"/>
            </a:xfrm>
            <a:prstGeom prst="bentConnector2">
              <a:avLst/>
            </a:prstGeom>
            <a:ln w="57150">
              <a:solidFill>
                <a:srgbClr val="1279AC"/>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6C5AA504-D93D-E741-B4FE-4F79EFED80C8}"/>
                </a:ext>
              </a:extLst>
            </p:cNvPr>
            <p:cNvCxnSpPr/>
            <p:nvPr/>
          </p:nvCxnSpPr>
          <p:spPr>
            <a:xfrm>
              <a:off x="276262" y="4871840"/>
              <a:ext cx="9139754" cy="524"/>
            </a:xfrm>
            <a:prstGeom prst="line">
              <a:avLst/>
            </a:prstGeom>
            <a:noFill/>
            <a:ln w="57150" cap="flat" cmpd="sng" algn="ctr">
              <a:solidFill>
                <a:srgbClr val="1279AC"/>
              </a:solidFill>
              <a:prstDash val="solid"/>
              <a:miter lim="800000"/>
              <a:headEnd type="arrow" w="med" len="med"/>
              <a:tailEnd type="none" w="med" len="med"/>
            </a:ln>
            <a:effectLst/>
          </p:spPr>
        </p:cxnSp>
        <p:cxnSp>
          <p:nvCxnSpPr>
            <p:cNvPr id="11" name="Straight Arrow Connector 10">
              <a:extLst>
                <a:ext uri="{FF2B5EF4-FFF2-40B4-BE49-F238E27FC236}">
                  <a16:creationId xmlns:a16="http://schemas.microsoft.com/office/drawing/2014/main" xmlns="" id="{1EB9D044-E053-8E4B-BEB6-5531B8693E92}"/>
                </a:ext>
              </a:extLst>
            </p:cNvPr>
            <p:cNvCxnSpPr/>
            <p:nvPr/>
          </p:nvCxnSpPr>
          <p:spPr>
            <a:xfrm flipV="1">
              <a:off x="383775" y="1850809"/>
              <a:ext cx="9374320" cy="4571"/>
            </a:xfrm>
            <a:prstGeom prst="straightConnector1">
              <a:avLst/>
            </a:prstGeom>
            <a:noFill/>
            <a:ln w="57150" cap="flat" cmpd="sng" algn="ctr">
              <a:solidFill>
                <a:srgbClr val="1279AC"/>
              </a:solidFill>
              <a:prstDash val="solid"/>
              <a:miter lim="800000"/>
              <a:tailEnd type="triangle"/>
            </a:ln>
            <a:effectLst/>
          </p:spPr>
        </p:cxnSp>
        <p:sp>
          <p:nvSpPr>
            <p:cNvPr id="13" name="Oval 12">
              <a:extLst>
                <a:ext uri="{FF2B5EF4-FFF2-40B4-BE49-F238E27FC236}">
                  <a16:creationId xmlns:a16="http://schemas.microsoft.com/office/drawing/2014/main" xmlns="" id="{B579A5E2-4AD3-8E4D-8224-7344BE8FC4B0}"/>
                </a:ext>
              </a:extLst>
            </p:cNvPr>
            <p:cNvSpPr/>
            <p:nvPr/>
          </p:nvSpPr>
          <p:spPr>
            <a:xfrm>
              <a:off x="6427778" y="1720245"/>
              <a:ext cx="250241" cy="261123"/>
            </a:xfrm>
            <a:prstGeom prst="ellipse">
              <a:avLst/>
            </a:prstGeom>
            <a:solidFill>
              <a:srgbClr val="FFC000">
                <a:lumMod val="60000"/>
                <a:lumOff val="40000"/>
              </a:srgbClr>
            </a:solidFill>
            <a:ln w="12700" cap="flat" cmpd="sng" algn="ctr">
              <a:noFill/>
              <a:prstDash val="solid"/>
              <a:miter lim="800000"/>
            </a:ln>
            <a:effectLst/>
          </p:spPr>
          <p:txBody>
            <a:bodyPr rtlCol="0" anchor="ctr"/>
            <a:lstStyle/>
            <a:p>
              <a:pPr algn="ctr" defTabSz="1218562">
                <a:defRPr/>
              </a:pPr>
              <a:endParaRPr lang="id-ID" sz="1067">
                <a:solidFill>
                  <a:prstClr val="white"/>
                </a:solidFill>
                <a:latin typeface="Arial Narrow" panose="020B0606020202030204" pitchFamily="34" charset="0"/>
                <a:ea typeface=""/>
                <a:cs typeface=""/>
              </a:endParaRPr>
            </a:p>
          </p:txBody>
        </p:sp>
        <p:sp>
          <p:nvSpPr>
            <p:cNvPr id="14" name="Oval 13">
              <a:extLst>
                <a:ext uri="{FF2B5EF4-FFF2-40B4-BE49-F238E27FC236}">
                  <a16:creationId xmlns:a16="http://schemas.microsoft.com/office/drawing/2014/main" xmlns="" id="{B89F4185-BACA-824B-BFBD-78159E7ABAB1}"/>
                </a:ext>
              </a:extLst>
            </p:cNvPr>
            <p:cNvSpPr/>
            <p:nvPr/>
          </p:nvSpPr>
          <p:spPr>
            <a:xfrm>
              <a:off x="9507849" y="1720245"/>
              <a:ext cx="250241" cy="261123"/>
            </a:xfrm>
            <a:prstGeom prst="ellipse">
              <a:avLst/>
            </a:prstGeom>
            <a:solidFill>
              <a:srgbClr val="FFC000">
                <a:lumMod val="75000"/>
              </a:srgbClr>
            </a:solidFill>
            <a:ln w="12700" cap="flat" cmpd="sng" algn="ctr">
              <a:noFill/>
              <a:prstDash val="solid"/>
              <a:miter lim="800000"/>
            </a:ln>
            <a:effectLst/>
          </p:spPr>
          <p:txBody>
            <a:bodyPr rtlCol="0" anchor="ctr"/>
            <a:lstStyle/>
            <a:p>
              <a:pPr algn="ctr" defTabSz="1218562">
                <a:defRPr/>
              </a:pPr>
              <a:endParaRPr lang="id-ID" sz="1067">
                <a:solidFill>
                  <a:prstClr val="white"/>
                </a:solidFill>
                <a:latin typeface="Arial Narrow" panose="020B0606020202030204" pitchFamily="34" charset="0"/>
                <a:ea typeface=""/>
                <a:cs typeface=""/>
              </a:endParaRPr>
            </a:p>
          </p:txBody>
        </p:sp>
        <p:sp>
          <p:nvSpPr>
            <p:cNvPr id="15" name="Oval 14">
              <a:extLst>
                <a:ext uri="{FF2B5EF4-FFF2-40B4-BE49-F238E27FC236}">
                  <a16:creationId xmlns:a16="http://schemas.microsoft.com/office/drawing/2014/main" xmlns="" id="{C509E029-2513-7849-9F77-8A86378DFD15}"/>
                </a:ext>
              </a:extLst>
            </p:cNvPr>
            <p:cNvSpPr/>
            <p:nvPr/>
          </p:nvSpPr>
          <p:spPr>
            <a:xfrm>
              <a:off x="884848" y="1723592"/>
              <a:ext cx="250241" cy="261123"/>
            </a:xfrm>
            <a:prstGeom prst="ellipse">
              <a:avLst/>
            </a:prstGeom>
            <a:solidFill>
              <a:srgbClr val="FFC000">
                <a:lumMod val="20000"/>
                <a:lumOff val="80000"/>
              </a:srgbClr>
            </a:solidFill>
            <a:ln w="12700" cap="flat" cmpd="sng" algn="ctr">
              <a:noFill/>
              <a:prstDash val="solid"/>
              <a:miter lim="800000"/>
            </a:ln>
            <a:effectLst/>
          </p:spPr>
          <p:txBody>
            <a:bodyPr rtlCol="0" anchor="ctr"/>
            <a:lstStyle/>
            <a:p>
              <a:pPr algn="ctr" defTabSz="1218562">
                <a:defRPr/>
              </a:pPr>
              <a:endParaRPr lang="id-ID" sz="1067">
                <a:solidFill>
                  <a:prstClr val="white"/>
                </a:solidFill>
                <a:latin typeface="Arial Narrow" panose="020B0606020202030204" pitchFamily="34" charset="0"/>
                <a:ea typeface=""/>
                <a:cs typeface=""/>
              </a:endParaRPr>
            </a:p>
          </p:txBody>
        </p:sp>
        <p:sp>
          <p:nvSpPr>
            <p:cNvPr id="16" name="Oval 15">
              <a:extLst>
                <a:ext uri="{FF2B5EF4-FFF2-40B4-BE49-F238E27FC236}">
                  <a16:creationId xmlns:a16="http://schemas.microsoft.com/office/drawing/2014/main" xmlns="" id="{DD3D66DD-F4A2-A347-86BD-E255B86CD27A}"/>
                </a:ext>
              </a:extLst>
            </p:cNvPr>
            <p:cNvSpPr/>
            <p:nvPr/>
          </p:nvSpPr>
          <p:spPr>
            <a:xfrm>
              <a:off x="787562" y="4760024"/>
              <a:ext cx="250241" cy="261123"/>
            </a:xfrm>
            <a:prstGeom prst="ellipse">
              <a:avLst/>
            </a:prstGeom>
            <a:solidFill>
              <a:srgbClr val="ED7D31">
                <a:lumMod val="50000"/>
              </a:srgbClr>
            </a:solidFill>
            <a:ln w="12700" cap="flat" cmpd="sng" algn="ctr">
              <a:noFill/>
              <a:prstDash val="solid"/>
              <a:miter lim="800000"/>
            </a:ln>
            <a:effectLst/>
          </p:spPr>
          <p:txBody>
            <a:bodyPr rtlCol="0" anchor="ctr"/>
            <a:lstStyle/>
            <a:p>
              <a:pPr algn="ctr" defTabSz="1218562">
                <a:defRPr/>
              </a:pPr>
              <a:endParaRPr lang="id-ID" sz="1067">
                <a:solidFill>
                  <a:prstClr val="white"/>
                </a:solidFill>
                <a:latin typeface="Arial Narrow" panose="020B0606020202030204" pitchFamily="34" charset="0"/>
                <a:ea typeface=""/>
                <a:cs typeface=""/>
              </a:endParaRPr>
            </a:p>
          </p:txBody>
        </p:sp>
        <p:sp>
          <p:nvSpPr>
            <p:cNvPr id="17" name="TextBox 16">
              <a:extLst>
                <a:ext uri="{FF2B5EF4-FFF2-40B4-BE49-F238E27FC236}">
                  <a16:creationId xmlns:a16="http://schemas.microsoft.com/office/drawing/2014/main" xmlns="" id="{B98EB916-F895-1448-AD0E-973A436B68DC}"/>
                </a:ext>
              </a:extLst>
            </p:cNvPr>
            <p:cNvSpPr txBox="1"/>
            <p:nvPr/>
          </p:nvSpPr>
          <p:spPr>
            <a:xfrm>
              <a:off x="8780384" y="1377296"/>
              <a:ext cx="1708833" cy="317206"/>
            </a:xfrm>
            <a:prstGeom prst="rect">
              <a:avLst/>
            </a:prstGeom>
            <a:noFill/>
          </p:spPr>
          <p:txBody>
            <a:bodyPr wrap="square" rtlCol="0">
              <a:spAutoFit/>
            </a:bodyPr>
            <a:lstStyle/>
            <a:p>
              <a:pPr algn="ctr" defTabSz="1219231"/>
              <a:r>
                <a:rPr lang="id-ID" sz="1067" dirty="0">
                  <a:solidFill>
                    <a:srgbClr val="55ADCD"/>
                  </a:solidFill>
                  <a:latin typeface="Arial Narrow" panose="020B0606020202030204" pitchFamily="34" charset="0"/>
                  <a:ea typeface=""/>
                  <a:cs typeface=""/>
                </a:rPr>
                <a:t>M1-M4 </a:t>
              </a:r>
              <a:r>
                <a:rPr lang="en-US" sz="1067" dirty="0" err="1">
                  <a:solidFill>
                    <a:srgbClr val="55ADCD"/>
                  </a:solidFill>
                  <a:latin typeface="Arial Narrow" panose="020B0606020202030204" pitchFamily="34" charset="0"/>
                  <a:ea typeface=""/>
                  <a:cs typeface=""/>
                </a:rPr>
                <a:t>Juni</a:t>
              </a:r>
              <a:r>
                <a:rPr lang="en-US" sz="1067" dirty="0">
                  <a:solidFill>
                    <a:srgbClr val="55ADCD"/>
                  </a:solidFill>
                  <a:latin typeface="Arial Narrow" panose="020B0606020202030204" pitchFamily="34" charset="0"/>
                  <a:ea typeface=""/>
                  <a:cs typeface=""/>
                </a:rPr>
                <a:t> </a:t>
              </a:r>
              <a:r>
                <a:rPr lang="id-ID" sz="1067" dirty="0">
                  <a:solidFill>
                    <a:srgbClr val="55ADCD"/>
                  </a:solidFill>
                  <a:latin typeface="Arial Narrow" panose="020B0606020202030204" pitchFamily="34" charset="0"/>
                  <a:ea typeface=""/>
                  <a:cs typeface=""/>
                </a:rPr>
                <a:t>T-1</a:t>
              </a:r>
            </a:p>
          </p:txBody>
        </p:sp>
        <p:sp>
          <p:nvSpPr>
            <p:cNvPr id="18" name="TextBox 17">
              <a:extLst>
                <a:ext uri="{FF2B5EF4-FFF2-40B4-BE49-F238E27FC236}">
                  <a16:creationId xmlns:a16="http://schemas.microsoft.com/office/drawing/2014/main" xmlns="" id="{36BED9CD-1DA1-184C-9DC3-A5A8CB30E817}"/>
                </a:ext>
              </a:extLst>
            </p:cNvPr>
            <p:cNvSpPr txBox="1"/>
            <p:nvPr/>
          </p:nvSpPr>
          <p:spPr>
            <a:xfrm>
              <a:off x="2143378" y="1893096"/>
              <a:ext cx="1686257" cy="1535448"/>
            </a:xfrm>
            <a:prstGeom prst="rect">
              <a:avLst/>
            </a:prstGeom>
            <a:noFill/>
          </p:spPr>
          <p:txBody>
            <a:bodyPr wrap="square" rtlCol="0" anchor="t">
              <a:spAutoFit/>
            </a:bodyPr>
            <a:lstStyle/>
            <a:p>
              <a:pPr defTabSz="1219231"/>
              <a:r>
                <a:rPr lang="id-ID" sz="1067" dirty="0">
                  <a:solidFill>
                    <a:prstClr val="black"/>
                  </a:solidFill>
                  <a:latin typeface="Arial Narrow" panose="020B0606020202030204" pitchFamily="34" charset="0"/>
                  <a:ea typeface=""/>
                  <a:cs typeface=""/>
                </a:rPr>
                <a:t>Tujuan:</a:t>
              </a:r>
            </a:p>
            <a:p>
              <a:pPr defTabSz="1219231"/>
              <a:r>
                <a:rPr lang="en-US" sz="1067" dirty="0" err="1">
                  <a:solidFill>
                    <a:prstClr val="black"/>
                  </a:solidFill>
                  <a:latin typeface="Arial Narrow" panose="020B0606020202030204" pitchFamily="34" charset="0"/>
                  <a:ea typeface=""/>
                  <a:cs typeface=""/>
                </a:rPr>
                <a:t>Rancangan</a:t>
              </a:r>
              <a:r>
                <a:rPr lang="id-ID" sz="1067" dirty="0">
                  <a:solidFill>
                    <a:prstClr val="black"/>
                  </a:solidFill>
                  <a:latin typeface="Arial Narrow" panose="020B0606020202030204" pitchFamily="34" charset="0"/>
                  <a:ea typeface=""/>
                  <a:cs typeface=""/>
                </a:rPr>
                <a:t> Bidang DAK Fisik dan N</a:t>
              </a:r>
              <a:r>
                <a:rPr lang="en-US" sz="1067" dirty="0">
                  <a:solidFill>
                    <a:prstClr val="black"/>
                  </a:solidFill>
                  <a:latin typeface="Arial Narrow" panose="020B0606020202030204" pitchFamily="34" charset="0"/>
                  <a:ea typeface=""/>
                  <a:cs typeface=""/>
                </a:rPr>
                <a:t>o</a:t>
              </a:r>
              <a:r>
                <a:rPr lang="id-ID" sz="1067" dirty="0" err="1">
                  <a:solidFill>
                    <a:prstClr val="black"/>
                  </a:solidFill>
                  <a:latin typeface="Arial Narrow" panose="020B0606020202030204" pitchFamily="34" charset="0"/>
                  <a:ea typeface=""/>
                  <a:cs typeface=""/>
                </a:rPr>
                <a:t>n</a:t>
              </a:r>
              <a:r>
                <a:rPr lang="id-ID" sz="1067" dirty="0">
                  <a:solidFill>
                    <a:prstClr val="black"/>
                  </a:solidFill>
                  <a:latin typeface="Arial Narrow" panose="020B0606020202030204" pitchFamily="34" charset="0"/>
                  <a:ea typeface=""/>
                  <a:cs typeface=""/>
                </a:rPr>
                <a:t> Fisik </a:t>
              </a:r>
            </a:p>
            <a:p>
              <a:pPr defTabSz="1219231"/>
              <a:r>
                <a:rPr lang="id-ID" sz="1067" dirty="0">
                  <a:solidFill>
                    <a:prstClr val="black"/>
                  </a:solidFill>
                  <a:latin typeface="Arial Narrow" panose="020B0606020202030204" pitchFamily="34" charset="0"/>
                  <a:ea typeface=""/>
                  <a:cs typeface=""/>
                </a:rPr>
                <a:t>Peran:</a:t>
              </a:r>
            </a:p>
            <a:p>
              <a:pPr defTabSz="1219231"/>
              <a:r>
                <a:rPr lang="id-ID" sz="1067" dirty="0">
                  <a:solidFill>
                    <a:srgbClr val="1694B2"/>
                  </a:solidFill>
                  <a:latin typeface="Arial Narrow" panose="020B0606020202030204" pitchFamily="34" charset="0"/>
                  <a:ea typeface=""/>
                  <a:cs typeface=""/>
                </a:rPr>
                <a:t>Bappenas (Melalui RAPIM)</a:t>
              </a:r>
              <a:r>
                <a:rPr lang="en-US" sz="1067" dirty="0">
                  <a:solidFill>
                    <a:srgbClr val="1694B2"/>
                  </a:solidFill>
                  <a:latin typeface="Arial Narrow" panose="020B0606020202030204" pitchFamily="34" charset="0"/>
                  <a:ea typeface=""/>
                  <a:cs typeface=""/>
                </a:rPr>
                <a:t> dan </a:t>
              </a:r>
              <a:r>
                <a:rPr lang="en-US" sz="1067" dirty="0" err="1">
                  <a:solidFill>
                    <a:srgbClr val="1694B2"/>
                  </a:solidFill>
                  <a:latin typeface="Arial Narrow" panose="020B0606020202030204" pitchFamily="34" charset="0"/>
                  <a:ea typeface=""/>
                  <a:cs typeface=""/>
                </a:rPr>
                <a:t>dilaporkan</a:t>
              </a:r>
              <a:r>
                <a:rPr lang="en-US" sz="1067" dirty="0">
                  <a:solidFill>
                    <a:srgbClr val="1694B2"/>
                  </a:solidFill>
                  <a:latin typeface="Arial Narrow" panose="020B0606020202030204" pitchFamily="34" charset="0"/>
                  <a:ea typeface=""/>
                  <a:cs typeface=""/>
                </a:rPr>
                <a:t> pada</a:t>
              </a:r>
              <a:r>
                <a:rPr lang="id-ID" sz="1067" dirty="0">
                  <a:solidFill>
                    <a:srgbClr val="1694B2"/>
                  </a:solidFill>
                  <a:latin typeface="Arial Narrow" panose="020B0606020202030204" pitchFamily="34" charset="0"/>
                  <a:ea typeface=""/>
                  <a:cs typeface=""/>
                </a:rPr>
                <a:t> sidang DPOD</a:t>
              </a:r>
            </a:p>
          </p:txBody>
        </p:sp>
        <p:sp>
          <p:nvSpPr>
            <p:cNvPr id="19" name="TextBox 18">
              <a:extLst>
                <a:ext uri="{FF2B5EF4-FFF2-40B4-BE49-F238E27FC236}">
                  <a16:creationId xmlns:a16="http://schemas.microsoft.com/office/drawing/2014/main" xmlns="" id="{97B5E81B-AF79-3D4B-BBDE-FEC3E8AD02AD}"/>
                </a:ext>
              </a:extLst>
            </p:cNvPr>
            <p:cNvSpPr txBox="1"/>
            <p:nvPr/>
          </p:nvSpPr>
          <p:spPr>
            <a:xfrm>
              <a:off x="8969536" y="1869902"/>
              <a:ext cx="1614057" cy="1738487"/>
            </a:xfrm>
            <a:prstGeom prst="rect">
              <a:avLst/>
            </a:prstGeom>
            <a:noFill/>
          </p:spPr>
          <p:txBody>
            <a:bodyPr wrap="square" rtlCol="0" anchor="t">
              <a:spAutoFit/>
            </a:bodyPr>
            <a:lstStyle/>
            <a:p>
              <a:pPr defTabSz="1219231"/>
              <a:r>
                <a:rPr lang="id-ID" sz="1067" dirty="0">
                  <a:solidFill>
                    <a:prstClr val="black"/>
                  </a:solidFill>
                  <a:latin typeface="Arial Narrow" panose="020B0606020202030204" pitchFamily="34" charset="0"/>
                  <a:ea typeface=""/>
                  <a:cs typeface=""/>
                </a:rPr>
                <a:t>Tujuan:</a:t>
              </a:r>
            </a:p>
            <a:p>
              <a:pPr defTabSz="1219231"/>
              <a:r>
                <a:rPr lang="id-ID" sz="1067" dirty="0">
                  <a:solidFill>
                    <a:prstClr val="black"/>
                  </a:solidFill>
                  <a:latin typeface="Arial Narrow" panose="020B0606020202030204" pitchFamily="34" charset="0"/>
                  <a:ea typeface=""/>
                  <a:cs typeface=""/>
                </a:rPr>
                <a:t>Melakukan penilaian awal yang selanjutnya akan dikonfirmasi dalam proses Sinkronisasi Pusat- Daerah </a:t>
              </a:r>
            </a:p>
            <a:p>
              <a:pPr defTabSz="1219231"/>
              <a:r>
                <a:rPr lang="id-ID" sz="1067" dirty="0">
                  <a:solidFill>
                    <a:prstClr val="black"/>
                  </a:solidFill>
                  <a:latin typeface="Arial Narrow" panose="020B0606020202030204" pitchFamily="34" charset="0"/>
                  <a:ea typeface=""/>
                  <a:cs typeface=""/>
                </a:rPr>
                <a:t>Peran:</a:t>
              </a:r>
            </a:p>
            <a:p>
              <a:pPr defTabSz="1219231"/>
              <a:r>
                <a:rPr lang="id-ID" sz="1067" dirty="0">
                  <a:solidFill>
                    <a:srgbClr val="1694B2"/>
                  </a:solidFill>
                  <a:latin typeface="Arial Narrow" panose="020B0606020202030204" pitchFamily="34" charset="0"/>
                  <a:ea typeface=""/>
                  <a:cs typeface=""/>
                </a:rPr>
                <a:t>Bappenas, Kemenkeu, dan </a:t>
              </a:r>
              <a:r>
                <a:rPr lang="id-ID" sz="1067" dirty="0" err="1">
                  <a:solidFill>
                    <a:srgbClr val="1694B2"/>
                  </a:solidFill>
                  <a:latin typeface="Arial Narrow" panose="020B0606020202030204" pitchFamily="34" charset="0"/>
                  <a:ea typeface=""/>
                  <a:cs typeface=""/>
                </a:rPr>
                <a:t>K</a:t>
              </a:r>
              <a:r>
                <a:rPr lang="id-ID" sz="1067" dirty="0">
                  <a:solidFill>
                    <a:srgbClr val="1694B2"/>
                  </a:solidFill>
                  <a:latin typeface="Arial Narrow" panose="020B0606020202030204" pitchFamily="34" charset="0"/>
                  <a:ea typeface=""/>
                  <a:cs typeface=""/>
                </a:rPr>
                <a:t>/L Teknis. </a:t>
              </a:r>
            </a:p>
          </p:txBody>
        </p:sp>
        <p:sp>
          <p:nvSpPr>
            <p:cNvPr id="20" name="TextBox 19">
              <a:extLst>
                <a:ext uri="{FF2B5EF4-FFF2-40B4-BE49-F238E27FC236}">
                  <a16:creationId xmlns:a16="http://schemas.microsoft.com/office/drawing/2014/main" xmlns="" id="{F79B081B-FF63-624B-934D-8661EC1E57A5}"/>
                </a:ext>
              </a:extLst>
            </p:cNvPr>
            <p:cNvSpPr txBox="1"/>
            <p:nvPr/>
          </p:nvSpPr>
          <p:spPr>
            <a:xfrm>
              <a:off x="4144974" y="1090437"/>
              <a:ext cx="1500644" cy="317206"/>
            </a:xfrm>
            <a:prstGeom prst="rect">
              <a:avLst/>
            </a:prstGeom>
            <a:noFill/>
          </p:spPr>
          <p:txBody>
            <a:bodyPr wrap="square" rtlCol="0">
              <a:spAutoFit/>
            </a:bodyPr>
            <a:lstStyle/>
            <a:p>
              <a:pPr algn="ctr" defTabSz="1219231"/>
              <a:r>
                <a:rPr lang="en-US" sz="1067" b="1" dirty="0" err="1">
                  <a:solidFill>
                    <a:srgbClr val="1279AC"/>
                  </a:solidFill>
                  <a:latin typeface="Arial Narrow" panose="020B0606020202030204" pitchFamily="34" charset="0"/>
                  <a:ea typeface=""/>
                  <a:cs typeface=""/>
                </a:rPr>
                <a:t>Pertemuan</a:t>
              </a:r>
              <a:r>
                <a:rPr lang="en-US" sz="1067" b="1" dirty="0">
                  <a:solidFill>
                    <a:srgbClr val="1279AC"/>
                  </a:solidFill>
                  <a:latin typeface="Arial Narrow" panose="020B0606020202030204" pitchFamily="34" charset="0"/>
                  <a:ea typeface=""/>
                  <a:cs typeface=""/>
                </a:rPr>
                <a:t> Para </a:t>
              </a:r>
              <a:r>
                <a:rPr lang="en-US" sz="1067" b="1" dirty="0" err="1">
                  <a:solidFill>
                    <a:srgbClr val="1279AC"/>
                  </a:solidFill>
                  <a:latin typeface="Arial Narrow" panose="020B0606020202030204" pitchFamily="34" charset="0"/>
                  <a:ea typeface=""/>
                  <a:cs typeface=""/>
                </a:rPr>
                <a:t>Pihak</a:t>
              </a:r>
              <a:endParaRPr lang="id-ID" sz="1067" b="1" dirty="0">
                <a:solidFill>
                  <a:srgbClr val="1279AC"/>
                </a:solidFill>
                <a:latin typeface="Arial Narrow" panose="020B0606020202030204" pitchFamily="34" charset="0"/>
                <a:ea typeface=""/>
                <a:cs typeface=""/>
              </a:endParaRPr>
            </a:p>
          </p:txBody>
        </p:sp>
        <p:sp>
          <p:nvSpPr>
            <p:cNvPr id="21" name="TextBox 20">
              <a:extLst>
                <a:ext uri="{FF2B5EF4-FFF2-40B4-BE49-F238E27FC236}">
                  <a16:creationId xmlns:a16="http://schemas.microsoft.com/office/drawing/2014/main" xmlns="" id="{0D90121B-BE57-D942-9194-B7A58E083D46}"/>
                </a:ext>
              </a:extLst>
            </p:cNvPr>
            <p:cNvSpPr txBox="1"/>
            <p:nvPr/>
          </p:nvSpPr>
          <p:spPr>
            <a:xfrm>
              <a:off x="4279982" y="1365441"/>
              <a:ext cx="1364043" cy="317206"/>
            </a:xfrm>
            <a:prstGeom prst="rect">
              <a:avLst/>
            </a:prstGeom>
            <a:noFill/>
          </p:spPr>
          <p:txBody>
            <a:bodyPr wrap="square" rtlCol="0">
              <a:spAutoFit/>
            </a:bodyPr>
            <a:lstStyle/>
            <a:p>
              <a:pPr algn="ctr" defTabSz="1219231"/>
              <a:r>
                <a:rPr lang="id-ID" sz="1067" dirty="0">
                  <a:solidFill>
                    <a:srgbClr val="55ADCD"/>
                  </a:solidFill>
                  <a:latin typeface="Arial Narrow" panose="020B0606020202030204" pitchFamily="34" charset="0"/>
                  <a:ea typeface=""/>
                  <a:cs typeface=""/>
                </a:rPr>
                <a:t>M</a:t>
              </a:r>
              <a:r>
                <a:rPr lang="en-US" sz="1067" dirty="0">
                  <a:solidFill>
                    <a:srgbClr val="55ADCD"/>
                  </a:solidFill>
                  <a:latin typeface="Arial Narrow" panose="020B0606020202030204" pitchFamily="34" charset="0"/>
                  <a:ea typeface=""/>
                  <a:cs typeface=""/>
                </a:rPr>
                <a:t>4</a:t>
              </a:r>
              <a:r>
                <a:rPr lang="id-ID" sz="1067" dirty="0">
                  <a:solidFill>
                    <a:srgbClr val="55ADCD"/>
                  </a:solidFill>
                  <a:latin typeface="Arial Narrow" panose="020B0606020202030204" pitchFamily="34" charset="0"/>
                  <a:ea typeface=""/>
                  <a:cs typeface=""/>
                </a:rPr>
                <a:t> </a:t>
              </a:r>
              <a:r>
                <a:rPr lang="en-US" sz="1067" dirty="0" err="1">
                  <a:solidFill>
                    <a:srgbClr val="55ADCD"/>
                  </a:solidFill>
                  <a:latin typeface="Arial Narrow" panose="020B0606020202030204" pitchFamily="34" charset="0"/>
                  <a:ea typeface=""/>
                  <a:cs typeface=""/>
                </a:rPr>
                <a:t>Februari</a:t>
              </a:r>
              <a:r>
                <a:rPr lang="id-ID" sz="1067" dirty="0">
                  <a:solidFill>
                    <a:srgbClr val="55ADCD"/>
                  </a:solidFill>
                  <a:latin typeface="Arial Narrow" panose="020B0606020202030204" pitchFamily="34" charset="0"/>
                  <a:ea typeface=""/>
                  <a:cs typeface=""/>
                </a:rPr>
                <a:t> T-1</a:t>
              </a:r>
            </a:p>
          </p:txBody>
        </p:sp>
        <p:sp>
          <p:nvSpPr>
            <p:cNvPr id="22" name="TextBox 21">
              <a:extLst>
                <a:ext uri="{FF2B5EF4-FFF2-40B4-BE49-F238E27FC236}">
                  <a16:creationId xmlns:a16="http://schemas.microsoft.com/office/drawing/2014/main" xmlns="" id="{95BAD67C-EF1A-E744-9779-E02FD0C99A4F}"/>
                </a:ext>
              </a:extLst>
            </p:cNvPr>
            <p:cNvSpPr txBox="1"/>
            <p:nvPr/>
          </p:nvSpPr>
          <p:spPr>
            <a:xfrm>
              <a:off x="8780384" y="1168624"/>
              <a:ext cx="1678256" cy="317206"/>
            </a:xfrm>
            <a:prstGeom prst="rect">
              <a:avLst/>
            </a:prstGeom>
            <a:noFill/>
          </p:spPr>
          <p:txBody>
            <a:bodyPr wrap="square" rtlCol="0">
              <a:spAutoFit/>
            </a:bodyPr>
            <a:lstStyle/>
            <a:p>
              <a:pPr algn="ctr" defTabSz="1219231"/>
              <a:r>
                <a:rPr lang="id-ID" sz="1067" b="1" dirty="0" err="1">
                  <a:solidFill>
                    <a:srgbClr val="1279AC"/>
                  </a:solidFill>
                  <a:latin typeface="Arial Narrow" panose="020B0606020202030204" pitchFamily="34" charset="0"/>
                  <a:ea typeface=""/>
                  <a:cs typeface=""/>
                </a:rPr>
                <a:t>P</a:t>
              </a:r>
              <a:r>
                <a:rPr lang="en-US" sz="1067" b="1" dirty="0">
                  <a:solidFill>
                    <a:srgbClr val="1279AC"/>
                  </a:solidFill>
                  <a:latin typeface="Arial Narrow" panose="020B0606020202030204" pitchFamily="34" charset="0"/>
                  <a:ea typeface=""/>
                  <a:cs typeface=""/>
                </a:rPr>
                <a:t>e</a:t>
              </a:r>
              <a:r>
                <a:rPr lang="id-ID" sz="1067" b="1" dirty="0">
                  <a:solidFill>
                    <a:srgbClr val="1279AC"/>
                  </a:solidFill>
                  <a:latin typeface="Arial Narrow" panose="020B0606020202030204" pitchFamily="34" charset="0"/>
                  <a:ea typeface=""/>
                  <a:cs typeface=""/>
                </a:rPr>
                <a:t>nilaian Awal Usulan</a:t>
              </a:r>
            </a:p>
          </p:txBody>
        </p:sp>
        <p:sp>
          <p:nvSpPr>
            <p:cNvPr id="23" name="TextBox 22">
              <a:extLst>
                <a:ext uri="{FF2B5EF4-FFF2-40B4-BE49-F238E27FC236}">
                  <a16:creationId xmlns:a16="http://schemas.microsoft.com/office/drawing/2014/main" xmlns="" id="{05E0CE23-6234-A347-AD33-4679FA056FF6}"/>
                </a:ext>
              </a:extLst>
            </p:cNvPr>
            <p:cNvSpPr txBox="1"/>
            <p:nvPr/>
          </p:nvSpPr>
          <p:spPr>
            <a:xfrm>
              <a:off x="5299145" y="4054144"/>
              <a:ext cx="1602324" cy="520246"/>
            </a:xfrm>
            <a:prstGeom prst="rect">
              <a:avLst/>
            </a:prstGeom>
            <a:noFill/>
          </p:spPr>
          <p:txBody>
            <a:bodyPr wrap="square" rtlCol="0">
              <a:spAutoFit/>
            </a:bodyPr>
            <a:lstStyle/>
            <a:p>
              <a:pPr algn="ctr" defTabSz="1219231"/>
              <a:r>
                <a:rPr lang="en-US" sz="1067" b="1" dirty="0" err="1">
                  <a:solidFill>
                    <a:srgbClr val="1279AC"/>
                  </a:solidFill>
                  <a:latin typeface="Arial Narrow" panose="020B0606020202030204" pitchFamily="34" charset="0"/>
                  <a:ea typeface=""/>
                  <a:cs typeface=""/>
                </a:rPr>
                <a:t>Pertemuan</a:t>
              </a:r>
              <a:r>
                <a:rPr lang="en-US" sz="1067" b="1" dirty="0">
                  <a:solidFill>
                    <a:srgbClr val="1279AC"/>
                  </a:solidFill>
                  <a:latin typeface="Arial Narrow" panose="020B0606020202030204" pitchFamily="34" charset="0"/>
                  <a:ea typeface=""/>
                  <a:cs typeface=""/>
                </a:rPr>
                <a:t> </a:t>
              </a:r>
              <a:r>
                <a:rPr lang="en-US" sz="1067" b="1" dirty="0" err="1">
                  <a:solidFill>
                    <a:srgbClr val="1279AC"/>
                  </a:solidFill>
                  <a:latin typeface="Arial Narrow" panose="020B0606020202030204" pitchFamily="34" charset="0"/>
                  <a:ea typeface=""/>
                  <a:cs typeface=""/>
                </a:rPr>
                <a:t>Tiga</a:t>
              </a:r>
              <a:r>
                <a:rPr lang="en-US" sz="1067" b="1" dirty="0">
                  <a:solidFill>
                    <a:srgbClr val="1279AC"/>
                  </a:solidFill>
                  <a:latin typeface="Arial Narrow" panose="020B0606020202030204" pitchFamily="34" charset="0"/>
                  <a:ea typeface=""/>
                  <a:cs typeface=""/>
                </a:rPr>
                <a:t> </a:t>
              </a:r>
              <a:r>
                <a:rPr lang="en-US" sz="1067" b="1" dirty="0" err="1">
                  <a:solidFill>
                    <a:srgbClr val="1279AC"/>
                  </a:solidFill>
                  <a:latin typeface="Arial Narrow" panose="020B0606020202030204" pitchFamily="34" charset="0"/>
                  <a:ea typeface=""/>
                  <a:cs typeface=""/>
                </a:rPr>
                <a:t>Pihak</a:t>
              </a:r>
              <a:r>
                <a:rPr lang="id-ID" sz="1067" b="1" dirty="0">
                  <a:solidFill>
                    <a:srgbClr val="1279AC"/>
                  </a:solidFill>
                  <a:latin typeface="Arial Narrow" panose="020B0606020202030204" pitchFamily="34" charset="0"/>
                  <a:ea typeface=""/>
                  <a:cs typeface=""/>
                </a:rPr>
                <a:t> </a:t>
              </a:r>
              <a:endParaRPr lang="en-US" sz="1067" b="1" dirty="0">
                <a:solidFill>
                  <a:srgbClr val="1279AC"/>
                </a:solidFill>
                <a:latin typeface="Arial Narrow" panose="020B0606020202030204" pitchFamily="34" charset="0"/>
                <a:ea typeface=""/>
                <a:cs typeface=""/>
              </a:endParaRPr>
            </a:p>
            <a:p>
              <a:pPr algn="ctr" defTabSz="1219231"/>
              <a:r>
                <a:rPr lang="id-ID" sz="1067" b="1" dirty="0">
                  <a:solidFill>
                    <a:srgbClr val="1279AC"/>
                  </a:solidFill>
                  <a:latin typeface="Arial Narrow" panose="020B0606020202030204" pitchFamily="34" charset="0"/>
                  <a:ea typeface=""/>
                  <a:cs typeface=""/>
                </a:rPr>
                <a:t>Penilaian </a:t>
              </a:r>
              <a:r>
                <a:rPr lang="en-US" sz="1067" b="1" dirty="0" err="1">
                  <a:solidFill>
                    <a:srgbClr val="1279AC"/>
                  </a:solidFill>
                  <a:latin typeface="Arial Narrow" panose="020B0606020202030204" pitchFamily="34" charset="0"/>
                  <a:ea typeface=""/>
                  <a:cs typeface=""/>
                </a:rPr>
                <a:t>Akhir</a:t>
              </a:r>
              <a:endParaRPr lang="id-ID" sz="1067" b="1" dirty="0">
                <a:solidFill>
                  <a:srgbClr val="1279AC"/>
                </a:solidFill>
                <a:latin typeface="Arial Narrow" panose="020B0606020202030204" pitchFamily="34" charset="0"/>
                <a:ea typeface=""/>
                <a:cs typeface=""/>
              </a:endParaRPr>
            </a:p>
          </p:txBody>
        </p:sp>
        <p:sp>
          <p:nvSpPr>
            <p:cNvPr id="24" name="TextBox 23">
              <a:extLst>
                <a:ext uri="{FF2B5EF4-FFF2-40B4-BE49-F238E27FC236}">
                  <a16:creationId xmlns:a16="http://schemas.microsoft.com/office/drawing/2014/main" xmlns="" id="{268FD36A-B3FC-CC48-B0CE-A192445C7923}"/>
                </a:ext>
              </a:extLst>
            </p:cNvPr>
            <p:cNvSpPr txBox="1"/>
            <p:nvPr/>
          </p:nvSpPr>
          <p:spPr>
            <a:xfrm>
              <a:off x="5216702" y="4463541"/>
              <a:ext cx="1711092" cy="317206"/>
            </a:xfrm>
            <a:prstGeom prst="rect">
              <a:avLst/>
            </a:prstGeom>
            <a:noFill/>
          </p:spPr>
          <p:txBody>
            <a:bodyPr wrap="square" rtlCol="0">
              <a:spAutoFit/>
            </a:bodyPr>
            <a:lstStyle/>
            <a:p>
              <a:pPr algn="ctr" defTabSz="1219231"/>
              <a:r>
                <a:rPr lang="en-US" sz="1067" dirty="0">
                  <a:solidFill>
                    <a:srgbClr val="55ADCD"/>
                  </a:solidFill>
                  <a:latin typeface="Arial Narrow" panose="020B0606020202030204" pitchFamily="34" charset="0"/>
                  <a:ea typeface=""/>
                  <a:cs typeface=""/>
                </a:rPr>
                <a:t>Paling </a:t>
              </a:r>
              <a:r>
                <a:rPr lang="en-US" sz="1067" dirty="0" err="1">
                  <a:solidFill>
                    <a:srgbClr val="55ADCD"/>
                  </a:solidFill>
                  <a:latin typeface="Arial Narrow" panose="020B0606020202030204" pitchFamily="34" charset="0"/>
                  <a:ea typeface=""/>
                  <a:cs typeface=""/>
                </a:rPr>
                <a:t>lambat</a:t>
              </a:r>
              <a:r>
                <a:rPr lang="en-US" sz="1067" dirty="0">
                  <a:solidFill>
                    <a:srgbClr val="55ADCD"/>
                  </a:solidFill>
                  <a:latin typeface="Arial Narrow" panose="020B0606020202030204" pitchFamily="34" charset="0"/>
                  <a:ea typeface=""/>
                  <a:cs typeface=""/>
                </a:rPr>
                <a:t> </a:t>
              </a:r>
              <a:r>
                <a:rPr lang="id-ID" sz="1067" dirty="0">
                  <a:solidFill>
                    <a:srgbClr val="55ADCD"/>
                  </a:solidFill>
                  <a:latin typeface="Arial Narrow" panose="020B0606020202030204" pitchFamily="34" charset="0"/>
                  <a:ea typeface=""/>
                  <a:cs typeface=""/>
                </a:rPr>
                <a:t>M</a:t>
              </a:r>
              <a:r>
                <a:rPr lang="en-US" sz="1067" dirty="0">
                  <a:solidFill>
                    <a:srgbClr val="55ADCD"/>
                  </a:solidFill>
                  <a:latin typeface="Arial Narrow" panose="020B0606020202030204" pitchFamily="34" charset="0"/>
                  <a:ea typeface=""/>
                  <a:cs typeface=""/>
                </a:rPr>
                <a:t>4</a:t>
              </a:r>
              <a:r>
                <a:rPr lang="id-ID" sz="1067" dirty="0">
                  <a:solidFill>
                    <a:srgbClr val="55ADCD"/>
                  </a:solidFill>
                  <a:latin typeface="Arial Narrow" panose="020B0606020202030204" pitchFamily="34" charset="0"/>
                  <a:ea typeface=""/>
                  <a:cs typeface=""/>
                </a:rPr>
                <a:t> </a:t>
              </a:r>
              <a:r>
                <a:rPr lang="en-US" sz="1067" dirty="0">
                  <a:solidFill>
                    <a:srgbClr val="55ADCD"/>
                  </a:solidFill>
                  <a:latin typeface="Arial Narrow" panose="020B0606020202030204" pitchFamily="34" charset="0"/>
                  <a:ea typeface=""/>
                  <a:cs typeface=""/>
                </a:rPr>
                <a:t>September</a:t>
              </a:r>
              <a:endParaRPr lang="id-ID" sz="1067" dirty="0">
                <a:solidFill>
                  <a:srgbClr val="55ADCD"/>
                </a:solidFill>
                <a:latin typeface="Arial Narrow" panose="020B0606020202030204" pitchFamily="34" charset="0"/>
                <a:ea typeface=""/>
                <a:cs typeface=""/>
              </a:endParaRPr>
            </a:p>
          </p:txBody>
        </p:sp>
        <p:sp>
          <p:nvSpPr>
            <p:cNvPr id="25" name="TextBox 24">
              <a:extLst>
                <a:ext uri="{FF2B5EF4-FFF2-40B4-BE49-F238E27FC236}">
                  <a16:creationId xmlns:a16="http://schemas.microsoft.com/office/drawing/2014/main" xmlns="" id="{E3029AD3-4605-E04F-80F2-9BF818A55DD8}"/>
                </a:ext>
              </a:extLst>
            </p:cNvPr>
            <p:cNvSpPr txBox="1"/>
            <p:nvPr/>
          </p:nvSpPr>
          <p:spPr>
            <a:xfrm>
              <a:off x="1660416" y="3815473"/>
              <a:ext cx="1962548" cy="723286"/>
            </a:xfrm>
            <a:prstGeom prst="rect">
              <a:avLst/>
            </a:prstGeom>
            <a:noFill/>
          </p:spPr>
          <p:txBody>
            <a:bodyPr wrap="square" rtlCol="0">
              <a:spAutoFit/>
            </a:bodyPr>
            <a:lstStyle/>
            <a:p>
              <a:pPr algn="ctr" defTabSz="1219231"/>
              <a:r>
                <a:rPr lang="id-ID" sz="1067" b="1" dirty="0">
                  <a:solidFill>
                    <a:srgbClr val="1279AC"/>
                  </a:solidFill>
                  <a:latin typeface="Arial Narrow" panose="020B0606020202030204" pitchFamily="34" charset="0"/>
                  <a:ea typeface=""/>
                  <a:cs typeface=""/>
                </a:rPr>
                <a:t>Rapat Paripurna</a:t>
              </a:r>
            </a:p>
            <a:p>
              <a:pPr algn="ctr" defTabSz="1219231"/>
              <a:r>
                <a:rPr lang="id-ID" sz="1067" b="1" dirty="0">
                  <a:solidFill>
                    <a:srgbClr val="1279AC"/>
                  </a:solidFill>
                  <a:latin typeface="Arial Narrow" panose="020B0606020202030204" pitchFamily="34" charset="0"/>
                  <a:ea typeface=""/>
                  <a:cs typeface=""/>
                </a:rPr>
                <a:t>DPR RI dan Penetapan Perpres Pagu Alokasi DAK</a:t>
              </a:r>
            </a:p>
          </p:txBody>
        </p:sp>
        <p:sp>
          <p:nvSpPr>
            <p:cNvPr id="26" name="Oval 25">
              <a:extLst>
                <a:ext uri="{FF2B5EF4-FFF2-40B4-BE49-F238E27FC236}">
                  <a16:creationId xmlns:a16="http://schemas.microsoft.com/office/drawing/2014/main" xmlns="" id="{2D91EFC4-1D5B-5E4D-8441-D2B59835F6C2}"/>
                </a:ext>
              </a:extLst>
            </p:cNvPr>
            <p:cNvSpPr/>
            <p:nvPr/>
          </p:nvSpPr>
          <p:spPr>
            <a:xfrm>
              <a:off x="2516570" y="4760024"/>
              <a:ext cx="250241" cy="261123"/>
            </a:xfrm>
            <a:prstGeom prst="ellipse">
              <a:avLst/>
            </a:prstGeom>
            <a:solidFill>
              <a:schemeClr val="accent2">
                <a:lumMod val="40000"/>
                <a:lumOff val="60000"/>
              </a:schemeClr>
            </a:solidFill>
            <a:ln w="12700" cap="flat" cmpd="sng" algn="ctr">
              <a:noFill/>
              <a:prstDash val="solid"/>
              <a:miter lim="800000"/>
            </a:ln>
            <a:effectLst/>
          </p:spPr>
          <p:txBody>
            <a:bodyPr rtlCol="0" anchor="ctr"/>
            <a:lstStyle/>
            <a:p>
              <a:pPr algn="ctr" defTabSz="1218562">
                <a:defRPr/>
              </a:pPr>
              <a:endParaRPr lang="id-ID" sz="1067">
                <a:solidFill>
                  <a:prstClr val="white"/>
                </a:solidFill>
                <a:latin typeface="Arial Narrow" panose="020B0606020202030204" pitchFamily="34" charset="0"/>
                <a:ea typeface=""/>
                <a:cs typeface=""/>
              </a:endParaRPr>
            </a:p>
          </p:txBody>
        </p:sp>
        <p:sp>
          <p:nvSpPr>
            <p:cNvPr id="28" name="TextBox 27">
              <a:extLst>
                <a:ext uri="{FF2B5EF4-FFF2-40B4-BE49-F238E27FC236}">
                  <a16:creationId xmlns:a16="http://schemas.microsoft.com/office/drawing/2014/main" xmlns="" id="{51AE2F33-7382-EB46-8FA1-6354836D87C2}"/>
                </a:ext>
              </a:extLst>
            </p:cNvPr>
            <p:cNvSpPr txBox="1"/>
            <p:nvPr/>
          </p:nvSpPr>
          <p:spPr>
            <a:xfrm>
              <a:off x="1914676" y="5055040"/>
              <a:ext cx="1754100" cy="1535448"/>
            </a:xfrm>
            <a:prstGeom prst="rect">
              <a:avLst/>
            </a:prstGeom>
            <a:noFill/>
          </p:spPr>
          <p:txBody>
            <a:bodyPr wrap="square" rtlCol="0">
              <a:spAutoFit/>
            </a:bodyPr>
            <a:lstStyle/>
            <a:p>
              <a:pPr defTabSz="1219231"/>
              <a:r>
                <a:rPr lang="id-ID" sz="1067" dirty="0">
                  <a:solidFill>
                    <a:prstClr val="black"/>
                  </a:solidFill>
                  <a:latin typeface="Arial Narrow" panose="020B0606020202030204" pitchFamily="34" charset="0"/>
                  <a:ea typeface=""/>
                  <a:cs typeface=""/>
                </a:rPr>
                <a:t>Tujuan:</a:t>
              </a:r>
            </a:p>
            <a:p>
              <a:pPr defTabSz="1219231"/>
              <a:r>
                <a:rPr lang="id-ID" sz="1067" dirty="0">
                  <a:solidFill>
                    <a:prstClr val="black"/>
                  </a:solidFill>
                  <a:latin typeface="Arial Narrow" panose="020B0606020202030204" pitchFamily="34" charset="0"/>
                  <a:ea typeface=""/>
                  <a:cs typeface=""/>
                </a:rPr>
                <a:t>Alokasi ditetapkan yang akan memuat alokasi, menu, dan lokus prioritas</a:t>
              </a:r>
            </a:p>
            <a:p>
              <a:pPr defTabSz="1219231"/>
              <a:r>
                <a:rPr lang="id-ID" sz="1067" dirty="0">
                  <a:solidFill>
                    <a:prstClr val="black"/>
                  </a:solidFill>
                  <a:latin typeface="Arial Narrow" panose="020B0606020202030204" pitchFamily="34" charset="0"/>
                  <a:ea typeface=""/>
                  <a:cs typeface=""/>
                </a:rPr>
                <a:t>Peran: </a:t>
              </a:r>
            </a:p>
            <a:p>
              <a:pPr defTabSz="1219231"/>
              <a:r>
                <a:rPr lang="id-ID" sz="1067" dirty="0">
                  <a:solidFill>
                    <a:srgbClr val="1694B2"/>
                  </a:solidFill>
                  <a:latin typeface="Arial Narrow" panose="020B0606020202030204" pitchFamily="34" charset="0"/>
                  <a:ea typeface=""/>
                  <a:cs typeface=""/>
                </a:rPr>
                <a:t>DPR –RI, Bappenas, Kemenkeu, dan K/L Teknis</a:t>
              </a:r>
            </a:p>
          </p:txBody>
        </p:sp>
        <p:sp>
          <p:nvSpPr>
            <p:cNvPr id="29" name="TextBox 28">
              <a:extLst>
                <a:ext uri="{FF2B5EF4-FFF2-40B4-BE49-F238E27FC236}">
                  <a16:creationId xmlns:a16="http://schemas.microsoft.com/office/drawing/2014/main" xmlns="" id="{357186BF-53FD-1640-9A81-B2402F4226B2}"/>
                </a:ext>
              </a:extLst>
            </p:cNvPr>
            <p:cNvSpPr txBox="1"/>
            <p:nvPr/>
          </p:nvSpPr>
          <p:spPr>
            <a:xfrm>
              <a:off x="312953" y="5055039"/>
              <a:ext cx="1644272" cy="1332407"/>
            </a:xfrm>
            <a:prstGeom prst="rect">
              <a:avLst/>
            </a:prstGeom>
            <a:solidFill>
              <a:schemeClr val="bg1"/>
            </a:solidFill>
          </p:spPr>
          <p:txBody>
            <a:bodyPr wrap="square" rtlCol="0">
              <a:spAutoFit/>
            </a:bodyPr>
            <a:lstStyle/>
            <a:p>
              <a:pPr defTabSz="1219231"/>
              <a:r>
                <a:rPr lang="id-ID" sz="1067" dirty="0">
                  <a:solidFill>
                    <a:prstClr val="black"/>
                  </a:solidFill>
                  <a:latin typeface="Arial Narrow" panose="020B0606020202030204" pitchFamily="34" charset="0"/>
                  <a:ea typeface=""/>
                  <a:cs typeface=""/>
                </a:rPr>
                <a:t>Tujuan:</a:t>
              </a:r>
            </a:p>
            <a:p>
              <a:pPr defTabSz="1219231"/>
              <a:r>
                <a:rPr lang="id-ID" sz="1067" dirty="0">
                  <a:solidFill>
                    <a:prstClr val="black"/>
                  </a:solidFill>
                  <a:latin typeface="Arial Narrow" panose="020B0606020202030204" pitchFamily="34" charset="0"/>
                  <a:ea typeface=""/>
                  <a:cs typeface=""/>
                </a:rPr>
                <a:t>Penyusunan Rencana Kegiatan (RK) </a:t>
              </a:r>
            </a:p>
            <a:p>
              <a:pPr defTabSz="1219231"/>
              <a:r>
                <a:rPr lang="id-ID" sz="1067" dirty="0">
                  <a:solidFill>
                    <a:prstClr val="black"/>
                  </a:solidFill>
                  <a:latin typeface="Arial Narrow" panose="020B0606020202030204" pitchFamily="34" charset="0"/>
                  <a:ea typeface=""/>
                  <a:cs typeface=""/>
                </a:rPr>
                <a:t>Peran:</a:t>
              </a:r>
            </a:p>
            <a:p>
              <a:pPr defTabSz="1219231"/>
              <a:r>
                <a:rPr lang="id-ID" sz="1067" dirty="0">
                  <a:solidFill>
                    <a:srgbClr val="1694B2"/>
                  </a:solidFill>
                  <a:latin typeface="Arial Narrow" panose="020B0606020202030204" pitchFamily="34" charset="0"/>
                  <a:ea typeface=""/>
                  <a:cs typeface=""/>
                </a:rPr>
                <a:t>Pemda, Bappenas, Kemenkeu, dan K/L Teknis</a:t>
              </a:r>
            </a:p>
          </p:txBody>
        </p:sp>
        <p:sp>
          <p:nvSpPr>
            <p:cNvPr id="30" name="TextBox 29">
              <a:extLst>
                <a:ext uri="{FF2B5EF4-FFF2-40B4-BE49-F238E27FC236}">
                  <a16:creationId xmlns:a16="http://schemas.microsoft.com/office/drawing/2014/main" xmlns="" id="{9979C0C1-A170-3C43-B940-81501FC4A709}"/>
                </a:ext>
              </a:extLst>
            </p:cNvPr>
            <p:cNvSpPr txBox="1"/>
            <p:nvPr/>
          </p:nvSpPr>
          <p:spPr>
            <a:xfrm>
              <a:off x="7231714" y="965023"/>
              <a:ext cx="1748865" cy="520246"/>
            </a:xfrm>
            <a:prstGeom prst="rect">
              <a:avLst/>
            </a:prstGeom>
            <a:noFill/>
          </p:spPr>
          <p:txBody>
            <a:bodyPr wrap="square" rtlCol="0">
              <a:spAutoFit/>
            </a:bodyPr>
            <a:lstStyle/>
            <a:p>
              <a:pPr algn="ctr" defTabSz="1219231"/>
              <a:r>
                <a:rPr lang="id-ID" sz="1067" b="1" dirty="0">
                  <a:solidFill>
                    <a:srgbClr val="1279AC"/>
                  </a:solidFill>
                  <a:latin typeface="Arial Narrow" panose="020B0606020202030204" pitchFamily="34" charset="0"/>
                  <a:ea typeface=""/>
                  <a:cs typeface=""/>
                </a:rPr>
                <a:t>Verifikasi Usulan </a:t>
              </a:r>
              <a:br>
                <a:rPr lang="id-ID" sz="1067" b="1" dirty="0">
                  <a:solidFill>
                    <a:srgbClr val="1279AC"/>
                  </a:solidFill>
                  <a:latin typeface="Arial Narrow" panose="020B0606020202030204" pitchFamily="34" charset="0"/>
                  <a:ea typeface=""/>
                  <a:cs typeface=""/>
                </a:rPr>
              </a:br>
              <a:r>
                <a:rPr lang="id-ID" sz="1067" b="1" dirty="0">
                  <a:solidFill>
                    <a:srgbClr val="55ADCD"/>
                  </a:solidFill>
                  <a:latin typeface="Arial Narrow" panose="020B0606020202030204" pitchFamily="34" charset="0"/>
                  <a:ea typeface=""/>
                  <a:cs typeface=""/>
                </a:rPr>
                <a:t>DAK Fisik</a:t>
              </a:r>
            </a:p>
          </p:txBody>
        </p:sp>
        <p:sp>
          <p:nvSpPr>
            <p:cNvPr id="31" name="Oval 30">
              <a:extLst>
                <a:ext uri="{FF2B5EF4-FFF2-40B4-BE49-F238E27FC236}">
                  <a16:creationId xmlns:a16="http://schemas.microsoft.com/office/drawing/2014/main" xmlns="" id="{79A855B0-E3FF-284A-B5E4-F2F3757898FA}"/>
                </a:ext>
              </a:extLst>
            </p:cNvPr>
            <p:cNvSpPr/>
            <p:nvPr/>
          </p:nvSpPr>
          <p:spPr>
            <a:xfrm>
              <a:off x="8003669" y="1712745"/>
              <a:ext cx="250241" cy="261123"/>
            </a:xfrm>
            <a:prstGeom prst="ellipse">
              <a:avLst/>
            </a:prstGeom>
            <a:solidFill>
              <a:schemeClr val="tx2">
                <a:lumMod val="40000"/>
                <a:lumOff val="60000"/>
              </a:schemeClr>
            </a:solidFill>
            <a:ln w="12700" cap="flat" cmpd="sng" algn="ctr">
              <a:noFill/>
              <a:prstDash val="solid"/>
              <a:miter lim="800000"/>
            </a:ln>
            <a:effectLst/>
          </p:spPr>
          <p:txBody>
            <a:bodyPr rtlCol="0" anchor="ctr"/>
            <a:lstStyle/>
            <a:p>
              <a:pPr algn="ctr" defTabSz="1218562">
                <a:defRPr/>
              </a:pPr>
              <a:endParaRPr lang="id-ID" sz="1067">
                <a:solidFill>
                  <a:prstClr val="white"/>
                </a:solidFill>
                <a:latin typeface="Arial Narrow" panose="020B0606020202030204" pitchFamily="34" charset="0"/>
                <a:ea typeface=""/>
                <a:cs typeface=""/>
              </a:endParaRPr>
            </a:p>
          </p:txBody>
        </p:sp>
        <p:sp>
          <p:nvSpPr>
            <p:cNvPr id="32" name="TextBox 31">
              <a:extLst>
                <a:ext uri="{FF2B5EF4-FFF2-40B4-BE49-F238E27FC236}">
                  <a16:creationId xmlns:a16="http://schemas.microsoft.com/office/drawing/2014/main" xmlns="" id="{88147107-D29B-284F-8BD5-74BBCCEB9E55}"/>
                </a:ext>
              </a:extLst>
            </p:cNvPr>
            <p:cNvSpPr txBox="1"/>
            <p:nvPr/>
          </p:nvSpPr>
          <p:spPr>
            <a:xfrm>
              <a:off x="5654179" y="996183"/>
              <a:ext cx="1748865" cy="520246"/>
            </a:xfrm>
            <a:prstGeom prst="rect">
              <a:avLst/>
            </a:prstGeom>
            <a:noFill/>
          </p:spPr>
          <p:txBody>
            <a:bodyPr wrap="square" rtlCol="0">
              <a:spAutoFit/>
            </a:bodyPr>
            <a:lstStyle/>
            <a:p>
              <a:pPr algn="ctr" defTabSz="1219231"/>
              <a:r>
                <a:rPr lang="id-ID" sz="1067" b="1" dirty="0">
                  <a:solidFill>
                    <a:srgbClr val="1279AC"/>
                  </a:solidFill>
                  <a:latin typeface="Arial Narrow" panose="020B0606020202030204" pitchFamily="34" charset="0"/>
                  <a:ea typeface=""/>
                  <a:cs typeface=""/>
                </a:rPr>
                <a:t>Pengusulan Kegiatan </a:t>
              </a:r>
            </a:p>
            <a:p>
              <a:pPr algn="ctr" defTabSz="1219231"/>
              <a:r>
                <a:rPr lang="id-ID" sz="1067" b="1" dirty="0">
                  <a:solidFill>
                    <a:srgbClr val="1279AC"/>
                  </a:solidFill>
                  <a:latin typeface="Arial Narrow" panose="020B0606020202030204" pitchFamily="34" charset="0"/>
                  <a:ea typeface=""/>
                  <a:cs typeface=""/>
                </a:rPr>
                <a:t>oleh Pemda </a:t>
              </a:r>
            </a:p>
          </p:txBody>
        </p:sp>
        <p:sp>
          <p:nvSpPr>
            <p:cNvPr id="33" name="TextBox 32">
              <a:extLst>
                <a:ext uri="{FF2B5EF4-FFF2-40B4-BE49-F238E27FC236}">
                  <a16:creationId xmlns:a16="http://schemas.microsoft.com/office/drawing/2014/main" xmlns="" id="{A26C1C3A-086B-5F40-ADCD-E280D9DE2364}"/>
                </a:ext>
              </a:extLst>
            </p:cNvPr>
            <p:cNvSpPr txBox="1"/>
            <p:nvPr/>
          </p:nvSpPr>
          <p:spPr>
            <a:xfrm>
              <a:off x="5854457" y="1404285"/>
              <a:ext cx="1415243" cy="317206"/>
            </a:xfrm>
            <a:prstGeom prst="rect">
              <a:avLst/>
            </a:prstGeom>
            <a:noFill/>
          </p:spPr>
          <p:txBody>
            <a:bodyPr wrap="square" rtlCol="0">
              <a:spAutoFit/>
            </a:bodyPr>
            <a:lstStyle/>
            <a:p>
              <a:pPr algn="ctr" defTabSz="1219231"/>
              <a:r>
                <a:rPr lang="id-ID" sz="1067" dirty="0">
                  <a:solidFill>
                    <a:srgbClr val="55ADCD"/>
                  </a:solidFill>
                  <a:latin typeface="Arial Narrow" panose="020B0606020202030204" pitchFamily="34" charset="0"/>
                  <a:ea typeface=""/>
                  <a:cs typeface=""/>
                </a:rPr>
                <a:t>M3 April – M3 Mei T-1  </a:t>
              </a:r>
            </a:p>
          </p:txBody>
        </p:sp>
        <p:sp>
          <p:nvSpPr>
            <p:cNvPr id="34" name="Oval 33">
              <a:extLst>
                <a:ext uri="{FF2B5EF4-FFF2-40B4-BE49-F238E27FC236}">
                  <a16:creationId xmlns:a16="http://schemas.microsoft.com/office/drawing/2014/main" xmlns="" id="{C2304324-5ACC-CA47-A98D-6D3BE4E989F1}"/>
                </a:ext>
              </a:extLst>
            </p:cNvPr>
            <p:cNvSpPr/>
            <p:nvPr/>
          </p:nvSpPr>
          <p:spPr>
            <a:xfrm>
              <a:off x="2855974" y="1726659"/>
              <a:ext cx="250241" cy="261123"/>
            </a:xfrm>
            <a:prstGeom prst="ellipse">
              <a:avLst/>
            </a:prstGeom>
            <a:solidFill>
              <a:schemeClr val="accent3">
                <a:lumMod val="20000"/>
                <a:lumOff val="80000"/>
              </a:schemeClr>
            </a:solidFill>
            <a:ln w="12700" cap="flat" cmpd="sng" algn="ctr">
              <a:noFill/>
              <a:prstDash val="solid"/>
              <a:miter lim="800000"/>
            </a:ln>
            <a:effectLst/>
          </p:spPr>
          <p:txBody>
            <a:bodyPr rtlCol="0" anchor="ctr"/>
            <a:lstStyle/>
            <a:p>
              <a:pPr algn="ctr" defTabSz="1218562">
                <a:defRPr/>
              </a:pPr>
              <a:endParaRPr lang="id-ID" sz="1067">
                <a:solidFill>
                  <a:prstClr val="white"/>
                </a:solidFill>
                <a:latin typeface="Arial Narrow" panose="020B0606020202030204" pitchFamily="34" charset="0"/>
                <a:ea typeface=""/>
                <a:cs typeface=""/>
              </a:endParaRPr>
            </a:p>
          </p:txBody>
        </p:sp>
        <p:sp>
          <p:nvSpPr>
            <p:cNvPr id="35" name="TextBox 34">
              <a:extLst>
                <a:ext uri="{FF2B5EF4-FFF2-40B4-BE49-F238E27FC236}">
                  <a16:creationId xmlns:a16="http://schemas.microsoft.com/office/drawing/2014/main" xmlns="" id="{9251C21F-902E-A04E-9E5E-CFADF6950778}"/>
                </a:ext>
              </a:extLst>
            </p:cNvPr>
            <p:cNvSpPr txBox="1"/>
            <p:nvPr/>
          </p:nvSpPr>
          <p:spPr>
            <a:xfrm>
              <a:off x="7377188" y="1858307"/>
              <a:ext cx="1642721" cy="1738487"/>
            </a:xfrm>
            <a:prstGeom prst="rect">
              <a:avLst/>
            </a:prstGeom>
            <a:noFill/>
          </p:spPr>
          <p:txBody>
            <a:bodyPr wrap="square" rtlCol="0" anchor="t">
              <a:spAutoFit/>
            </a:bodyPr>
            <a:lstStyle/>
            <a:p>
              <a:pPr defTabSz="1219231"/>
              <a:r>
                <a:rPr lang="id-ID" sz="1067" dirty="0">
                  <a:solidFill>
                    <a:prstClr val="black"/>
                  </a:solidFill>
                  <a:latin typeface="Arial Narrow" panose="020B0606020202030204" pitchFamily="34" charset="0"/>
                  <a:ea typeface=""/>
                  <a:cs typeface=""/>
                </a:rPr>
                <a:t>Tujuan:</a:t>
              </a:r>
            </a:p>
            <a:p>
              <a:pPr defTabSz="1219231"/>
              <a:r>
                <a:rPr lang="id-ID" sz="1067" dirty="0">
                  <a:solidFill>
                    <a:prstClr val="black"/>
                  </a:solidFill>
                  <a:latin typeface="Arial Narrow" panose="020B0606020202030204" pitchFamily="34" charset="0"/>
                  <a:ea typeface=""/>
                  <a:cs typeface=""/>
                </a:rPr>
                <a:t>Verifikasi usulan dalam aplikasi KRISNA DAK  berdasarkan kriteria yang telah ditentukan </a:t>
              </a:r>
            </a:p>
            <a:p>
              <a:pPr defTabSz="1219231"/>
              <a:r>
                <a:rPr lang="id-ID" sz="1067" dirty="0">
                  <a:solidFill>
                    <a:prstClr val="black"/>
                  </a:solidFill>
                  <a:latin typeface="Arial Narrow" panose="020B0606020202030204" pitchFamily="34" charset="0"/>
                  <a:ea typeface=""/>
                  <a:cs typeface=""/>
                </a:rPr>
                <a:t>Peran:</a:t>
              </a:r>
            </a:p>
            <a:p>
              <a:pPr defTabSz="1219231"/>
              <a:r>
                <a:rPr lang="id-ID" sz="1067" dirty="0">
                  <a:solidFill>
                    <a:srgbClr val="1694B2"/>
                  </a:solidFill>
                  <a:latin typeface="Arial Narrow" panose="020B0606020202030204" pitchFamily="34" charset="0"/>
                  <a:ea typeface=""/>
                  <a:cs typeface=""/>
                </a:rPr>
                <a:t>Bappeda Provinsi, </a:t>
              </a:r>
              <a:r>
                <a:rPr lang="id-ID" sz="1067" b="1" dirty="0">
                  <a:latin typeface="Arial Narrow" panose="020B0606020202030204" pitchFamily="34" charset="0"/>
                  <a:ea typeface=""/>
                  <a:cs typeface=""/>
                </a:rPr>
                <a:t>Kemen</a:t>
              </a:r>
              <a:r>
                <a:rPr lang="en-US" sz="1067" b="1" dirty="0" err="1">
                  <a:latin typeface="Arial Narrow" panose="020B0606020202030204" pitchFamily="34" charset="0"/>
                  <a:ea typeface=""/>
                  <a:cs typeface=""/>
                </a:rPr>
                <a:t>dagri</a:t>
              </a:r>
              <a:endParaRPr lang="id-ID" sz="1067" b="1" dirty="0">
                <a:latin typeface="Arial Narrow" panose="020B0606020202030204" pitchFamily="34" charset="0"/>
                <a:ea typeface=""/>
                <a:cs typeface=""/>
              </a:endParaRPr>
            </a:p>
          </p:txBody>
        </p:sp>
        <p:sp>
          <p:nvSpPr>
            <p:cNvPr id="36" name="Oval 35">
              <a:extLst>
                <a:ext uri="{FF2B5EF4-FFF2-40B4-BE49-F238E27FC236}">
                  <a16:creationId xmlns:a16="http://schemas.microsoft.com/office/drawing/2014/main" xmlns="" id="{0A3C0B64-96D7-B74A-ACC1-41D5E49DBB56}"/>
                </a:ext>
              </a:extLst>
            </p:cNvPr>
            <p:cNvSpPr/>
            <p:nvPr/>
          </p:nvSpPr>
          <p:spPr>
            <a:xfrm>
              <a:off x="5947128" y="4760024"/>
              <a:ext cx="250241" cy="261123"/>
            </a:xfrm>
            <a:prstGeom prst="ellipse">
              <a:avLst/>
            </a:prstGeom>
            <a:solidFill>
              <a:srgbClr val="ED7D31">
                <a:lumMod val="75000"/>
              </a:srgbClr>
            </a:solidFill>
            <a:ln w="12700" cap="flat" cmpd="sng" algn="ctr">
              <a:noFill/>
              <a:prstDash val="solid"/>
              <a:miter lim="800000"/>
            </a:ln>
            <a:effectLst/>
          </p:spPr>
          <p:txBody>
            <a:bodyPr rtlCol="0" anchor="ctr"/>
            <a:lstStyle/>
            <a:p>
              <a:pPr algn="ctr" defTabSz="1218562">
                <a:defRPr/>
              </a:pPr>
              <a:endParaRPr lang="id-ID" sz="1067">
                <a:solidFill>
                  <a:prstClr val="white"/>
                </a:solidFill>
                <a:latin typeface="Arial Narrow" panose="020B0606020202030204" pitchFamily="34" charset="0"/>
                <a:ea typeface=""/>
                <a:cs typeface=""/>
              </a:endParaRPr>
            </a:p>
          </p:txBody>
        </p:sp>
        <p:sp>
          <p:nvSpPr>
            <p:cNvPr id="37" name="TextBox 36">
              <a:extLst>
                <a:ext uri="{FF2B5EF4-FFF2-40B4-BE49-F238E27FC236}">
                  <a16:creationId xmlns:a16="http://schemas.microsoft.com/office/drawing/2014/main" xmlns="" id="{212FF32C-9867-834F-883B-5A325B4D3200}"/>
                </a:ext>
              </a:extLst>
            </p:cNvPr>
            <p:cNvSpPr txBox="1"/>
            <p:nvPr/>
          </p:nvSpPr>
          <p:spPr>
            <a:xfrm>
              <a:off x="7131206" y="4238702"/>
              <a:ext cx="1537589" cy="317206"/>
            </a:xfrm>
            <a:prstGeom prst="rect">
              <a:avLst/>
            </a:prstGeom>
            <a:noFill/>
          </p:spPr>
          <p:txBody>
            <a:bodyPr wrap="square" rtlCol="0">
              <a:spAutoFit/>
            </a:bodyPr>
            <a:lstStyle/>
            <a:p>
              <a:pPr algn="ctr" defTabSz="1219231"/>
              <a:r>
                <a:rPr lang="id-ID" sz="1067" b="1" dirty="0">
                  <a:solidFill>
                    <a:srgbClr val="1279AC"/>
                  </a:solidFill>
                  <a:latin typeface="Arial Narrow" panose="020B0606020202030204" pitchFamily="34" charset="0"/>
                  <a:ea typeface=""/>
                  <a:cs typeface=""/>
                </a:rPr>
                <a:t>Penilaian </a:t>
              </a:r>
              <a:r>
                <a:rPr lang="en-US" sz="1067" b="1" dirty="0" err="1">
                  <a:solidFill>
                    <a:srgbClr val="1279AC"/>
                  </a:solidFill>
                  <a:latin typeface="Arial Narrow" panose="020B0606020202030204" pitchFamily="34" charset="0"/>
                  <a:ea typeface=""/>
                  <a:cs typeface=""/>
                </a:rPr>
                <a:t>Akhir</a:t>
              </a:r>
              <a:r>
                <a:rPr lang="en-US" sz="1067" b="1" dirty="0">
                  <a:solidFill>
                    <a:srgbClr val="1279AC"/>
                  </a:solidFill>
                  <a:latin typeface="Arial Narrow" panose="020B0606020202030204" pitchFamily="34" charset="0"/>
                  <a:ea typeface=""/>
                  <a:cs typeface=""/>
                </a:rPr>
                <a:t> </a:t>
              </a:r>
              <a:r>
                <a:rPr lang="id-ID" sz="1067" b="1" dirty="0">
                  <a:solidFill>
                    <a:srgbClr val="1279AC"/>
                  </a:solidFill>
                  <a:latin typeface="Arial Narrow" panose="020B0606020202030204" pitchFamily="34" charset="0"/>
                  <a:ea typeface=""/>
                  <a:cs typeface=""/>
                </a:rPr>
                <a:t>Usulan</a:t>
              </a:r>
            </a:p>
          </p:txBody>
        </p:sp>
        <p:sp>
          <p:nvSpPr>
            <p:cNvPr id="38" name="TextBox 37">
              <a:extLst>
                <a:ext uri="{FF2B5EF4-FFF2-40B4-BE49-F238E27FC236}">
                  <a16:creationId xmlns:a16="http://schemas.microsoft.com/office/drawing/2014/main" xmlns="" id="{EF4EC437-8855-1C4A-B6A9-24297575AA6F}"/>
                </a:ext>
              </a:extLst>
            </p:cNvPr>
            <p:cNvSpPr txBox="1"/>
            <p:nvPr/>
          </p:nvSpPr>
          <p:spPr>
            <a:xfrm>
              <a:off x="7110384" y="4446898"/>
              <a:ext cx="1624053" cy="317206"/>
            </a:xfrm>
            <a:prstGeom prst="rect">
              <a:avLst/>
            </a:prstGeom>
            <a:noFill/>
          </p:spPr>
          <p:txBody>
            <a:bodyPr wrap="square" rtlCol="0">
              <a:spAutoFit/>
            </a:bodyPr>
            <a:lstStyle/>
            <a:p>
              <a:pPr algn="ctr" defTabSz="1219231"/>
              <a:r>
                <a:rPr lang="id-ID" sz="1067" dirty="0">
                  <a:solidFill>
                    <a:srgbClr val="55ADCD"/>
                  </a:solidFill>
                  <a:latin typeface="Arial Narrow" panose="020B0606020202030204" pitchFamily="34" charset="0"/>
                  <a:ea typeface=""/>
                  <a:cs typeface=""/>
                </a:rPr>
                <a:t>Mulai M</a:t>
              </a:r>
              <a:r>
                <a:rPr lang="en-US" sz="1067" dirty="0">
                  <a:solidFill>
                    <a:srgbClr val="55ADCD"/>
                  </a:solidFill>
                  <a:latin typeface="Arial Narrow" panose="020B0606020202030204" pitchFamily="34" charset="0"/>
                  <a:ea typeface=""/>
                  <a:cs typeface=""/>
                </a:rPr>
                <a:t>1</a:t>
              </a:r>
              <a:r>
                <a:rPr lang="id-ID" sz="1067" dirty="0">
                  <a:solidFill>
                    <a:srgbClr val="55ADCD"/>
                  </a:solidFill>
                  <a:latin typeface="Arial Narrow" panose="020B0606020202030204" pitchFamily="34" charset="0"/>
                  <a:ea typeface=""/>
                  <a:cs typeface=""/>
                </a:rPr>
                <a:t> </a:t>
              </a:r>
              <a:r>
                <a:rPr lang="en-US" sz="1067" dirty="0">
                  <a:solidFill>
                    <a:srgbClr val="55ADCD"/>
                  </a:solidFill>
                  <a:latin typeface="Arial Narrow" panose="020B0606020202030204" pitchFamily="34" charset="0"/>
                  <a:ea typeface=""/>
                  <a:cs typeface=""/>
                </a:rPr>
                <a:t>September</a:t>
              </a:r>
              <a:endParaRPr lang="id-ID" sz="1067" dirty="0">
                <a:solidFill>
                  <a:srgbClr val="55ADCD"/>
                </a:solidFill>
                <a:latin typeface="Arial Narrow" panose="020B0606020202030204" pitchFamily="34" charset="0"/>
                <a:ea typeface=""/>
                <a:cs typeface=""/>
              </a:endParaRPr>
            </a:p>
          </p:txBody>
        </p:sp>
        <p:sp>
          <p:nvSpPr>
            <p:cNvPr id="39" name="TextBox 38">
              <a:extLst>
                <a:ext uri="{FF2B5EF4-FFF2-40B4-BE49-F238E27FC236}">
                  <a16:creationId xmlns:a16="http://schemas.microsoft.com/office/drawing/2014/main" xmlns="" id="{A4113CF2-B8EF-FC44-A8CA-51004F3996EB}"/>
                </a:ext>
              </a:extLst>
            </p:cNvPr>
            <p:cNvSpPr txBox="1"/>
            <p:nvPr/>
          </p:nvSpPr>
          <p:spPr>
            <a:xfrm>
              <a:off x="7314484" y="5055041"/>
              <a:ext cx="1788986" cy="1332407"/>
            </a:xfrm>
            <a:prstGeom prst="rect">
              <a:avLst/>
            </a:prstGeom>
            <a:noFill/>
          </p:spPr>
          <p:txBody>
            <a:bodyPr wrap="square" rtlCol="0">
              <a:spAutoFit/>
            </a:bodyPr>
            <a:lstStyle/>
            <a:p>
              <a:pPr defTabSz="1219231"/>
              <a:r>
                <a:rPr lang="id-ID" sz="1067" dirty="0">
                  <a:solidFill>
                    <a:prstClr val="black"/>
                  </a:solidFill>
                  <a:latin typeface="Arial Narrow" panose="020B0606020202030204" pitchFamily="34" charset="0"/>
                  <a:ea typeface=""/>
                  <a:cs typeface=""/>
                </a:rPr>
                <a:t>Tujuan:</a:t>
              </a:r>
            </a:p>
            <a:p>
              <a:pPr defTabSz="1219231"/>
              <a:r>
                <a:rPr lang="id-ID" sz="1067" dirty="0">
                  <a:solidFill>
                    <a:prstClr val="black"/>
                  </a:solidFill>
                  <a:latin typeface="Arial Narrow" panose="020B0606020202030204" pitchFamily="34" charset="0"/>
                  <a:ea typeface=""/>
                  <a:cs typeface=""/>
                </a:rPr>
                <a:t>Penilaian kembali pasca sinkronisasi usulan </a:t>
              </a:r>
            </a:p>
            <a:p>
              <a:pPr defTabSz="1219231"/>
              <a:r>
                <a:rPr lang="id-ID" sz="1067" dirty="0">
                  <a:solidFill>
                    <a:prstClr val="black"/>
                  </a:solidFill>
                  <a:latin typeface="Arial Narrow" panose="020B0606020202030204" pitchFamily="34" charset="0"/>
                  <a:ea typeface=""/>
                  <a:cs typeface=""/>
                </a:rPr>
                <a:t>Peran:</a:t>
              </a:r>
            </a:p>
            <a:p>
              <a:pPr defTabSz="1219231"/>
              <a:r>
                <a:rPr lang="id-ID" sz="1067" dirty="0">
                  <a:solidFill>
                    <a:srgbClr val="1694B2"/>
                  </a:solidFill>
                  <a:latin typeface="Arial Narrow" panose="020B0606020202030204" pitchFamily="34" charset="0"/>
                  <a:ea typeface=""/>
                  <a:cs typeface=""/>
                </a:rPr>
                <a:t>Bappenas, Kemenkeu, dan K/L Teknis</a:t>
              </a:r>
            </a:p>
          </p:txBody>
        </p:sp>
        <p:sp>
          <p:nvSpPr>
            <p:cNvPr id="40" name="TextBox 39">
              <a:extLst>
                <a:ext uri="{FF2B5EF4-FFF2-40B4-BE49-F238E27FC236}">
                  <a16:creationId xmlns:a16="http://schemas.microsoft.com/office/drawing/2014/main" xmlns="" id="{B46868C8-2453-504C-9F5A-4DAE4B006BEA}"/>
                </a:ext>
              </a:extLst>
            </p:cNvPr>
            <p:cNvSpPr txBox="1"/>
            <p:nvPr/>
          </p:nvSpPr>
          <p:spPr>
            <a:xfrm>
              <a:off x="5252131" y="5040305"/>
              <a:ext cx="1890000" cy="1738487"/>
            </a:xfrm>
            <a:prstGeom prst="rect">
              <a:avLst/>
            </a:prstGeom>
            <a:noFill/>
          </p:spPr>
          <p:txBody>
            <a:bodyPr wrap="square" rtlCol="0">
              <a:spAutoFit/>
            </a:bodyPr>
            <a:lstStyle/>
            <a:p>
              <a:pPr defTabSz="1219231"/>
              <a:r>
                <a:rPr lang="id-ID" sz="1067" dirty="0">
                  <a:solidFill>
                    <a:prstClr val="black"/>
                  </a:solidFill>
                  <a:latin typeface="Arial Narrow" panose="020B0606020202030204" pitchFamily="34" charset="0"/>
                  <a:ea typeface=""/>
                  <a:cs typeface=""/>
                </a:rPr>
                <a:t>Tujuan:</a:t>
              </a:r>
            </a:p>
            <a:p>
              <a:pPr defTabSz="1219231"/>
              <a:r>
                <a:rPr lang="id-ID" sz="1067" dirty="0">
                  <a:solidFill>
                    <a:prstClr val="black"/>
                  </a:solidFill>
                  <a:latin typeface="Arial Narrow" panose="020B0606020202030204" pitchFamily="34" charset="0"/>
                  <a:ea typeface=""/>
                  <a:cs typeface=""/>
                </a:rPr>
                <a:t>Pembahasan dan </a:t>
              </a:r>
              <a:r>
                <a:rPr lang="id-ID" sz="1067" dirty="0" err="1">
                  <a:solidFill>
                    <a:prstClr val="black"/>
                  </a:solidFill>
                  <a:latin typeface="Arial Narrow" panose="020B0606020202030204" pitchFamily="34" charset="0"/>
                  <a:ea typeface=""/>
                  <a:cs typeface=""/>
                </a:rPr>
                <a:t>penyepakatan</a:t>
              </a:r>
              <a:r>
                <a:rPr lang="id-ID" sz="1067" dirty="0">
                  <a:solidFill>
                    <a:prstClr val="black"/>
                  </a:solidFill>
                  <a:latin typeface="Arial Narrow" panose="020B0606020202030204" pitchFamily="34" charset="0"/>
                  <a:ea typeface=""/>
                  <a:cs typeface=""/>
                </a:rPr>
                <a:t> hasil penilaian pasca sinkronisasi </a:t>
              </a:r>
            </a:p>
            <a:p>
              <a:pPr defTabSz="1219231"/>
              <a:r>
                <a:rPr lang="id-ID" sz="1067" dirty="0">
                  <a:solidFill>
                    <a:prstClr val="black"/>
                  </a:solidFill>
                  <a:latin typeface="Arial Narrow" panose="020B0606020202030204" pitchFamily="34" charset="0"/>
                  <a:ea typeface=""/>
                  <a:cs typeface=""/>
                </a:rPr>
                <a:t>Pengalokasian pagu DAK Nonfisik per-daerah</a:t>
              </a:r>
            </a:p>
            <a:p>
              <a:pPr defTabSz="1219231"/>
              <a:r>
                <a:rPr lang="id-ID" sz="1067" dirty="0">
                  <a:solidFill>
                    <a:prstClr val="black"/>
                  </a:solidFill>
                  <a:latin typeface="Arial Narrow" panose="020B0606020202030204" pitchFamily="34" charset="0"/>
                  <a:ea typeface=""/>
                  <a:cs typeface=""/>
                </a:rPr>
                <a:t>Peran:</a:t>
              </a:r>
            </a:p>
            <a:p>
              <a:pPr defTabSz="1219231"/>
              <a:r>
                <a:rPr lang="id-ID" sz="1067" dirty="0">
                  <a:solidFill>
                    <a:srgbClr val="1694B2"/>
                  </a:solidFill>
                  <a:latin typeface="Arial Narrow" panose="020B0606020202030204" pitchFamily="34" charset="0"/>
                  <a:ea typeface=""/>
                  <a:cs typeface=""/>
                </a:rPr>
                <a:t>Bappenas, Kemenkeu, dan K/L Teknis</a:t>
              </a:r>
            </a:p>
          </p:txBody>
        </p:sp>
        <p:sp>
          <p:nvSpPr>
            <p:cNvPr id="41" name="TextBox 40">
              <a:extLst>
                <a:ext uri="{FF2B5EF4-FFF2-40B4-BE49-F238E27FC236}">
                  <a16:creationId xmlns:a16="http://schemas.microsoft.com/office/drawing/2014/main" xmlns="" id="{F3CCAF1C-C78E-E74D-8D7C-B72A699C06EC}"/>
                </a:ext>
              </a:extLst>
            </p:cNvPr>
            <p:cNvSpPr txBox="1"/>
            <p:nvPr/>
          </p:nvSpPr>
          <p:spPr>
            <a:xfrm>
              <a:off x="148687" y="3916994"/>
              <a:ext cx="1537589" cy="520246"/>
            </a:xfrm>
            <a:prstGeom prst="rect">
              <a:avLst/>
            </a:prstGeom>
            <a:noFill/>
          </p:spPr>
          <p:txBody>
            <a:bodyPr wrap="square" rtlCol="0">
              <a:spAutoFit/>
            </a:bodyPr>
            <a:lstStyle/>
            <a:p>
              <a:pPr algn="ctr" defTabSz="1219231"/>
              <a:r>
                <a:rPr lang="id-ID" sz="1067" b="1" dirty="0">
                  <a:solidFill>
                    <a:srgbClr val="1279AC"/>
                  </a:solidFill>
                  <a:latin typeface="Arial Narrow" panose="020B0606020202030204" pitchFamily="34" charset="0"/>
                  <a:ea typeface=""/>
                  <a:cs typeface=""/>
                </a:rPr>
                <a:t>Penyusunan Rencana </a:t>
              </a:r>
              <a:r>
                <a:rPr lang="id-ID" sz="1067" b="1" dirty="0" err="1">
                  <a:solidFill>
                    <a:srgbClr val="1279AC"/>
                  </a:solidFill>
                  <a:latin typeface="Arial Narrow" panose="020B0606020202030204" pitchFamily="34" charset="0"/>
                  <a:ea typeface=""/>
                  <a:cs typeface=""/>
                </a:rPr>
                <a:t>K</a:t>
              </a:r>
              <a:r>
                <a:rPr lang="en-US" sz="1067" b="1" dirty="0">
                  <a:solidFill>
                    <a:srgbClr val="1279AC"/>
                  </a:solidFill>
                  <a:latin typeface="Arial Narrow" panose="020B0606020202030204" pitchFamily="34" charset="0"/>
                  <a:ea typeface=""/>
                  <a:cs typeface=""/>
                </a:rPr>
                <a:t>e</a:t>
              </a:r>
              <a:r>
                <a:rPr lang="id-ID" sz="1067" b="1" dirty="0" err="1">
                  <a:solidFill>
                    <a:srgbClr val="1279AC"/>
                  </a:solidFill>
                  <a:latin typeface="Arial Narrow" panose="020B0606020202030204" pitchFamily="34" charset="0"/>
                  <a:ea typeface=""/>
                  <a:cs typeface=""/>
                </a:rPr>
                <a:t>giatan</a:t>
              </a:r>
              <a:r>
                <a:rPr lang="id-ID" sz="1067" b="1" dirty="0">
                  <a:solidFill>
                    <a:srgbClr val="1279AC"/>
                  </a:solidFill>
                  <a:latin typeface="Arial Narrow" panose="020B0606020202030204" pitchFamily="34" charset="0"/>
                  <a:ea typeface=""/>
                  <a:cs typeface=""/>
                </a:rPr>
                <a:t> (RK) </a:t>
              </a:r>
            </a:p>
          </p:txBody>
        </p:sp>
        <p:sp>
          <p:nvSpPr>
            <p:cNvPr id="42" name="Oval 41">
              <a:extLst>
                <a:ext uri="{FF2B5EF4-FFF2-40B4-BE49-F238E27FC236}">
                  <a16:creationId xmlns:a16="http://schemas.microsoft.com/office/drawing/2014/main" xmlns="" id="{8FC53BCE-B317-FB43-82DB-A42743DABB13}"/>
                </a:ext>
              </a:extLst>
            </p:cNvPr>
            <p:cNvSpPr/>
            <p:nvPr/>
          </p:nvSpPr>
          <p:spPr>
            <a:xfrm>
              <a:off x="7847657" y="4760024"/>
              <a:ext cx="250241" cy="261123"/>
            </a:xfrm>
            <a:prstGeom prst="ellipse">
              <a:avLst/>
            </a:prstGeom>
            <a:solidFill>
              <a:schemeClr val="bg2">
                <a:lumMod val="90000"/>
              </a:schemeClr>
            </a:solidFill>
            <a:ln w="12700" cap="flat" cmpd="sng" algn="ctr">
              <a:noFill/>
              <a:prstDash val="solid"/>
              <a:miter lim="800000"/>
            </a:ln>
            <a:effectLst/>
          </p:spPr>
          <p:txBody>
            <a:bodyPr rtlCol="0" anchor="ctr"/>
            <a:lstStyle/>
            <a:p>
              <a:pPr algn="ctr" defTabSz="1218562">
                <a:defRPr/>
              </a:pPr>
              <a:endParaRPr lang="id-ID" sz="1067">
                <a:solidFill>
                  <a:prstClr val="white"/>
                </a:solidFill>
                <a:latin typeface="Arial Narrow" panose="020B0606020202030204" pitchFamily="34" charset="0"/>
                <a:ea typeface=""/>
                <a:cs typeface=""/>
              </a:endParaRPr>
            </a:p>
          </p:txBody>
        </p:sp>
        <p:cxnSp>
          <p:nvCxnSpPr>
            <p:cNvPr id="43" name="Elbow Connector 14">
              <a:extLst>
                <a:ext uri="{FF2B5EF4-FFF2-40B4-BE49-F238E27FC236}">
                  <a16:creationId xmlns:a16="http://schemas.microsoft.com/office/drawing/2014/main" xmlns="" id="{BFE1AB2D-0426-F245-A52A-1BA88AAC1781}"/>
                </a:ext>
              </a:extLst>
            </p:cNvPr>
            <p:cNvCxnSpPr>
              <a:cxnSpLocks/>
            </p:cNvCxnSpPr>
            <p:nvPr/>
          </p:nvCxnSpPr>
          <p:spPr>
            <a:xfrm rot="5400000">
              <a:off x="8667522" y="3007016"/>
              <a:ext cx="1303271" cy="2442519"/>
            </a:xfrm>
            <a:prstGeom prst="bentConnector2">
              <a:avLst/>
            </a:prstGeom>
            <a:ln w="57150">
              <a:solidFill>
                <a:srgbClr val="1279AC"/>
              </a:solidFill>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xmlns="" id="{17B3C195-9F88-6D4D-A590-680EB4E5F11C}"/>
                </a:ext>
              </a:extLst>
            </p:cNvPr>
            <p:cNvSpPr/>
            <p:nvPr/>
          </p:nvSpPr>
          <p:spPr>
            <a:xfrm>
              <a:off x="9378553" y="4760024"/>
              <a:ext cx="250241" cy="261123"/>
            </a:xfrm>
            <a:prstGeom prst="ellipse">
              <a:avLst/>
            </a:prstGeom>
            <a:solidFill>
              <a:schemeClr val="accent4">
                <a:lumMod val="60000"/>
                <a:lumOff val="40000"/>
              </a:schemeClr>
            </a:solidFill>
            <a:ln w="12700" cap="flat" cmpd="sng" algn="ctr">
              <a:noFill/>
              <a:prstDash val="solid"/>
              <a:miter lim="800000"/>
            </a:ln>
            <a:effectLst/>
          </p:spPr>
          <p:txBody>
            <a:bodyPr rtlCol="0" anchor="ctr"/>
            <a:lstStyle/>
            <a:p>
              <a:pPr algn="ctr" defTabSz="1218562">
                <a:defRPr/>
              </a:pPr>
              <a:endParaRPr lang="id-ID" sz="1067">
                <a:solidFill>
                  <a:prstClr val="white"/>
                </a:solidFill>
                <a:latin typeface="Arial Narrow" panose="020B0606020202030204" pitchFamily="34" charset="0"/>
                <a:ea typeface=""/>
                <a:cs typeface=""/>
              </a:endParaRPr>
            </a:p>
          </p:txBody>
        </p:sp>
        <p:sp>
          <p:nvSpPr>
            <p:cNvPr id="45" name="TextBox 44">
              <a:extLst>
                <a:ext uri="{FF2B5EF4-FFF2-40B4-BE49-F238E27FC236}">
                  <a16:creationId xmlns:a16="http://schemas.microsoft.com/office/drawing/2014/main" xmlns="" id="{FCCD7E8F-FAB2-3F40-96A4-CD4FF6351A69}"/>
                </a:ext>
              </a:extLst>
            </p:cNvPr>
            <p:cNvSpPr txBox="1"/>
            <p:nvPr/>
          </p:nvSpPr>
          <p:spPr>
            <a:xfrm>
              <a:off x="8522037" y="4465288"/>
              <a:ext cx="1865159" cy="317206"/>
            </a:xfrm>
            <a:prstGeom prst="rect">
              <a:avLst/>
            </a:prstGeom>
            <a:noFill/>
          </p:spPr>
          <p:txBody>
            <a:bodyPr wrap="square" rtlCol="0">
              <a:spAutoFit/>
            </a:bodyPr>
            <a:lstStyle/>
            <a:p>
              <a:pPr algn="ctr" defTabSz="1219231"/>
              <a:r>
                <a:rPr lang="en-US" sz="1067" dirty="0">
                  <a:solidFill>
                    <a:srgbClr val="55ADCD"/>
                  </a:solidFill>
                  <a:latin typeface="Arial Narrow" panose="020B0606020202030204" pitchFamily="34" charset="0"/>
                  <a:ea typeface=""/>
                  <a:cs typeface=""/>
                </a:rPr>
                <a:t>Paling </a:t>
              </a:r>
              <a:r>
                <a:rPr lang="en-US" sz="1067" dirty="0" err="1">
                  <a:solidFill>
                    <a:srgbClr val="55ADCD"/>
                  </a:solidFill>
                  <a:latin typeface="Arial Narrow" panose="020B0606020202030204" pitchFamily="34" charset="0"/>
                  <a:ea typeface=""/>
                  <a:cs typeface=""/>
                </a:rPr>
                <a:t>Lambat</a:t>
              </a:r>
              <a:r>
                <a:rPr lang="en-US" sz="1067" dirty="0">
                  <a:solidFill>
                    <a:srgbClr val="55ADCD"/>
                  </a:solidFill>
                  <a:latin typeface="Arial Narrow" panose="020B0606020202030204" pitchFamily="34" charset="0"/>
                  <a:ea typeface=""/>
                  <a:cs typeface=""/>
                </a:rPr>
                <a:t> </a:t>
              </a:r>
              <a:r>
                <a:rPr lang="id-ID" sz="1067" dirty="0">
                  <a:solidFill>
                    <a:srgbClr val="55ADCD"/>
                  </a:solidFill>
                  <a:latin typeface="Arial Narrow" panose="020B0606020202030204" pitchFamily="34" charset="0"/>
                  <a:ea typeface=""/>
                  <a:cs typeface=""/>
                </a:rPr>
                <a:t>M</a:t>
              </a:r>
              <a:r>
                <a:rPr lang="en-US" sz="1067" dirty="0">
                  <a:solidFill>
                    <a:srgbClr val="55ADCD"/>
                  </a:solidFill>
                  <a:latin typeface="Arial Narrow" panose="020B0606020202030204" pitchFamily="34" charset="0"/>
                  <a:ea typeface=""/>
                  <a:cs typeface=""/>
                </a:rPr>
                <a:t>4</a:t>
              </a:r>
              <a:r>
                <a:rPr lang="id-ID" sz="1067" dirty="0">
                  <a:solidFill>
                    <a:srgbClr val="55ADCD"/>
                  </a:solidFill>
                  <a:latin typeface="Arial Narrow" panose="020B0606020202030204" pitchFamily="34" charset="0"/>
                  <a:ea typeface=""/>
                  <a:cs typeface=""/>
                </a:rPr>
                <a:t> </a:t>
              </a:r>
              <a:r>
                <a:rPr lang="en-US" sz="1067" dirty="0" err="1">
                  <a:solidFill>
                    <a:srgbClr val="55ADCD"/>
                  </a:solidFill>
                  <a:latin typeface="Arial Narrow" panose="020B0606020202030204" pitchFamily="34" charset="0"/>
                  <a:ea typeface=""/>
                  <a:cs typeface=""/>
                </a:rPr>
                <a:t>Agustus</a:t>
              </a:r>
              <a:r>
                <a:rPr lang="id-ID" sz="1067" dirty="0">
                  <a:solidFill>
                    <a:srgbClr val="55ADCD"/>
                  </a:solidFill>
                  <a:latin typeface="Arial Narrow" panose="020B0606020202030204" pitchFamily="34" charset="0"/>
                  <a:ea typeface=""/>
                  <a:cs typeface=""/>
                </a:rPr>
                <a:t> T-1 </a:t>
              </a:r>
            </a:p>
          </p:txBody>
        </p:sp>
        <p:sp>
          <p:nvSpPr>
            <p:cNvPr id="46" name="TextBox 45">
              <a:extLst>
                <a:ext uri="{FF2B5EF4-FFF2-40B4-BE49-F238E27FC236}">
                  <a16:creationId xmlns:a16="http://schemas.microsoft.com/office/drawing/2014/main" xmlns="" id="{44F4C85F-857C-B44F-8B7D-6DB003FECF16}"/>
                </a:ext>
              </a:extLst>
            </p:cNvPr>
            <p:cNvSpPr txBox="1"/>
            <p:nvPr/>
          </p:nvSpPr>
          <p:spPr>
            <a:xfrm>
              <a:off x="9019911" y="5055041"/>
              <a:ext cx="1633820" cy="1332407"/>
            </a:xfrm>
            <a:prstGeom prst="rect">
              <a:avLst/>
            </a:prstGeom>
            <a:noFill/>
          </p:spPr>
          <p:txBody>
            <a:bodyPr wrap="square" rtlCol="0">
              <a:spAutoFit/>
            </a:bodyPr>
            <a:lstStyle/>
            <a:p>
              <a:pPr defTabSz="1219231"/>
              <a:r>
                <a:rPr lang="id-ID" sz="1067" dirty="0">
                  <a:solidFill>
                    <a:prstClr val="black"/>
                  </a:solidFill>
                  <a:latin typeface="Arial Narrow" panose="020B0606020202030204" pitchFamily="34" charset="0"/>
                  <a:ea typeface=""/>
                  <a:cs typeface=""/>
                </a:rPr>
                <a:t>Tujuan:</a:t>
              </a:r>
            </a:p>
            <a:p>
              <a:pPr defTabSz="1219231"/>
              <a:r>
                <a:rPr lang="id-ID" sz="1067" dirty="0">
                  <a:solidFill>
                    <a:prstClr val="black"/>
                  </a:solidFill>
                  <a:latin typeface="Arial Narrow" panose="020B0606020202030204" pitchFamily="34" charset="0"/>
                  <a:ea typeface=""/>
                  <a:cs typeface=""/>
                </a:rPr>
                <a:t>Proses konfirmasi dan sinkronisasi usulan</a:t>
              </a:r>
            </a:p>
            <a:p>
              <a:pPr defTabSz="1219231"/>
              <a:r>
                <a:rPr lang="id-ID" sz="1067" dirty="0">
                  <a:solidFill>
                    <a:prstClr val="black"/>
                  </a:solidFill>
                  <a:latin typeface="Arial Narrow" panose="020B0606020202030204" pitchFamily="34" charset="0"/>
                  <a:ea typeface=""/>
                  <a:cs typeface=""/>
                </a:rPr>
                <a:t>Peran:</a:t>
              </a:r>
            </a:p>
            <a:p>
              <a:pPr defTabSz="1219231"/>
              <a:r>
                <a:rPr lang="id-ID" sz="1067" dirty="0">
                  <a:solidFill>
                    <a:srgbClr val="1694B2"/>
                  </a:solidFill>
                  <a:latin typeface="Arial Narrow" panose="020B0606020202030204" pitchFamily="34" charset="0"/>
                  <a:ea typeface=""/>
                  <a:cs typeface=""/>
                </a:rPr>
                <a:t>Pemda, Bappenas, </a:t>
              </a:r>
              <a:r>
                <a:rPr lang="id-ID" sz="1067" dirty="0" err="1">
                  <a:solidFill>
                    <a:srgbClr val="1694B2"/>
                  </a:solidFill>
                  <a:latin typeface="Arial Narrow" panose="020B0606020202030204" pitchFamily="34" charset="0"/>
                  <a:ea typeface=""/>
                  <a:cs typeface=""/>
                </a:rPr>
                <a:t>K</a:t>
              </a:r>
              <a:r>
                <a:rPr lang="id-ID" sz="1067" dirty="0">
                  <a:solidFill>
                    <a:srgbClr val="1694B2"/>
                  </a:solidFill>
                  <a:latin typeface="Arial Narrow" panose="020B0606020202030204" pitchFamily="34" charset="0"/>
                  <a:ea typeface=""/>
                  <a:cs typeface=""/>
                </a:rPr>
                <a:t>/L, Kemenkeu</a:t>
              </a:r>
            </a:p>
          </p:txBody>
        </p:sp>
        <p:sp>
          <p:nvSpPr>
            <p:cNvPr id="47" name="TextBox 46">
              <a:extLst>
                <a:ext uri="{FF2B5EF4-FFF2-40B4-BE49-F238E27FC236}">
                  <a16:creationId xmlns:a16="http://schemas.microsoft.com/office/drawing/2014/main" xmlns="" id="{F7CDD6F7-EE3A-1D41-AADC-8F8C27D9E003}"/>
                </a:ext>
              </a:extLst>
            </p:cNvPr>
            <p:cNvSpPr txBox="1"/>
            <p:nvPr/>
          </p:nvSpPr>
          <p:spPr>
            <a:xfrm>
              <a:off x="8587498" y="4084573"/>
              <a:ext cx="1734236" cy="520246"/>
            </a:xfrm>
            <a:prstGeom prst="rect">
              <a:avLst/>
            </a:prstGeom>
            <a:noFill/>
          </p:spPr>
          <p:txBody>
            <a:bodyPr wrap="square" rtlCol="0">
              <a:spAutoFit/>
            </a:bodyPr>
            <a:lstStyle/>
            <a:p>
              <a:pPr algn="ctr" defTabSz="1219231"/>
              <a:r>
                <a:rPr lang="id-ID" sz="1067" b="1" dirty="0">
                  <a:solidFill>
                    <a:srgbClr val="1279AC"/>
                  </a:solidFill>
                  <a:latin typeface="Arial Narrow" panose="020B0606020202030204" pitchFamily="34" charset="0"/>
                  <a:ea typeface=""/>
                  <a:cs typeface=""/>
                </a:rPr>
                <a:t>Proses </a:t>
              </a:r>
              <a:r>
                <a:rPr lang="id-ID" sz="1067" b="1" dirty="0" err="1">
                  <a:solidFill>
                    <a:srgbClr val="1279AC"/>
                  </a:solidFill>
                  <a:latin typeface="Arial Narrow" panose="020B0606020202030204" pitchFamily="34" charset="0"/>
                  <a:ea typeface=""/>
                  <a:cs typeface=""/>
                </a:rPr>
                <a:t>S</a:t>
              </a:r>
              <a:r>
                <a:rPr lang="en-US" sz="1067" b="1" dirty="0" err="1">
                  <a:solidFill>
                    <a:srgbClr val="1279AC"/>
                  </a:solidFill>
                  <a:latin typeface="Arial Narrow" panose="020B0606020202030204" pitchFamily="34" charset="0"/>
                  <a:ea typeface=""/>
                  <a:cs typeface=""/>
                </a:rPr>
                <a:t>i</a:t>
              </a:r>
              <a:r>
                <a:rPr lang="id-ID" sz="1067" b="1" dirty="0" err="1">
                  <a:solidFill>
                    <a:srgbClr val="1279AC"/>
                  </a:solidFill>
                  <a:latin typeface="Arial Narrow" panose="020B0606020202030204" pitchFamily="34" charset="0"/>
                  <a:ea typeface=""/>
                  <a:cs typeface=""/>
                </a:rPr>
                <a:t>nkronisasi</a:t>
              </a:r>
              <a:r>
                <a:rPr lang="id-ID" sz="1067" b="1" dirty="0">
                  <a:solidFill>
                    <a:srgbClr val="1279AC"/>
                  </a:solidFill>
                  <a:latin typeface="Arial Narrow" panose="020B0606020202030204" pitchFamily="34" charset="0"/>
                  <a:ea typeface=""/>
                  <a:cs typeface=""/>
                </a:rPr>
                <a:t> </a:t>
              </a:r>
            </a:p>
            <a:p>
              <a:pPr algn="ctr" defTabSz="1219231"/>
              <a:r>
                <a:rPr lang="id-ID" sz="1067" b="1" dirty="0">
                  <a:solidFill>
                    <a:srgbClr val="1279AC"/>
                  </a:solidFill>
                  <a:latin typeface="Arial Narrow" panose="020B0606020202030204" pitchFamily="34" charset="0"/>
                  <a:ea typeface=""/>
                  <a:cs typeface=""/>
                </a:rPr>
                <a:t>Pusat-Daerah </a:t>
              </a:r>
              <a:r>
                <a:rPr lang="id-ID" sz="1067" b="1" dirty="0">
                  <a:solidFill>
                    <a:srgbClr val="55ADCD"/>
                  </a:solidFill>
                  <a:latin typeface="Arial Narrow" panose="020B0606020202030204" pitchFamily="34" charset="0"/>
                  <a:ea typeface=""/>
                  <a:cs typeface=""/>
                </a:rPr>
                <a:t>DAK Fisik</a:t>
              </a:r>
            </a:p>
          </p:txBody>
        </p:sp>
        <p:sp>
          <p:nvSpPr>
            <p:cNvPr id="48" name="Oval 47">
              <a:extLst>
                <a:ext uri="{FF2B5EF4-FFF2-40B4-BE49-F238E27FC236}">
                  <a16:creationId xmlns:a16="http://schemas.microsoft.com/office/drawing/2014/main" xmlns="" id="{61850857-6CBF-104C-B210-1F7B0C5AA0E5}"/>
                </a:ext>
              </a:extLst>
            </p:cNvPr>
            <p:cNvSpPr/>
            <p:nvPr/>
          </p:nvSpPr>
          <p:spPr>
            <a:xfrm>
              <a:off x="4277722" y="4760024"/>
              <a:ext cx="250241" cy="261123"/>
            </a:xfrm>
            <a:prstGeom prst="ellipse">
              <a:avLst/>
            </a:prstGeom>
            <a:solidFill>
              <a:schemeClr val="accent6">
                <a:lumMod val="60000"/>
                <a:lumOff val="40000"/>
              </a:schemeClr>
            </a:solidFill>
            <a:ln w="12700" cap="flat" cmpd="sng" algn="ctr">
              <a:noFill/>
              <a:prstDash val="solid"/>
              <a:miter lim="800000"/>
            </a:ln>
            <a:effectLst/>
          </p:spPr>
          <p:txBody>
            <a:bodyPr rtlCol="0" anchor="ctr"/>
            <a:lstStyle/>
            <a:p>
              <a:pPr algn="ctr" defTabSz="1218562">
                <a:defRPr/>
              </a:pPr>
              <a:endParaRPr lang="id-ID" sz="1067">
                <a:solidFill>
                  <a:prstClr val="white"/>
                </a:solidFill>
                <a:latin typeface="Arial Narrow" panose="020B0606020202030204" pitchFamily="34" charset="0"/>
                <a:ea typeface=""/>
                <a:cs typeface=""/>
              </a:endParaRPr>
            </a:p>
          </p:txBody>
        </p:sp>
        <p:sp>
          <p:nvSpPr>
            <p:cNvPr id="49" name="TextBox 48">
              <a:extLst>
                <a:ext uri="{FF2B5EF4-FFF2-40B4-BE49-F238E27FC236}">
                  <a16:creationId xmlns:a16="http://schemas.microsoft.com/office/drawing/2014/main" xmlns="" id="{1DA3F3A5-79DC-A14B-89F4-8A72DEE9E2BB}"/>
                </a:ext>
              </a:extLst>
            </p:cNvPr>
            <p:cNvSpPr txBox="1"/>
            <p:nvPr/>
          </p:nvSpPr>
          <p:spPr>
            <a:xfrm>
              <a:off x="3877215" y="4221786"/>
              <a:ext cx="1683980" cy="317206"/>
            </a:xfrm>
            <a:prstGeom prst="rect">
              <a:avLst/>
            </a:prstGeom>
            <a:noFill/>
          </p:spPr>
          <p:txBody>
            <a:bodyPr wrap="square" rtlCol="0">
              <a:spAutoFit/>
            </a:bodyPr>
            <a:lstStyle/>
            <a:p>
              <a:pPr algn="ctr" defTabSz="1219231"/>
              <a:endParaRPr lang="id-ID" sz="1067" dirty="0">
                <a:solidFill>
                  <a:srgbClr val="FF0000"/>
                </a:solidFill>
                <a:latin typeface="Arial Narrow" panose="020B0606020202030204" pitchFamily="34" charset="0"/>
                <a:ea typeface=""/>
                <a:cs typeface=""/>
              </a:endParaRPr>
            </a:p>
          </p:txBody>
        </p:sp>
        <p:sp>
          <p:nvSpPr>
            <p:cNvPr id="50" name="TextBox 49">
              <a:extLst>
                <a:ext uri="{FF2B5EF4-FFF2-40B4-BE49-F238E27FC236}">
                  <a16:creationId xmlns:a16="http://schemas.microsoft.com/office/drawing/2014/main" xmlns="" id="{4BCCA9C7-782C-D34E-91BA-85887E10EAB6}"/>
                </a:ext>
              </a:extLst>
            </p:cNvPr>
            <p:cNvSpPr txBox="1"/>
            <p:nvPr/>
          </p:nvSpPr>
          <p:spPr>
            <a:xfrm>
              <a:off x="3672433" y="5055039"/>
              <a:ext cx="1668118" cy="1738487"/>
            </a:xfrm>
            <a:prstGeom prst="rect">
              <a:avLst/>
            </a:prstGeom>
            <a:noFill/>
          </p:spPr>
          <p:txBody>
            <a:bodyPr wrap="square" rtlCol="0">
              <a:spAutoFit/>
            </a:bodyPr>
            <a:lstStyle/>
            <a:p>
              <a:pPr defTabSz="1219231"/>
              <a:r>
                <a:rPr lang="id-ID" sz="1067" dirty="0">
                  <a:solidFill>
                    <a:prstClr val="black"/>
                  </a:solidFill>
                  <a:latin typeface="Arial Narrow" panose="020B0606020202030204" pitchFamily="34" charset="0"/>
                  <a:ea typeface=""/>
                  <a:cs typeface=""/>
                </a:rPr>
                <a:t>Tujuan:</a:t>
              </a:r>
            </a:p>
            <a:p>
              <a:pPr defTabSz="1219231"/>
              <a:r>
                <a:rPr lang="id-ID" sz="1067" dirty="0">
                  <a:solidFill>
                    <a:prstClr val="black"/>
                  </a:solidFill>
                  <a:latin typeface="Arial Narrow" panose="020B0606020202030204" pitchFamily="34" charset="0"/>
                  <a:ea typeface=""/>
                  <a:cs typeface=""/>
                </a:rPr>
                <a:t>Pembahasan alokasi per-bidang per-daerah bersama DPR RI dalam Rapat Komisi dan </a:t>
              </a:r>
              <a:r>
                <a:rPr lang="id-ID" sz="1067" dirty="0" err="1">
                  <a:solidFill>
                    <a:prstClr val="black"/>
                  </a:solidFill>
                  <a:latin typeface="Arial Narrow" panose="020B0606020202030204" pitchFamily="34" charset="0"/>
                  <a:ea typeface=""/>
                  <a:cs typeface=""/>
                </a:rPr>
                <a:t>Banggar</a:t>
              </a:r>
              <a:r>
                <a:rPr lang="id-ID" sz="1067" dirty="0">
                  <a:solidFill>
                    <a:prstClr val="black"/>
                  </a:solidFill>
                  <a:latin typeface="Arial Narrow" panose="020B0606020202030204" pitchFamily="34" charset="0"/>
                  <a:ea typeface=""/>
                  <a:cs typeface=""/>
                </a:rPr>
                <a:t> </a:t>
              </a:r>
            </a:p>
            <a:p>
              <a:pPr defTabSz="1219231"/>
              <a:r>
                <a:rPr lang="id-ID" sz="1067" dirty="0">
                  <a:solidFill>
                    <a:prstClr val="black"/>
                  </a:solidFill>
                  <a:latin typeface="Arial Narrow" panose="020B0606020202030204" pitchFamily="34" charset="0"/>
                  <a:ea typeface=""/>
                  <a:cs typeface=""/>
                </a:rPr>
                <a:t>Peran:</a:t>
              </a:r>
            </a:p>
            <a:p>
              <a:pPr defTabSz="1219231"/>
              <a:r>
                <a:rPr lang="id-ID" sz="1067" dirty="0">
                  <a:solidFill>
                    <a:srgbClr val="1694B2"/>
                  </a:solidFill>
                  <a:latin typeface="Arial Narrow" panose="020B0606020202030204" pitchFamily="34" charset="0"/>
                  <a:ea typeface=""/>
                  <a:cs typeface=""/>
                </a:rPr>
                <a:t>DPR RI, Bappenas, Kemenkeu, dan K/L Teknis</a:t>
              </a:r>
            </a:p>
          </p:txBody>
        </p:sp>
        <p:sp>
          <p:nvSpPr>
            <p:cNvPr id="51" name="TextBox 50">
              <a:extLst>
                <a:ext uri="{FF2B5EF4-FFF2-40B4-BE49-F238E27FC236}">
                  <a16:creationId xmlns:a16="http://schemas.microsoft.com/office/drawing/2014/main" xmlns="" id="{AE327300-AD55-734A-9BF3-AC2A2F0EB6E8}"/>
                </a:ext>
              </a:extLst>
            </p:cNvPr>
            <p:cNvSpPr txBox="1"/>
            <p:nvPr/>
          </p:nvSpPr>
          <p:spPr>
            <a:xfrm>
              <a:off x="150386" y="966962"/>
              <a:ext cx="1738719" cy="723286"/>
            </a:xfrm>
            <a:prstGeom prst="rect">
              <a:avLst/>
            </a:prstGeom>
            <a:noFill/>
          </p:spPr>
          <p:txBody>
            <a:bodyPr wrap="square" rtlCol="0">
              <a:spAutoFit/>
            </a:bodyPr>
            <a:lstStyle/>
            <a:p>
              <a:pPr algn="ctr" defTabSz="1219231"/>
              <a:r>
                <a:rPr lang="id-ID" sz="1067" b="1" dirty="0">
                  <a:solidFill>
                    <a:srgbClr val="1279AC"/>
                  </a:solidFill>
                  <a:latin typeface="Arial Narrow" panose="020B0606020202030204" pitchFamily="34" charset="0"/>
                  <a:ea typeface=""/>
                  <a:cs typeface=""/>
                </a:rPr>
                <a:t>Pengusulan Bidang yang Dibiayai oleh Dana Transfer Khusus</a:t>
              </a:r>
            </a:p>
          </p:txBody>
        </p:sp>
        <p:sp>
          <p:nvSpPr>
            <p:cNvPr id="52" name="TextBox 51">
              <a:extLst>
                <a:ext uri="{FF2B5EF4-FFF2-40B4-BE49-F238E27FC236}">
                  <a16:creationId xmlns:a16="http://schemas.microsoft.com/office/drawing/2014/main" xmlns="" id="{C854F421-1F6B-E046-8A79-735A349225A4}"/>
                </a:ext>
              </a:extLst>
            </p:cNvPr>
            <p:cNvSpPr txBox="1"/>
            <p:nvPr/>
          </p:nvSpPr>
          <p:spPr>
            <a:xfrm>
              <a:off x="269871" y="1893096"/>
              <a:ext cx="1693202" cy="1332407"/>
            </a:xfrm>
            <a:prstGeom prst="rect">
              <a:avLst/>
            </a:prstGeom>
            <a:noFill/>
          </p:spPr>
          <p:txBody>
            <a:bodyPr wrap="square" rtlCol="0" anchor="t">
              <a:spAutoFit/>
            </a:bodyPr>
            <a:lstStyle/>
            <a:p>
              <a:pPr defTabSz="1219231"/>
              <a:r>
                <a:rPr lang="id-ID" sz="1067" dirty="0">
                  <a:solidFill>
                    <a:prstClr val="black"/>
                  </a:solidFill>
                  <a:latin typeface="Arial Narrow" panose="020B0606020202030204" pitchFamily="34" charset="0"/>
                  <a:ea typeface=""/>
                  <a:cs typeface=""/>
                </a:rPr>
                <a:t>Tujuan:</a:t>
              </a:r>
            </a:p>
            <a:p>
              <a:pPr defTabSz="1219231"/>
              <a:r>
                <a:rPr lang="id-ID" sz="1067" dirty="0">
                  <a:solidFill>
                    <a:prstClr val="black"/>
                  </a:solidFill>
                  <a:latin typeface="Arial Narrow" panose="020B0606020202030204" pitchFamily="34" charset="0"/>
                  <a:ea typeface=""/>
                  <a:cs typeface=""/>
                </a:rPr>
                <a:t>Pengusulan Bidang Dana Transfer </a:t>
              </a:r>
              <a:r>
                <a:rPr lang="id-ID" sz="1067" dirty="0" err="1">
                  <a:solidFill>
                    <a:prstClr val="black"/>
                  </a:solidFill>
                  <a:latin typeface="Arial Narrow" panose="020B0606020202030204" pitchFamily="34" charset="0"/>
                  <a:ea typeface=""/>
                  <a:cs typeface=""/>
                </a:rPr>
                <a:t>Khu</a:t>
              </a:r>
              <a:r>
                <a:rPr lang="en-US" sz="1067" dirty="0">
                  <a:solidFill>
                    <a:prstClr val="black"/>
                  </a:solidFill>
                  <a:latin typeface="Arial Narrow" panose="020B0606020202030204" pitchFamily="34" charset="0"/>
                  <a:ea typeface=""/>
                  <a:cs typeface=""/>
                </a:rPr>
                <a:t>s</a:t>
              </a:r>
              <a:r>
                <a:rPr lang="id-ID" sz="1067" dirty="0" err="1">
                  <a:solidFill>
                    <a:prstClr val="black"/>
                  </a:solidFill>
                  <a:latin typeface="Arial Narrow" panose="020B0606020202030204" pitchFamily="34" charset="0"/>
                  <a:ea typeface=""/>
                  <a:cs typeface=""/>
                </a:rPr>
                <a:t>us</a:t>
              </a:r>
              <a:r>
                <a:rPr lang="id-ID" sz="1067" dirty="0">
                  <a:solidFill>
                    <a:prstClr val="black"/>
                  </a:solidFill>
                  <a:latin typeface="Arial Narrow" panose="020B0606020202030204" pitchFamily="34" charset="0"/>
                  <a:ea typeface=""/>
                  <a:cs typeface=""/>
                </a:rPr>
                <a:t> sesuai Prioritas Nasional </a:t>
              </a:r>
            </a:p>
            <a:p>
              <a:pPr defTabSz="1219231"/>
              <a:r>
                <a:rPr lang="id-ID" sz="1067" dirty="0">
                  <a:solidFill>
                    <a:prstClr val="black"/>
                  </a:solidFill>
                  <a:latin typeface="Arial Narrow" panose="020B0606020202030204" pitchFamily="34" charset="0"/>
                  <a:ea typeface=""/>
                  <a:cs typeface=""/>
                </a:rPr>
                <a:t>Peran:</a:t>
              </a:r>
            </a:p>
            <a:p>
              <a:pPr defTabSz="1219231"/>
              <a:r>
                <a:rPr lang="id-ID" sz="1067" dirty="0">
                  <a:solidFill>
                    <a:srgbClr val="016AA3">
                      <a:lumMod val="75000"/>
                    </a:srgbClr>
                  </a:solidFill>
                  <a:latin typeface="Arial Narrow" panose="020B0606020202030204" pitchFamily="34" charset="0"/>
                  <a:ea typeface=""/>
                  <a:cs typeface=""/>
                </a:rPr>
                <a:t>Bappenas </a:t>
              </a:r>
            </a:p>
          </p:txBody>
        </p:sp>
        <p:sp>
          <p:nvSpPr>
            <p:cNvPr id="53" name="TextBox 52">
              <a:extLst>
                <a:ext uri="{FF2B5EF4-FFF2-40B4-BE49-F238E27FC236}">
                  <a16:creationId xmlns:a16="http://schemas.microsoft.com/office/drawing/2014/main" xmlns="" id="{EF75A09D-F635-5E4B-829A-DF9C216EC079}"/>
                </a:ext>
              </a:extLst>
            </p:cNvPr>
            <p:cNvSpPr txBox="1"/>
            <p:nvPr/>
          </p:nvSpPr>
          <p:spPr>
            <a:xfrm>
              <a:off x="4009939" y="1874623"/>
              <a:ext cx="1846282" cy="2144567"/>
            </a:xfrm>
            <a:prstGeom prst="rect">
              <a:avLst/>
            </a:prstGeom>
            <a:noFill/>
          </p:spPr>
          <p:txBody>
            <a:bodyPr wrap="square" rtlCol="0" anchor="t">
              <a:spAutoFit/>
            </a:bodyPr>
            <a:lstStyle/>
            <a:p>
              <a:pPr defTabSz="1219231"/>
              <a:r>
                <a:rPr lang="id-ID" sz="1067" dirty="0">
                  <a:solidFill>
                    <a:prstClr val="black"/>
                  </a:solidFill>
                  <a:latin typeface="Arial Narrow" panose="020B0606020202030204" pitchFamily="34" charset="0"/>
                  <a:ea typeface=""/>
                  <a:cs typeface=""/>
                </a:rPr>
                <a:t>Tujuan:</a:t>
              </a:r>
            </a:p>
            <a:p>
              <a:pPr defTabSz="1219231"/>
              <a:r>
                <a:rPr lang="id-ID" sz="1067" dirty="0">
                  <a:solidFill>
                    <a:prstClr val="black"/>
                  </a:solidFill>
                  <a:latin typeface="Arial Narrow" panose="020B0606020202030204" pitchFamily="34" charset="0"/>
                  <a:ea typeface=""/>
                  <a:cs typeface=""/>
                </a:rPr>
                <a:t>Membahas dan menyepakati kebijakan bidang, sasaran, menu,  lokasi prioritas,</a:t>
              </a:r>
              <a:r>
                <a:rPr lang="en-US" sz="1067" dirty="0">
                  <a:solidFill>
                    <a:prstClr val="black"/>
                  </a:solidFill>
                  <a:latin typeface="Arial Narrow" panose="020B0606020202030204" pitchFamily="34" charset="0"/>
                  <a:ea typeface=""/>
                  <a:cs typeface=""/>
                </a:rPr>
                <a:t> </a:t>
              </a:r>
              <a:r>
                <a:rPr lang="id-ID" sz="1067" dirty="0">
                  <a:solidFill>
                    <a:prstClr val="black"/>
                  </a:solidFill>
                  <a:latin typeface="Arial Narrow" panose="020B0606020202030204" pitchFamily="34" charset="0"/>
                  <a:ea typeface=""/>
                  <a:cs typeface=""/>
                </a:rPr>
                <a:t>kriteria dan data teknis, kebutuhan pendanaan dan kelembagaan  DAK </a:t>
              </a:r>
            </a:p>
            <a:p>
              <a:pPr defTabSz="1219231"/>
              <a:r>
                <a:rPr lang="id-ID" sz="1067" dirty="0">
                  <a:solidFill>
                    <a:prstClr val="black"/>
                  </a:solidFill>
                  <a:latin typeface="Arial Narrow" panose="020B0606020202030204" pitchFamily="34" charset="0"/>
                  <a:ea typeface=""/>
                  <a:cs typeface=""/>
                </a:rPr>
                <a:t>Peran:</a:t>
              </a:r>
            </a:p>
            <a:p>
              <a:pPr defTabSz="1219231"/>
              <a:r>
                <a:rPr lang="id-ID" sz="1067" dirty="0">
                  <a:solidFill>
                    <a:srgbClr val="1694B2"/>
                  </a:solidFill>
                  <a:latin typeface="Arial Narrow" panose="020B0606020202030204" pitchFamily="34" charset="0"/>
                  <a:ea typeface=""/>
                  <a:cs typeface=""/>
                </a:rPr>
                <a:t>Bappenas, Kemenkeu, dan </a:t>
              </a:r>
              <a:r>
                <a:rPr lang="id-ID" sz="1067" dirty="0" err="1">
                  <a:solidFill>
                    <a:srgbClr val="1694B2"/>
                  </a:solidFill>
                  <a:latin typeface="Arial Narrow" panose="020B0606020202030204" pitchFamily="34" charset="0"/>
                  <a:ea typeface=""/>
                  <a:cs typeface=""/>
                </a:rPr>
                <a:t>K</a:t>
              </a:r>
              <a:r>
                <a:rPr lang="id-ID" sz="1067" dirty="0">
                  <a:solidFill>
                    <a:srgbClr val="1694B2"/>
                  </a:solidFill>
                  <a:latin typeface="Arial Narrow" panose="020B0606020202030204" pitchFamily="34" charset="0"/>
                  <a:ea typeface=""/>
                  <a:cs typeface=""/>
                </a:rPr>
                <a:t>/L Teknis</a:t>
              </a:r>
            </a:p>
          </p:txBody>
        </p:sp>
        <p:sp>
          <p:nvSpPr>
            <p:cNvPr id="54" name="TextBox 53">
              <a:extLst>
                <a:ext uri="{FF2B5EF4-FFF2-40B4-BE49-F238E27FC236}">
                  <a16:creationId xmlns:a16="http://schemas.microsoft.com/office/drawing/2014/main" xmlns="" id="{70CD5FAC-0E47-1F40-BBCB-73A857F2DA29}"/>
                </a:ext>
              </a:extLst>
            </p:cNvPr>
            <p:cNvSpPr txBox="1"/>
            <p:nvPr/>
          </p:nvSpPr>
          <p:spPr>
            <a:xfrm>
              <a:off x="5862403" y="1881499"/>
              <a:ext cx="1505447" cy="1332407"/>
            </a:xfrm>
            <a:prstGeom prst="rect">
              <a:avLst/>
            </a:prstGeom>
            <a:noFill/>
          </p:spPr>
          <p:txBody>
            <a:bodyPr wrap="square" rtlCol="0" anchor="t">
              <a:spAutoFit/>
            </a:bodyPr>
            <a:lstStyle/>
            <a:p>
              <a:pPr defTabSz="1219231"/>
              <a:r>
                <a:rPr lang="id-ID" sz="1067" dirty="0">
                  <a:solidFill>
                    <a:prstClr val="black"/>
                  </a:solidFill>
                  <a:latin typeface="Arial Narrow" panose="020B0606020202030204" pitchFamily="34" charset="0"/>
                  <a:ea typeface=""/>
                  <a:cs typeface=""/>
                </a:rPr>
                <a:t>Tujuan:</a:t>
              </a:r>
            </a:p>
            <a:p>
              <a:pPr defTabSz="1219231"/>
              <a:r>
                <a:rPr lang="id-ID" sz="1067" dirty="0">
                  <a:solidFill>
                    <a:prstClr val="black"/>
                  </a:solidFill>
                  <a:latin typeface="Arial Narrow" panose="020B0606020202030204" pitchFamily="34" charset="0"/>
                  <a:ea typeface=""/>
                  <a:cs typeface=""/>
                </a:rPr>
                <a:t>Pengusulan kegiatan oleh Pemda melalui KRISNA DAK </a:t>
              </a:r>
            </a:p>
            <a:p>
              <a:pPr defTabSz="1219231"/>
              <a:r>
                <a:rPr lang="id-ID" sz="1067" dirty="0">
                  <a:solidFill>
                    <a:prstClr val="black"/>
                  </a:solidFill>
                  <a:latin typeface="Arial Narrow" panose="020B0606020202030204" pitchFamily="34" charset="0"/>
                  <a:ea typeface=""/>
                  <a:cs typeface=""/>
                </a:rPr>
                <a:t>Peran:</a:t>
              </a:r>
            </a:p>
            <a:p>
              <a:pPr defTabSz="1219231"/>
              <a:r>
                <a:rPr lang="en-US" sz="1067" dirty="0">
                  <a:solidFill>
                    <a:srgbClr val="1694B2"/>
                  </a:solidFill>
                  <a:latin typeface="Arial Narrow" panose="020B0606020202030204" pitchFamily="34" charset="0"/>
                  <a:ea typeface=""/>
                  <a:cs typeface=""/>
                </a:rPr>
                <a:t>O</a:t>
              </a:r>
              <a:r>
                <a:rPr lang="id-ID" sz="1067" dirty="0">
                  <a:solidFill>
                    <a:srgbClr val="1694B2"/>
                  </a:solidFill>
                  <a:latin typeface="Arial Narrow" panose="020B0606020202030204" pitchFamily="34" charset="0"/>
                  <a:ea typeface=""/>
                  <a:cs typeface=""/>
                </a:rPr>
                <a:t>PD, Bappeda</a:t>
              </a:r>
            </a:p>
          </p:txBody>
        </p:sp>
        <p:sp>
          <p:nvSpPr>
            <p:cNvPr id="55" name="TextBox 54">
              <a:extLst>
                <a:ext uri="{FF2B5EF4-FFF2-40B4-BE49-F238E27FC236}">
                  <a16:creationId xmlns:a16="http://schemas.microsoft.com/office/drawing/2014/main" xmlns="" id="{1081797B-1406-004F-83E1-DC3EC14F348E}"/>
                </a:ext>
              </a:extLst>
            </p:cNvPr>
            <p:cNvSpPr txBox="1"/>
            <p:nvPr/>
          </p:nvSpPr>
          <p:spPr>
            <a:xfrm>
              <a:off x="7403043" y="1405412"/>
              <a:ext cx="1331827" cy="317206"/>
            </a:xfrm>
            <a:prstGeom prst="rect">
              <a:avLst/>
            </a:prstGeom>
            <a:noFill/>
          </p:spPr>
          <p:txBody>
            <a:bodyPr wrap="square" rtlCol="0">
              <a:spAutoFit/>
            </a:bodyPr>
            <a:lstStyle/>
            <a:p>
              <a:pPr algn="ctr" defTabSz="1219231"/>
              <a:r>
                <a:rPr lang="id-ID" sz="1067" dirty="0">
                  <a:solidFill>
                    <a:srgbClr val="55ADCD"/>
                  </a:solidFill>
                  <a:latin typeface="Arial Narrow" panose="020B0606020202030204" pitchFamily="34" charset="0"/>
                  <a:ea typeface=""/>
                  <a:cs typeface=""/>
                </a:rPr>
                <a:t>M3-M4 </a:t>
              </a:r>
              <a:r>
                <a:rPr lang="en-US" sz="1067" dirty="0">
                  <a:solidFill>
                    <a:srgbClr val="55ADCD"/>
                  </a:solidFill>
                  <a:latin typeface="Arial Narrow" panose="020B0606020202030204" pitchFamily="34" charset="0"/>
                  <a:ea typeface=""/>
                  <a:cs typeface=""/>
                </a:rPr>
                <a:t>Mei</a:t>
              </a:r>
              <a:r>
                <a:rPr lang="id-ID" sz="1067" dirty="0">
                  <a:solidFill>
                    <a:srgbClr val="55ADCD"/>
                  </a:solidFill>
                  <a:latin typeface="Arial Narrow" panose="020B0606020202030204" pitchFamily="34" charset="0"/>
                  <a:ea typeface=""/>
                  <a:cs typeface=""/>
                </a:rPr>
                <a:t> T-1</a:t>
              </a:r>
            </a:p>
          </p:txBody>
        </p:sp>
        <p:sp>
          <p:nvSpPr>
            <p:cNvPr id="56" name="TextBox 55">
              <a:extLst>
                <a:ext uri="{FF2B5EF4-FFF2-40B4-BE49-F238E27FC236}">
                  <a16:creationId xmlns:a16="http://schemas.microsoft.com/office/drawing/2014/main" xmlns="" id="{6E5FE72B-0395-B846-97B6-8831D3173C8C}"/>
                </a:ext>
              </a:extLst>
            </p:cNvPr>
            <p:cNvSpPr txBox="1"/>
            <p:nvPr/>
          </p:nvSpPr>
          <p:spPr>
            <a:xfrm>
              <a:off x="10395020" y="2432659"/>
              <a:ext cx="1808396" cy="520246"/>
            </a:xfrm>
            <a:prstGeom prst="rect">
              <a:avLst/>
            </a:prstGeom>
            <a:noFill/>
          </p:spPr>
          <p:txBody>
            <a:bodyPr wrap="square" rtlCol="0">
              <a:spAutoFit/>
            </a:bodyPr>
            <a:lstStyle/>
            <a:p>
              <a:pPr algn="ctr" defTabSz="1219231"/>
              <a:r>
                <a:rPr lang="en-US" sz="1067" b="1" dirty="0" err="1">
                  <a:solidFill>
                    <a:srgbClr val="1279AC"/>
                  </a:solidFill>
                  <a:latin typeface="Arial Narrow" panose="020B0606020202030204" pitchFamily="34" charset="0"/>
                  <a:ea typeface=""/>
                  <a:cs typeface=""/>
                </a:rPr>
                <a:t>Pertemuan</a:t>
              </a:r>
              <a:r>
                <a:rPr lang="en-US" sz="1067" b="1" dirty="0">
                  <a:solidFill>
                    <a:srgbClr val="1279AC"/>
                  </a:solidFill>
                  <a:latin typeface="Arial Narrow" panose="020B0606020202030204" pitchFamily="34" charset="0"/>
                  <a:ea typeface=""/>
                  <a:cs typeface=""/>
                </a:rPr>
                <a:t> </a:t>
              </a:r>
              <a:r>
                <a:rPr lang="en-US" sz="1067" b="1" dirty="0" err="1">
                  <a:solidFill>
                    <a:srgbClr val="1279AC"/>
                  </a:solidFill>
                  <a:latin typeface="Arial Narrow" panose="020B0606020202030204" pitchFamily="34" charset="0"/>
                  <a:ea typeface=""/>
                  <a:cs typeface=""/>
                </a:rPr>
                <a:t>Tiga</a:t>
              </a:r>
              <a:r>
                <a:rPr lang="en-US" sz="1067" b="1" dirty="0">
                  <a:solidFill>
                    <a:srgbClr val="1279AC"/>
                  </a:solidFill>
                  <a:latin typeface="Arial Narrow" panose="020B0606020202030204" pitchFamily="34" charset="0"/>
                  <a:ea typeface=""/>
                  <a:cs typeface=""/>
                </a:rPr>
                <a:t> </a:t>
              </a:r>
              <a:r>
                <a:rPr lang="en-US" sz="1067" b="1" dirty="0" err="1">
                  <a:solidFill>
                    <a:srgbClr val="1279AC"/>
                  </a:solidFill>
                  <a:latin typeface="Arial Narrow" panose="020B0606020202030204" pitchFamily="34" charset="0"/>
                  <a:ea typeface=""/>
                  <a:cs typeface=""/>
                </a:rPr>
                <a:t>Pihak</a:t>
              </a:r>
              <a:r>
                <a:rPr lang="id-ID" sz="1067" b="1" dirty="0">
                  <a:solidFill>
                    <a:srgbClr val="1279AC"/>
                  </a:solidFill>
                  <a:latin typeface="Arial Narrow" panose="020B0606020202030204" pitchFamily="34" charset="0"/>
                  <a:ea typeface=""/>
                  <a:cs typeface=""/>
                </a:rPr>
                <a:t> </a:t>
              </a:r>
              <a:endParaRPr lang="en-US" sz="1067" b="1" dirty="0">
                <a:solidFill>
                  <a:srgbClr val="1279AC"/>
                </a:solidFill>
                <a:latin typeface="Arial Narrow" panose="020B0606020202030204" pitchFamily="34" charset="0"/>
                <a:ea typeface=""/>
                <a:cs typeface=""/>
              </a:endParaRPr>
            </a:p>
            <a:p>
              <a:pPr algn="ctr" defTabSz="1219231"/>
              <a:r>
                <a:rPr lang="id-ID" sz="1067" b="1" dirty="0">
                  <a:solidFill>
                    <a:srgbClr val="1279AC"/>
                  </a:solidFill>
                  <a:latin typeface="Arial Narrow" panose="020B0606020202030204" pitchFamily="34" charset="0"/>
                  <a:ea typeface=""/>
                  <a:cs typeface=""/>
                </a:rPr>
                <a:t>Penilaian </a:t>
              </a:r>
              <a:r>
                <a:rPr lang="en-US" sz="1067" b="1" dirty="0" err="1">
                  <a:solidFill>
                    <a:srgbClr val="1279AC"/>
                  </a:solidFill>
                  <a:latin typeface="Arial Narrow" panose="020B0606020202030204" pitchFamily="34" charset="0"/>
                  <a:ea typeface=""/>
                  <a:cs typeface=""/>
                </a:rPr>
                <a:t>Awal</a:t>
              </a:r>
              <a:endParaRPr lang="id-ID" sz="1067" b="1" dirty="0">
                <a:solidFill>
                  <a:srgbClr val="1279AC"/>
                </a:solidFill>
                <a:latin typeface="Arial Narrow" panose="020B0606020202030204" pitchFamily="34" charset="0"/>
                <a:ea typeface=""/>
                <a:cs typeface=""/>
              </a:endParaRPr>
            </a:p>
          </p:txBody>
        </p:sp>
        <p:sp>
          <p:nvSpPr>
            <p:cNvPr id="57" name="TextBox 56">
              <a:extLst>
                <a:ext uri="{FF2B5EF4-FFF2-40B4-BE49-F238E27FC236}">
                  <a16:creationId xmlns:a16="http://schemas.microsoft.com/office/drawing/2014/main" xmlns="" id="{D0BA3BF0-DA6E-AC4F-AE0A-681576AAF1EC}"/>
                </a:ext>
              </a:extLst>
            </p:cNvPr>
            <p:cNvSpPr txBox="1"/>
            <p:nvPr/>
          </p:nvSpPr>
          <p:spPr>
            <a:xfrm>
              <a:off x="10599563" y="3084363"/>
              <a:ext cx="1853099" cy="1738487"/>
            </a:xfrm>
            <a:prstGeom prst="rect">
              <a:avLst/>
            </a:prstGeom>
            <a:noFill/>
          </p:spPr>
          <p:txBody>
            <a:bodyPr wrap="square" rtlCol="0">
              <a:spAutoFit/>
            </a:bodyPr>
            <a:lstStyle/>
            <a:p>
              <a:pPr defTabSz="1219231"/>
              <a:r>
                <a:rPr lang="id-ID" sz="1067" dirty="0">
                  <a:solidFill>
                    <a:prstClr val="black"/>
                  </a:solidFill>
                  <a:latin typeface="Arial Narrow" panose="020B0606020202030204" pitchFamily="34" charset="0"/>
                  <a:ea typeface=""/>
                  <a:cs typeface=""/>
                </a:rPr>
                <a:t>Tujuan:</a:t>
              </a:r>
            </a:p>
            <a:p>
              <a:pPr defTabSz="1219231"/>
              <a:r>
                <a:rPr lang="id-ID" sz="1067" dirty="0">
                  <a:solidFill>
                    <a:prstClr val="black"/>
                  </a:solidFill>
                  <a:latin typeface="Arial Narrow" panose="020B0606020202030204" pitchFamily="34" charset="0"/>
                  <a:ea typeface=""/>
                  <a:cs typeface=""/>
                </a:rPr>
                <a:t>Membahas dan menyepakati usulan yang akan dilanjutkan dalam proses sinkronisasi Pusat –Daerah </a:t>
              </a:r>
            </a:p>
            <a:p>
              <a:pPr defTabSz="1219231"/>
              <a:r>
                <a:rPr lang="id-ID" sz="1067" dirty="0">
                  <a:solidFill>
                    <a:prstClr val="black"/>
                  </a:solidFill>
                  <a:latin typeface="Arial Narrow" panose="020B0606020202030204" pitchFamily="34" charset="0"/>
                  <a:ea typeface=""/>
                  <a:cs typeface=""/>
                </a:rPr>
                <a:t>Peran:</a:t>
              </a:r>
            </a:p>
            <a:p>
              <a:pPr defTabSz="1219231"/>
              <a:r>
                <a:rPr lang="id-ID" sz="1067" dirty="0">
                  <a:solidFill>
                    <a:srgbClr val="1694B2"/>
                  </a:solidFill>
                  <a:latin typeface="Arial Narrow" panose="020B0606020202030204" pitchFamily="34" charset="0"/>
                  <a:ea typeface=""/>
                  <a:cs typeface=""/>
                </a:rPr>
                <a:t>Bappenas, Kemenkeu, dan K/L Teknis</a:t>
              </a:r>
            </a:p>
          </p:txBody>
        </p:sp>
        <p:sp>
          <p:nvSpPr>
            <p:cNvPr id="58" name="TextBox 57">
              <a:extLst>
                <a:ext uri="{FF2B5EF4-FFF2-40B4-BE49-F238E27FC236}">
                  <a16:creationId xmlns:a16="http://schemas.microsoft.com/office/drawing/2014/main" xmlns="" id="{BA5B062B-E043-314E-A1B8-907A21ECD544}"/>
                </a:ext>
              </a:extLst>
            </p:cNvPr>
            <p:cNvSpPr txBox="1"/>
            <p:nvPr/>
          </p:nvSpPr>
          <p:spPr>
            <a:xfrm>
              <a:off x="10334916" y="2832125"/>
              <a:ext cx="1928603" cy="317206"/>
            </a:xfrm>
            <a:prstGeom prst="rect">
              <a:avLst/>
            </a:prstGeom>
            <a:noFill/>
          </p:spPr>
          <p:txBody>
            <a:bodyPr wrap="square" rtlCol="0">
              <a:spAutoFit/>
            </a:bodyPr>
            <a:lstStyle/>
            <a:p>
              <a:pPr algn="ctr" defTabSz="1219231"/>
              <a:r>
                <a:rPr lang="en-US" sz="1067" dirty="0">
                  <a:solidFill>
                    <a:srgbClr val="55ADCD"/>
                  </a:solidFill>
                  <a:latin typeface="Arial Narrow" panose="020B0606020202030204" pitchFamily="34" charset="0"/>
                  <a:ea typeface=""/>
                  <a:cs typeface=""/>
                </a:rPr>
                <a:t>M</a:t>
              </a:r>
              <a:r>
                <a:rPr lang="id-ID" sz="1067" dirty="0">
                  <a:solidFill>
                    <a:srgbClr val="55ADCD"/>
                  </a:solidFill>
                  <a:latin typeface="Arial Narrow" panose="020B0606020202030204" pitchFamily="34" charset="0"/>
                  <a:ea typeface=""/>
                  <a:cs typeface=""/>
                </a:rPr>
                <a:t>5 </a:t>
              </a:r>
              <a:r>
                <a:rPr lang="en-US" sz="1067" dirty="0" err="1">
                  <a:solidFill>
                    <a:srgbClr val="55ADCD"/>
                  </a:solidFill>
                  <a:latin typeface="Arial Narrow" panose="020B0606020202030204" pitchFamily="34" charset="0"/>
                  <a:ea typeface=""/>
                  <a:cs typeface=""/>
                </a:rPr>
                <a:t>Juni</a:t>
              </a:r>
              <a:r>
                <a:rPr lang="en-US" sz="1067" dirty="0">
                  <a:solidFill>
                    <a:srgbClr val="55ADCD"/>
                  </a:solidFill>
                  <a:latin typeface="Arial Narrow" panose="020B0606020202030204" pitchFamily="34" charset="0"/>
                  <a:ea typeface=""/>
                  <a:cs typeface=""/>
                </a:rPr>
                <a:t> </a:t>
              </a:r>
              <a:r>
                <a:rPr lang="id-ID" sz="1067" dirty="0">
                  <a:solidFill>
                    <a:srgbClr val="55ADCD"/>
                  </a:solidFill>
                  <a:latin typeface="Arial Narrow" panose="020B0606020202030204" pitchFamily="34" charset="0"/>
                  <a:ea typeface=""/>
                  <a:cs typeface=""/>
                </a:rPr>
                <a:t>T-1</a:t>
              </a:r>
            </a:p>
          </p:txBody>
        </p:sp>
        <p:sp>
          <p:nvSpPr>
            <p:cNvPr id="59" name="Oval 58">
              <a:extLst>
                <a:ext uri="{FF2B5EF4-FFF2-40B4-BE49-F238E27FC236}">
                  <a16:creationId xmlns:a16="http://schemas.microsoft.com/office/drawing/2014/main" xmlns="" id="{E0B80C3B-A9B0-D348-8873-411A528B6E9C}"/>
                </a:ext>
              </a:extLst>
            </p:cNvPr>
            <p:cNvSpPr/>
            <p:nvPr/>
          </p:nvSpPr>
          <p:spPr>
            <a:xfrm>
              <a:off x="4850256" y="1721565"/>
              <a:ext cx="250241" cy="261123"/>
            </a:xfrm>
            <a:prstGeom prst="ellipse">
              <a:avLst/>
            </a:prstGeom>
            <a:solidFill>
              <a:schemeClr val="accent6">
                <a:lumMod val="60000"/>
                <a:lumOff val="40000"/>
              </a:schemeClr>
            </a:solidFill>
            <a:ln w="12700" cap="flat" cmpd="sng" algn="ctr">
              <a:noFill/>
              <a:prstDash val="solid"/>
              <a:miter lim="800000"/>
            </a:ln>
            <a:effectLst/>
          </p:spPr>
          <p:txBody>
            <a:bodyPr rtlCol="0" anchor="ctr"/>
            <a:lstStyle/>
            <a:p>
              <a:pPr algn="ctr" defTabSz="1218562">
                <a:defRPr/>
              </a:pPr>
              <a:endParaRPr lang="id-ID" sz="1067">
                <a:solidFill>
                  <a:prstClr val="white"/>
                </a:solidFill>
                <a:latin typeface="Arial Narrow" panose="020B0606020202030204" pitchFamily="34" charset="0"/>
                <a:ea typeface=""/>
                <a:cs typeface=""/>
              </a:endParaRPr>
            </a:p>
          </p:txBody>
        </p:sp>
        <p:sp>
          <p:nvSpPr>
            <p:cNvPr id="60" name="TextBox 59">
              <a:extLst>
                <a:ext uri="{FF2B5EF4-FFF2-40B4-BE49-F238E27FC236}">
                  <a16:creationId xmlns:a16="http://schemas.microsoft.com/office/drawing/2014/main" xmlns="" id="{F3B9C9BA-C274-074A-A173-0A1C62743635}"/>
                </a:ext>
              </a:extLst>
            </p:cNvPr>
            <p:cNvSpPr txBox="1"/>
            <p:nvPr/>
          </p:nvSpPr>
          <p:spPr>
            <a:xfrm>
              <a:off x="2143378" y="986885"/>
              <a:ext cx="1662491" cy="723286"/>
            </a:xfrm>
            <a:prstGeom prst="rect">
              <a:avLst/>
            </a:prstGeom>
            <a:noFill/>
          </p:spPr>
          <p:txBody>
            <a:bodyPr wrap="square" rtlCol="0">
              <a:spAutoFit/>
            </a:bodyPr>
            <a:lstStyle/>
            <a:p>
              <a:pPr algn="ctr" defTabSz="1219231"/>
              <a:r>
                <a:rPr lang="id-ID" sz="1067" b="1" dirty="0">
                  <a:solidFill>
                    <a:srgbClr val="1279AC"/>
                  </a:solidFill>
                  <a:latin typeface="Arial Narrow" panose="020B0606020202030204" pitchFamily="34" charset="0"/>
                  <a:ea typeface=""/>
                  <a:cs typeface=""/>
                </a:rPr>
                <a:t>Penetapan Bidang yang Dibiayai oleh Dana Transfer Khusus</a:t>
              </a:r>
            </a:p>
          </p:txBody>
        </p:sp>
        <p:sp>
          <p:nvSpPr>
            <p:cNvPr id="61" name="TextBox 60">
              <a:extLst>
                <a:ext uri="{FF2B5EF4-FFF2-40B4-BE49-F238E27FC236}">
                  <a16:creationId xmlns:a16="http://schemas.microsoft.com/office/drawing/2014/main" xmlns="" id="{74E5EA73-AB40-0E4C-967A-733E4CFC03A0}"/>
                </a:ext>
              </a:extLst>
            </p:cNvPr>
            <p:cNvSpPr txBox="1"/>
            <p:nvPr/>
          </p:nvSpPr>
          <p:spPr>
            <a:xfrm>
              <a:off x="3676095" y="4075732"/>
              <a:ext cx="1433660" cy="520246"/>
            </a:xfrm>
            <a:prstGeom prst="rect">
              <a:avLst/>
            </a:prstGeom>
            <a:noFill/>
          </p:spPr>
          <p:txBody>
            <a:bodyPr wrap="square" rtlCol="0">
              <a:spAutoFit/>
            </a:bodyPr>
            <a:lstStyle/>
            <a:p>
              <a:pPr algn="ctr" defTabSz="1219231"/>
              <a:r>
                <a:rPr lang="id-ID" sz="1067" b="1" dirty="0">
                  <a:solidFill>
                    <a:srgbClr val="1279AC"/>
                  </a:solidFill>
                  <a:latin typeface="Arial Narrow" panose="020B0606020202030204" pitchFamily="34" charset="0"/>
                  <a:ea typeface=""/>
                  <a:cs typeface=""/>
                </a:rPr>
                <a:t>Pembahasan alokasi bersama DPR – RI </a:t>
              </a:r>
            </a:p>
          </p:txBody>
        </p:sp>
        <p:sp>
          <p:nvSpPr>
            <p:cNvPr id="63" name="Oval 62">
              <a:extLst>
                <a:ext uri="{FF2B5EF4-FFF2-40B4-BE49-F238E27FC236}">
                  <a16:creationId xmlns:a16="http://schemas.microsoft.com/office/drawing/2014/main" xmlns="" id="{D55D5543-3D6B-A34E-BBFF-426106E7D4DA}"/>
                </a:ext>
              </a:extLst>
            </p:cNvPr>
            <p:cNvSpPr/>
            <p:nvPr/>
          </p:nvSpPr>
          <p:spPr>
            <a:xfrm>
              <a:off x="10415296" y="3389098"/>
              <a:ext cx="250241" cy="261123"/>
            </a:xfrm>
            <a:prstGeom prst="ellipse">
              <a:avLst/>
            </a:prstGeom>
            <a:solidFill>
              <a:schemeClr val="accent2"/>
            </a:solidFill>
            <a:ln w="12700" cap="flat" cmpd="sng" algn="ctr">
              <a:noFill/>
              <a:prstDash val="solid"/>
              <a:miter lim="800000"/>
            </a:ln>
            <a:effectLst/>
          </p:spPr>
          <p:txBody>
            <a:bodyPr rtlCol="0" anchor="ctr"/>
            <a:lstStyle/>
            <a:p>
              <a:pPr algn="ctr" defTabSz="1218562">
                <a:defRPr/>
              </a:pPr>
              <a:endParaRPr lang="id-ID" sz="1067">
                <a:solidFill>
                  <a:prstClr val="white"/>
                </a:solidFill>
                <a:latin typeface="Arial Narrow" panose="020B0606020202030204" pitchFamily="34" charset="0"/>
                <a:ea typeface=""/>
                <a:cs typeface=""/>
              </a:endParaRPr>
            </a:p>
          </p:txBody>
        </p:sp>
      </p:grpSp>
      <p:sp>
        <p:nvSpPr>
          <p:cNvPr id="64" name="TextBox 63"/>
          <p:cNvSpPr txBox="1"/>
          <p:nvPr/>
        </p:nvSpPr>
        <p:spPr>
          <a:xfrm>
            <a:off x="9804418" y="6177434"/>
            <a:ext cx="1772709" cy="276999"/>
          </a:xfrm>
          <a:prstGeom prst="rect">
            <a:avLst/>
          </a:prstGeom>
          <a:noFill/>
        </p:spPr>
        <p:txBody>
          <a:bodyPr wrap="square" rtlCol="0">
            <a:spAutoFit/>
          </a:bodyPr>
          <a:lstStyle/>
          <a:p>
            <a:r>
              <a:rPr lang="en-US" sz="1200" b="1" i="1" dirty="0" err="1">
                <a:latin typeface="Arial Narrow" panose="020B0606020202030204" pitchFamily="34" charset="0"/>
                <a:ea typeface="Malgun Gothic" panose="020B0503020000020004" pitchFamily="34" charset="-127"/>
                <a:cs typeface="Segoe UI" panose="020B0502040204020203" pitchFamily="34" charset="0"/>
              </a:rPr>
              <a:t>Sumber</a:t>
            </a:r>
            <a:r>
              <a:rPr lang="en-US" sz="1200" b="1" i="1" dirty="0">
                <a:latin typeface="Arial Narrow" panose="020B0606020202030204" pitchFamily="34" charset="0"/>
                <a:ea typeface="Malgun Gothic" panose="020B0503020000020004" pitchFamily="34" charset="-127"/>
                <a:cs typeface="Segoe UI" panose="020B0502040204020203" pitchFamily="34" charset="0"/>
              </a:rPr>
              <a:t> : </a:t>
            </a:r>
            <a:r>
              <a:rPr lang="en-US" sz="1200" b="1" i="1" dirty="0" err="1">
                <a:latin typeface="Arial Narrow" panose="020B0606020202030204" pitchFamily="34" charset="0"/>
                <a:ea typeface="Malgun Gothic" panose="020B0503020000020004" pitchFamily="34" charset="-127"/>
                <a:cs typeface="Segoe UI" panose="020B0502040204020203" pitchFamily="34" charset="0"/>
              </a:rPr>
              <a:t>Bappenas</a:t>
            </a:r>
            <a:r>
              <a:rPr lang="en-US" sz="1200" b="1" i="1" dirty="0">
                <a:latin typeface="Arial Narrow" panose="020B0606020202030204" pitchFamily="34" charset="0"/>
                <a:ea typeface="Malgun Gothic" panose="020B0503020000020004" pitchFamily="34" charset="-127"/>
                <a:cs typeface="Segoe UI" panose="020B0502040204020203" pitchFamily="34" charset="0"/>
              </a:rPr>
              <a:t>, 2021</a:t>
            </a:r>
            <a:endParaRPr lang="en-US" sz="1200" i="1" dirty="0"/>
          </a:p>
        </p:txBody>
      </p:sp>
      <p:sp>
        <p:nvSpPr>
          <p:cNvPr id="62" name="TextBox 61">
            <a:extLst>
              <a:ext uri="{FF2B5EF4-FFF2-40B4-BE49-F238E27FC236}">
                <a16:creationId xmlns:a16="http://schemas.microsoft.com/office/drawing/2014/main" xmlns="" id="{268FD36A-B3FC-CC48-B0CE-A192445C7923}"/>
              </a:ext>
            </a:extLst>
          </p:cNvPr>
          <p:cNvSpPr txBox="1"/>
          <p:nvPr/>
        </p:nvSpPr>
        <p:spPr>
          <a:xfrm>
            <a:off x="3323011" y="4106725"/>
            <a:ext cx="1706189" cy="256545"/>
          </a:xfrm>
          <a:prstGeom prst="rect">
            <a:avLst/>
          </a:prstGeom>
          <a:noFill/>
        </p:spPr>
        <p:txBody>
          <a:bodyPr wrap="square" rtlCol="0">
            <a:spAutoFit/>
          </a:bodyPr>
          <a:lstStyle/>
          <a:p>
            <a:pPr algn="ctr" defTabSz="1219231"/>
            <a:r>
              <a:rPr lang="en-US" sz="1067" dirty="0" err="1" smtClean="0">
                <a:solidFill>
                  <a:srgbClr val="55ADCD"/>
                </a:solidFill>
                <a:latin typeface="Arial Narrow" panose="020B0606020202030204" pitchFamily="34" charset="0"/>
                <a:ea typeface=""/>
                <a:cs typeface=""/>
              </a:rPr>
              <a:t>Oktober</a:t>
            </a:r>
            <a:endParaRPr lang="id-ID" sz="1067" dirty="0">
              <a:solidFill>
                <a:srgbClr val="55ADCD"/>
              </a:solidFill>
              <a:latin typeface="Arial Narrow" panose="020B0606020202030204" pitchFamily="34" charset="0"/>
              <a:ea typeface=""/>
              <a:cs typeface=""/>
            </a:endParaRPr>
          </a:p>
        </p:txBody>
      </p:sp>
      <p:sp>
        <p:nvSpPr>
          <p:cNvPr id="65" name="TextBox 64">
            <a:extLst>
              <a:ext uri="{FF2B5EF4-FFF2-40B4-BE49-F238E27FC236}">
                <a16:creationId xmlns:a16="http://schemas.microsoft.com/office/drawing/2014/main" xmlns="" id="{268FD36A-B3FC-CC48-B0CE-A192445C7923}"/>
              </a:ext>
            </a:extLst>
          </p:cNvPr>
          <p:cNvSpPr txBox="1"/>
          <p:nvPr/>
        </p:nvSpPr>
        <p:spPr>
          <a:xfrm>
            <a:off x="1600618" y="4091521"/>
            <a:ext cx="1706189" cy="256545"/>
          </a:xfrm>
          <a:prstGeom prst="rect">
            <a:avLst/>
          </a:prstGeom>
          <a:noFill/>
        </p:spPr>
        <p:txBody>
          <a:bodyPr wrap="square" rtlCol="0">
            <a:spAutoFit/>
          </a:bodyPr>
          <a:lstStyle/>
          <a:p>
            <a:pPr algn="ctr" defTabSz="1219231"/>
            <a:r>
              <a:rPr lang="en-US" sz="1067" dirty="0" err="1" smtClean="0">
                <a:solidFill>
                  <a:srgbClr val="55ADCD"/>
                </a:solidFill>
                <a:latin typeface="Arial Narrow" panose="020B0606020202030204" pitchFamily="34" charset="0"/>
                <a:ea typeface=""/>
                <a:cs typeface=""/>
              </a:rPr>
              <a:t>Oktober</a:t>
            </a:r>
            <a:endParaRPr lang="id-ID" sz="1067" dirty="0">
              <a:solidFill>
                <a:srgbClr val="55ADCD"/>
              </a:solidFill>
              <a:latin typeface="Arial Narrow" panose="020B0606020202030204" pitchFamily="34" charset="0"/>
              <a:ea typeface=""/>
              <a:cs typeface=""/>
            </a:endParaRPr>
          </a:p>
        </p:txBody>
      </p:sp>
      <p:sp>
        <p:nvSpPr>
          <p:cNvPr id="66" name="TextBox 65">
            <a:extLst>
              <a:ext uri="{FF2B5EF4-FFF2-40B4-BE49-F238E27FC236}">
                <a16:creationId xmlns:a16="http://schemas.microsoft.com/office/drawing/2014/main" xmlns="" id="{268FD36A-B3FC-CC48-B0CE-A192445C7923}"/>
              </a:ext>
            </a:extLst>
          </p:cNvPr>
          <p:cNvSpPr txBox="1"/>
          <p:nvPr/>
        </p:nvSpPr>
        <p:spPr>
          <a:xfrm>
            <a:off x="-173752" y="4058875"/>
            <a:ext cx="1706189" cy="256545"/>
          </a:xfrm>
          <a:prstGeom prst="rect">
            <a:avLst/>
          </a:prstGeom>
          <a:noFill/>
        </p:spPr>
        <p:txBody>
          <a:bodyPr wrap="square" rtlCol="0">
            <a:spAutoFit/>
          </a:bodyPr>
          <a:lstStyle/>
          <a:p>
            <a:pPr algn="ctr" defTabSz="1219231"/>
            <a:r>
              <a:rPr lang="en-US" sz="1067" dirty="0" smtClean="0">
                <a:solidFill>
                  <a:srgbClr val="55ADCD"/>
                </a:solidFill>
                <a:latin typeface="Arial Narrow" panose="020B0606020202030204" pitchFamily="34" charset="0"/>
                <a:ea typeface=""/>
                <a:cs typeface=""/>
              </a:rPr>
              <a:t>November - </a:t>
            </a:r>
            <a:r>
              <a:rPr lang="en-US" sz="1067" dirty="0" err="1" smtClean="0">
                <a:solidFill>
                  <a:srgbClr val="55ADCD"/>
                </a:solidFill>
                <a:latin typeface="Arial Narrow" panose="020B0606020202030204" pitchFamily="34" charset="0"/>
                <a:ea typeface=""/>
                <a:cs typeface=""/>
              </a:rPr>
              <a:t>Desember</a:t>
            </a:r>
            <a:endParaRPr lang="id-ID" sz="1067" dirty="0">
              <a:solidFill>
                <a:srgbClr val="55ADCD"/>
              </a:solidFill>
              <a:latin typeface="Arial Narrow" panose="020B0606020202030204" pitchFamily="34" charset="0"/>
              <a:ea typeface=""/>
              <a:cs typeface=""/>
            </a:endParaRPr>
          </a:p>
        </p:txBody>
      </p:sp>
      <p:sp>
        <p:nvSpPr>
          <p:cNvPr id="2" name="Rounded Rectangle 1"/>
          <p:cNvSpPr/>
          <p:nvPr/>
        </p:nvSpPr>
        <p:spPr>
          <a:xfrm>
            <a:off x="5611991" y="1055766"/>
            <a:ext cx="3036585" cy="2414851"/>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ounded Rectangle 66"/>
          <p:cNvSpPr/>
          <p:nvPr/>
        </p:nvSpPr>
        <p:spPr>
          <a:xfrm>
            <a:off x="5001883" y="3733800"/>
            <a:ext cx="2008517" cy="2343340"/>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80777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Google Shape;3403;p90"/>
          <p:cNvSpPr txBox="1"/>
          <p:nvPr/>
        </p:nvSpPr>
        <p:spPr>
          <a:xfrm>
            <a:off x="4957360" y="2671906"/>
            <a:ext cx="2355207" cy="2193300"/>
          </a:xfrm>
          <a:prstGeom prst="rect">
            <a:avLst/>
          </a:prstGeom>
          <a:noFill/>
          <a:ln>
            <a:solidFill>
              <a:schemeClr val="accent4"/>
            </a:solidFill>
          </a:ln>
        </p:spPr>
        <p:txBody>
          <a:bodyPr spcFirstLastPara="1" wrap="square" lIns="91425" tIns="91425" rIns="91425" bIns="91425" anchor="ctr" anchorCtr="0">
            <a:noAutofit/>
          </a:bodyPr>
          <a:lstStyle/>
          <a:p>
            <a:pPr marL="14940" algn="ctr"/>
            <a:endParaRPr lang="en-US" sz="1600" b="1" dirty="0" smtClean="0">
              <a:solidFill>
                <a:sysClr val="windowText" lastClr="000000"/>
              </a:solidFill>
              <a:latin typeface="Arial Narrow" panose="020B0606020202030204" pitchFamily="34" charset="0"/>
            </a:endParaRPr>
          </a:p>
          <a:p>
            <a:pPr marL="14940" algn="ctr"/>
            <a:endParaRPr lang="en-US" sz="1600" b="1" dirty="0">
              <a:solidFill>
                <a:sysClr val="windowText" lastClr="000000"/>
              </a:solidFill>
              <a:latin typeface="Arial Narrow" panose="020B0606020202030204" pitchFamily="34" charset="0"/>
            </a:endParaRPr>
          </a:p>
          <a:p>
            <a:pPr marL="14940" algn="ctr"/>
            <a:endParaRPr lang="en-US" sz="1600" b="1" dirty="0" smtClean="0">
              <a:solidFill>
                <a:sysClr val="windowText" lastClr="000000"/>
              </a:solidFill>
              <a:latin typeface="Arial Narrow" panose="020B0606020202030204" pitchFamily="34" charset="0"/>
            </a:endParaRPr>
          </a:p>
          <a:p>
            <a:pPr marL="14940" algn="ctr"/>
            <a:r>
              <a:rPr lang="en-US" sz="1600" b="1" dirty="0" smtClean="0">
                <a:solidFill>
                  <a:sysClr val="windowText" lastClr="000000"/>
                </a:solidFill>
                <a:latin typeface="Arial Narrow" panose="020B0606020202030204" pitchFamily="34" charset="0"/>
              </a:rPr>
              <a:t>PELAKSANAAN </a:t>
            </a:r>
            <a:r>
              <a:rPr lang="en-US" sz="1600" b="1" dirty="0">
                <a:solidFill>
                  <a:sysClr val="windowText" lastClr="000000"/>
                </a:solidFill>
                <a:latin typeface="Arial Narrow" panose="020B0606020202030204" pitchFamily="34" charset="0"/>
              </a:rPr>
              <a:t>VERIFIKASI USULAN DAK FISIK </a:t>
            </a:r>
          </a:p>
        </p:txBody>
      </p:sp>
      <p:sp>
        <p:nvSpPr>
          <p:cNvPr id="22" name="Google Shape;3404;p90"/>
          <p:cNvSpPr txBox="1">
            <a:spLocks/>
          </p:cNvSpPr>
          <p:nvPr/>
        </p:nvSpPr>
        <p:spPr>
          <a:xfrm>
            <a:off x="2743200" y="144957"/>
            <a:ext cx="7112375" cy="763500"/>
          </a:xfrm>
          <a:prstGeom prst="rect">
            <a:avLst/>
          </a:prstGeom>
        </p:spPr>
        <p:txBody>
          <a:bodyPr spcFirstLastPara="1" vert="horz" wrap="square" lIns="91425" tIns="91425" rIns="91425" bIns="91425" rtlCol="0" anchor="t" anchorCtr="0">
            <a:noAutofit/>
          </a:bodyPr>
          <a:lstStyle>
            <a:lvl1pPr lvl="0" algn="r" defTabSz="342900" rtl="0" eaLnBrk="1" latinLnBrk="0" hangingPunct="1">
              <a:spcBef>
                <a:spcPts val="0"/>
              </a:spcBef>
              <a:spcAft>
                <a:spcPts val="0"/>
              </a:spcAft>
              <a:buSzPts val="3000"/>
              <a:buNone/>
              <a:defRPr sz="3000" kern="1200">
                <a:solidFill>
                  <a:schemeClr val="accent2">
                    <a:lumMod val="75000"/>
                  </a:schemeClr>
                </a:solidFill>
                <a:latin typeface="+mj-lt"/>
                <a:ea typeface="+mj-ea"/>
                <a:cs typeface="+mj-cs"/>
              </a:defRPr>
            </a:lvl1pPr>
            <a:lvl2pPr lvl="1" algn="r" rtl="0" eaLnBrk="1" hangingPunct="1">
              <a:spcBef>
                <a:spcPts val="0"/>
              </a:spcBef>
              <a:spcAft>
                <a:spcPts val="0"/>
              </a:spcAft>
              <a:buSzPts val="1600"/>
              <a:buNone/>
              <a:defRPr sz="1600">
                <a:solidFill>
                  <a:schemeClr val="tx2"/>
                </a:solidFill>
              </a:defRPr>
            </a:lvl2pPr>
            <a:lvl3pPr lvl="2" algn="r" rtl="0" eaLnBrk="1" hangingPunct="1">
              <a:spcBef>
                <a:spcPts val="0"/>
              </a:spcBef>
              <a:spcAft>
                <a:spcPts val="0"/>
              </a:spcAft>
              <a:buSzPts val="1600"/>
              <a:buNone/>
              <a:defRPr sz="1600">
                <a:solidFill>
                  <a:schemeClr val="tx2"/>
                </a:solidFill>
              </a:defRPr>
            </a:lvl3pPr>
            <a:lvl4pPr lvl="3" algn="r" rtl="0" eaLnBrk="1" hangingPunct="1">
              <a:spcBef>
                <a:spcPts val="0"/>
              </a:spcBef>
              <a:spcAft>
                <a:spcPts val="0"/>
              </a:spcAft>
              <a:buSzPts val="1600"/>
              <a:buNone/>
              <a:defRPr sz="1600">
                <a:solidFill>
                  <a:schemeClr val="tx2"/>
                </a:solidFill>
              </a:defRPr>
            </a:lvl4pPr>
            <a:lvl5pPr lvl="4" algn="r" rtl="0" eaLnBrk="1" hangingPunct="1">
              <a:spcBef>
                <a:spcPts val="0"/>
              </a:spcBef>
              <a:spcAft>
                <a:spcPts val="0"/>
              </a:spcAft>
              <a:buSzPts val="1600"/>
              <a:buNone/>
              <a:defRPr sz="1600">
                <a:solidFill>
                  <a:schemeClr val="tx2"/>
                </a:solidFill>
              </a:defRPr>
            </a:lvl5pPr>
            <a:lvl6pPr lvl="5" algn="r" rtl="0" eaLnBrk="1" hangingPunct="1">
              <a:spcBef>
                <a:spcPts val="0"/>
              </a:spcBef>
              <a:spcAft>
                <a:spcPts val="0"/>
              </a:spcAft>
              <a:buSzPts val="1600"/>
              <a:buNone/>
              <a:defRPr sz="1600">
                <a:solidFill>
                  <a:schemeClr val="tx2"/>
                </a:solidFill>
              </a:defRPr>
            </a:lvl6pPr>
            <a:lvl7pPr lvl="6" algn="r" rtl="0" eaLnBrk="1" hangingPunct="1">
              <a:spcBef>
                <a:spcPts val="0"/>
              </a:spcBef>
              <a:spcAft>
                <a:spcPts val="0"/>
              </a:spcAft>
              <a:buSzPts val="1600"/>
              <a:buNone/>
              <a:defRPr sz="1600">
                <a:solidFill>
                  <a:schemeClr val="tx2"/>
                </a:solidFill>
              </a:defRPr>
            </a:lvl7pPr>
            <a:lvl8pPr lvl="7" algn="r" rtl="0" eaLnBrk="1" hangingPunct="1">
              <a:spcBef>
                <a:spcPts val="0"/>
              </a:spcBef>
              <a:spcAft>
                <a:spcPts val="0"/>
              </a:spcAft>
              <a:buSzPts val="1600"/>
              <a:buNone/>
              <a:defRPr sz="1600">
                <a:solidFill>
                  <a:schemeClr val="tx2"/>
                </a:solidFill>
              </a:defRPr>
            </a:lvl8pPr>
            <a:lvl9pPr lvl="8" algn="r" rtl="0" eaLnBrk="1" hangingPunct="1">
              <a:spcBef>
                <a:spcPts val="0"/>
              </a:spcBef>
              <a:spcAft>
                <a:spcPts val="0"/>
              </a:spcAft>
              <a:buSzPts val="1600"/>
              <a:buNone/>
              <a:defRPr sz="1600">
                <a:solidFill>
                  <a:schemeClr val="tx2"/>
                </a:solidFill>
              </a:defRPr>
            </a:lvl9pPr>
          </a:lstStyle>
          <a:p>
            <a:pPr marL="14940" algn="ctr"/>
            <a:r>
              <a:rPr lang="en-US" sz="1867" b="1" dirty="0">
                <a:solidFill>
                  <a:sysClr val="windowText" lastClr="000000"/>
                </a:solidFill>
                <a:latin typeface="Arial Narrow" panose="020B0606020202030204" pitchFamily="34" charset="0"/>
              </a:rPr>
              <a:t>PELAKSANAAN VERIFIKASI USULAN DAK FISIK </a:t>
            </a:r>
          </a:p>
          <a:p>
            <a:pPr marL="14940" algn="ctr"/>
            <a:r>
              <a:rPr lang="en-US" sz="1600" b="1" i="1" dirty="0" err="1">
                <a:solidFill>
                  <a:sysClr val="windowText" lastClr="000000"/>
                </a:solidFill>
                <a:latin typeface="Arial Narrow" panose="020B0606020202030204" pitchFamily="34" charset="0"/>
              </a:rPr>
              <a:t>Berdasarkan</a:t>
            </a:r>
            <a:r>
              <a:rPr lang="en-US" sz="1600" b="1" i="1" dirty="0">
                <a:solidFill>
                  <a:sysClr val="windowText" lastClr="000000"/>
                </a:solidFill>
                <a:latin typeface="Arial Narrow" panose="020B0606020202030204" pitchFamily="34" charset="0"/>
              </a:rPr>
              <a:t> </a:t>
            </a:r>
            <a:r>
              <a:rPr lang="en-US" sz="1600" b="1" i="1" dirty="0" err="1">
                <a:solidFill>
                  <a:sysClr val="windowText" lastClr="000000"/>
                </a:solidFill>
                <a:latin typeface="Arial Narrow" panose="020B0606020202030204" pitchFamily="34" charset="0"/>
              </a:rPr>
              <a:t>Permendagri</a:t>
            </a:r>
            <a:r>
              <a:rPr lang="en-US" sz="1600" b="1" i="1" dirty="0">
                <a:solidFill>
                  <a:sysClr val="windowText" lastClr="000000"/>
                </a:solidFill>
                <a:latin typeface="Arial Narrow" panose="020B0606020202030204" pitchFamily="34" charset="0"/>
              </a:rPr>
              <a:t> 117 </a:t>
            </a:r>
            <a:r>
              <a:rPr lang="en-US" sz="1600" b="1" i="1" dirty="0" err="1">
                <a:solidFill>
                  <a:sysClr val="windowText" lastClr="000000"/>
                </a:solidFill>
                <a:latin typeface="Arial Narrow" panose="020B0606020202030204" pitchFamily="34" charset="0"/>
              </a:rPr>
              <a:t>Tahun</a:t>
            </a:r>
            <a:r>
              <a:rPr lang="en-US" sz="1600" b="1" i="1" dirty="0">
                <a:solidFill>
                  <a:sysClr val="windowText" lastClr="000000"/>
                </a:solidFill>
                <a:latin typeface="Arial Narrow" panose="020B0606020202030204" pitchFamily="34" charset="0"/>
              </a:rPr>
              <a:t> 2017 Tata Cara </a:t>
            </a:r>
            <a:r>
              <a:rPr lang="en-US" sz="1600" b="1" i="1" dirty="0" err="1">
                <a:solidFill>
                  <a:sysClr val="windowText" lastClr="000000"/>
                </a:solidFill>
                <a:latin typeface="Arial Narrow" panose="020B0606020202030204" pitchFamily="34" charset="0"/>
              </a:rPr>
              <a:t>Pengusulan</a:t>
            </a:r>
            <a:r>
              <a:rPr lang="en-US" sz="1600" b="1" i="1" dirty="0">
                <a:solidFill>
                  <a:sysClr val="windowText" lastClr="000000"/>
                </a:solidFill>
                <a:latin typeface="Arial Narrow" panose="020B0606020202030204" pitchFamily="34" charset="0"/>
              </a:rPr>
              <a:t> </a:t>
            </a:r>
            <a:r>
              <a:rPr lang="en-US" sz="1600" b="1" i="1" dirty="0" err="1">
                <a:solidFill>
                  <a:sysClr val="windowText" lastClr="000000"/>
                </a:solidFill>
                <a:latin typeface="Arial Narrow" panose="020B0606020202030204" pitchFamily="34" charset="0"/>
              </a:rPr>
              <a:t>dan</a:t>
            </a:r>
            <a:r>
              <a:rPr lang="en-US" sz="1600" b="1" i="1" dirty="0">
                <a:solidFill>
                  <a:sysClr val="windowText" lastClr="000000"/>
                </a:solidFill>
                <a:latin typeface="Arial Narrow" panose="020B0606020202030204" pitchFamily="34" charset="0"/>
              </a:rPr>
              <a:t> </a:t>
            </a:r>
            <a:r>
              <a:rPr lang="en-US" sz="1600" b="1" i="1" dirty="0" err="1">
                <a:solidFill>
                  <a:sysClr val="windowText" lastClr="000000"/>
                </a:solidFill>
                <a:latin typeface="Arial Narrow" panose="020B0606020202030204" pitchFamily="34" charset="0"/>
              </a:rPr>
              <a:t>Verifikasi</a:t>
            </a:r>
            <a:r>
              <a:rPr lang="en-US" sz="1600" b="1" i="1" dirty="0">
                <a:solidFill>
                  <a:sysClr val="windowText" lastClr="000000"/>
                </a:solidFill>
                <a:latin typeface="Arial Narrow" panose="020B0606020202030204" pitchFamily="34" charset="0"/>
              </a:rPr>
              <a:t> </a:t>
            </a:r>
            <a:r>
              <a:rPr lang="en-US" sz="1600" b="1" i="1" dirty="0" err="1">
                <a:solidFill>
                  <a:sysClr val="windowText" lastClr="000000"/>
                </a:solidFill>
                <a:latin typeface="Arial Narrow" panose="020B0606020202030204" pitchFamily="34" charset="0"/>
              </a:rPr>
              <a:t>Usulan</a:t>
            </a:r>
            <a:r>
              <a:rPr lang="en-US" sz="1600" b="1" i="1" dirty="0">
                <a:solidFill>
                  <a:sysClr val="windowText" lastClr="000000"/>
                </a:solidFill>
                <a:latin typeface="Arial Narrow" panose="020B0606020202030204" pitchFamily="34" charset="0"/>
              </a:rPr>
              <a:t> Program </a:t>
            </a:r>
            <a:r>
              <a:rPr lang="en-US" sz="1600" b="1" i="1" dirty="0" err="1">
                <a:solidFill>
                  <a:sysClr val="windowText" lastClr="000000"/>
                </a:solidFill>
                <a:latin typeface="Arial Narrow" panose="020B0606020202030204" pitchFamily="34" charset="0"/>
              </a:rPr>
              <a:t>dan</a:t>
            </a:r>
            <a:r>
              <a:rPr lang="en-US" sz="1600" b="1" i="1" dirty="0">
                <a:solidFill>
                  <a:sysClr val="windowText" lastClr="000000"/>
                </a:solidFill>
                <a:latin typeface="Arial Narrow" panose="020B0606020202030204" pitchFamily="34" charset="0"/>
              </a:rPr>
              <a:t> </a:t>
            </a:r>
            <a:r>
              <a:rPr lang="en-US" sz="1600" b="1" i="1" dirty="0" err="1">
                <a:solidFill>
                  <a:sysClr val="windowText" lastClr="000000"/>
                </a:solidFill>
                <a:latin typeface="Arial Narrow" panose="020B0606020202030204" pitchFamily="34" charset="0"/>
              </a:rPr>
              <a:t>Kegiatan</a:t>
            </a:r>
            <a:r>
              <a:rPr lang="en-US" sz="1600" b="1" i="1" dirty="0">
                <a:solidFill>
                  <a:sysClr val="windowText" lastClr="000000"/>
                </a:solidFill>
                <a:latin typeface="Arial Narrow" panose="020B0606020202030204" pitchFamily="34" charset="0"/>
              </a:rPr>
              <a:t> Pembangunan Daerah </a:t>
            </a:r>
            <a:r>
              <a:rPr lang="en-US" sz="1600" b="1" i="1" dirty="0" err="1">
                <a:solidFill>
                  <a:sysClr val="windowText" lastClr="000000"/>
                </a:solidFill>
                <a:latin typeface="Arial Narrow" panose="020B0606020202030204" pitchFamily="34" charset="0"/>
              </a:rPr>
              <a:t>Melalui</a:t>
            </a:r>
            <a:r>
              <a:rPr lang="en-US" sz="1600" b="1" i="1" dirty="0">
                <a:solidFill>
                  <a:sysClr val="windowText" lastClr="000000"/>
                </a:solidFill>
                <a:latin typeface="Arial Narrow" panose="020B0606020202030204" pitchFamily="34" charset="0"/>
              </a:rPr>
              <a:t> DAK </a:t>
            </a:r>
            <a:r>
              <a:rPr lang="en-US" sz="1600" b="1" i="1" dirty="0" err="1">
                <a:solidFill>
                  <a:sysClr val="windowText" lastClr="000000"/>
                </a:solidFill>
                <a:latin typeface="Arial Narrow" panose="020B0606020202030204" pitchFamily="34" charset="0"/>
              </a:rPr>
              <a:t>Fisik</a:t>
            </a:r>
            <a:endParaRPr lang="en-US" sz="1600" b="1" i="1" dirty="0">
              <a:solidFill>
                <a:sysClr val="windowText" lastClr="000000"/>
              </a:solidFill>
              <a:latin typeface="Arial Narrow" panose="020B0606020202030204" pitchFamily="34" charset="0"/>
            </a:endParaRPr>
          </a:p>
        </p:txBody>
      </p:sp>
      <p:sp>
        <p:nvSpPr>
          <p:cNvPr id="23" name="Google Shape;3403;p90"/>
          <p:cNvSpPr txBox="1"/>
          <p:nvPr/>
        </p:nvSpPr>
        <p:spPr>
          <a:xfrm>
            <a:off x="1137247" y="995991"/>
            <a:ext cx="2615949" cy="536504"/>
          </a:xfrm>
          <a:prstGeom prst="rect">
            <a:avLst/>
          </a:prstGeom>
          <a:noFill/>
          <a:ln>
            <a:noFill/>
          </a:ln>
        </p:spPr>
        <p:txBody>
          <a:bodyPr spcFirstLastPara="1" wrap="square" lIns="91425" tIns="91425" rIns="91425" bIns="91425" anchor="ctr" anchorCtr="0">
            <a:noAutofit/>
          </a:bodyPr>
          <a:lstStyle/>
          <a:p>
            <a:pPr marL="14940" algn="ctr"/>
            <a:r>
              <a:rPr lang="en-US" sz="1400" b="1" dirty="0" err="1">
                <a:solidFill>
                  <a:sysClr val="windowText" lastClr="000000"/>
                </a:solidFill>
                <a:latin typeface="Arial Narrow" panose="020B0606020202030204" pitchFamily="34" charset="0"/>
              </a:rPr>
              <a:t>Verifikasi</a:t>
            </a:r>
            <a:r>
              <a:rPr lang="en-US" sz="1400" b="1" dirty="0">
                <a:solidFill>
                  <a:sysClr val="windowText" lastClr="000000"/>
                </a:solidFill>
                <a:latin typeface="Arial Narrow" panose="020B0606020202030204" pitchFamily="34" charset="0"/>
              </a:rPr>
              <a:t> </a:t>
            </a:r>
            <a:r>
              <a:rPr lang="en-US" sz="1400" b="1" dirty="0" err="1">
                <a:solidFill>
                  <a:sysClr val="windowText" lastClr="000000"/>
                </a:solidFill>
                <a:latin typeface="Arial Narrow" panose="020B0606020202030204" pitchFamily="34" charset="0"/>
              </a:rPr>
              <a:t>oleh</a:t>
            </a:r>
            <a:r>
              <a:rPr lang="en-US" sz="1400" b="1" dirty="0">
                <a:solidFill>
                  <a:sysClr val="windowText" lastClr="000000"/>
                </a:solidFill>
                <a:latin typeface="Arial Narrow" panose="020B0606020202030204" pitchFamily="34" charset="0"/>
              </a:rPr>
              <a:t> </a:t>
            </a:r>
            <a:r>
              <a:rPr lang="en-US" sz="1400" b="1" dirty="0" err="1">
                <a:solidFill>
                  <a:sysClr val="windowText" lastClr="000000"/>
                </a:solidFill>
                <a:latin typeface="Arial Narrow" panose="020B0606020202030204" pitchFamily="34" charset="0"/>
              </a:rPr>
              <a:t>Pemerintah</a:t>
            </a:r>
            <a:r>
              <a:rPr lang="en-US" sz="1400" b="1" dirty="0">
                <a:solidFill>
                  <a:sysClr val="windowText" lastClr="000000"/>
                </a:solidFill>
                <a:latin typeface="Arial Narrow" panose="020B0606020202030204" pitchFamily="34" charset="0"/>
              </a:rPr>
              <a:t> Daerah</a:t>
            </a:r>
            <a:endParaRPr sz="1400" b="1" dirty="0">
              <a:solidFill>
                <a:schemeClr val="dk1"/>
              </a:solidFill>
              <a:latin typeface="Roboto"/>
              <a:ea typeface="Roboto"/>
              <a:cs typeface="Roboto"/>
              <a:sym typeface="Roboto"/>
            </a:endParaRPr>
          </a:p>
        </p:txBody>
      </p:sp>
      <p:grpSp>
        <p:nvGrpSpPr>
          <p:cNvPr id="24" name="Group 23"/>
          <p:cNvGrpSpPr/>
          <p:nvPr/>
        </p:nvGrpSpPr>
        <p:grpSpPr>
          <a:xfrm>
            <a:off x="7461403" y="1456176"/>
            <a:ext cx="4581523" cy="5004283"/>
            <a:chOff x="5557839" y="1068819"/>
            <a:chExt cx="3436142" cy="3753212"/>
          </a:xfrm>
        </p:grpSpPr>
        <p:sp>
          <p:nvSpPr>
            <p:cNvPr id="25" name="Rounded Rectangle 24"/>
            <p:cNvSpPr/>
            <p:nvPr/>
          </p:nvSpPr>
          <p:spPr>
            <a:xfrm>
              <a:off x="5557839" y="1068819"/>
              <a:ext cx="3436142" cy="3753212"/>
            </a:xfrm>
            <a:prstGeom prst="roundRect">
              <a:avLst/>
            </a:prstGeom>
            <a:solidFill>
              <a:srgbClr val="ADF5E0"/>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400"/>
            </a:p>
          </p:txBody>
        </p:sp>
        <p:sp>
          <p:nvSpPr>
            <p:cNvPr id="26" name="Rectangle 25"/>
            <p:cNvSpPr/>
            <p:nvPr/>
          </p:nvSpPr>
          <p:spPr>
            <a:xfrm>
              <a:off x="5743575" y="1248696"/>
              <a:ext cx="3086100" cy="1746359"/>
            </a:xfrm>
            <a:prstGeom prst="rect">
              <a:avLst/>
            </a:prstGeom>
            <a:ln>
              <a:solidFill>
                <a:srgbClr val="92D05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b="1" dirty="0">
                  <a:solidFill>
                    <a:srgbClr val="59A78F"/>
                  </a:solidFill>
                  <a:latin typeface="Arial Narrow" panose="020B0606020202030204" pitchFamily="34" charset="0"/>
                  <a:cs typeface="Century Gothic"/>
                </a:rPr>
                <a:t>(</a:t>
              </a:r>
              <a:r>
                <a:rPr lang="en-US" sz="1200" b="1" dirty="0" err="1">
                  <a:solidFill>
                    <a:srgbClr val="59A78F"/>
                  </a:solidFill>
                  <a:latin typeface="Arial Narrow" panose="020B0606020202030204" pitchFamily="34" charset="0"/>
                  <a:cs typeface="Century Gothic"/>
                </a:rPr>
                <a:t>Pasal</a:t>
              </a:r>
              <a:r>
                <a:rPr lang="en-US" sz="1200" b="1" dirty="0">
                  <a:solidFill>
                    <a:srgbClr val="59A78F"/>
                  </a:solidFill>
                  <a:latin typeface="Arial Narrow" panose="020B0606020202030204" pitchFamily="34" charset="0"/>
                  <a:cs typeface="Century Gothic"/>
                </a:rPr>
                <a:t> 17)</a:t>
              </a:r>
            </a:p>
            <a:p>
              <a:pPr algn="ctr"/>
              <a:r>
                <a:rPr lang="en-US" sz="1200" b="1" dirty="0" err="1">
                  <a:solidFill>
                    <a:srgbClr val="59A78F"/>
                  </a:solidFill>
                  <a:latin typeface="Arial Narrow" panose="020B0606020202030204" pitchFamily="34" charset="0"/>
                  <a:cs typeface="Century Gothic"/>
                </a:rPr>
                <a:t>Verifikasi</a:t>
              </a:r>
              <a:r>
                <a:rPr lang="en-US" sz="1200" b="1" dirty="0">
                  <a:solidFill>
                    <a:srgbClr val="59A78F"/>
                  </a:solidFill>
                  <a:latin typeface="Arial Narrow" panose="020B0606020202030204" pitchFamily="34" charset="0"/>
                  <a:cs typeface="Century Gothic"/>
                </a:rPr>
                <a:t> </a:t>
              </a:r>
              <a:r>
                <a:rPr lang="en-US" sz="1200" b="1" dirty="0" err="1">
                  <a:solidFill>
                    <a:srgbClr val="59A78F"/>
                  </a:solidFill>
                  <a:latin typeface="Arial Narrow" panose="020B0606020202030204" pitchFamily="34" charset="0"/>
                  <a:cs typeface="Century Gothic"/>
                </a:rPr>
                <a:t>Usulan</a:t>
              </a:r>
              <a:r>
                <a:rPr lang="en-US" sz="1200" b="1" dirty="0">
                  <a:solidFill>
                    <a:srgbClr val="59A78F"/>
                  </a:solidFill>
                  <a:latin typeface="Arial Narrow" panose="020B0606020202030204" pitchFamily="34" charset="0"/>
                  <a:cs typeface="Century Gothic"/>
                </a:rPr>
                <a:t> DAK </a:t>
              </a:r>
              <a:r>
                <a:rPr lang="en-US" sz="1200" b="1" dirty="0" err="1">
                  <a:solidFill>
                    <a:srgbClr val="59A78F"/>
                  </a:solidFill>
                  <a:latin typeface="Arial Narrow" panose="020B0606020202030204" pitchFamily="34" charset="0"/>
                  <a:cs typeface="Century Gothic"/>
                </a:rPr>
                <a:t>Fisik</a:t>
              </a:r>
              <a:r>
                <a:rPr lang="en-US" sz="1200" b="1" dirty="0">
                  <a:solidFill>
                    <a:srgbClr val="59A78F"/>
                  </a:solidFill>
                  <a:latin typeface="Arial Narrow" panose="020B0606020202030204" pitchFamily="34" charset="0"/>
                  <a:cs typeface="Century Gothic"/>
                </a:rPr>
                <a:t> </a:t>
              </a:r>
              <a:r>
                <a:rPr lang="en-US" sz="1200" b="1" dirty="0" err="1">
                  <a:solidFill>
                    <a:srgbClr val="59A78F"/>
                  </a:solidFill>
                  <a:latin typeface="Arial Narrow" panose="020B0606020202030204" pitchFamily="34" charset="0"/>
                  <a:cs typeface="Century Gothic"/>
                </a:rPr>
                <a:t>Kab</a:t>
              </a:r>
              <a:r>
                <a:rPr lang="en-US" sz="1200" b="1" dirty="0">
                  <a:solidFill>
                    <a:srgbClr val="59A78F"/>
                  </a:solidFill>
                  <a:latin typeface="Arial Narrow" panose="020B0606020202030204" pitchFamily="34" charset="0"/>
                  <a:cs typeface="Century Gothic"/>
                </a:rPr>
                <a:t>/Kota </a:t>
              </a:r>
            </a:p>
            <a:p>
              <a:pPr algn="ctr"/>
              <a:r>
                <a:rPr lang="en-US" sz="1200" b="1" dirty="0" err="1">
                  <a:solidFill>
                    <a:srgbClr val="59A78F"/>
                  </a:solidFill>
                  <a:latin typeface="Arial Narrow" panose="020B0606020202030204" pitchFamily="34" charset="0"/>
                  <a:cs typeface="Century Gothic"/>
                </a:rPr>
                <a:t>oleh</a:t>
              </a:r>
              <a:r>
                <a:rPr lang="en-US" sz="1200" b="1" dirty="0">
                  <a:solidFill>
                    <a:srgbClr val="59A78F"/>
                  </a:solidFill>
                  <a:latin typeface="Arial Narrow" panose="020B0606020202030204" pitchFamily="34" charset="0"/>
                  <a:cs typeface="Century Gothic"/>
                </a:rPr>
                <a:t> </a:t>
              </a:r>
              <a:r>
                <a:rPr lang="en-US" sz="1200" b="1" dirty="0" err="1">
                  <a:solidFill>
                    <a:srgbClr val="59A78F"/>
                  </a:solidFill>
                  <a:latin typeface="Arial Narrow" panose="020B0606020202030204" pitchFamily="34" charset="0"/>
                  <a:cs typeface="Century Gothic"/>
                </a:rPr>
                <a:t>Provinsi</a:t>
              </a:r>
              <a:r>
                <a:rPr lang="en-US" sz="1200" b="1" dirty="0">
                  <a:solidFill>
                    <a:srgbClr val="59A78F"/>
                  </a:solidFill>
                  <a:latin typeface="Arial Narrow" panose="020B0606020202030204" pitchFamily="34" charset="0"/>
                  <a:cs typeface="Century Gothic"/>
                </a:rPr>
                <a:t> (GWPP) </a:t>
              </a:r>
            </a:p>
            <a:p>
              <a:pPr algn="just"/>
              <a:r>
                <a:rPr lang="en-US" sz="1200" dirty="0" err="1">
                  <a:solidFill>
                    <a:schemeClr val="tx1"/>
                  </a:solidFill>
                  <a:latin typeface="Arial Narrow" panose="020B0606020202030204" pitchFamily="34" charset="0"/>
                  <a:cs typeface="Calibri Light" panose="020F0302020204030204" pitchFamily="34" charset="0"/>
                </a:rPr>
                <a:t>Setda</a:t>
              </a:r>
              <a:r>
                <a:rPr lang="en-US" sz="1200" dirty="0">
                  <a:solidFill>
                    <a:schemeClr val="tx1"/>
                  </a:solidFill>
                  <a:latin typeface="Arial Narrow" panose="020B0606020202030204" pitchFamily="34" charset="0"/>
                  <a:cs typeface="Calibri Light" panose="020F0302020204030204" pitchFamily="34" charset="0"/>
                </a:rPr>
                <a:t> (Biro Adm. Pembangunan </a:t>
              </a:r>
              <a:r>
                <a:rPr lang="en-US" sz="1200" dirty="0" err="1">
                  <a:solidFill>
                    <a:schemeClr val="tx1"/>
                  </a:solidFill>
                  <a:latin typeface="Arial Narrow" panose="020B0606020202030204" pitchFamily="34" charset="0"/>
                  <a:cs typeface="Calibri Light" panose="020F0302020204030204" pitchFamily="34" charset="0"/>
                </a:rPr>
                <a:t>atau</a:t>
              </a:r>
              <a:r>
                <a:rPr lang="en-US" sz="1200" dirty="0">
                  <a:solidFill>
                    <a:schemeClr val="tx1"/>
                  </a:solidFill>
                  <a:latin typeface="Arial Narrow" panose="020B0606020202030204" pitchFamily="34" charset="0"/>
                  <a:cs typeface="Calibri Light" panose="020F0302020204030204" pitchFamily="34" charset="0"/>
                </a:rPr>
                <a:t> </a:t>
              </a:r>
              <a:r>
                <a:rPr lang="en-US" sz="1200" dirty="0" err="1">
                  <a:solidFill>
                    <a:schemeClr val="tx1"/>
                  </a:solidFill>
                  <a:latin typeface="Arial Narrow" panose="020B0606020202030204" pitchFamily="34" charset="0"/>
                  <a:cs typeface="Calibri Light" panose="020F0302020204030204" pitchFamily="34" charset="0"/>
                </a:rPr>
                <a:t>sebutan</a:t>
              </a:r>
              <a:r>
                <a:rPr lang="en-US" sz="1200" dirty="0">
                  <a:solidFill>
                    <a:schemeClr val="tx1"/>
                  </a:solidFill>
                  <a:latin typeface="Arial Narrow" panose="020B0606020202030204" pitchFamily="34" charset="0"/>
                  <a:cs typeface="Calibri Light" panose="020F0302020204030204" pitchFamily="34" charset="0"/>
                </a:rPr>
                <a:t> lain) </a:t>
              </a:r>
              <a:r>
                <a:rPr lang="en-US" sz="1200" dirty="0" err="1">
                  <a:solidFill>
                    <a:schemeClr val="tx1"/>
                  </a:solidFill>
                  <a:latin typeface="Arial Narrow" panose="020B0606020202030204" pitchFamily="34" charset="0"/>
                  <a:cs typeface="Calibri Light" panose="020F0302020204030204" pitchFamily="34" charset="0"/>
                </a:rPr>
                <a:t>bersama</a:t>
              </a:r>
              <a:r>
                <a:rPr lang="en-US" sz="1200" dirty="0">
                  <a:solidFill>
                    <a:schemeClr val="tx1"/>
                  </a:solidFill>
                  <a:latin typeface="Arial Narrow" panose="020B0606020202030204" pitchFamily="34" charset="0"/>
                  <a:cs typeface="Calibri Light" panose="020F0302020204030204" pitchFamily="34" charset="0"/>
                </a:rPr>
                <a:t> </a:t>
              </a:r>
              <a:r>
                <a:rPr lang="en-US" sz="1200" dirty="0" err="1">
                  <a:solidFill>
                    <a:schemeClr val="tx1"/>
                  </a:solidFill>
                  <a:latin typeface="Arial Narrow" panose="020B0606020202030204" pitchFamily="34" charset="0"/>
                  <a:cs typeface="Calibri Light" panose="020F0302020204030204" pitchFamily="34" charset="0"/>
                </a:rPr>
                <a:t>Bappeda</a:t>
              </a:r>
              <a:r>
                <a:rPr lang="en-US" sz="1200" dirty="0">
                  <a:solidFill>
                    <a:schemeClr val="tx1"/>
                  </a:solidFill>
                  <a:latin typeface="Arial Narrow" panose="020B0606020202030204" pitchFamily="34" charset="0"/>
                  <a:cs typeface="Calibri Light" panose="020F0302020204030204" pitchFamily="34" charset="0"/>
                </a:rPr>
                <a:t> </a:t>
              </a:r>
              <a:r>
                <a:rPr lang="en-US" sz="1200" dirty="0" err="1">
                  <a:solidFill>
                    <a:schemeClr val="tx1"/>
                  </a:solidFill>
                  <a:latin typeface="Arial Narrow" panose="020B0606020202030204" pitchFamily="34" charset="0"/>
                  <a:cs typeface="Calibri Light" panose="020F0302020204030204" pitchFamily="34" charset="0"/>
                </a:rPr>
                <a:t>dan</a:t>
              </a:r>
              <a:r>
                <a:rPr lang="en-US" sz="1200" dirty="0">
                  <a:solidFill>
                    <a:schemeClr val="tx1"/>
                  </a:solidFill>
                  <a:latin typeface="Arial Narrow" panose="020B0606020202030204" pitchFamily="34" charset="0"/>
                  <a:cs typeface="Calibri Light" panose="020F0302020204030204" pitchFamily="34" charset="0"/>
                </a:rPr>
                <a:t> BPKAD </a:t>
              </a:r>
              <a:r>
                <a:rPr lang="en-US" sz="1200" dirty="0" err="1">
                  <a:solidFill>
                    <a:schemeClr val="tx1"/>
                  </a:solidFill>
                  <a:latin typeface="Arial Narrow" panose="020B0606020202030204" pitchFamily="34" charset="0"/>
                  <a:cs typeface="Calibri Light" panose="020F0302020204030204" pitchFamily="34" charset="0"/>
                </a:rPr>
                <a:t>melakukan</a:t>
              </a:r>
              <a:r>
                <a:rPr lang="en-US" sz="1200" dirty="0">
                  <a:solidFill>
                    <a:schemeClr val="tx1"/>
                  </a:solidFill>
                  <a:latin typeface="Arial Narrow" panose="020B0606020202030204" pitchFamily="34" charset="0"/>
                  <a:cs typeface="Calibri Light" panose="020F0302020204030204" pitchFamily="34" charset="0"/>
                </a:rPr>
                <a:t> </a:t>
              </a:r>
              <a:r>
                <a:rPr lang="en-US" sz="1200" dirty="0" err="1">
                  <a:solidFill>
                    <a:schemeClr val="tx1"/>
                  </a:solidFill>
                  <a:latin typeface="Arial Narrow" panose="020B0606020202030204" pitchFamily="34" charset="0"/>
                  <a:cs typeface="Calibri Light" panose="020F0302020204030204" pitchFamily="34" charset="0"/>
                </a:rPr>
                <a:t>verifikasi</a:t>
              </a:r>
              <a:r>
                <a:rPr lang="en-US" sz="1200" dirty="0">
                  <a:solidFill>
                    <a:schemeClr val="tx1"/>
                  </a:solidFill>
                  <a:latin typeface="Arial Narrow" panose="020B0606020202030204" pitchFamily="34" charset="0"/>
                  <a:cs typeface="Calibri Light" panose="020F0302020204030204" pitchFamily="34" charset="0"/>
                </a:rPr>
                <a:t> </a:t>
              </a:r>
              <a:r>
                <a:rPr lang="en-US" sz="1200" dirty="0" err="1">
                  <a:solidFill>
                    <a:schemeClr val="tx1"/>
                  </a:solidFill>
                  <a:latin typeface="Arial Narrow" panose="020B0606020202030204" pitchFamily="34" charset="0"/>
                  <a:cs typeface="Calibri Light" panose="020F0302020204030204" pitchFamily="34" charset="0"/>
                </a:rPr>
                <a:t>terhadap</a:t>
              </a:r>
              <a:r>
                <a:rPr lang="en-US" sz="1200" dirty="0">
                  <a:solidFill>
                    <a:schemeClr val="tx1"/>
                  </a:solidFill>
                  <a:latin typeface="Arial Narrow" panose="020B0606020202030204" pitchFamily="34" charset="0"/>
                  <a:cs typeface="Calibri Light" panose="020F0302020204030204" pitchFamily="34" charset="0"/>
                </a:rPr>
                <a:t> </a:t>
              </a:r>
              <a:r>
                <a:rPr lang="en-US" sz="1200" dirty="0" err="1">
                  <a:solidFill>
                    <a:schemeClr val="tx1"/>
                  </a:solidFill>
                  <a:latin typeface="Arial Narrow" panose="020B0606020202030204" pitchFamily="34" charset="0"/>
                  <a:cs typeface="Calibri Light" panose="020F0302020204030204" pitchFamily="34" charset="0"/>
                </a:rPr>
                <a:t>usulan</a:t>
              </a:r>
              <a:r>
                <a:rPr lang="en-US" sz="1200" dirty="0">
                  <a:solidFill>
                    <a:schemeClr val="tx1"/>
                  </a:solidFill>
                  <a:latin typeface="Arial Narrow" panose="020B0606020202030204" pitchFamily="34" charset="0"/>
                  <a:cs typeface="Calibri Light" panose="020F0302020204030204" pitchFamily="34" charset="0"/>
                </a:rPr>
                <a:t> DAK </a:t>
              </a:r>
              <a:r>
                <a:rPr lang="en-US" sz="1200" dirty="0" err="1">
                  <a:solidFill>
                    <a:schemeClr val="tx1"/>
                  </a:solidFill>
                  <a:latin typeface="Arial Narrow" panose="020B0606020202030204" pitchFamily="34" charset="0"/>
                  <a:cs typeface="Calibri Light" panose="020F0302020204030204" pitchFamily="34" charset="0"/>
                </a:rPr>
                <a:t>Kab</a:t>
              </a:r>
              <a:r>
                <a:rPr lang="en-US" sz="1200" dirty="0">
                  <a:solidFill>
                    <a:schemeClr val="tx1"/>
                  </a:solidFill>
                  <a:latin typeface="Arial Narrow" panose="020B0606020202030204" pitchFamily="34" charset="0"/>
                  <a:cs typeface="Calibri Light" panose="020F0302020204030204" pitchFamily="34" charset="0"/>
                </a:rPr>
                <a:t>/Kota </a:t>
              </a:r>
              <a:r>
                <a:rPr lang="en-US" sz="1200" dirty="0" err="1">
                  <a:solidFill>
                    <a:schemeClr val="tx1"/>
                  </a:solidFill>
                  <a:latin typeface="Arial Narrow" panose="020B0606020202030204" pitchFamily="34" charset="0"/>
                  <a:cs typeface="Calibri Light" panose="020F0302020204030204" pitchFamily="34" charset="0"/>
                </a:rPr>
                <a:t>untuk</a:t>
              </a:r>
              <a:r>
                <a:rPr lang="en-US" sz="1200" dirty="0">
                  <a:solidFill>
                    <a:schemeClr val="tx1"/>
                  </a:solidFill>
                  <a:latin typeface="Arial Narrow" panose="020B0606020202030204" pitchFamily="34" charset="0"/>
                  <a:cs typeface="Calibri Light" panose="020F0302020204030204" pitchFamily="34" charset="0"/>
                </a:rPr>
                <a:t> </a:t>
              </a:r>
              <a:r>
                <a:rPr lang="en-US" sz="1200" dirty="0" err="1">
                  <a:solidFill>
                    <a:schemeClr val="tx1"/>
                  </a:solidFill>
                  <a:latin typeface="Arial Narrow" panose="020B0606020202030204" pitchFamily="34" charset="0"/>
                  <a:cs typeface="Calibri Light" panose="020F0302020204030204" pitchFamily="34" charset="0"/>
                </a:rPr>
                <a:t>menilai</a:t>
              </a:r>
              <a:r>
                <a:rPr lang="en-US" sz="1200" dirty="0">
                  <a:solidFill>
                    <a:schemeClr val="tx1"/>
                  </a:solidFill>
                  <a:latin typeface="Arial Narrow" panose="020B0606020202030204" pitchFamily="34" charset="0"/>
                  <a:cs typeface="Calibri Light" panose="020F0302020204030204" pitchFamily="34" charset="0"/>
                </a:rPr>
                <a:t>:</a:t>
              </a:r>
            </a:p>
            <a:p>
              <a:pPr marL="239178" indent="-239178" algn="just">
                <a:buFont typeface="+mj-lt"/>
                <a:buAutoNum type="arabicPeriod"/>
              </a:pPr>
              <a:r>
                <a:rPr lang="en-US" sz="1200" dirty="0" err="1">
                  <a:solidFill>
                    <a:schemeClr val="tx1"/>
                  </a:solidFill>
                  <a:latin typeface="Arial Narrow" panose="020B0606020202030204" pitchFamily="34" charset="0"/>
                  <a:cs typeface="Calibri Light" panose="020F0302020204030204" pitchFamily="34" charset="0"/>
                </a:rPr>
                <a:t>Kesesuaian</a:t>
              </a:r>
              <a:r>
                <a:rPr lang="en-US" sz="1200" dirty="0">
                  <a:solidFill>
                    <a:schemeClr val="tx1"/>
                  </a:solidFill>
                  <a:latin typeface="Arial Narrow" panose="020B0606020202030204" pitchFamily="34" charset="0"/>
                  <a:cs typeface="Calibri Light" panose="020F0302020204030204" pitchFamily="34" charset="0"/>
                </a:rPr>
                <a:t> </a:t>
              </a:r>
              <a:r>
                <a:rPr lang="en-US" sz="1200" dirty="0" err="1">
                  <a:solidFill>
                    <a:schemeClr val="tx1"/>
                  </a:solidFill>
                  <a:latin typeface="Arial Narrow" panose="020B0606020202030204" pitchFamily="34" charset="0"/>
                  <a:cs typeface="Calibri Light" panose="020F0302020204030204" pitchFamily="34" charset="0"/>
                </a:rPr>
                <a:t>rancangan</a:t>
              </a:r>
              <a:r>
                <a:rPr lang="en-US" sz="1200" dirty="0">
                  <a:solidFill>
                    <a:schemeClr val="tx1"/>
                  </a:solidFill>
                  <a:latin typeface="Arial Narrow" panose="020B0606020202030204" pitchFamily="34" charset="0"/>
                  <a:cs typeface="Calibri Light" panose="020F0302020204030204" pitchFamily="34" charset="0"/>
                </a:rPr>
                <a:t> </a:t>
              </a:r>
              <a:r>
                <a:rPr lang="en-US" sz="1200" dirty="0" err="1">
                  <a:solidFill>
                    <a:schemeClr val="tx1"/>
                  </a:solidFill>
                  <a:latin typeface="Arial Narrow" panose="020B0606020202030204" pitchFamily="34" charset="0"/>
                  <a:cs typeface="Calibri Light" panose="020F0302020204030204" pitchFamily="34" charset="0"/>
                </a:rPr>
                <a:t>usulan</a:t>
              </a:r>
              <a:r>
                <a:rPr lang="en-US" sz="1200" dirty="0">
                  <a:solidFill>
                    <a:schemeClr val="tx1"/>
                  </a:solidFill>
                  <a:latin typeface="Arial Narrow" panose="020B0606020202030204" pitchFamily="34" charset="0"/>
                  <a:cs typeface="Calibri Light" panose="020F0302020204030204" pitchFamily="34" charset="0"/>
                </a:rPr>
                <a:t> program </a:t>
              </a:r>
              <a:r>
                <a:rPr lang="en-US" sz="1200" dirty="0" err="1">
                  <a:solidFill>
                    <a:schemeClr val="tx1"/>
                  </a:solidFill>
                  <a:latin typeface="Arial Narrow" panose="020B0606020202030204" pitchFamily="34" charset="0"/>
                  <a:cs typeface="Calibri Light" panose="020F0302020204030204" pitchFamily="34" charset="0"/>
                </a:rPr>
                <a:t>dan</a:t>
              </a:r>
              <a:r>
                <a:rPr lang="en-US" sz="1200" dirty="0">
                  <a:solidFill>
                    <a:schemeClr val="tx1"/>
                  </a:solidFill>
                  <a:latin typeface="Arial Narrow" panose="020B0606020202030204" pitchFamily="34" charset="0"/>
                  <a:cs typeface="Calibri Light" panose="020F0302020204030204" pitchFamily="34" charset="0"/>
                </a:rPr>
                <a:t> </a:t>
              </a:r>
              <a:r>
                <a:rPr lang="en-US" sz="1200" dirty="0" err="1">
                  <a:solidFill>
                    <a:schemeClr val="tx1"/>
                  </a:solidFill>
                  <a:latin typeface="Arial Narrow" panose="020B0606020202030204" pitchFamily="34" charset="0"/>
                  <a:cs typeface="Calibri Light" panose="020F0302020204030204" pitchFamily="34" charset="0"/>
                </a:rPr>
                <a:t>kegiatan</a:t>
              </a:r>
              <a:r>
                <a:rPr lang="en-US" sz="1200" dirty="0">
                  <a:solidFill>
                    <a:schemeClr val="tx1"/>
                  </a:solidFill>
                  <a:latin typeface="Arial Narrow" panose="020B0606020202030204" pitchFamily="34" charset="0"/>
                  <a:cs typeface="Calibri Light" panose="020F0302020204030204" pitchFamily="34" charset="0"/>
                </a:rPr>
                <a:t> </a:t>
              </a:r>
              <a:r>
                <a:rPr lang="en-US" sz="1200" dirty="0" err="1">
                  <a:solidFill>
                    <a:schemeClr val="tx1"/>
                  </a:solidFill>
                  <a:latin typeface="Arial Narrow" panose="020B0606020202030204" pitchFamily="34" charset="0"/>
                  <a:cs typeface="Calibri Light" panose="020F0302020204030204" pitchFamily="34" charset="0"/>
                </a:rPr>
                <a:t>pembangunan</a:t>
              </a:r>
              <a:r>
                <a:rPr lang="en-US" sz="1200" dirty="0">
                  <a:solidFill>
                    <a:schemeClr val="tx1"/>
                  </a:solidFill>
                  <a:latin typeface="Arial Narrow" panose="020B0606020202030204" pitchFamily="34" charset="0"/>
                  <a:cs typeface="Calibri Light" panose="020F0302020204030204" pitchFamily="34" charset="0"/>
                </a:rPr>
                <a:t> </a:t>
              </a:r>
              <a:r>
                <a:rPr lang="en-US" sz="1200" dirty="0" err="1">
                  <a:solidFill>
                    <a:schemeClr val="tx1"/>
                  </a:solidFill>
                  <a:latin typeface="Arial Narrow" panose="020B0606020202030204" pitchFamily="34" charset="0"/>
                  <a:cs typeface="Calibri Light" panose="020F0302020204030204" pitchFamily="34" charset="0"/>
                </a:rPr>
                <a:t>daerah</a:t>
              </a:r>
              <a:r>
                <a:rPr lang="en-US" sz="1200" dirty="0">
                  <a:solidFill>
                    <a:schemeClr val="tx1"/>
                  </a:solidFill>
                  <a:latin typeface="Arial Narrow" panose="020B0606020202030204" pitchFamily="34" charset="0"/>
                  <a:cs typeface="Calibri Light" panose="020F0302020204030204" pitchFamily="34" charset="0"/>
                </a:rPr>
                <a:t> </a:t>
              </a:r>
              <a:r>
                <a:rPr lang="en-US" sz="1200" dirty="0" err="1">
                  <a:solidFill>
                    <a:schemeClr val="tx1"/>
                  </a:solidFill>
                  <a:latin typeface="Arial Narrow" panose="020B0606020202030204" pitchFamily="34" charset="0"/>
                  <a:cs typeface="Calibri Light" panose="020F0302020204030204" pitchFamily="34" charset="0"/>
                </a:rPr>
                <a:t>melalui</a:t>
              </a:r>
              <a:r>
                <a:rPr lang="en-US" sz="1200" dirty="0">
                  <a:solidFill>
                    <a:schemeClr val="tx1"/>
                  </a:solidFill>
                  <a:latin typeface="Arial Narrow" panose="020B0606020202030204" pitchFamily="34" charset="0"/>
                  <a:cs typeface="Calibri Light" panose="020F0302020204030204" pitchFamily="34" charset="0"/>
                </a:rPr>
                <a:t> DAK </a:t>
              </a:r>
              <a:r>
                <a:rPr lang="en-US" sz="1200" dirty="0" err="1">
                  <a:solidFill>
                    <a:schemeClr val="tx1"/>
                  </a:solidFill>
                  <a:latin typeface="Arial Narrow" panose="020B0606020202030204" pitchFamily="34" charset="0"/>
                  <a:cs typeface="Calibri Light" panose="020F0302020204030204" pitchFamily="34" charset="0"/>
                </a:rPr>
                <a:t>Fisik</a:t>
              </a:r>
              <a:r>
                <a:rPr lang="en-US" sz="1200" dirty="0">
                  <a:solidFill>
                    <a:schemeClr val="tx1"/>
                  </a:solidFill>
                  <a:latin typeface="Arial Narrow" panose="020B0606020202030204" pitchFamily="34" charset="0"/>
                  <a:cs typeface="Calibri Light" panose="020F0302020204030204" pitchFamily="34" charset="0"/>
                </a:rPr>
                <a:t> </a:t>
              </a:r>
              <a:r>
                <a:rPr lang="en-US" sz="1200" dirty="0" err="1">
                  <a:solidFill>
                    <a:schemeClr val="tx1"/>
                  </a:solidFill>
                  <a:latin typeface="Arial Narrow" panose="020B0606020202030204" pitchFamily="34" charset="0"/>
                  <a:cs typeface="Calibri Light" panose="020F0302020204030204" pitchFamily="34" charset="0"/>
                </a:rPr>
                <a:t>dengan</a:t>
              </a:r>
              <a:r>
                <a:rPr lang="en-US" sz="1200" dirty="0">
                  <a:solidFill>
                    <a:schemeClr val="tx1"/>
                  </a:solidFill>
                  <a:latin typeface="Arial Narrow" panose="020B0606020202030204" pitchFamily="34" charset="0"/>
                  <a:cs typeface="Calibri Light" panose="020F0302020204030204" pitchFamily="34" charset="0"/>
                </a:rPr>
                <a:t> </a:t>
              </a:r>
              <a:r>
                <a:rPr lang="en-US" sz="1200" dirty="0" err="1">
                  <a:solidFill>
                    <a:schemeClr val="tx1"/>
                  </a:solidFill>
                  <a:latin typeface="Arial Narrow" panose="020B0606020202030204" pitchFamily="34" charset="0"/>
                  <a:cs typeface="Calibri Light" panose="020F0302020204030204" pitchFamily="34" charset="0"/>
                </a:rPr>
                <a:t>kewenangan</a:t>
              </a:r>
              <a:r>
                <a:rPr lang="en-US" sz="1200" dirty="0">
                  <a:solidFill>
                    <a:schemeClr val="tx1"/>
                  </a:solidFill>
                  <a:latin typeface="Arial Narrow" panose="020B0606020202030204" pitchFamily="34" charset="0"/>
                  <a:cs typeface="Calibri Light" panose="020F0302020204030204" pitchFamily="34" charset="0"/>
                </a:rPr>
                <a:t> </a:t>
              </a:r>
              <a:r>
                <a:rPr lang="en-US" sz="1200" dirty="0" err="1">
                  <a:solidFill>
                    <a:schemeClr val="tx1"/>
                  </a:solidFill>
                  <a:latin typeface="Arial Narrow" panose="020B0606020202030204" pitchFamily="34" charset="0"/>
                  <a:cs typeface="Calibri Light" panose="020F0302020204030204" pitchFamily="34" charset="0"/>
                </a:rPr>
                <a:t>daerah</a:t>
              </a:r>
              <a:r>
                <a:rPr lang="en-US" sz="1200" dirty="0">
                  <a:solidFill>
                    <a:schemeClr val="tx1"/>
                  </a:solidFill>
                  <a:latin typeface="Arial Narrow" panose="020B0606020202030204" pitchFamily="34" charset="0"/>
                  <a:cs typeface="Calibri Light" panose="020F0302020204030204" pitchFamily="34" charset="0"/>
                </a:rPr>
                <a:t> </a:t>
              </a:r>
              <a:r>
                <a:rPr lang="en-US" sz="1200" dirty="0" err="1">
                  <a:solidFill>
                    <a:schemeClr val="tx1"/>
                  </a:solidFill>
                  <a:latin typeface="Arial Narrow" panose="020B0606020202030204" pitchFamily="34" charset="0"/>
                  <a:cs typeface="Calibri Light" panose="020F0302020204030204" pitchFamily="34" charset="0"/>
                </a:rPr>
                <a:t>kabupaten</a:t>
              </a:r>
              <a:r>
                <a:rPr lang="en-US" sz="1200" dirty="0">
                  <a:solidFill>
                    <a:schemeClr val="tx1"/>
                  </a:solidFill>
                  <a:latin typeface="Arial Narrow" panose="020B0606020202030204" pitchFamily="34" charset="0"/>
                  <a:cs typeface="Calibri Light" panose="020F0302020204030204" pitchFamily="34" charset="0"/>
                </a:rPr>
                <a:t>/</a:t>
              </a:r>
              <a:r>
                <a:rPr lang="en-US" sz="1200" dirty="0" err="1">
                  <a:solidFill>
                    <a:schemeClr val="tx1"/>
                  </a:solidFill>
                  <a:latin typeface="Arial Narrow" panose="020B0606020202030204" pitchFamily="34" charset="0"/>
                  <a:cs typeface="Calibri Light" panose="020F0302020204030204" pitchFamily="34" charset="0"/>
                </a:rPr>
                <a:t>kota</a:t>
              </a:r>
              <a:r>
                <a:rPr lang="en-US" sz="1200" dirty="0">
                  <a:solidFill>
                    <a:schemeClr val="tx1"/>
                  </a:solidFill>
                  <a:latin typeface="Arial Narrow" panose="020B0606020202030204" pitchFamily="34" charset="0"/>
                  <a:cs typeface="Calibri Light" panose="020F0302020204030204" pitchFamily="34" charset="0"/>
                </a:rPr>
                <a:t>;</a:t>
              </a:r>
            </a:p>
            <a:p>
              <a:pPr marL="239178" indent="-239178" algn="just">
                <a:buFont typeface="+mj-lt"/>
                <a:buAutoNum type="arabicPeriod"/>
              </a:pPr>
              <a:r>
                <a:rPr lang="en-US" sz="1200" dirty="0" err="1">
                  <a:solidFill>
                    <a:schemeClr val="tx1"/>
                  </a:solidFill>
                  <a:latin typeface="Arial Narrow" panose="020B0606020202030204" pitchFamily="34" charset="0"/>
                  <a:cs typeface="Calibri Light" panose="020F0302020204030204" pitchFamily="34" charset="0"/>
                </a:rPr>
                <a:t>Dukungan</a:t>
              </a:r>
              <a:r>
                <a:rPr lang="en-US" sz="1200" dirty="0">
                  <a:solidFill>
                    <a:schemeClr val="tx1"/>
                  </a:solidFill>
                  <a:latin typeface="Arial Narrow" panose="020B0606020202030204" pitchFamily="34" charset="0"/>
                  <a:cs typeface="Calibri Light" panose="020F0302020204030204" pitchFamily="34" charset="0"/>
                </a:rPr>
                <a:t> </a:t>
              </a:r>
              <a:r>
                <a:rPr lang="en-US" sz="1200" dirty="0" err="1">
                  <a:solidFill>
                    <a:schemeClr val="tx1"/>
                  </a:solidFill>
                  <a:latin typeface="Arial Narrow" panose="020B0606020202030204" pitchFamily="34" charset="0"/>
                  <a:cs typeface="Calibri Light" panose="020F0302020204030204" pitchFamily="34" charset="0"/>
                </a:rPr>
                <a:t>terhadap</a:t>
              </a:r>
              <a:r>
                <a:rPr lang="en-US" sz="1200" dirty="0">
                  <a:solidFill>
                    <a:schemeClr val="tx1"/>
                  </a:solidFill>
                  <a:latin typeface="Arial Narrow" panose="020B0606020202030204" pitchFamily="34" charset="0"/>
                  <a:cs typeface="Calibri Light" panose="020F0302020204030204" pitchFamily="34" charset="0"/>
                </a:rPr>
                <a:t> </a:t>
              </a:r>
              <a:r>
                <a:rPr lang="en-US" sz="1200" dirty="0" err="1">
                  <a:solidFill>
                    <a:schemeClr val="tx1"/>
                  </a:solidFill>
                  <a:latin typeface="Arial Narrow" panose="020B0606020202030204" pitchFamily="34" charset="0"/>
                  <a:cs typeface="Calibri Light" panose="020F0302020204030204" pitchFamily="34" charset="0"/>
                </a:rPr>
                <a:t>pemerataan</a:t>
              </a:r>
              <a:r>
                <a:rPr lang="en-US" sz="1200" dirty="0">
                  <a:solidFill>
                    <a:schemeClr val="tx1"/>
                  </a:solidFill>
                  <a:latin typeface="Arial Narrow" panose="020B0606020202030204" pitchFamily="34" charset="0"/>
                  <a:cs typeface="Calibri Light" panose="020F0302020204030204" pitchFamily="34" charset="0"/>
                </a:rPr>
                <a:t> </a:t>
              </a:r>
              <a:r>
                <a:rPr lang="en-US" sz="1200" dirty="0" err="1">
                  <a:solidFill>
                    <a:schemeClr val="tx1"/>
                  </a:solidFill>
                  <a:latin typeface="Arial Narrow" panose="020B0606020202030204" pitchFamily="34" charset="0"/>
                  <a:cs typeface="Calibri Light" panose="020F0302020204030204" pitchFamily="34" charset="0"/>
                </a:rPr>
                <a:t>pembangunan</a:t>
              </a:r>
              <a:r>
                <a:rPr lang="en-US" sz="1200" dirty="0">
                  <a:solidFill>
                    <a:schemeClr val="tx1"/>
                  </a:solidFill>
                  <a:latin typeface="Arial Narrow" panose="020B0606020202030204" pitchFamily="34" charset="0"/>
                  <a:cs typeface="Calibri Light" panose="020F0302020204030204" pitchFamily="34" charset="0"/>
                </a:rPr>
                <a:t> </a:t>
              </a:r>
              <a:r>
                <a:rPr lang="en-US" sz="1200" dirty="0" err="1">
                  <a:solidFill>
                    <a:schemeClr val="tx1"/>
                  </a:solidFill>
                  <a:latin typeface="Arial Narrow" panose="020B0606020202030204" pitchFamily="34" charset="0"/>
                  <a:cs typeface="Calibri Light" panose="020F0302020204030204" pitchFamily="34" charset="0"/>
                </a:rPr>
                <a:t>kabupaten</a:t>
              </a:r>
              <a:r>
                <a:rPr lang="en-US" sz="1200" dirty="0">
                  <a:solidFill>
                    <a:schemeClr val="tx1"/>
                  </a:solidFill>
                  <a:latin typeface="Arial Narrow" panose="020B0606020202030204" pitchFamily="34" charset="0"/>
                  <a:cs typeface="Calibri Light" panose="020F0302020204030204" pitchFamily="34" charset="0"/>
                </a:rPr>
                <a:t>/</a:t>
              </a:r>
              <a:r>
                <a:rPr lang="en-US" sz="1200" dirty="0" err="1">
                  <a:solidFill>
                    <a:schemeClr val="tx1"/>
                  </a:solidFill>
                  <a:latin typeface="Arial Narrow" panose="020B0606020202030204" pitchFamily="34" charset="0"/>
                  <a:cs typeface="Calibri Light" panose="020F0302020204030204" pitchFamily="34" charset="0"/>
                </a:rPr>
                <a:t>kota</a:t>
              </a:r>
              <a:r>
                <a:rPr lang="en-US" sz="1200" dirty="0">
                  <a:solidFill>
                    <a:schemeClr val="tx1"/>
                  </a:solidFill>
                  <a:latin typeface="Arial Narrow" panose="020B0606020202030204" pitchFamily="34" charset="0"/>
                  <a:cs typeface="Calibri Light" panose="020F0302020204030204" pitchFamily="34" charset="0"/>
                </a:rPr>
                <a:t> di </a:t>
              </a:r>
              <a:r>
                <a:rPr lang="en-US" sz="1200" dirty="0" err="1">
                  <a:solidFill>
                    <a:schemeClr val="tx1"/>
                  </a:solidFill>
                  <a:latin typeface="Arial Narrow" panose="020B0606020202030204" pitchFamily="34" charset="0"/>
                  <a:cs typeface="Calibri Light" panose="020F0302020204030204" pitchFamily="34" charset="0"/>
                </a:rPr>
                <a:t>wilayah</a:t>
              </a:r>
              <a:r>
                <a:rPr lang="en-US" sz="1200" dirty="0">
                  <a:solidFill>
                    <a:schemeClr val="tx1"/>
                  </a:solidFill>
                  <a:latin typeface="Arial Narrow" panose="020B0606020202030204" pitchFamily="34" charset="0"/>
                  <a:cs typeface="Calibri Light" panose="020F0302020204030204" pitchFamily="34" charset="0"/>
                </a:rPr>
                <a:t> </a:t>
              </a:r>
              <a:r>
                <a:rPr lang="en-US" sz="1200" dirty="0" err="1">
                  <a:solidFill>
                    <a:schemeClr val="tx1"/>
                  </a:solidFill>
                  <a:latin typeface="Arial Narrow" panose="020B0606020202030204" pitchFamily="34" charset="0"/>
                  <a:cs typeface="Calibri Light" panose="020F0302020204030204" pitchFamily="34" charset="0"/>
                </a:rPr>
                <a:t>daerah</a:t>
              </a:r>
              <a:r>
                <a:rPr lang="en-US" sz="1200" dirty="0">
                  <a:solidFill>
                    <a:schemeClr val="tx1"/>
                  </a:solidFill>
                  <a:latin typeface="Arial Narrow" panose="020B0606020202030204" pitchFamily="34" charset="0"/>
                  <a:cs typeface="Calibri Light" panose="020F0302020204030204" pitchFamily="34" charset="0"/>
                </a:rPr>
                <a:t> </a:t>
              </a:r>
              <a:r>
                <a:rPr lang="en-US" sz="1200" dirty="0" err="1">
                  <a:solidFill>
                    <a:schemeClr val="tx1"/>
                  </a:solidFill>
                  <a:latin typeface="Arial Narrow" panose="020B0606020202030204" pitchFamily="34" charset="0"/>
                  <a:cs typeface="Calibri Light" panose="020F0302020204030204" pitchFamily="34" charset="0"/>
                </a:rPr>
                <a:t>provinsi</a:t>
              </a:r>
              <a:r>
                <a:rPr lang="en-US" sz="1200" dirty="0">
                  <a:solidFill>
                    <a:schemeClr val="tx1"/>
                  </a:solidFill>
                  <a:latin typeface="Arial Narrow" panose="020B0606020202030204" pitchFamily="34" charset="0"/>
                  <a:cs typeface="Calibri Light" panose="020F0302020204030204" pitchFamily="34" charset="0"/>
                </a:rPr>
                <a:t>; </a:t>
              </a:r>
              <a:r>
                <a:rPr lang="en-US" sz="1200" dirty="0" err="1">
                  <a:solidFill>
                    <a:schemeClr val="tx1"/>
                  </a:solidFill>
                  <a:latin typeface="Arial Narrow" panose="020B0606020202030204" pitchFamily="34" charset="0"/>
                  <a:cs typeface="Calibri Light" panose="020F0302020204030204" pitchFamily="34" charset="0"/>
                </a:rPr>
                <a:t>dan</a:t>
              </a:r>
              <a:endParaRPr lang="en-US" sz="1200" dirty="0">
                <a:solidFill>
                  <a:schemeClr val="tx1"/>
                </a:solidFill>
                <a:latin typeface="Arial Narrow" panose="020B0606020202030204" pitchFamily="34" charset="0"/>
                <a:cs typeface="Calibri Light" panose="020F0302020204030204" pitchFamily="34" charset="0"/>
              </a:endParaRPr>
            </a:p>
            <a:p>
              <a:pPr marL="239178" indent="-239178" algn="just">
                <a:buFont typeface="+mj-lt"/>
                <a:buAutoNum type="arabicPeriod"/>
              </a:pPr>
              <a:r>
                <a:rPr lang="en-US" sz="1200" dirty="0" err="1">
                  <a:solidFill>
                    <a:schemeClr val="tx1"/>
                  </a:solidFill>
                  <a:latin typeface="Arial Narrow" panose="020B0606020202030204" pitchFamily="34" charset="0"/>
                  <a:cs typeface="Calibri Light" panose="020F0302020204030204" pitchFamily="34" charset="0"/>
                </a:rPr>
                <a:t>Kewajaran</a:t>
              </a:r>
              <a:r>
                <a:rPr lang="en-US" sz="1200" dirty="0">
                  <a:solidFill>
                    <a:schemeClr val="tx1"/>
                  </a:solidFill>
                  <a:latin typeface="Arial Narrow" panose="020B0606020202030204" pitchFamily="34" charset="0"/>
                  <a:cs typeface="Calibri Light" panose="020F0302020204030204" pitchFamily="34" charset="0"/>
                </a:rPr>
                <a:t> </a:t>
              </a:r>
              <a:r>
                <a:rPr lang="en-US" sz="1200" dirty="0" err="1">
                  <a:solidFill>
                    <a:schemeClr val="tx1"/>
                  </a:solidFill>
                  <a:latin typeface="Arial Narrow" panose="020B0606020202030204" pitchFamily="34" charset="0"/>
                  <a:cs typeface="Calibri Light" panose="020F0302020204030204" pitchFamily="34" charset="0"/>
                </a:rPr>
                <a:t>rancangan</a:t>
              </a:r>
              <a:r>
                <a:rPr lang="en-US" sz="1200" dirty="0">
                  <a:solidFill>
                    <a:schemeClr val="tx1"/>
                  </a:solidFill>
                  <a:latin typeface="Arial Narrow" panose="020B0606020202030204" pitchFamily="34" charset="0"/>
                  <a:cs typeface="Calibri Light" panose="020F0302020204030204" pitchFamily="34" charset="0"/>
                </a:rPr>
                <a:t> </a:t>
              </a:r>
              <a:r>
                <a:rPr lang="en-US" sz="1200" dirty="0" err="1">
                  <a:solidFill>
                    <a:schemeClr val="tx1"/>
                  </a:solidFill>
                  <a:latin typeface="Arial Narrow" panose="020B0606020202030204" pitchFamily="34" charset="0"/>
                  <a:cs typeface="Calibri Light" panose="020F0302020204030204" pitchFamily="34" charset="0"/>
                </a:rPr>
                <a:t>usulan</a:t>
              </a:r>
              <a:r>
                <a:rPr lang="en-US" sz="1200" dirty="0">
                  <a:solidFill>
                    <a:schemeClr val="tx1"/>
                  </a:solidFill>
                  <a:latin typeface="Arial Narrow" panose="020B0606020202030204" pitchFamily="34" charset="0"/>
                  <a:cs typeface="Calibri Light" panose="020F0302020204030204" pitchFamily="34" charset="0"/>
                </a:rPr>
                <a:t> </a:t>
              </a:r>
              <a:r>
                <a:rPr lang="en-US" sz="1200" dirty="0" err="1">
                  <a:solidFill>
                    <a:schemeClr val="tx1"/>
                  </a:solidFill>
                  <a:latin typeface="Arial Narrow" panose="020B0606020202030204" pitchFamily="34" charset="0"/>
                  <a:cs typeface="Calibri Light" panose="020F0302020204030204" pitchFamily="34" charset="0"/>
                </a:rPr>
                <a:t>dana</a:t>
              </a:r>
              <a:r>
                <a:rPr lang="en-US" sz="1200" dirty="0">
                  <a:solidFill>
                    <a:schemeClr val="tx1"/>
                  </a:solidFill>
                  <a:latin typeface="Arial Narrow" panose="020B0606020202030204" pitchFamily="34" charset="0"/>
                  <a:cs typeface="Calibri Light" panose="020F0302020204030204" pitchFamily="34" charset="0"/>
                </a:rPr>
                <a:t> </a:t>
              </a:r>
              <a:r>
                <a:rPr lang="en-US" sz="1200" dirty="0" err="1">
                  <a:solidFill>
                    <a:schemeClr val="tx1"/>
                  </a:solidFill>
                  <a:latin typeface="Arial Narrow" panose="020B0606020202030204" pitchFamily="34" charset="0"/>
                  <a:cs typeface="Calibri Light" panose="020F0302020204030204" pitchFamily="34" charset="0"/>
                </a:rPr>
                <a:t>sesuai</a:t>
              </a:r>
              <a:r>
                <a:rPr lang="en-US" sz="1200" dirty="0">
                  <a:solidFill>
                    <a:schemeClr val="tx1"/>
                  </a:solidFill>
                  <a:latin typeface="Arial Narrow" panose="020B0606020202030204" pitchFamily="34" charset="0"/>
                  <a:cs typeface="Calibri Light" panose="020F0302020204030204" pitchFamily="34" charset="0"/>
                </a:rPr>
                <a:t> </a:t>
              </a:r>
              <a:r>
                <a:rPr lang="en-US" sz="1200" dirty="0" err="1">
                  <a:solidFill>
                    <a:schemeClr val="tx1"/>
                  </a:solidFill>
                  <a:latin typeface="Arial Narrow" panose="020B0606020202030204" pitchFamily="34" charset="0"/>
                  <a:cs typeface="Calibri Light" panose="020F0302020204030204" pitchFamily="34" charset="0"/>
                </a:rPr>
                <a:t>standar</a:t>
              </a:r>
              <a:r>
                <a:rPr lang="en-US" sz="1200" dirty="0">
                  <a:solidFill>
                    <a:schemeClr val="tx1"/>
                  </a:solidFill>
                  <a:latin typeface="Arial Narrow" panose="020B0606020202030204" pitchFamily="34" charset="0"/>
                  <a:cs typeface="Calibri Light" panose="020F0302020204030204" pitchFamily="34" charset="0"/>
                </a:rPr>
                <a:t> </a:t>
              </a:r>
              <a:r>
                <a:rPr lang="en-US" sz="1200" dirty="0" err="1">
                  <a:solidFill>
                    <a:schemeClr val="tx1"/>
                  </a:solidFill>
                  <a:latin typeface="Arial Narrow" panose="020B0606020202030204" pitchFamily="34" charset="0"/>
                  <a:cs typeface="Calibri Light" panose="020F0302020204030204" pitchFamily="34" charset="0"/>
                </a:rPr>
                <a:t>biaya</a:t>
              </a:r>
              <a:r>
                <a:rPr lang="en-US" sz="1200" dirty="0">
                  <a:solidFill>
                    <a:schemeClr val="tx1"/>
                  </a:solidFill>
                  <a:latin typeface="Arial Narrow" panose="020B0606020202030204" pitchFamily="34" charset="0"/>
                  <a:cs typeface="Calibri Light" panose="020F0302020204030204" pitchFamily="34" charset="0"/>
                </a:rPr>
                <a:t> </a:t>
              </a:r>
              <a:r>
                <a:rPr lang="en-US" sz="1200" dirty="0" err="1">
                  <a:solidFill>
                    <a:schemeClr val="tx1"/>
                  </a:solidFill>
                  <a:latin typeface="Arial Narrow" panose="020B0606020202030204" pitchFamily="34" charset="0"/>
                  <a:cs typeface="Calibri Light" panose="020F0302020204030204" pitchFamily="34" charset="0"/>
                </a:rPr>
                <a:t>daerah</a:t>
              </a:r>
              <a:endParaRPr lang="en-US" sz="1200" dirty="0">
                <a:latin typeface="Arial Narrow" panose="020B0606020202030204" pitchFamily="34" charset="0"/>
              </a:endParaRPr>
            </a:p>
          </p:txBody>
        </p:sp>
        <p:sp>
          <p:nvSpPr>
            <p:cNvPr id="27" name="Rectangle 26"/>
            <p:cNvSpPr/>
            <p:nvPr/>
          </p:nvSpPr>
          <p:spPr>
            <a:xfrm>
              <a:off x="5743575" y="3060880"/>
              <a:ext cx="3086100" cy="156112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defTabSz="1218940"/>
              <a:r>
                <a:rPr lang="en-US" sz="1200" b="1" dirty="0">
                  <a:solidFill>
                    <a:srgbClr val="1991AC"/>
                  </a:solidFill>
                  <a:latin typeface="Arial Narrow" panose="020B0606020202030204" pitchFamily="34" charset="0"/>
                  <a:cs typeface="Century Gothic"/>
                </a:rPr>
                <a:t>(</a:t>
              </a:r>
              <a:r>
                <a:rPr lang="en-US" sz="1200" b="1" dirty="0" err="1">
                  <a:solidFill>
                    <a:srgbClr val="1991AC"/>
                  </a:solidFill>
                  <a:latin typeface="Arial Narrow" panose="020B0606020202030204" pitchFamily="34" charset="0"/>
                  <a:cs typeface="Century Gothic"/>
                </a:rPr>
                <a:t>Paal</a:t>
              </a:r>
              <a:r>
                <a:rPr lang="en-US" sz="1200" b="1" dirty="0">
                  <a:solidFill>
                    <a:srgbClr val="1991AC"/>
                  </a:solidFill>
                  <a:latin typeface="Arial Narrow" panose="020B0606020202030204" pitchFamily="34" charset="0"/>
                  <a:cs typeface="Century Gothic"/>
                </a:rPr>
                <a:t> 21)</a:t>
              </a:r>
            </a:p>
            <a:p>
              <a:pPr algn="ctr" defTabSz="1218940"/>
              <a:r>
                <a:rPr lang="en-US" sz="1200" b="1" dirty="0" err="1">
                  <a:solidFill>
                    <a:srgbClr val="1991AC"/>
                  </a:solidFill>
                  <a:latin typeface="Arial Narrow" panose="020B0606020202030204" pitchFamily="34" charset="0"/>
                  <a:cs typeface="Century Gothic"/>
                </a:rPr>
                <a:t>Verifikasi</a:t>
              </a:r>
              <a:r>
                <a:rPr lang="en-US" sz="1200" b="1" dirty="0">
                  <a:solidFill>
                    <a:srgbClr val="1991AC"/>
                  </a:solidFill>
                  <a:latin typeface="Arial Narrow" panose="020B0606020202030204" pitchFamily="34" charset="0"/>
                  <a:cs typeface="Century Gothic"/>
                </a:rPr>
                <a:t> </a:t>
              </a:r>
              <a:r>
                <a:rPr lang="en-US" sz="1200" b="1" dirty="0" err="1">
                  <a:solidFill>
                    <a:srgbClr val="1991AC"/>
                  </a:solidFill>
                  <a:latin typeface="Arial Narrow" panose="020B0606020202030204" pitchFamily="34" charset="0"/>
                  <a:cs typeface="Century Gothic"/>
                </a:rPr>
                <a:t>Usulan</a:t>
              </a:r>
              <a:r>
                <a:rPr lang="en-US" sz="1200" b="1" dirty="0">
                  <a:solidFill>
                    <a:srgbClr val="1991AC"/>
                  </a:solidFill>
                  <a:latin typeface="Arial Narrow" panose="020B0606020202030204" pitchFamily="34" charset="0"/>
                  <a:cs typeface="Century Gothic"/>
                </a:rPr>
                <a:t> DAK </a:t>
              </a:r>
              <a:r>
                <a:rPr lang="en-US" sz="1200" b="1" dirty="0" err="1">
                  <a:solidFill>
                    <a:srgbClr val="1991AC"/>
                  </a:solidFill>
                  <a:latin typeface="Arial Narrow" panose="020B0606020202030204" pitchFamily="34" charset="0"/>
                  <a:cs typeface="Century Gothic"/>
                </a:rPr>
                <a:t>Fisik</a:t>
              </a:r>
              <a:r>
                <a:rPr lang="en-US" sz="1200" b="1" dirty="0">
                  <a:solidFill>
                    <a:srgbClr val="1991AC"/>
                  </a:solidFill>
                  <a:latin typeface="Arial Narrow" panose="020B0606020202030204" pitchFamily="34" charset="0"/>
                  <a:cs typeface="Century Gothic"/>
                </a:rPr>
                <a:t> </a:t>
              </a:r>
              <a:r>
                <a:rPr lang="en-US" sz="1200" b="1" dirty="0" err="1">
                  <a:solidFill>
                    <a:srgbClr val="1991AC"/>
                  </a:solidFill>
                  <a:latin typeface="Arial Narrow" panose="020B0606020202030204" pitchFamily="34" charset="0"/>
                  <a:cs typeface="Century Gothic"/>
                </a:rPr>
                <a:t>Provinsi</a:t>
              </a:r>
              <a:r>
                <a:rPr lang="en-US" sz="1200" b="1" dirty="0">
                  <a:solidFill>
                    <a:srgbClr val="1991AC"/>
                  </a:solidFill>
                  <a:latin typeface="Arial Narrow" panose="020B0606020202030204" pitchFamily="34" charset="0"/>
                  <a:cs typeface="Century Gothic"/>
                </a:rPr>
                <a:t> </a:t>
              </a:r>
              <a:r>
                <a:rPr lang="en-US" sz="1200" b="1" dirty="0" err="1">
                  <a:solidFill>
                    <a:srgbClr val="1991AC"/>
                  </a:solidFill>
                  <a:latin typeface="Arial Narrow" panose="020B0606020202030204" pitchFamily="34" charset="0"/>
                  <a:cs typeface="Century Gothic"/>
                </a:rPr>
                <a:t>oleh</a:t>
              </a:r>
              <a:r>
                <a:rPr lang="en-US" sz="1200" b="1" dirty="0">
                  <a:solidFill>
                    <a:srgbClr val="1991AC"/>
                  </a:solidFill>
                  <a:latin typeface="Arial Narrow" panose="020B0606020202030204" pitchFamily="34" charset="0"/>
                  <a:cs typeface="Century Gothic"/>
                </a:rPr>
                <a:t> </a:t>
              </a:r>
              <a:r>
                <a:rPr lang="en-US" sz="1200" b="1" dirty="0" err="1">
                  <a:solidFill>
                    <a:srgbClr val="1991AC"/>
                  </a:solidFill>
                  <a:latin typeface="Arial Narrow" panose="020B0606020202030204" pitchFamily="34" charset="0"/>
                  <a:cs typeface="Century Gothic"/>
                </a:rPr>
                <a:t>Kemendagri</a:t>
              </a:r>
              <a:endParaRPr lang="en-US" sz="1200" b="1" dirty="0">
                <a:solidFill>
                  <a:srgbClr val="1991AC"/>
                </a:solidFill>
                <a:latin typeface="Arial Narrow" panose="020B0606020202030204" pitchFamily="34" charset="0"/>
                <a:cs typeface="Century Gothic"/>
              </a:endParaRPr>
            </a:p>
            <a:p>
              <a:pPr algn="ctr" defTabSz="1218940"/>
              <a:endParaRPr lang="en-US" sz="667" b="1" dirty="0">
                <a:solidFill>
                  <a:srgbClr val="1991AC"/>
                </a:solidFill>
                <a:latin typeface="Arial Narrow" panose="020B0606020202030204" pitchFamily="34" charset="0"/>
                <a:cs typeface="Century Gothic"/>
              </a:endParaRPr>
            </a:p>
            <a:p>
              <a:pPr algn="just"/>
              <a:r>
                <a:rPr lang="en-US" altLang="en-US" sz="1200" dirty="0" err="1">
                  <a:latin typeface="Arial Narrow" panose="020B0606020202030204" pitchFamily="34" charset="0"/>
                </a:rPr>
                <a:t>Menteri</a:t>
              </a:r>
              <a:r>
                <a:rPr lang="en-US" altLang="en-US" sz="1200" dirty="0">
                  <a:latin typeface="Arial Narrow" panose="020B0606020202030204" pitchFamily="34" charset="0"/>
                </a:rPr>
                <a:t> </a:t>
              </a:r>
              <a:r>
                <a:rPr lang="en-US" altLang="en-US" sz="1200" dirty="0" err="1">
                  <a:latin typeface="Arial Narrow" panose="020B0606020202030204" pitchFamily="34" charset="0"/>
                </a:rPr>
                <a:t>Dalam</a:t>
              </a:r>
              <a:r>
                <a:rPr lang="en-US" altLang="en-US" sz="1200" dirty="0">
                  <a:latin typeface="Arial Narrow" panose="020B0606020202030204" pitchFamily="34" charset="0"/>
                </a:rPr>
                <a:t> </a:t>
              </a:r>
              <a:r>
                <a:rPr lang="en-US" altLang="en-US" sz="1200" dirty="0" err="1">
                  <a:latin typeface="Arial Narrow" panose="020B0606020202030204" pitchFamily="34" charset="0"/>
                </a:rPr>
                <a:t>Negeri</a:t>
              </a:r>
              <a:r>
                <a:rPr lang="en-US" altLang="en-US" sz="1200" dirty="0">
                  <a:latin typeface="Arial Narrow" panose="020B0606020202030204" pitchFamily="34" charset="0"/>
                </a:rPr>
                <a:t> </a:t>
              </a:r>
              <a:r>
                <a:rPr lang="en-US" altLang="en-US" sz="1200" dirty="0" err="1">
                  <a:latin typeface="Arial Narrow" panose="020B0606020202030204" pitchFamily="34" charset="0"/>
                </a:rPr>
                <a:t>melalui</a:t>
              </a:r>
              <a:r>
                <a:rPr lang="en-US" altLang="en-US" sz="1200" dirty="0">
                  <a:latin typeface="Arial Narrow" panose="020B0606020202030204" pitchFamily="34" charset="0"/>
                </a:rPr>
                <a:t> Ditjen </a:t>
              </a:r>
              <a:r>
                <a:rPr lang="en-US" altLang="en-US" sz="1200" dirty="0" err="1">
                  <a:latin typeface="Arial Narrow" panose="020B0606020202030204" pitchFamily="34" charset="0"/>
                </a:rPr>
                <a:t>Bina</a:t>
              </a:r>
              <a:r>
                <a:rPr lang="en-US" altLang="en-US" sz="1200" dirty="0">
                  <a:latin typeface="Arial Narrow" panose="020B0606020202030204" pitchFamily="34" charset="0"/>
                </a:rPr>
                <a:t> Bangda </a:t>
              </a:r>
              <a:r>
                <a:rPr lang="en-US" altLang="en-US" sz="1200" dirty="0" err="1">
                  <a:latin typeface="Arial Narrow" panose="020B0606020202030204" pitchFamily="34" charset="0"/>
                </a:rPr>
                <a:t>melakukan</a:t>
              </a:r>
              <a:r>
                <a:rPr lang="en-US" altLang="en-US" sz="1200" dirty="0">
                  <a:latin typeface="Arial Narrow" panose="020B0606020202030204" pitchFamily="34" charset="0"/>
                </a:rPr>
                <a:t> </a:t>
              </a:r>
              <a:r>
                <a:rPr lang="en-US" altLang="en-US" sz="1200" dirty="0" err="1">
                  <a:latin typeface="Arial Narrow" panose="020B0606020202030204" pitchFamily="34" charset="0"/>
                </a:rPr>
                <a:t>verifikasi</a:t>
              </a:r>
              <a:r>
                <a:rPr lang="en-US" altLang="en-US" sz="1200" dirty="0">
                  <a:latin typeface="Arial Narrow" panose="020B0606020202030204" pitchFamily="34" charset="0"/>
                </a:rPr>
                <a:t> </a:t>
              </a:r>
              <a:r>
                <a:rPr lang="en-US" altLang="en-US" sz="1200" dirty="0" err="1">
                  <a:latin typeface="Arial Narrow" panose="020B0606020202030204" pitchFamily="34" charset="0"/>
                </a:rPr>
                <a:t>usulan</a:t>
              </a:r>
              <a:r>
                <a:rPr lang="en-US" altLang="en-US" sz="1200" dirty="0">
                  <a:latin typeface="Arial Narrow" panose="020B0606020202030204" pitchFamily="34" charset="0"/>
                </a:rPr>
                <a:t> DAK </a:t>
              </a:r>
              <a:r>
                <a:rPr lang="en-US" altLang="en-US" sz="1200" dirty="0" err="1">
                  <a:latin typeface="Arial Narrow" panose="020B0606020202030204" pitchFamily="34" charset="0"/>
                </a:rPr>
                <a:t>Provinsi</a:t>
              </a:r>
              <a:r>
                <a:rPr lang="en-US" altLang="en-US" sz="1200" dirty="0">
                  <a:latin typeface="Arial Narrow" panose="020B0606020202030204" pitchFamily="34" charset="0"/>
                </a:rPr>
                <a:t> </a:t>
              </a:r>
              <a:r>
                <a:rPr lang="en-US" altLang="en-US" sz="1200" dirty="0" err="1">
                  <a:latin typeface="Arial Narrow" panose="020B0606020202030204" pitchFamily="34" charset="0"/>
                </a:rPr>
                <a:t>untuk</a:t>
              </a:r>
              <a:r>
                <a:rPr lang="en-US" altLang="en-US" sz="1200" dirty="0">
                  <a:latin typeface="Arial Narrow" panose="020B0606020202030204" pitchFamily="34" charset="0"/>
                </a:rPr>
                <a:t> </a:t>
              </a:r>
              <a:r>
                <a:rPr lang="en-US" altLang="en-US" sz="1200" dirty="0" err="1">
                  <a:latin typeface="Arial Narrow" panose="020B0606020202030204" pitchFamily="34" charset="0"/>
                </a:rPr>
                <a:t>menilai</a:t>
              </a:r>
              <a:r>
                <a:rPr lang="en-US" altLang="en-US" sz="1200" dirty="0">
                  <a:latin typeface="Arial Narrow" panose="020B0606020202030204" pitchFamily="34" charset="0"/>
                </a:rPr>
                <a:t>:</a:t>
              </a:r>
            </a:p>
            <a:p>
              <a:pPr marL="239178" indent="-239178" algn="just">
                <a:buFont typeface="+mj-lt"/>
                <a:buAutoNum type="arabicPeriod"/>
              </a:pPr>
              <a:r>
                <a:rPr lang="en-US" altLang="en-US" sz="1200" dirty="0" err="1">
                  <a:latin typeface="Arial Narrow" panose="020B0606020202030204" pitchFamily="34" charset="0"/>
                </a:rPr>
                <a:t>Dukungan</a:t>
              </a:r>
              <a:r>
                <a:rPr lang="en-US" altLang="en-US" sz="1200" dirty="0">
                  <a:latin typeface="Arial Narrow" panose="020B0606020202030204" pitchFamily="34" charset="0"/>
                </a:rPr>
                <a:t> </a:t>
              </a:r>
              <a:r>
                <a:rPr lang="en-US" altLang="en-US" sz="1200" dirty="0" err="1">
                  <a:latin typeface="Arial Narrow" panose="020B0606020202030204" pitchFamily="34" charset="0"/>
                </a:rPr>
                <a:t>terhadap</a:t>
              </a:r>
              <a:r>
                <a:rPr lang="en-US" altLang="en-US" sz="1200" dirty="0">
                  <a:latin typeface="Arial Narrow" panose="020B0606020202030204" pitchFamily="34" charset="0"/>
                </a:rPr>
                <a:t> </a:t>
              </a:r>
              <a:r>
                <a:rPr lang="en-US" altLang="en-US" sz="1200" dirty="0" err="1">
                  <a:latin typeface="Arial Narrow" panose="020B0606020202030204" pitchFamily="34" charset="0"/>
                </a:rPr>
                <a:t>capaian</a:t>
              </a:r>
              <a:r>
                <a:rPr lang="en-US" altLang="en-US" sz="1200" dirty="0">
                  <a:latin typeface="Arial Narrow" panose="020B0606020202030204" pitchFamily="34" charset="0"/>
                </a:rPr>
                <a:t> </a:t>
              </a:r>
              <a:r>
                <a:rPr lang="en-US" altLang="en-US" sz="1200" dirty="0" err="1">
                  <a:latin typeface="Arial Narrow" panose="020B0606020202030204" pitchFamily="34" charset="0"/>
                </a:rPr>
                <a:t>prioritas</a:t>
              </a:r>
              <a:r>
                <a:rPr lang="en-US" altLang="en-US" sz="1200" dirty="0">
                  <a:latin typeface="Arial Narrow" panose="020B0606020202030204" pitchFamily="34" charset="0"/>
                </a:rPr>
                <a:t> </a:t>
              </a:r>
              <a:r>
                <a:rPr lang="en-US" altLang="en-US" sz="1200" dirty="0" err="1">
                  <a:latin typeface="Arial Narrow" panose="020B0606020202030204" pitchFamily="34" charset="0"/>
                </a:rPr>
                <a:t>urusan</a:t>
              </a:r>
              <a:r>
                <a:rPr lang="en-US" altLang="en-US" sz="1200" dirty="0">
                  <a:latin typeface="Arial Narrow" panose="020B0606020202030204" pitchFamily="34" charset="0"/>
                </a:rPr>
                <a:t> </a:t>
              </a:r>
              <a:r>
                <a:rPr lang="en-US" altLang="en-US" sz="1200" dirty="0" err="1">
                  <a:latin typeface="Arial Narrow" panose="020B0606020202030204" pitchFamily="34" charset="0"/>
                </a:rPr>
                <a:t>dan</a:t>
              </a:r>
              <a:r>
                <a:rPr lang="en-US" altLang="en-US" sz="1200" dirty="0">
                  <a:latin typeface="Arial Narrow" panose="020B0606020202030204" pitchFamily="34" charset="0"/>
                </a:rPr>
                <a:t> SPM;</a:t>
              </a:r>
            </a:p>
            <a:p>
              <a:pPr marL="239178" indent="-239178" algn="just">
                <a:buFont typeface="+mj-lt"/>
                <a:buAutoNum type="arabicPeriod"/>
              </a:pPr>
              <a:r>
                <a:rPr lang="fi-FI" altLang="en-US" sz="1200" dirty="0">
                  <a:latin typeface="Arial Narrow" panose="020B0606020202030204" pitchFamily="34" charset="0"/>
                </a:rPr>
                <a:t>Tingkat kepatuhan pelaporan kemajuan pelaksanaan DAK per triwulan;</a:t>
              </a:r>
            </a:p>
            <a:p>
              <a:pPr marL="239178" indent="-239178" algn="just">
                <a:buFont typeface="+mj-lt"/>
                <a:buAutoNum type="arabicPeriod"/>
              </a:pPr>
              <a:endParaRPr lang="en-US" altLang="en-US" sz="133" dirty="0">
                <a:latin typeface="Arial Narrow" panose="020B0606020202030204" pitchFamily="34" charset="0"/>
              </a:endParaRPr>
            </a:p>
            <a:p>
              <a:pPr marL="239178" indent="-239178" algn="just">
                <a:buFont typeface="+mj-lt"/>
                <a:buAutoNum type="arabicPeriod"/>
              </a:pPr>
              <a:r>
                <a:rPr lang="nl-NL" altLang="en-US" sz="1200" dirty="0">
                  <a:latin typeface="Arial Narrow" panose="020B0606020202030204" pitchFamily="34" charset="0"/>
                </a:rPr>
                <a:t>Ketersediaan dokumen teknis dan administratif; dan</a:t>
              </a:r>
            </a:p>
            <a:p>
              <a:pPr marL="239178" indent="-239178" algn="just">
                <a:buFont typeface="+mj-lt"/>
                <a:buAutoNum type="arabicPeriod"/>
              </a:pPr>
              <a:endParaRPr lang="en-US" altLang="en-US" sz="133" dirty="0">
                <a:latin typeface="Arial Narrow" panose="020B0606020202030204" pitchFamily="34" charset="0"/>
              </a:endParaRPr>
            </a:p>
            <a:p>
              <a:pPr marL="239178" indent="-239178" algn="just">
                <a:buFont typeface="+mj-lt"/>
                <a:buAutoNum type="arabicPeriod"/>
              </a:pPr>
              <a:r>
                <a:rPr lang="en-US" altLang="en-US" sz="1200" dirty="0" err="1">
                  <a:latin typeface="Arial Narrow" panose="020B0606020202030204" pitchFamily="34" charset="0"/>
                </a:rPr>
                <a:t>Indikator</a:t>
              </a:r>
              <a:r>
                <a:rPr lang="en-US" altLang="en-US" sz="1200" dirty="0">
                  <a:latin typeface="Arial Narrow" panose="020B0606020202030204" pitchFamily="34" charset="0"/>
                </a:rPr>
                <a:t> lain yang </a:t>
              </a:r>
              <a:r>
                <a:rPr lang="en-US" altLang="en-US" sz="1200" dirty="0" err="1">
                  <a:latin typeface="Arial Narrow" panose="020B0606020202030204" pitchFamily="34" charset="0"/>
                </a:rPr>
                <a:t>disepakati</a:t>
              </a:r>
              <a:r>
                <a:rPr lang="en-US" altLang="en-US" sz="1200" dirty="0">
                  <a:latin typeface="Arial Narrow" panose="020B0606020202030204" pitchFamily="34" charset="0"/>
                </a:rPr>
                <a:t> </a:t>
              </a:r>
              <a:r>
                <a:rPr lang="en-US" altLang="en-US" sz="1200" dirty="0" err="1">
                  <a:latin typeface="Arial Narrow" panose="020B0606020202030204" pitchFamily="34" charset="0"/>
                </a:rPr>
                <a:t>dengan</a:t>
              </a:r>
              <a:r>
                <a:rPr lang="en-US" altLang="en-US" sz="1200" dirty="0">
                  <a:latin typeface="Arial Narrow" panose="020B0606020202030204" pitchFamily="34" charset="0"/>
                </a:rPr>
                <a:t> </a:t>
              </a:r>
              <a:r>
                <a:rPr lang="en-US" altLang="en-US" sz="1200" dirty="0" err="1">
                  <a:latin typeface="Arial Narrow" panose="020B0606020202030204" pitchFamily="34" charset="0"/>
                </a:rPr>
                <a:t>kementerian</a:t>
              </a:r>
              <a:r>
                <a:rPr lang="en-US" altLang="en-US" sz="1200" dirty="0">
                  <a:latin typeface="Arial Narrow" panose="020B0606020202030204" pitchFamily="34" charset="0"/>
                </a:rPr>
                <a:t> </a:t>
              </a:r>
              <a:r>
                <a:rPr lang="en-US" altLang="en-US" sz="1200" dirty="0" err="1">
                  <a:latin typeface="Arial Narrow" panose="020B0606020202030204" pitchFamily="34" charset="0"/>
                </a:rPr>
                <a:t>dan</a:t>
              </a:r>
              <a:r>
                <a:rPr lang="en-US" altLang="en-US" sz="1200" dirty="0">
                  <a:latin typeface="Arial Narrow" panose="020B0606020202030204" pitchFamily="34" charset="0"/>
                </a:rPr>
                <a:t> </a:t>
              </a:r>
              <a:r>
                <a:rPr lang="en-US" altLang="en-US" sz="1200" dirty="0" err="1">
                  <a:latin typeface="Arial Narrow" panose="020B0606020202030204" pitchFamily="34" charset="0"/>
                </a:rPr>
                <a:t>lembaga</a:t>
              </a:r>
              <a:r>
                <a:rPr lang="en-US" altLang="en-US" sz="1200" dirty="0">
                  <a:latin typeface="Arial Narrow" panose="020B0606020202030204" pitchFamily="34" charset="0"/>
                </a:rPr>
                <a:t> </a:t>
              </a:r>
              <a:r>
                <a:rPr lang="en-US" altLang="en-US" sz="1200" dirty="0" err="1">
                  <a:latin typeface="Arial Narrow" panose="020B0606020202030204" pitchFamily="34" charset="0"/>
                </a:rPr>
                <a:t>terkait</a:t>
              </a:r>
              <a:endParaRPr lang="en-US" sz="1200" dirty="0"/>
            </a:p>
          </p:txBody>
        </p:sp>
      </p:grpSp>
      <p:grpSp>
        <p:nvGrpSpPr>
          <p:cNvPr id="28" name="Group 27"/>
          <p:cNvGrpSpPr/>
          <p:nvPr/>
        </p:nvGrpSpPr>
        <p:grpSpPr>
          <a:xfrm>
            <a:off x="193824" y="1433703"/>
            <a:ext cx="4502795" cy="5026756"/>
            <a:chOff x="107155" y="1051964"/>
            <a:chExt cx="3377096" cy="3770067"/>
          </a:xfrm>
        </p:grpSpPr>
        <p:sp>
          <p:nvSpPr>
            <p:cNvPr id="29" name="Rounded Rectangle 28"/>
            <p:cNvSpPr/>
            <p:nvPr/>
          </p:nvSpPr>
          <p:spPr>
            <a:xfrm>
              <a:off x="107155" y="1051964"/>
              <a:ext cx="3377096" cy="3770067"/>
            </a:xfrm>
            <a:prstGeom prst="roundRect">
              <a:avLst/>
            </a:prstGeom>
            <a:solidFill>
              <a:schemeClr val="accent2">
                <a:lumMod val="40000"/>
                <a:lumOff val="60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400"/>
            </a:p>
          </p:txBody>
        </p:sp>
        <p:sp>
          <p:nvSpPr>
            <p:cNvPr id="30" name="Rectangle 29"/>
            <p:cNvSpPr/>
            <p:nvPr/>
          </p:nvSpPr>
          <p:spPr>
            <a:xfrm>
              <a:off x="298051" y="1200152"/>
              <a:ext cx="2977235" cy="1621109"/>
            </a:xfrm>
            <a:prstGeom prst="rect">
              <a:avLst/>
            </a:prstGeom>
            <a:solidFill>
              <a:srgbClr val="FFFFFF"/>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1133" b="1" dirty="0" err="1">
                  <a:solidFill>
                    <a:srgbClr val="01A59E"/>
                  </a:solidFill>
                  <a:latin typeface="Arial Narrow" panose="020B0606020202030204" pitchFamily="34" charset="0"/>
                  <a:cs typeface="Century Gothic"/>
                </a:rPr>
                <a:t>Pasal</a:t>
              </a:r>
              <a:r>
                <a:rPr lang="en-US" sz="1133" b="1" dirty="0">
                  <a:solidFill>
                    <a:srgbClr val="01A59E"/>
                  </a:solidFill>
                  <a:latin typeface="Arial Narrow" panose="020B0606020202030204" pitchFamily="34" charset="0"/>
                  <a:cs typeface="Century Gothic"/>
                </a:rPr>
                <a:t> 7</a:t>
              </a:r>
              <a:endParaRPr lang="en-US" sz="1133" dirty="0">
                <a:solidFill>
                  <a:schemeClr val="tx1"/>
                </a:solidFill>
                <a:latin typeface="Arial Narrow" panose="020B0606020202030204" pitchFamily="34" charset="0"/>
                <a:cs typeface="Calibri Light" panose="020F0302020204030204" pitchFamily="34" charset="0"/>
              </a:endParaRPr>
            </a:p>
            <a:p>
              <a:pPr algn="ctr"/>
              <a:r>
                <a:rPr lang="en-US" sz="1133" b="1" dirty="0" err="1">
                  <a:solidFill>
                    <a:srgbClr val="01A59E"/>
                  </a:solidFill>
                  <a:latin typeface="Arial Narrow" panose="020B0606020202030204" pitchFamily="34" charset="0"/>
                  <a:cs typeface="Century Gothic"/>
                </a:rPr>
                <a:t>Verifikasi</a:t>
              </a:r>
              <a:r>
                <a:rPr lang="en-US" sz="1133" b="1" dirty="0">
                  <a:solidFill>
                    <a:srgbClr val="01A59E"/>
                  </a:solidFill>
                  <a:latin typeface="Arial Narrow" panose="020B0606020202030204" pitchFamily="34" charset="0"/>
                  <a:cs typeface="Century Gothic"/>
                </a:rPr>
                <a:t> </a:t>
              </a:r>
              <a:r>
                <a:rPr lang="en-US" sz="1133" b="1" dirty="0" err="1">
                  <a:solidFill>
                    <a:srgbClr val="01A59E"/>
                  </a:solidFill>
                  <a:latin typeface="Arial Narrow" panose="020B0606020202030204" pitchFamily="34" charset="0"/>
                  <a:cs typeface="Century Gothic"/>
                </a:rPr>
                <a:t>Usulan</a:t>
              </a:r>
              <a:r>
                <a:rPr lang="en-US" sz="1133" b="1" dirty="0">
                  <a:solidFill>
                    <a:srgbClr val="01A59E"/>
                  </a:solidFill>
                  <a:latin typeface="Arial Narrow" panose="020B0606020202030204" pitchFamily="34" charset="0"/>
                  <a:cs typeface="Century Gothic"/>
                </a:rPr>
                <a:t> DAK </a:t>
              </a:r>
              <a:r>
                <a:rPr lang="en-US" sz="1133" b="1" dirty="0" err="1">
                  <a:solidFill>
                    <a:srgbClr val="01A59E"/>
                  </a:solidFill>
                  <a:latin typeface="Arial Narrow" panose="020B0606020202030204" pitchFamily="34" charset="0"/>
                  <a:cs typeface="Century Gothic"/>
                </a:rPr>
                <a:t>Fisik</a:t>
              </a:r>
              <a:r>
                <a:rPr lang="en-US" sz="1133" b="1" dirty="0">
                  <a:solidFill>
                    <a:srgbClr val="01A59E"/>
                  </a:solidFill>
                  <a:latin typeface="Arial Narrow" panose="020B0606020202030204" pitchFamily="34" charset="0"/>
                  <a:cs typeface="Century Gothic"/>
                </a:rPr>
                <a:t> </a:t>
              </a:r>
              <a:r>
                <a:rPr lang="en-US" sz="1133" b="1" dirty="0" err="1">
                  <a:solidFill>
                    <a:srgbClr val="01A59E"/>
                  </a:solidFill>
                  <a:latin typeface="Arial Narrow" panose="020B0606020202030204" pitchFamily="34" charset="0"/>
                  <a:cs typeface="Century Gothic"/>
                </a:rPr>
                <a:t>Kab</a:t>
              </a:r>
              <a:r>
                <a:rPr lang="en-US" sz="1133" b="1" dirty="0">
                  <a:solidFill>
                    <a:srgbClr val="01A59E"/>
                  </a:solidFill>
                  <a:latin typeface="Arial Narrow" panose="020B0606020202030204" pitchFamily="34" charset="0"/>
                  <a:cs typeface="Century Gothic"/>
                </a:rPr>
                <a:t>/Kota</a:t>
              </a:r>
            </a:p>
            <a:p>
              <a:pPr marL="239178" indent="-239178" algn="just">
                <a:buFont typeface="+mj-lt"/>
                <a:buAutoNum type="arabicPeriod"/>
              </a:pPr>
              <a:r>
                <a:rPr lang="en-US" sz="1133" dirty="0" err="1">
                  <a:solidFill>
                    <a:schemeClr val="tx1"/>
                  </a:solidFill>
                  <a:latin typeface="Arial Narrow" panose="020B0606020202030204" pitchFamily="34" charset="0"/>
                  <a:cs typeface="Calibri Light" panose="020F0302020204030204" pitchFamily="34" charset="0"/>
                </a:rPr>
                <a:t>Setda</a:t>
              </a:r>
              <a:r>
                <a:rPr lang="en-US" sz="1133" dirty="0">
                  <a:solidFill>
                    <a:schemeClr val="tx1"/>
                  </a:solidFill>
                  <a:latin typeface="Arial Narrow" panose="020B0606020202030204" pitchFamily="34" charset="0"/>
                  <a:cs typeface="Calibri Light" panose="020F0302020204030204" pitchFamily="34" charset="0"/>
                </a:rPr>
                <a:t> (</a:t>
              </a:r>
              <a:r>
                <a:rPr lang="en-US" sz="1133" dirty="0" err="1">
                  <a:solidFill>
                    <a:schemeClr val="tx1"/>
                  </a:solidFill>
                  <a:latin typeface="Arial Narrow" panose="020B0606020202030204" pitchFamily="34" charset="0"/>
                  <a:cs typeface="Calibri Light" panose="020F0302020204030204" pitchFamily="34" charset="0"/>
                </a:rPr>
                <a:t>Bagian</a:t>
              </a:r>
              <a:r>
                <a:rPr lang="en-US" sz="1133" dirty="0">
                  <a:solidFill>
                    <a:schemeClr val="tx1"/>
                  </a:solidFill>
                  <a:latin typeface="Arial Narrow" panose="020B0606020202030204" pitchFamily="34" charset="0"/>
                  <a:cs typeface="Calibri Light" panose="020F0302020204030204" pitchFamily="34" charset="0"/>
                </a:rPr>
                <a:t> Adm. Pembangunan </a:t>
              </a:r>
              <a:r>
                <a:rPr lang="en-US" sz="1133" dirty="0" err="1">
                  <a:solidFill>
                    <a:schemeClr val="tx1"/>
                  </a:solidFill>
                  <a:latin typeface="Arial Narrow" panose="020B0606020202030204" pitchFamily="34" charset="0"/>
                  <a:cs typeface="Calibri Light" panose="020F0302020204030204" pitchFamily="34" charset="0"/>
                </a:rPr>
                <a:t>atau</a:t>
              </a:r>
              <a:r>
                <a:rPr lang="en-US" sz="1133" dirty="0">
                  <a:solidFill>
                    <a:schemeClr val="tx1"/>
                  </a:solidFill>
                  <a:latin typeface="Arial Narrow" panose="020B0606020202030204" pitchFamily="34" charset="0"/>
                  <a:cs typeface="Calibri Light" panose="020F0302020204030204" pitchFamily="34" charset="0"/>
                </a:rPr>
                <a:t> </a:t>
              </a:r>
              <a:r>
                <a:rPr lang="en-US" sz="1133" dirty="0" err="1">
                  <a:solidFill>
                    <a:schemeClr val="tx1"/>
                  </a:solidFill>
                  <a:latin typeface="Arial Narrow" panose="020B0606020202030204" pitchFamily="34" charset="0"/>
                  <a:cs typeface="Calibri Light" panose="020F0302020204030204" pitchFamily="34" charset="0"/>
                </a:rPr>
                <a:t>sebutan</a:t>
              </a:r>
              <a:r>
                <a:rPr lang="en-US" sz="1133" dirty="0">
                  <a:solidFill>
                    <a:schemeClr val="tx1"/>
                  </a:solidFill>
                  <a:latin typeface="Arial Narrow" panose="020B0606020202030204" pitchFamily="34" charset="0"/>
                  <a:cs typeface="Calibri Light" panose="020F0302020204030204" pitchFamily="34" charset="0"/>
                </a:rPr>
                <a:t> lain) </a:t>
              </a:r>
              <a:r>
                <a:rPr lang="en-US" sz="1133" dirty="0" err="1">
                  <a:solidFill>
                    <a:schemeClr val="tx1"/>
                  </a:solidFill>
                  <a:latin typeface="Arial Narrow" panose="020B0606020202030204" pitchFamily="34" charset="0"/>
                  <a:cs typeface="Calibri Light" panose="020F0302020204030204" pitchFamily="34" charset="0"/>
                </a:rPr>
                <a:t>melakukan</a:t>
              </a:r>
              <a:r>
                <a:rPr lang="en-US" sz="1133" dirty="0">
                  <a:solidFill>
                    <a:schemeClr val="tx1"/>
                  </a:solidFill>
                  <a:latin typeface="Arial Narrow" panose="020B0606020202030204" pitchFamily="34" charset="0"/>
                  <a:cs typeface="Calibri Light" panose="020F0302020204030204" pitchFamily="34" charset="0"/>
                </a:rPr>
                <a:t> </a:t>
              </a:r>
              <a:r>
                <a:rPr lang="en-US" sz="1133" dirty="0" err="1">
                  <a:solidFill>
                    <a:schemeClr val="tx1"/>
                  </a:solidFill>
                  <a:latin typeface="Arial Narrow" panose="020B0606020202030204" pitchFamily="34" charset="0"/>
                  <a:cs typeface="Calibri Light" panose="020F0302020204030204" pitchFamily="34" charset="0"/>
                </a:rPr>
                <a:t>verifikasi</a:t>
              </a:r>
              <a:r>
                <a:rPr lang="en-US" sz="1133" dirty="0">
                  <a:solidFill>
                    <a:schemeClr val="tx1"/>
                  </a:solidFill>
                  <a:latin typeface="Arial Narrow" panose="020B0606020202030204" pitchFamily="34" charset="0"/>
                  <a:cs typeface="Calibri Light" panose="020F0302020204030204" pitchFamily="34" charset="0"/>
                </a:rPr>
                <a:t> </a:t>
              </a:r>
              <a:r>
                <a:rPr lang="en-US" sz="1133" dirty="0" err="1">
                  <a:solidFill>
                    <a:schemeClr val="tx1"/>
                  </a:solidFill>
                  <a:latin typeface="Arial Narrow" panose="020B0606020202030204" pitchFamily="34" charset="0"/>
                  <a:cs typeface="Calibri Light" panose="020F0302020204030204" pitchFamily="34" charset="0"/>
                </a:rPr>
                <a:t>untuk</a:t>
              </a:r>
              <a:r>
                <a:rPr lang="en-US" sz="1133" dirty="0">
                  <a:solidFill>
                    <a:schemeClr val="tx1"/>
                  </a:solidFill>
                  <a:latin typeface="Arial Narrow" panose="020B0606020202030204" pitchFamily="34" charset="0"/>
                  <a:cs typeface="Calibri Light" panose="020F0302020204030204" pitchFamily="34" charset="0"/>
                </a:rPr>
                <a:t> </a:t>
              </a:r>
              <a:r>
                <a:rPr lang="en-US" sz="1133" dirty="0" err="1">
                  <a:solidFill>
                    <a:schemeClr val="tx1"/>
                  </a:solidFill>
                  <a:latin typeface="Arial Narrow" panose="020B0606020202030204" pitchFamily="34" charset="0"/>
                  <a:cs typeface="Calibri Light" panose="020F0302020204030204" pitchFamily="34" charset="0"/>
                </a:rPr>
                <a:t>menilai</a:t>
              </a:r>
              <a:r>
                <a:rPr lang="en-US" sz="1133" dirty="0">
                  <a:solidFill>
                    <a:schemeClr val="tx1"/>
                  </a:solidFill>
                  <a:latin typeface="Arial Narrow" panose="020B0606020202030204" pitchFamily="34" charset="0"/>
                  <a:cs typeface="Calibri Light" panose="020F0302020204030204" pitchFamily="34" charset="0"/>
                </a:rPr>
                <a:t> </a:t>
              </a:r>
              <a:r>
                <a:rPr lang="en-US" sz="1133" dirty="0" err="1">
                  <a:solidFill>
                    <a:schemeClr val="tx1"/>
                  </a:solidFill>
                  <a:latin typeface="Arial Narrow" panose="020B0606020202030204" pitchFamily="34" charset="0"/>
                  <a:cs typeface="Calibri Light" panose="020F0302020204030204" pitchFamily="34" charset="0"/>
                </a:rPr>
                <a:t>kesuaian</a:t>
              </a:r>
              <a:r>
                <a:rPr lang="en-US" sz="1133" dirty="0">
                  <a:solidFill>
                    <a:schemeClr val="tx1"/>
                  </a:solidFill>
                  <a:latin typeface="Arial Narrow" panose="020B0606020202030204" pitchFamily="34" charset="0"/>
                  <a:cs typeface="Calibri Light" panose="020F0302020204030204" pitchFamily="34" charset="0"/>
                </a:rPr>
                <a:t> </a:t>
              </a:r>
              <a:r>
                <a:rPr lang="en-US" sz="1133" dirty="0" err="1">
                  <a:solidFill>
                    <a:schemeClr val="tx1"/>
                  </a:solidFill>
                  <a:latin typeface="Arial Narrow" panose="020B0606020202030204" pitchFamily="34" charset="0"/>
                  <a:cs typeface="Calibri Light" panose="020F0302020204030204" pitchFamily="34" charset="0"/>
                </a:rPr>
                <a:t>usulan</a:t>
              </a:r>
              <a:r>
                <a:rPr lang="en-US" sz="1133" dirty="0">
                  <a:solidFill>
                    <a:schemeClr val="tx1"/>
                  </a:solidFill>
                  <a:latin typeface="Arial Narrow" panose="020B0606020202030204" pitchFamily="34" charset="0"/>
                  <a:cs typeface="Calibri Light" panose="020F0302020204030204" pitchFamily="34" charset="0"/>
                </a:rPr>
                <a:t> </a:t>
              </a:r>
              <a:r>
                <a:rPr lang="en-US" sz="1133" dirty="0" err="1">
                  <a:solidFill>
                    <a:schemeClr val="tx1"/>
                  </a:solidFill>
                  <a:latin typeface="Arial Narrow" panose="020B0606020202030204" pitchFamily="34" charset="0"/>
                  <a:cs typeface="Calibri Light" panose="020F0302020204030204" pitchFamily="34" charset="0"/>
                </a:rPr>
                <a:t>terhadap</a:t>
              </a:r>
              <a:r>
                <a:rPr lang="en-US" sz="1133" dirty="0">
                  <a:solidFill>
                    <a:schemeClr val="tx1"/>
                  </a:solidFill>
                  <a:latin typeface="Arial Narrow" panose="020B0606020202030204" pitchFamily="34" charset="0"/>
                  <a:cs typeface="Calibri Light" panose="020F0302020204030204" pitchFamily="34" charset="0"/>
                </a:rPr>
                <a:t> </a:t>
              </a:r>
              <a:r>
                <a:rPr lang="en-US" sz="1133" dirty="0" err="1">
                  <a:solidFill>
                    <a:schemeClr val="tx1"/>
                  </a:solidFill>
                  <a:latin typeface="Arial Narrow" panose="020B0606020202030204" pitchFamily="34" charset="0"/>
                  <a:cs typeface="Calibri Light" panose="020F0302020204030204" pitchFamily="34" charset="0"/>
                </a:rPr>
                <a:t>prioritas</a:t>
              </a:r>
              <a:r>
                <a:rPr lang="en-US" sz="1133" dirty="0">
                  <a:solidFill>
                    <a:schemeClr val="tx1"/>
                  </a:solidFill>
                  <a:latin typeface="Arial Narrow" panose="020B0606020202030204" pitchFamily="34" charset="0"/>
                  <a:cs typeface="Calibri Light" panose="020F0302020204030204" pitchFamily="34" charset="0"/>
                </a:rPr>
                <a:t> </a:t>
              </a:r>
              <a:r>
                <a:rPr lang="en-US" sz="1133" dirty="0" err="1">
                  <a:solidFill>
                    <a:schemeClr val="tx1"/>
                  </a:solidFill>
                  <a:latin typeface="Arial Narrow" panose="020B0606020202030204" pitchFamily="34" charset="0"/>
                  <a:cs typeface="Calibri Light" panose="020F0302020204030204" pitchFamily="34" charset="0"/>
                </a:rPr>
                <a:t>dan</a:t>
              </a:r>
              <a:r>
                <a:rPr lang="en-US" sz="1133" dirty="0">
                  <a:solidFill>
                    <a:schemeClr val="tx1"/>
                  </a:solidFill>
                  <a:latin typeface="Arial Narrow" panose="020B0606020202030204" pitchFamily="34" charset="0"/>
                  <a:cs typeface="Calibri Light" panose="020F0302020204030204" pitchFamily="34" charset="0"/>
                </a:rPr>
                <a:t> </a:t>
              </a:r>
              <a:r>
                <a:rPr lang="en-US" sz="1133" dirty="0" err="1">
                  <a:solidFill>
                    <a:schemeClr val="tx1"/>
                  </a:solidFill>
                  <a:latin typeface="Arial Narrow" panose="020B0606020202030204" pitchFamily="34" charset="0"/>
                  <a:cs typeface="Calibri Light" panose="020F0302020204030204" pitchFamily="34" charset="0"/>
                </a:rPr>
                <a:t>kebutuhan</a:t>
              </a:r>
              <a:r>
                <a:rPr lang="en-US" sz="1133" dirty="0">
                  <a:solidFill>
                    <a:schemeClr val="tx1"/>
                  </a:solidFill>
                  <a:latin typeface="Arial Narrow" panose="020B0606020202030204" pitchFamily="34" charset="0"/>
                  <a:cs typeface="Calibri Light" panose="020F0302020204030204" pitchFamily="34" charset="0"/>
                </a:rPr>
                <a:t> </a:t>
              </a:r>
              <a:r>
                <a:rPr lang="en-US" sz="1133" dirty="0" err="1">
                  <a:solidFill>
                    <a:schemeClr val="tx1"/>
                  </a:solidFill>
                  <a:latin typeface="Arial Narrow" panose="020B0606020202030204" pitchFamily="34" charset="0"/>
                  <a:cs typeface="Calibri Light" panose="020F0302020204030204" pitchFamily="34" charset="0"/>
                </a:rPr>
                <a:t>daerah</a:t>
              </a:r>
              <a:r>
                <a:rPr lang="en-US" sz="1133" dirty="0">
                  <a:solidFill>
                    <a:schemeClr val="tx1"/>
                  </a:solidFill>
                  <a:latin typeface="Arial Narrow" panose="020B0606020202030204" pitchFamily="34" charset="0"/>
                  <a:cs typeface="Calibri Light" panose="020F0302020204030204" pitchFamily="34" charset="0"/>
                </a:rPr>
                <a:t> </a:t>
              </a:r>
              <a:r>
                <a:rPr lang="en-US" sz="1133" dirty="0" err="1">
                  <a:solidFill>
                    <a:schemeClr val="tx1"/>
                  </a:solidFill>
                  <a:latin typeface="Arial Narrow" panose="020B0606020202030204" pitchFamily="34" charset="0"/>
                  <a:cs typeface="Calibri Light" panose="020F0302020204030204" pitchFamily="34" charset="0"/>
                </a:rPr>
                <a:t>kabupaten</a:t>
              </a:r>
              <a:r>
                <a:rPr lang="en-US" sz="1133" dirty="0">
                  <a:solidFill>
                    <a:schemeClr val="tx1"/>
                  </a:solidFill>
                  <a:latin typeface="Arial Narrow" panose="020B0606020202030204" pitchFamily="34" charset="0"/>
                  <a:cs typeface="Calibri Light" panose="020F0302020204030204" pitchFamily="34" charset="0"/>
                </a:rPr>
                <a:t>/</a:t>
              </a:r>
              <a:r>
                <a:rPr lang="en-US" sz="1133" dirty="0" err="1">
                  <a:solidFill>
                    <a:schemeClr val="tx1"/>
                  </a:solidFill>
                  <a:latin typeface="Arial Narrow" panose="020B0606020202030204" pitchFamily="34" charset="0"/>
                  <a:cs typeface="Calibri Light" panose="020F0302020204030204" pitchFamily="34" charset="0"/>
                </a:rPr>
                <a:t>kota</a:t>
              </a:r>
              <a:r>
                <a:rPr lang="en-US" sz="1133" dirty="0">
                  <a:solidFill>
                    <a:schemeClr val="tx1"/>
                  </a:solidFill>
                  <a:latin typeface="Arial Narrow" panose="020B0606020202030204" pitchFamily="34" charset="0"/>
                  <a:cs typeface="Calibri Light" panose="020F0302020204030204" pitchFamily="34" charset="0"/>
                </a:rPr>
                <a:t> </a:t>
              </a:r>
              <a:r>
                <a:rPr lang="en-US" sz="1133" dirty="0" err="1">
                  <a:solidFill>
                    <a:schemeClr val="tx1"/>
                  </a:solidFill>
                  <a:latin typeface="Arial Narrow" panose="020B0606020202030204" pitchFamily="34" charset="0"/>
                  <a:cs typeface="Calibri Light" panose="020F0302020204030204" pitchFamily="34" charset="0"/>
                </a:rPr>
                <a:t>serta</a:t>
              </a:r>
              <a:r>
                <a:rPr lang="en-US" sz="1133" dirty="0">
                  <a:solidFill>
                    <a:schemeClr val="tx1"/>
                  </a:solidFill>
                  <a:latin typeface="Arial Narrow" panose="020B0606020202030204" pitchFamily="34" charset="0"/>
                  <a:cs typeface="Calibri Light" panose="020F0302020204030204" pitchFamily="34" charset="0"/>
                </a:rPr>
                <a:t> </a:t>
              </a:r>
              <a:r>
                <a:rPr lang="en-US" sz="1133" dirty="0" err="1">
                  <a:solidFill>
                    <a:schemeClr val="tx1"/>
                  </a:solidFill>
                  <a:latin typeface="Arial Narrow" panose="020B0606020202030204" pitchFamily="34" charset="0"/>
                  <a:cs typeface="Calibri Light" panose="020F0302020204030204" pitchFamily="34" charset="0"/>
                </a:rPr>
                <a:t>dukungan</a:t>
              </a:r>
              <a:r>
                <a:rPr lang="en-US" sz="1133" dirty="0">
                  <a:solidFill>
                    <a:schemeClr val="tx1"/>
                  </a:solidFill>
                  <a:latin typeface="Arial Narrow" panose="020B0606020202030204" pitchFamily="34" charset="0"/>
                  <a:cs typeface="Calibri Light" panose="020F0302020204030204" pitchFamily="34" charset="0"/>
                </a:rPr>
                <a:t> </a:t>
              </a:r>
              <a:r>
                <a:rPr lang="en-US" sz="1133" dirty="0" err="1">
                  <a:solidFill>
                    <a:schemeClr val="tx1"/>
                  </a:solidFill>
                  <a:latin typeface="Arial Narrow" panose="020B0606020202030204" pitchFamily="34" charset="0"/>
                  <a:cs typeface="Calibri Light" panose="020F0302020204030204" pitchFamily="34" charset="0"/>
                </a:rPr>
                <a:t>pemenuhan</a:t>
              </a:r>
              <a:r>
                <a:rPr lang="en-US" sz="1133" dirty="0">
                  <a:solidFill>
                    <a:schemeClr val="tx1"/>
                  </a:solidFill>
                  <a:latin typeface="Arial Narrow" panose="020B0606020202030204" pitchFamily="34" charset="0"/>
                  <a:cs typeface="Calibri Light" panose="020F0302020204030204" pitchFamily="34" charset="0"/>
                </a:rPr>
                <a:t> SPM;</a:t>
              </a:r>
            </a:p>
            <a:p>
              <a:pPr marL="239178" indent="-239178" algn="just">
                <a:buFont typeface="+mj-lt"/>
                <a:buAutoNum type="arabicPeriod"/>
              </a:pPr>
              <a:r>
                <a:rPr lang="en-US" sz="1133" dirty="0" err="1">
                  <a:solidFill>
                    <a:schemeClr val="tx1"/>
                  </a:solidFill>
                  <a:latin typeface="Arial Narrow" panose="020B0606020202030204" pitchFamily="34" charset="0"/>
                  <a:cs typeface="Calibri Light" panose="020F0302020204030204" pitchFamily="34" charset="0"/>
                </a:rPr>
                <a:t>Bappeda</a:t>
              </a:r>
              <a:r>
                <a:rPr lang="en-US" sz="1133" dirty="0">
                  <a:solidFill>
                    <a:schemeClr val="tx1"/>
                  </a:solidFill>
                  <a:latin typeface="Arial Narrow" panose="020B0606020202030204" pitchFamily="34" charset="0"/>
                  <a:cs typeface="Calibri Light" panose="020F0302020204030204" pitchFamily="34" charset="0"/>
                </a:rPr>
                <a:t> </a:t>
              </a:r>
              <a:r>
                <a:rPr lang="en-US" sz="1133" dirty="0" err="1">
                  <a:solidFill>
                    <a:schemeClr val="tx1"/>
                  </a:solidFill>
                  <a:latin typeface="Arial Narrow" panose="020B0606020202030204" pitchFamily="34" charset="0"/>
                  <a:cs typeface="Calibri Light" panose="020F0302020204030204" pitchFamily="34" charset="0"/>
                </a:rPr>
                <a:t>melakukan</a:t>
              </a:r>
              <a:r>
                <a:rPr lang="en-US" sz="1133" dirty="0">
                  <a:solidFill>
                    <a:schemeClr val="tx1"/>
                  </a:solidFill>
                  <a:latin typeface="Arial Narrow" panose="020B0606020202030204" pitchFamily="34" charset="0"/>
                  <a:cs typeface="Calibri Light" panose="020F0302020204030204" pitchFamily="34" charset="0"/>
                </a:rPr>
                <a:t> </a:t>
              </a:r>
              <a:r>
                <a:rPr lang="en-US" sz="1133" dirty="0" err="1">
                  <a:solidFill>
                    <a:schemeClr val="tx1"/>
                  </a:solidFill>
                  <a:latin typeface="Arial Narrow" panose="020B0606020202030204" pitchFamily="34" charset="0"/>
                  <a:cs typeface="Calibri Light" panose="020F0302020204030204" pitchFamily="34" charset="0"/>
                </a:rPr>
                <a:t>verifikasi</a:t>
              </a:r>
              <a:r>
                <a:rPr lang="en-US" sz="1133" dirty="0">
                  <a:solidFill>
                    <a:schemeClr val="tx1"/>
                  </a:solidFill>
                  <a:latin typeface="Arial Narrow" panose="020B0606020202030204" pitchFamily="34" charset="0"/>
                  <a:cs typeface="Calibri Light" panose="020F0302020204030204" pitchFamily="34" charset="0"/>
                </a:rPr>
                <a:t> </a:t>
              </a:r>
              <a:r>
                <a:rPr lang="en-US" sz="1133" dirty="0" err="1">
                  <a:solidFill>
                    <a:schemeClr val="tx1"/>
                  </a:solidFill>
                  <a:latin typeface="Arial Narrow" panose="020B0606020202030204" pitchFamily="34" charset="0"/>
                  <a:cs typeface="Calibri Light" panose="020F0302020204030204" pitchFamily="34" charset="0"/>
                </a:rPr>
                <a:t>untuk</a:t>
              </a:r>
              <a:r>
                <a:rPr lang="en-US" sz="1133" dirty="0">
                  <a:solidFill>
                    <a:schemeClr val="tx1"/>
                  </a:solidFill>
                  <a:latin typeface="Arial Narrow" panose="020B0606020202030204" pitchFamily="34" charset="0"/>
                  <a:cs typeface="Calibri Light" panose="020F0302020204030204" pitchFamily="34" charset="0"/>
                </a:rPr>
                <a:t> </a:t>
              </a:r>
              <a:r>
                <a:rPr lang="en-US" sz="1133" dirty="0" err="1">
                  <a:solidFill>
                    <a:schemeClr val="tx1"/>
                  </a:solidFill>
                  <a:latin typeface="Arial Narrow" panose="020B0606020202030204" pitchFamily="34" charset="0"/>
                  <a:cs typeface="Calibri Light" panose="020F0302020204030204" pitchFamily="34" charset="0"/>
                </a:rPr>
                <a:t>menilai</a:t>
              </a:r>
              <a:r>
                <a:rPr lang="en-US" sz="1133" dirty="0">
                  <a:solidFill>
                    <a:schemeClr val="tx1"/>
                  </a:solidFill>
                  <a:latin typeface="Arial Narrow" panose="020B0606020202030204" pitchFamily="34" charset="0"/>
                  <a:cs typeface="Calibri Light" panose="020F0302020204030204" pitchFamily="34" charset="0"/>
                </a:rPr>
                <a:t> </a:t>
              </a:r>
              <a:r>
                <a:rPr lang="en-US" sz="1133" dirty="0" err="1">
                  <a:solidFill>
                    <a:schemeClr val="tx1"/>
                  </a:solidFill>
                  <a:latin typeface="Arial Narrow" panose="020B0606020202030204" pitchFamily="34" charset="0"/>
                  <a:cs typeface="Calibri Light" panose="020F0302020204030204" pitchFamily="34" charset="0"/>
                </a:rPr>
                <a:t>kesesuaian</a:t>
              </a:r>
              <a:r>
                <a:rPr lang="en-US" sz="1133" dirty="0">
                  <a:solidFill>
                    <a:schemeClr val="tx1"/>
                  </a:solidFill>
                  <a:latin typeface="Arial Narrow" panose="020B0606020202030204" pitchFamily="34" charset="0"/>
                  <a:cs typeface="Calibri Light" panose="020F0302020204030204" pitchFamily="34" charset="0"/>
                </a:rPr>
                <a:t> </a:t>
              </a:r>
              <a:r>
                <a:rPr lang="en-US" sz="1133" dirty="0" err="1">
                  <a:solidFill>
                    <a:schemeClr val="tx1"/>
                  </a:solidFill>
                  <a:latin typeface="Arial Narrow" panose="020B0606020202030204" pitchFamily="34" charset="0"/>
                  <a:cs typeface="Calibri Light" panose="020F0302020204030204" pitchFamily="34" charset="0"/>
                </a:rPr>
                <a:t>usulan</a:t>
              </a:r>
              <a:r>
                <a:rPr lang="en-US" sz="1133" dirty="0">
                  <a:solidFill>
                    <a:schemeClr val="tx1"/>
                  </a:solidFill>
                  <a:latin typeface="Arial Narrow" panose="020B0606020202030204" pitchFamily="34" charset="0"/>
                  <a:cs typeface="Calibri Light" panose="020F0302020204030204" pitchFamily="34" charset="0"/>
                </a:rPr>
                <a:t> DAK </a:t>
              </a:r>
              <a:r>
                <a:rPr lang="en-US" sz="1133" dirty="0" err="1">
                  <a:solidFill>
                    <a:schemeClr val="tx1"/>
                  </a:solidFill>
                  <a:latin typeface="Arial Narrow" panose="020B0606020202030204" pitchFamily="34" charset="0"/>
                  <a:cs typeface="Calibri Light" panose="020F0302020204030204" pitchFamily="34" charset="0"/>
                </a:rPr>
                <a:t>terhadap</a:t>
              </a:r>
              <a:r>
                <a:rPr lang="en-US" sz="1133" dirty="0">
                  <a:solidFill>
                    <a:schemeClr val="tx1"/>
                  </a:solidFill>
                  <a:latin typeface="Arial Narrow" panose="020B0606020202030204" pitchFamily="34" charset="0"/>
                  <a:cs typeface="Calibri Light" panose="020F0302020204030204" pitchFamily="34" charset="0"/>
                </a:rPr>
                <a:t> </a:t>
              </a:r>
              <a:r>
                <a:rPr lang="en-US" sz="1133" dirty="0" err="1">
                  <a:solidFill>
                    <a:schemeClr val="tx1"/>
                  </a:solidFill>
                  <a:latin typeface="Arial Narrow" panose="020B0606020202030204" pitchFamily="34" charset="0"/>
                  <a:cs typeface="Calibri Light" panose="020F0302020204030204" pitchFamily="34" charset="0"/>
                </a:rPr>
                <a:t>prioritas</a:t>
              </a:r>
              <a:r>
                <a:rPr lang="en-US" sz="1133" dirty="0">
                  <a:solidFill>
                    <a:schemeClr val="tx1"/>
                  </a:solidFill>
                  <a:latin typeface="Arial Narrow" panose="020B0606020202030204" pitchFamily="34" charset="0"/>
                  <a:cs typeface="Calibri Light" panose="020F0302020204030204" pitchFamily="34" charset="0"/>
                </a:rPr>
                <a:t> </a:t>
              </a:r>
              <a:r>
                <a:rPr lang="en-US" sz="1133" dirty="0" err="1">
                  <a:solidFill>
                    <a:schemeClr val="tx1"/>
                  </a:solidFill>
                  <a:latin typeface="Arial Narrow" panose="020B0606020202030204" pitchFamily="34" charset="0"/>
                  <a:cs typeface="Calibri Light" panose="020F0302020204030204" pitchFamily="34" charset="0"/>
                </a:rPr>
                <a:t>nasional</a:t>
              </a:r>
              <a:r>
                <a:rPr lang="en-US" sz="1133" dirty="0">
                  <a:solidFill>
                    <a:schemeClr val="tx1"/>
                  </a:solidFill>
                  <a:latin typeface="Arial Narrow" panose="020B0606020202030204" pitchFamily="34" charset="0"/>
                  <a:cs typeface="Calibri Light" panose="020F0302020204030204" pitchFamily="34" charset="0"/>
                </a:rPr>
                <a:t> </a:t>
              </a:r>
              <a:r>
                <a:rPr lang="en-US" sz="1133" dirty="0" err="1">
                  <a:solidFill>
                    <a:schemeClr val="tx1"/>
                  </a:solidFill>
                  <a:latin typeface="Arial Narrow" panose="020B0606020202030204" pitchFamily="34" charset="0"/>
                  <a:cs typeface="Calibri Light" panose="020F0302020204030204" pitchFamily="34" charset="0"/>
                </a:rPr>
                <a:t>dan</a:t>
              </a:r>
              <a:r>
                <a:rPr lang="en-US" sz="1133" dirty="0">
                  <a:solidFill>
                    <a:schemeClr val="tx1"/>
                  </a:solidFill>
                  <a:latin typeface="Arial Narrow" panose="020B0606020202030204" pitchFamily="34" charset="0"/>
                  <a:cs typeface="Calibri Light" panose="020F0302020204030204" pitchFamily="34" charset="0"/>
                </a:rPr>
                <a:t> </a:t>
              </a:r>
              <a:r>
                <a:rPr lang="en-US" sz="1133" dirty="0" err="1">
                  <a:solidFill>
                    <a:schemeClr val="tx1"/>
                  </a:solidFill>
                  <a:latin typeface="Arial Narrow" panose="020B0606020202030204" pitchFamily="34" charset="0"/>
                  <a:cs typeface="Calibri Light" panose="020F0302020204030204" pitchFamily="34" charset="0"/>
                </a:rPr>
                <a:t>dukungan</a:t>
              </a:r>
              <a:r>
                <a:rPr lang="en-US" sz="1133" dirty="0">
                  <a:solidFill>
                    <a:schemeClr val="tx1"/>
                  </a:solidFill>
                  <a:latin typeface="Arial Narrow" panose="020B0606020202030204" pitchFamily="34" charset="0"/>
                  <a:cs typeface="Calibri Light" panose="020F0302020204030204" pitchFamily="34" charset="0"/>
                </a:rPr>
                <a:t> </a:t>
              </a:r>
              <a:r>
                <a:rPr lang="en-US" sz="1133" dirty="0" err="1">
                  <a:solidFill>
                    <a:schemeClr val="tx1"/>
                  </a:solidFill>
                  <a:latin typeface="Arial Narrow" panose="020B0606020202030204" pitchFamily="34" charset="0"/>
                  <a:cs typeface="Calibri Light" panose="020F0302020204030204" pitchFamily="34" charset="0"/>
                </a:rPr>
                <a:t>pencapaian</a:t>
              </a:r>
              <a:r>
                <a:rPr lang="en-US" sz="1133" dirty="0">
                  <a:solidFill>
                    <a:schemeClr val="tx1"/>
                  </a:solidFill>
                  <a:latin typeface="Arial Narrow" panose="020B0606020202030204" pitchFamily="34" charset="0"/>
                  <a:cs typeface="Calibri Light" panose="020F0302020204030204" pitchFamily="34" charset="0"/>
                </a:rPr>
                <a:t> target </a:t>
              </a:r>
              <a:r>
                <a:rPr lang="en-US" sz="1133" dirty="0" err="1">
                  <a:solidFill>
                    <a:schemeClr val="tx1"/>
                  </a:solidFill>
                  <a:latin typeface="Arial Narrow" panose="020B0606020202030204" pitchFamily="34" charset="0"/>
                  <a:cs typeface="Calibri Light" panose="020F0302020204030204" pitchFamily="34" charset="0"/>
                </a:rPr>
                <a:t>pembangunan</a:t>
              </a:r>
              <a:r>
                <a:rPr lang="en-US" sz="1133" dirty="0">
                  <a:solidFill>
                    <a:schemeClr val="tx1"/>
                  </a:solidFill>
                  <a:latin typeface="Arial Narrow" panose="020B0606020202030204" pitchFamily="34" charset="0"/>
                  <a:cs typeface="Calibri Light" panose="020F0302020204030204" pitchFamily="34" charset="0"/>
                </a:rPr>
                <a:t> </a:t>
              </a:r>
              <a:r>
                <a:rPr lang="en-US" sz="1133" dirty="0" err="1">
                  <a:solidFill>
                    <a:schemeClr val="tx1"/>
                  </a:solidFill>
                  <a:latin typeface="Arial Narrow" panose="020B0606020202030204" pitchFamily="34" charset="0"/>
                  <a:cs typeface="Calibri Light" panose="020F0302020204030204" pitchFamily="34" charset="0"/>
                </a:rPr>
                <a:t>daerah</a:t>
              </a:r>
              <a:r>
                <a:rPr lang="en-US" sz="1133" dirty="0">
                  <a:solidFill>
                    <a:schemeClr val="tx1"/>
                  </a:solidFill>
                  <a:latin typeface="Arial Narrow" panose="020B0606020202030204" pitchFamily="34" charset="0"/>
                  <a:cs typeface="Calibri Light" panose="020F0302020204030204" pitchFamily="34" charset="0"/>
                </a:rPr>
                <a:t> </a:t>
              </a:r>
              <a:r>
                <a:rPr lang="en-US" sz="1133" dirty="0" err="1">
                  <a:solidFill>
                    <a:schemeClr val="tx1"/>
                  </a:solidFill>
                  <a:latin typeface="Arial Narrow" panose="020B0606020202030204" pitchFamily="34" charset="0"/>
                  <a:cs typeface="Calibri Light" panose="020F0302020204030204" pitchFamily="34" charset="0"/>
                </a:rPr>
                <a:t>dalam</a:t>
              </a:r>
              <a:r>
                <a:rPr lang="en-US" sz="1133" dirty="0">
                  <a:solidFill>
                    <a:schemeClr val="tx1"/>
                  </a:solidFill>
                  <a:latin typeface="Arial Narrow" panose="020B0606020202030204" pitchFamily="34" charset="0"/>
                  <a:cs typeface="Calibri Light" panose="020F0302020204030204" pitchFamily="34" charset="0"/>
                </a:rPr>
                <a:t> DOKRENDA;</a:t>
              </a:r>
            </a:p>
            <a:p>
              <a:pPr marL="239178" indent="-239178" algn="just">
                <a:buFont typeface="+mj-lt"/>
                <a:buAutoNum type="arabicPeriod"/>
              </a:pPr>
              <a:r>
                <a:rPr lang="en-ID" sz="1133" dirty="0">
                  <a:solidFill>
                    <a:schemeClr val="tx1"/>
                  </a:solidFill>
                  <a:latin typeface="Arial Narrow" panose="020B0606020202030204" pitchFamily="34" charset="0"/>
                  <a:cs typeface="Calibri Light" panose="020F0302020204030204" pitchFamily="34" charset="0"/>
                </a:rPr>
                <a:t>BPKAD </a:t>
              </a:r>
              <a:r>
                <a:rPr lang="en-ID" sz="1133" dirty="0" err="1">
                  <a:solidFill>
                    <a:schemeClr val="tx1"/>
                  </a:solidFill>
                  <a:latin typeface="Arial Narrow" panose="020B0606020202030204" pitchFamily="34" charset="0"/>
                  <a:cs typeface="Calibri Light" panose="020F0302020204030204" pitchFamily="34" charset="0"/>
                </a:rPr>
                <a:t>melakukan</a:t>
              </a:r>
              <a:r>
                <a:rPr lang="en-ID" sz="1133" dirty="0">
                  <a:solidFill>
                    <a:schemeClr val="tx1"/>
                  </a:solidFill>
                  <a:latin typeface="Arial Narrow" panose="020B0606020202030204" pitchFamily="34" charset="0"/>
                  <a:cs typeface="Calibri Light" panose="020F0302020204030204" pitchFamily="34" charset="0"/>
                </a:rPr>
                <a:t> </a:t>
              </a:r>
              <a:r>
                <a:rPr lang="en-ID" sz="1133" dirty="0" err="1">
                  <a:solidFill>
                    <a:schemeClr val="tx1"/>
                  </a:solidFill>
                  <a:latin typeface="Arial Narrow" panose="020B0606020202030204" pitchFamily="34" charset="0"/>
                  <a:cs typeface="Calibri Light" panose="020F0302020204030204" pitchFamily="34" charset="0"/>
                </a:rPr>
                <a:t>verifikasi</a:t>
              </a:r>
              <a:r>
                <a:rPr lang="en-ID" sz="1133" dirty="0">
                  <a:solidFill>
                    <a:schemeClr val="tx1"/>
                  </a:solidFill>
                  <a:latin typeface="Arial Narrow" panose="020B0606020202030204" pitchFamily="34" charset="0"/>
                  <a:cs typeface="Calibri Light" panose="020F0302020204030204" pitchFamily="34" charset="0"/>
                </a:rPr>
                <a:t> </a:t>
              </a:r>
              <a:r>
                <a:rPr lang="en-ID" sz="1133" dirty="0" err="1">
                  <a:solidFill>
                    <a:schemeClr val="tx1"/>
                  </a:solidFill>
                  <a:latin typeface="Arial Narrow" panose="020B0606020202030204" pitchFamily="34" charset="0"/>
                  <a:cs typeface="Calibri Light" panose="020F0302020204030204" pitchFamily="34" charset="0"/>
                </a:rPr>
                <a:t>untuk</a:t>
              </a:r>
              <a:r>
                <a:rPr lang="en-ID" sz="1133" dirty="0">
                  <a:solidFill>
                    <a:schemeClr val="tx1"/>
                  </a:solidFill>
                  <a:latin typeface="Arial Narrow" panose="020B0606020202030204" pitchFamily="34" charset="0"/>
                  <a:cs typeface="Calibri Light" panose="020F0302020204030204" pitchFamily="34" charset="0"/>
                </a:rPr>
                <a:t> </a:t>
              </a:r>
              <a:r>
                <a:rPr lang="en-ID" sz="1133" dirty="0" err="1">
                  <a:solidFill>
                    <a:schemeClr val="tx1"/>
                  </a:solidFill>
                  <a:latin typeface="Arial Narrow" panose="020B0606020202030204" pitchFamily="34" charset="0"/>
                  <a:cs typeface="Calibri Light" panose="020F0302020204030204" pitchFamily="34" charset="0"/>
                </a:rPr>
                <a:t>menilai</a:t>
              </a:r>
              <a:r>
                <a:rPr lang="en-ID" sz="1133" dirty="0">
                  <a:solidFill>
                    <a:schemeClr val="tx1"/>
                  </a:solidFill>
                  <a:latin typeface="Arial Narrow" panose="020B0606020202030204" pitchFamily="34" charset="0"/>
                  <a:cs typeface="Calibri Light" panose="020F0302020204030204" pitchFamily="34" charset="0"/>
                </a:rPr>
                <a:t> </a:t>
              </a:r>
              <a:r>
                <a:rPr lang="en-ID" sz="1133" dirty="0" err="1">
                  <a:solidFill>
                    <a:schemeClr val="tx1"/>
                  </a:solidFill>
                  <a:latin typeface="Arial Narrow" panose="020B0606020202030204" pitchFamily="34" charset="0"/>
                  <a:cs typeface="Calibri Light" panose="020F0302020204030204" pitchFamily="34" charset="0"/>
                </a:rPr>
                <a:t>kesesuaian</a:t>
              </a:r>
              <a:r>
                <a:rPr lang="en-ID" sz="1133" dirty="0">
                  <a:solidFill>
                    <a:schemeClr val="tx1"/>
                  </a:solidFill>
                  <a:latin typeface="Arial Narrow" panose="020B0606020202030204" pitchFamily="34" charset="0"/>
                  <a:cs typeface="Calibri Light" panose="020F0302020204030204" pitchFamily="34" charset="0"/>
                </a:rPr>
                <a:t> </a:t>
              </a:r>
              <a:r>
                <a:rPr lang="en-ID" sz="1133" dirty="0" err="1">
                  <a:solidFill>
                    <a:schemeClr val="tx1"/>
                  </a:solidFill>
                  <a:latin typeface="Arial Narrow" panose="020B0606020202030204" pitchFamily="34" charset="0"/>
                  <a:cs typeface="Calibri Light" panose="020F0302020204030204" pitchFamily="34" charset="0"/>
                </a:rPr>
                <a:t>usulan</a:t>
              </a:r>
              <a:r>
                <a:rPr lang="en-ID" sz="1133" dirty="0">
                  <a:solidFill>
                    <a:schemeClr val="tx1"/>
                  </a:solidFill>
                  <a:latin typeface="Arial Narrow" panose="020B0606020202030204" pitchFamily="34" charset="0"/>
                  <a:cs typeface="Calibri Light" panose="020F0302020204030204" pitchFamily="34" charset="0"/>
                </a:rPr>
                <a:t> </a:t>
              </a:r>
              <a:r>
                <a:rPr lang="en-ID" sz="1133" dirty="0" err="1">
                  <a:solidFill>
                    <a:schemeClr val="tx1"/>
                  </a:solidFill>
                  <a:latin typeface="Arial Narrow" panose="020B0606020202030204" pitchFamily="34" charset="0"/>
                  <a:cs typeface="Calibri Light" panose="020F0302020204030204" pitchFamily="34" charset="0"/>
                </a:rPr>
                <a:t>terhadap</a:t>
              </a:r>
              <a:r>
                <a:rPr lang="en-ID" sz="1133" dirty="0">
                  <a:solidFill>
                    <a:schemeClr val="tx1"/>
                  </a:solidFill>
                  <a:latin typeface="Arial Narrow" panose="020B0606020202030204" pitchFamily="34" charset="0"/>
                  <a:cs typeface="Calibri Light" panose="020F0302020204030204" pitchFamily="34" charset="0"/>
                </a:rPr>
                <a:t> </a:t>
              </a:r>
              <a:r>
                <a:rPr lang="en-ID" sz="1133" dirty="0" err="1">
                  <a:solidFill>
                    <a:schemeClr val="tx1"/>
                  </a:solidFill>
                  <a:latin typeface="Arial Narrow" panose="020B0606020202030204" pitchFamily="34" charset="0"/>
                  <a:cs typeface="Calibri Light" panose="020F0302020204030204" pitchFamily="34" charset="0"/>
                </a:rPr>
                <a:t>kewajaran</a:t>
              </a:r>
              <a:r>
                <a:rPr lang="en-ID" sz="1133" dirty="0">
                  <a:solidFill>
                    <a:schemeClr val="tx1"/>
                  </a:solidFill>
                  <a:latin typeface="Arial Narrow" panose="020B0606020202030204" pitchFamily="34" charset="0"/>
                  <a:cs typeface="Calibri Light" panose="020F0302020204030204" pitchFamily="34" charset="0"/>
                </a:rPr>
                <a:t> </a:t>
              </a:r>
              <a:r>
                <a:rPr lang="en-ID" sz="1133" dirty="0" err="1">
                  <a:solidFill>
                    <a:schemeClr val="tx1"/>
                  </a:solidFill>
                  <a:latin typeface="Arial Narrow" panose="020B0606020202030204" pitchFamily="34" charset="0"/>
                  <a:cs typeface="Calibri Light" panose="020F0302020204030204" pitchFamily="34" charset="0"/>
                </a:rPr>
                <a:t>besaran</a:t>
              </a:r>
              <a:r>
                <a:rPr lang="en-ID" sz="1133" dirty="0">
                  <a:solidFill>
                    <a:schemeClr val="tx1"/>
                  </a:solidFill>
                  <a:latin typeface="Arial Narrow" panose="020B0606020202030204" pitchFamily="34" charset="0"/>
                  <a:cs typeface="Calibri Light" panose="020F0302020204030204" pitchFamily="34" charset="0"/>
                </a:rPr>
                <a:t> </a:t>
              </a:r>
              <a:r>
                <a:rPr lang="en-ID" sz="1133" dirty="0" err="1">
                  <a:solidFill>
                    <a:schemeClr val="tx1"/>
                  </a:solidFill>
                  <a:latin typeface="Arial Narrow" panose="020B0606020202030204" pitchFamily="34" charset="0"/>
                  <a:cs typeface="Calibri Light" panose="020F0302020204030204" pitchFamily="34" charset="0"/>
                </a:rPr>
                <a:t>dana</a:t>
              </a:r>
              <a:r>
                <a:rPr lang="en-ID" sz="1133" dirty="0">
                  <a:solidFill>
                    <a:schemeClr val="tx1"/>
                  </a:solidFill>
                  <a:latin typeface="Arial Narrow" panose="020B0606020202030204" pitchFamily="34" charset="0"/>
                  <a:cs typeface="Calibri Light" panose="020F0302020204030204" pitchFamily="34" charset="0"/>
                </a:rPr>
                <a:t> yang </a:t>
              </a:r>
              <a:r>
                <a:rPr lang="en-ID" sz="1133" dirty="0" err="1">
                  <a:solidFill>
                    <a:schemeClr val="tx1"/>
                  </a:solidFill>
                  <a:latin typeface="Arial Narrow" panose="020B0606020202030204" pitchFamily="34" charset="0"/>
                  <a:cs typeface="Calibri Light" panose="020F0302020204030204" pitchFamily="34" charset="0"/>
                </a:rPr>
                <a:t>diusulkan</a:t>
              </a:r>
              <a:r>
                <a:rPr lang="en-ID" sz="1133" dirty="0">
                  <a:solidFill>
                    <a:schemeClr val="tx1"/>
                  </a:solidFill>
                  <a:latin typeface="Arial Narrow" panose="020B0606020202030204" pitchFamily="34" charset="0"/>
                  <a:cs typeface="Calibri Light" panose="020F0302020204030204" pitchFamily="34" charset="0"/>
                </a:rPr>
                <a:t> </a:t>
              </a:r>
              <a:r>
                <a:rPr lang="en-ID" sz="1133" dirty="0" err="1">
                  <a:solidFill>
                    <a:schemeClr val="tx1"/>
                  </a:solidFill>
                  <a:latin typeface="Arial Narrow" panose="020B0606020202030204" pitchFamily="34" charset="0"/>
                  <a:cs typeface="Calibri Light" panose="020F0302020204030204" pitchFamily="34" charset="0"/>
                </a:rPr>
                <a:t>berdasarkan</a:t>
              </a:r>
              <a:r>
                <a:rPr lang="en-ID" sz="1133" dirty="0">
                  <a:solidFill>
                    <a:schemeClr val="tx1"/>
                  </a:solidFill>
                  <a:latin typeface="Arial Narrow" panose="020B0606020202030204" pitchFamily="34" charset="0"/>
                  <a:cs typeface="Calibri Light" panose="020F0302020204030204" pitchFamily="34" charset="0"/>
                </a:rPr>
                <a:t> </a:t>
              </a:r>
              <a:r>
                <a:rPr lang="en-ID" sz="1133" dirty="0" err="1">
                  <a:solidFill>
                    <a:schemeClr val="tx1"/>
                  </a:solidFill>
                  <a:latin typeface="Arial Narrow" panose="020B0606020202030204" pitchFamily="34" charset="0"/>
                  <a:cs typeface="Calibri Light" panose="020F0302020204030204" pitchFamily="34" charset="0"/>
                </a:rPr>
                <a:t>standar</a:t>
              </a:r>
              <a:r>
                <a:rPr lang="en-ID" sz="1133" dirty="0">
                  <a:solidFill>
                    <a:schemeClr val="tx1"/>
                  </a:solidFill>
                  <a:latin typeface="Arial Narrow" panose="020B0606020202030204" pitchFamily="34" charset="0"/>
                  <a:cs typeface="Calibri Light" panose="020F0302020204030204" pitchFamily="34" charset="0"/>
                </a:rPr>
                <a:t> </a:t>
              </a:r>
              <a:r>
                <a:rPr lang="en-ID" sz="1133" dirty="0" err="1">
                  <a:solidFill>
                    <a:schemeClr val="tx1"/>
                  </a:solidFill>
                  <a:latin typeface="Arial Narrow" panose="020B0606020202030204" pitchFamily="34" charset="0"/>
                  <a:cs typeface="Calibri Light" panose="020F0302020204030204" pitchFamily="34" charset="0"/>
                </a:rPr>
                <a:t>biaya</a:t>
              </a:r>
              <a:r>
                <a:rPr lang="en-ID" sz="1133" dirty="0">
                  <a:solidFill>
                    <a:schemeClr val="tx1"/>
                  </a:solidFill>
                  <a:latin typeface="Arial Narrow" panose="020B0606020202030204" pitchFamily="34" charset="0"/>
                  <a:cs typeface="Calibri Light" panose="020F0302020204030204" pitchFamily="34" charset="0"/>
                </a:rPr>
                <a:t> </a:t>
              </a:r>
              <a:r>
                <a:rPr lang="en-ID" sz="1133" dirty="0" err="1">
                  <a:solidFill>
                    <a:schemeClr val="tx1"/>
                  </a:solidFill>
                  <a:latin typeface="Arial Narrow" panose="020B0606020202030204" pitchFamily="34" charset="0"/>
                  <a:cs typeface="Calibri Light" panose="020F0302020204030204" pitchFamily="34" charset="0"/>
                </a:rPr>
                <a:t>daerah</a:t>
              </a:r>
              <a:endParaRPr lang="en-ID" sz="1133" dirty="0">
                <a:solidFill>
                  <a:schemeClr val="tx1"/>
                </a:solidFill>
                <a:latin typeface="Arial Narrow" panose="020B0606020202030204" pitchFamily="34" charset="0"/>
                <a:cs typeface="Calibri Light" panose="020F0302020204030204" pitchFamily="34" charset="0"/>
              </a:endParaRPr>
            </a:p>
          </p:txBody>
        </p:sp>
        <p:sp>
          <p:nvSpPr>
            <p:cNvPr id="31" name="Rectangle 30"/>
            <p:cNvSpPr/>
            <p:nvPr/>
          </p:nvSpPr>
          <p:spPr>
            <a:xfrm>
              <a:off x="298050" y="2850631"/>
              <a:ext cx="2977235" cy="153380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defTabSz="1218940"/>
              <a:r>
                <a:rPr lang="en-US" sz="1133" b="1" dirty="0" err="1">
                  <a:solidFill>
                    <a:srgbClr val="1991AC"/>
                  </a:solidFill>
                  <a:latin typeface="Arial Narrow" panose="020B0606020202030204" pitchFamily="34" charset="0"/>
                  <a:cs typeface="Century Gothic"/>
                </a:rPr>
                <a:t>Pasal</a:t>
              </a:r>
              <a:r>
                <a:rPr lang="en-US" sz="1133" b="1" dirty="0">
                  <a:solidFill>
                    <a:srgbClr val="1991AC"/>
                  </a:solidFill>
                  <a:latin typeface="Arial Narrow" panose="020B0606020202030204" pitchFamily="34" charset="0"/>
                  <a:cs typeface="Century Gothic"/>
                </a:rPr>
                <a:t> 12</a:t>
              </a:r>
            </a:p>
            <a:p>
              <a:pPr algn="ctr" defTabSz="1218940"/>
              <a:r>
                <a:rPr lang="en-US" sz="1133" b="1" dirty="0" err="1">
                  <a:solidFill>
                    <a:srgbClr val="1991AC"/>
                  </a:solidFill>
                  <a:latin typeface="Arial Narrow" panose="020B0606020202030204" pitchFamily="34" charset="0"/>
                  <a:cs typeface="Century Gothic"/>
                </a:rPr>
                <a:t>Verifikasi</a:t>
              </a:r>
              <a:r>
                <a:rPr lang="en-US" sz="1133" b="1" dirty="0">
                  <a:solidFill>
                    <a:srgbClr val="1991AC"/>
                  </a:solidFill>
                  <a:latin typeface="Arial Narrow" panose="020B0606020202030204" pitchFamily="34" charset="0"/>
                  <a:cs typeface="Century Gothic"/>
                </a:rPr>
                <a:t> </a:t>
              </a:r>
              <a:r>
                <a:rPr lang="en-US" sz="1133" b="1" dirty="0" err="1">
                  <a:solidFill>
                    <a:srgbClr val="1991AC"/>
                  </a:solidFill>
                  <a:latin typeface="Arial Narrow" panose="020B0606020202030204" pitchFamily="34" charset="0"/>
                  <a:cs typeface="Century Gothic"/>
                </a:rPr>
                <a:t>Usulan</a:t>
              </a:r>
              <a:r>
                <a:rPr lang="en-US" sz="1133" b="1" dirty="0">
                  <a:solidFill>
                    <a:srgbClr val="1991AC"/>
                  </a:solidFill>
                  <a:latin typeface="Arial Narrow" panose="020B0606020202030204" pitchFamily="34" charset="0"/>
                  <a:cs typeface="Century Gothic"/>
                </a:rPr>
                <a:t> DAK </a:t>
              </a:r>
              <a:r>
                <a:rPr lang="en-US" sz="1133" b="1" dirty="0" err="1">
                  <a:solidFill>
                    <a:srgbClr val="1991AC"/>
                  </a:solidFill>
                  <a:latin typeface="Arial Narrow" panose="020B0606020202030204" pitchFamily="34" charset="0"/>
                  <a:cs typeface="Century Gothic"/>
                </a:rPr>
                <a:t>Fisik</a:t>
              </a:r>
              <a:r>
                <a:rPr lang="en-US" sz="1133" b="1" dirty="0">
                  <a:solidFill>
                    <a:srgbClr val="1991AC"/>
                  </a:solidFill>
                  <a:latin typeface="Arial Narrow" panose="020B0606020202030204" pitchFamily="34" charset="0"/>
                  <a:cs typeface="Century Gothic"/>
                </a:rPr>
                <a:t> </a:t>
              </a:r>
              <a:r>
                <a:rPr lang="en-US" sz="1133" b="1" dirty="0" err="1">
                  <a:solidFill>
                    <a:srgbClr val="1991AC"/>
                  </a:solidFill>
                  <a:latin typeface="Arial Narrow" panose="020B0606020202030204" pitchFamily="34" charset="0"/>
                  <a:cs typeface="Century Gothic"/>
                </a:rPr>
                <a:t>Provinsi</a:t>
              </a:r>
              <a:endParaRPr lang="en-US" sz="1133" b="1" dirty="0">
                <a:solidFill>
                  <a:srgbClr val="1991AC"/>
                </a:solidFill>
                <a:latin typeface="Arial Narrow" panose="020B0606020202030204" pitchFamily="34" charset="0"/>
                <a:cs typeface="Century Gothic"/>
              </a:endParaRPr>
            </a:p>
            <a:p>
              <a:pPr marL="239178" indent="-239178" algn="just">
                <a:buFont typeface="+mj-lt"/>
                <a:buAutoNum type="arabicPeriod"/>
              </a:pPr>
              <a:r>
                <a:rPr lang="en-US" sz="1133" dirty="0" err="1">
                  <a:solidFill>
                    <a:schemeClr val="tx1"/>
                  </a:solidFill>
                  <a:latin typeface="Arial Narrow" panose="020B0606020202030204" pitchFamily="34" charset="0"/>
                  <a:cs typeface="Calibri Light" panose="020F0302020204030204" pitchFamily="34" charset="0"/>
                </a:rPr>
                <a:t>Setda</a:t>
              </a:r>
              <a:r>
                <a:rPr lang="en-US" sz="1133" dirty="0">
                  <a:solidFill>
                    <a:schemeClr val="tx1"/>
                  </a:solidFill>
                  <a:latin typeface="Arial Narrow" panose="020B0606020202030204" pitchFamily="34" charset="0"/>
                  <a:cs typeface="Calibri Light" panose="020F0302020204030204" pitchFamily="34" charset="0"/>
                </a:rPr>
                <a:t> (Biro Adm. Pembangunan </a:t>
              </a:r>
              <a:r>
                <a:rPr lang="en-US" sz="1133" dirty="0" err="1">
                  <a:solidFill>
                    <a:schemeClr val="tx1"/>
                  </a:solidFill>
                  <a:latin typeface="Arial Narrow" panose="020B0606020202030204" pitchFamily="34" charset="0"/>
                  <a:cs typeface="Calibri Light" panose="020F0302020204030204" pitchFamily="34" charset="0"/>
                </a:rPr>
                <a:t>atau</a:t>
              </a:r>
              <a:r>
                <a:rPr lang="en-US" sz="1133" dirty="0">
                  <a:solidFill>
                    <a:schemeClr val="tx1"/>
                  </a:solidFill>
                  <a:latin typeface="Arial Narrow" panose="020B0606020202030204" pitchFamily="34" charset="0"/>
                  <a:cs typeface="Calibri Light" panose="020F0302020204030204" pitchFamily="34" charset="0"/>
                </a:rPr>
                <a:t> </a:t>
              </a:r>
              <a:r>
                <a:rPr lang="en-US" sz="1133" dirty="0" err="1">
                  <a:solidFill>
                    <a:schemeClr val="tx1"/>
                  </a:solidFill>
                  <a:latin typeface="Arial Narrow" panose="020B0606020202030204" pitchFamily="34" charset="0"/>
                  <a:cs typeface="Calibri Light" panose="020F0302020204030204" pitchFamily="34" charset="0"/>
                </a:rPr>
                <a:t>sebutan</a:t>
              </a:r>
              <a:r>
                <a:rPr lang="en-US" sz="1133" dirty="0">
                  <a:solidFill>
                    <a:schemeClr val="tx1"/>
                  </a:solidFill>
                  <a:latin typeface="Arial Narrow" panose="020B0606020202030204" pitchFamily="34" charset="0"/>
                  <a:cs typeface="Calibri Light" panose="020F0302020204030204" pitchFamily="34" charset="0"/>
                </a:rPr>
                <a:t> lain) </a:t>
              </a:r>
              <a:r>
                <a:rPr lang="en-US" sz="1133" dirty="0" err="1">
                  <a:solidFill>
                    <a:schemeClr val="tx1"/>
                  </a:solidFill>
                  <a:latin typeface="Arial Narrow" panose="020B0606020202030204" pitchFamily="34" charset="0"/>
                  <a:cs typeface="Calibri Light" panose="020F0302020204030204" pitchFamily="34" charset="0"/>
                </a:rPr>
                <a:t>melakukan</a:t>
              </a:r>
              <a:r>
                <a:rPr lang="en-US" sz="1133" dirty="0">
                  <a:solidFill>
                    <a:schemeClr val="tx1"/>
                  </a:solidFill>
                  <a:latin typeface="Arial Narrow" panose="020B0606020202030204" pitchFamily="34" charset="0"/>
                  <a:cs typeface="Calibri Light" panose="020F0302020204030204" pitchFamily="34" charset="0"/>
                </a:rPr>
                <a:t> </a:t>
              </a:r>
              <a:r>
                <a:rPr lang="en-US" sz="1133" dirty="0" err="1">
                  <a:solidFill>
                    <a:schemeClr val="tx1"/>
                  </a:solidFill>
                  <a:latin typeface="Arial Narrow" panose="020B0606020202030204" pitchFamily="34" charset="0"/>
                  <a:cs typeface="Calibri Light" panose="020F0302020204030204" pitchFamily="34" charset="0"/>
                </a:rPr>
                <a:t>verifikasi</a:t>
              </a:r>
              <a:r>
                <a:rPr lang="en-US" sz="1133" dirty="0">
                  <a:solidFill>
                    <a:schemeClr val="tx1"/>
                  </a:solidFill>
                  <a:latin typeface="Arial Narrow" panose="020B0606020202030204" pitchFamily="34" charset="0"/>
                  <a:cs typeface="Calibri Light" panose="020F0302020204030204" pitchFamily="34" charset="0"/>
                </a:rPr>
                <a:t> </a:t>
              </a:r>
              <a:r>
                <a:rPr lang="en-US" sz="1133" dirty="0" err="1">
                  <a:solidFill>
                    <a:schemeClr val="tx1"/>
                  </a:solidFill>
                  <a:latin typeface="Arial Narrow" panose="020B0606020202030204" pitchFamily="34" charset="0"/>
                  <a:cs typeface="Calibri Light" panose="020F0302020204030204" pitchFamily="34" charset="0"/>
                </a:rPr>
                <a:t>untuk</a:t>
              </a:r>
              <a:r>
                <a:rPr lang="en-US" sz="1133" dirty="0">
                  <a:solidFill>
                    <a:schemeClr val="tx1"/>
                  </a:solidFill>
                  <a:latin typeface="Arial Narrow" panose="020B0606020202030204" pitchFamily="34" charset="0"/>
                  <a:cs typeface="Calibri Light" panose="020F0302020204030204" pitchFamily="34" charset="0"/>
                </a:rPr>
                <a:t> </a:t>
              </a:r>
              <a:r>
                <a:rPr lang="en-US" sz="1133" dirty="0" err="1">
                  <a:solidFill>
                    <a:schemeClr val="tx1"/>
                  </a:solidFill>
                  <a:latin typeface="Arial Narrow" panose="020B0606020202030204" pitchFamily="34" charset="0"/>
                  <a:cs typeface="Calibri Light" panose="020F0302020204030204" pitchFamily="34" charset="0"/>
                </a:rPr>
                <a:t>menilai</a:t>
              </a:r>
              <a:r>
                <a:rPr lang="en-US" sz="1133" dirty="0">
                  <a:solidFill>
                    <a:schemeClr val="tx1"/>
                  </a:solidFill>
                  <a:latin typeface="Arial Narrow" panose="020B0606020202030204" pitchFamily="34" charset="0"/>
                  <a:cs typeface="Calibri Light" panose="020F0302020204030204" pitchFamily="34" charset="0"/>
                </a:rPr>
                <a:t> </a:t>
              </a:r>
              <a:r>
                <a:rPr lang="en-US" sz="1133" dirty="0" err="1">
                  <a:solidFill>
                    <a:schemeClr val="tx1"/>
                  </a:solidFill>
                  <a:latin typeface="Arial Narrow" panose="020B0606020202030204" pitchFamily="34" charset="0"/>
                  <a:cs typeface="Calibri Light" panose="020F0302020204030204" pitchFamily="34" charset="0"/>
                </a:rPr>
                <a:t>kesuaian</a:t>
              </a:r>
              <a:r>
                <a:rPr lang="en-US" sz="1133" dirty="0">
                  <a:solidFill>
                    <a:schemeClr val="tx1"/>
                  </a:solidFill>
                  <a:latin typeface="Arial Narrow" panose="020B0606020202030204" pitchFamily="34" charset="0"/>
                  <a:cs typeface="Calibri Light" panose="020F0302020204030204" pitchFamily="34" charset="0"/>
                </a:rPr>
                <a:t> </a:t>
              </a:r>
              <a:r>
                <a:rPr lang="en-US" sz="1133" dirty="0" err="1">
                  <a:solidFill>
                    <a:schemeClr val="tx1"/>
                  </a:solidFill>
                  <a:latin typeface="Arial Narrow" panose="020B0606020202030204" pitchFamily="34" charset="0"/>
                  <a:cs typeface="Calibri Light" panose="020F0302020204030204" pitchFamily="34" charset="0"/>
                </a:rPr>
                <a:t>usulan</a:t>
              </a:r>
              <a:r>
                <a:rPr lang="en-US" sz="1133" dirty="0">
                  <a:solidFill>
                    <a:schemeClr val="tx1"/>
                  </a:solidFill>
                  <a:latin typeface="Arial Narrow" panose="020B0606020202030204" pitchFamily="34" charset="0"/>
                  <a:cs typeface="Calibri Light" panose="020F0302020204030204" pitchFamily="34" charset="0"/>
                </a:rPr>
                <a:t> </a:t>
              </a:r>
              <a:r>
                <a:rPr lang="en-US" sz="1133" dirty="0" err="1">
                  <a:solidFill>
                    <a:schemeClr val="tx1"/>
                  </a:solidFill>
                  <a:latin typeface="Arial Narrow" panose="020B0606020202030204" pitchFamily="34" charset="0"/>
                  <a:cs typeface="Calibri Light" panose="020F0302020204030204" pitchFamily="34" charset="0"/>
                </a:rPr>
                <a:t>terhadap</a:t>
              </a:r>
              <a:r>
                <a:rPr lang="en-US" sz="1133" dirty="0">
                  <a:solidFill>
                    <a:schemeClr val="tx1"/>
                  </a:solidFill>
                  <a:latin typeface="Arial Narrow" panose="020B0606020202030204" pitchFamily="34" charset="0"/>
                  <a:cs typeface="Calibri Light" panose="020F0302020204030204" pitchFamily="34" charset="0"/>
                </a:rPr>
                <a:t> </a:t>
              </a:r>
              <a:r>
                <a:rPr lang="en-US" sz="1133" dirty="0" err="1">
                  <a:solidFill>
                    <a:schemeClr val="tx1"/>
                  </a:solidFill>
                  <a:latin typeface="Arial Narrow" panose="020B0606020202030204" pitchFamily="34" charset="0"/>
                  <a:cs typeface="Calibri Light" panose="020F0302020204030204" pitchFamily="34" charset="0"/>
                </a:rPr>
                <a:t>prioritas</a:t>
              </a:r>
              <a:r>
                <a:rPr lang="en-US" sz="1133" dirty="0">
                  <a:solidFill>
                    <a:schemeClr val="tx1"/>
                  </a:solidFill>
                  <a:latin typeface="Arial Narrow" panose="020B0606020202030204" pitchFamily="34" charset="0"/>
                  <a:cs typeface="Calibri Light" panose="020F0302020204030204" pitchFamily="34" charset="0"/>
                </a:rPr>
                <a:t> </a:t>
              </a:r>
              <a:r>
                <a:rPr lang="en-US" sz="1133" dirty="0" err="1">
                  <a:solidFill>
                    <a:schemeClr val="tx1"/>
                  </a:solidFill>
                  <a:latin typeface="Arial Narrow" panose="020B0606020202030204" pitchFamily="34" charset="0"/>
                  <a:cs typeface="Calibri Light" panose="020F0302020204030204" pitchFamily="34" charset="0"/>
                </a:rPr>
                <a:t>dan</a:t>
              </a:r>
              <a:r>
                <a:rPr lang="en-US" sz="1133" dirty="0">
                  <a:solidFill>
                    <a:schemeClr val="tx1"/>
                  </a:solidFill>
                  <a:latin typeface="Arial Narrow" panose="020B0606020202030204" pitchFamily="34" charset="0"/>
                  <a:cs typeface="Calibri Light" panose="020F0302020204030204" pitchFamily="34" charset="0"/>
                </a:rPr>
                <a:t> </a:t>
              </a:r>
              <a:r>
                <a:rPr lang="en-US" sz="1133" dirty="0" err="1">
                  <a:solidFill>
                    <a:schemeClr val="tx1"/>
                  </a:solidFill>
                  <a:latin typeface="Arial Narrow" panose="020B0606020202030204" pitchFamily="34" charset="0"/>
                  <a:cs typeface="Calibri Light" panose="020F0302020204030204" pitchFamily="34" charset="0"/>
                </a:rPr>
                <a:t>kebutuhan</a:t>
              </a:r>
              <a:r>
                <a:rPr lang="en-US" sz="1133" dirty="0">
                  <a:solidFill>
                    <a:schemeClr val="tx1"/>
                  </a:solidFill>
                  <a:latin typeface="Arial Narrow" panose="020B0606020202030204" pitchFamily="34" charset="0"/>
                  <a:cs typeface="Calibri Light" panose="020F0302020204030204" pitchFamily="34" charset="0"/>
                </a:rPr>
                <a:t> </a:t>
              </a:r>
              <a:r>
                <a:rPr lang="en-US" sz="1133" dirty="0" err="1">
                  <a:solidFill>
                    <a:schemeClr val="tx1"/>
                  </a:solidFill>
                  <a:latin typeface="Arial Narrow" panose="020B0606020202030204" pitchFamily="34" charset="0"/>
                  <a:cs typeface="Calibri Light" panose="020F0302020204030204" pitchFamily="34" charset="0"/>
                </a:rPr>
                <a:t>daerah</a:t>
              </a:r>
              <a:r>
                <a:rPr lang="en-US" sz="1133" dirty="0">
                  <a:solidFill>
                    <a:schemeClr val="tx1"/>
                  </a:solidFill>
                  <a:latin typeface="Arial Narrow" panose="020B0606020202030204" pitchFamily="34" charset="0"/>
                  <a:cs typeface="Calibri Light" panose="020F0302020204030204" pitchFamily="34" charset="0"/>
                </a:rPr>
                <a:t> </a:t>
              </a:r>
              <a:r>
                <a:rPr lang="en-US" sz="1133" dirty="0" err="1">
                  <a:solidFill>
                    <a:schemeClr val="tx1"/>
                  </a:solidFill>
                  <a:latin typeface="Arial Narrow" panose="020B0606020202030204" pitchFamily="34" charset="0"/>
                  <a:cs typeface="Calibri Light" panose="020F0302020204030204" pitchFamily="34" charset="0"/>
                </a:rPr>
                <a:t>provinsi</a:t>
              </a:r>
              <a:r>
                <a:rPr lang="en-US" sz="1133" dirty="0">
                  <a:solidFill>
                    <a:schemeClr val="tx1"/>
                  </a:solidFill>
                  <a:latin typeface="Arial Narrow" panose="020B0606020202030204" pitchFamily="34" charset="0"/>
                  <a:cs typeface="Calibri Light" panose="020F0302020204030204" pitchFamily="34" charset="0"/>
                </a:rPr>
                <a:t> </a:t>
              </a:r>
              <a:r>
                <a:rPr lang="en-US" sz="1133" dirty="0" err="1">
                  <a:solidFill>
                    <a:schemeClr val="tx1"/>
                  </a:solidFill>
                  <a:latin typeface="Arial Narrow" panose="020B0606020202030204" pitchFamily="34" charset="0"/>
                  <a:cs typeface="Calibri Light" panose="020F0302020204030204" pitchFamily="34" charset="0"/>
                </a:rPr>
                <a:t>serta</a:t>
              </a:r>
              <a:r>
                <a:rPr lang="en-US" sz="1133" dirty="0">
                  <a:solidFill>
                    <a:schemeClr val="tx1"/>
                  </a:solidFill>
                  <a:latin typeface="Arial Narrow" panose="020B0606020202030204" pitchFamily="34" charset="0"/>
                  <a:cs typeface="Calibri Light" panose="020F0302020204030204" pitchFamily="34" charset="0"/>
                </a:rPr>
                <a:t> </a:t>
              </a:r>
              <a:r>
                <a:rPr lang="en-US" sz="1133" dirty="0" err="1">
                  <a:solidFill>
                    <a:schemeClr val="tx1"/>
                  </a:solidFill>
                  <a:latin typeface="Arial Narrow" panose="020B0606020202030204" pitchFamily="34" charset="0"/>
                  <a:cs typeface="Calibri Light" panose="020F0302020204030204" pitchFamily="34" charset="0"/>
                </a:rPr>
                <a:t>dukungan</a:t>
              </a:r>
              <a:r>
                <a:rPr lang="en-US" sz="1133" dirty="0">
                  <a:solidFill>
                    <a:schemeClr val="tx1"/>
                  </a:solidFill>
                  <a:latin typeface="Arial Narrow" panose="020B0606020202030204" pitchFamily="34" charset="0"/>
                  <a:cs typeface="Calibri Light" panose="020F0302020204030204" pitchFamily="34" charset="0"/>
                </a:rPr>
                <a:t> </a:t>
              </a:r>
              <a:r>
                <a:rPr lang="en-US" sz="1133" dirty="0" err="1">
                  <a:solidFill>
                    <a:schemeClr val="tx1"/>
                  </a:solidFill>
                  <a:latin typeface="Arial Narrow" panose="020B0606020202030204" pitchFamily="34" charset="0"/>
                  <a:cs typeface="Calibri Light" panose="020F0302020204030204" pitchFamily="34" charset="0"/>
                </a:rPr>
                <a:t>pemenuhan</a:t>
              </a:r>
              <a:r>
                <a:rPr lang="en-US" sz="1133" dirty="0">
                  <a:solidFill>
                    <a:schemeClr val="tx1"/>
                  </a:solidFill>
                  <a:latin typeface="Arial Narrow" panose="020B0606020202030204" pitchFamily="34" charset="0"/>
                  <a:cs typeface="Calibri Light" panose="020F0302020204030204" pitchFamily="34" charset="0"/>
                </a:rPr>
                <a:t> SPM;</a:t>
              </a:r>
            </a:p>
            <a:p>
              <a:pPr marL="239178" indent="-239178" algn="just">
                <a:buFont typeface="+mj-lt"/>
                <a:buAutoNum type="arabicPeriod"/>
              </a:pPr>
              <a:r>
                <a:rPr lang="en-US" sz="1133" dirty="0" err="1">
                  <a:solidFill>
                    <a:schemeClr val="tx1"/>
                  </a:solidFill>
                  <a:latin typeface="Arial Narrow" panose="020B0606020202030204" pitchFamily="34" charset="0"/>
                  <a:cs typeface="Calibri Light" panose="020F0302020204030204" pitchFamily="34" charset="0"/>
                </a:rPr>
                <a:t>Bappeda</a:t>
              </a:r>
              <a:r>
                <a:rPr lang="en-US" sz="1133" dirty="0">
                  <a:solidFill>
                    <a:schemeClr val="tx1"/>
                  </a:solidFill>
                  <a:latin typeface="Arial Narrow" panose="020B0606020202030204" pitchFamily="34" charset="0"/>
                  <a:cs typeface="Calibri Light" panose="020F0302020204030204" pitchFamily="34" charset="0"/>
                </a:rPr>
                <a:t> </a:t>
              </a:r>
              <a:r>
                <a:rPr lang="en-US" sz="1133" dirty="0" err="1">
                  <a:solidFill>
                    <a:schemeClr val="tx1"/>
                  </a:solidFill>
                  <a:latin typeface="Arial Narrow" panose="020B0606020202030204" pitchFamily="34" charset="0"/>
                  <a:cs typeface="Calibri Light" panose="020F0302020204030204" pitchFamily="34" charset="0"/>
                </a:rPr>
                <a:t>melakukan</a:t>
              </a:r>
              <a:r>
                <a:rPr lang="en-US" sz="1133" dirty="0">
                  <a:solidFill>
                    <a:schemeClr val="tx1"/>
                  </a:solidFill>
                  <a:latin typeface="Arial Narrow" panose="020B0606020202030204" pitchFamily="34" charset="0"/>
                  <a:cs typeface="Calibri Light" panose="020F0302020204030204" pitchFamily="34" charset="0"/>
                </a:rPr>
                <a:t> </a:t>
              </a:r>
              <a:r>
                <a:rPr lang="en-US" sz="1133" dirty="0" err="1">
                  <a:solidFill>
                    <a:schemeClr val="tx1"/>
                  </a:solidFill>
                  <a:latin typeface="Arial Narrow" panose="020B0606020202030204" pitchFamily="34" charset="0"/>
                  <a:cs typeface="Calibri Light" panose="020F0302020204030204" pitchFamily="34" charset="0"/>
                </a:rPr>
                <a:t>verifikasi</a:t>
              </a:r>
              <a:r>
                <a:rPr lang="en-US" sz="1133" dirty="0">
                  <a:solidFill>
                    <a:schemeClr val="tx1"/>
                  </a:solidFill>
                  <a:latin typeface="Arial Narrow" panose="020B0606020202030204" pitchFamily="34" charset="0"/>
                  <a:cs typeface="Calibri Light" panose="020F0302020204030204" pitchFamily="34" charset="0"/>
                </a:rPr>
                <a:t> </a:t>
              </a:r>
              <a:r>
                <a:rPr lang="en-US" sz="1133" dirty="0" err="1">
                  <a:solidFill>
                    <a:schemeClr val="tx1"/>
                  </a:solidFill>
                  <a:latin typeface="Arial Narrow" panose="020B0606020202030204" pitchFamily="34" charset="0"/>
                  <a:cs typeface="Calibri Light" panose="020F0302020204030204" pitchFamily="34" charset="0"/>
                </a:rPr>
                <a:t>untuk</a:t>
              </a:r>
              <a:r>
                <a:rPr lang="en-US" sz="1133" dirty="0">
                  <a:solidFill>
                    <a:schemeClr val="tx1"/>
                  </a:solidFill>
                  <a:latin typeface="Arial Narrow" panose="020B0606020202030204" pitchFamily="34" charset="0"/>
                  <a:cs typeface="Calibri Light" panose="020F0302020204030204" pitchFamily="34" charset="0"/>
                </a:rPr>
                <a:t> </a:t>
              </a:r>
              <a:r>
                <a:rPr lang="en-US" sz="1133" dirty="0" err="1">
                  <a:solidFill>
                    <a:schemeClr val="tx1"/>
                  </a:solidFill>
                  <a:latin typeface="Arial Narrow" panose="020B0606020202030204" pitchFamily="34" charset="0"/>
                  <a:cs typeface="Calibri Light" panose="020F0302020204030204" pitchFamily="34" charset="0"/>
                </a:rPr>
                <a:t>menilai</a:t>
              </a:r>
              <a:r>
                <a:rPr lang="en-US" sz="1133" dirty="0">
                  <a:solidFill>
                    <a:schemeClr val="tx1"/>
                  </a:solidFill>
                  <a:latin typeface="Arial Narrow" panose="020B0606020202030204" pitchFamily="34" charset="0"/>
                  <a:cs typeface="Calibri Light" panose="020F0302020204030204" pitchFamily="34" charset="0"/>
                </a:rPr>
                <a:t> </a:t>
              </a:r>
              <a:r>
                <a:rPr lang="en-US" sz="1133" dirty="0" err="1">
                  <a:solidFill>
                    <a:schemeClr val="tx1"/>
                  </a:solidFill>
                  <a:latin typeface="Arial Narrow" panose="020B0606020202030204" pitchFamily="34" charset="0"/>
                  <a:cs typeface="Calibri Light" panose="020F0302020204030204" pitchFamily="34" charset="0"/>
                </a:rPr>
                <a:t>kesesuaian</a:t>
              </a:r>
              <a:r>
                <a:rPr lang="en-US" sz="1133" dirty="0">
                  <a:solidFill>
                    <a:schemeClr val="tx1"/>
                  </a:solidFill>
                  <a:latin typeface="Arial Narrow" panose="020B0606020202030204" pitchFamily="34" charset="0"/>
                  <a:cs typeface="Calibri Light" panose="020F0302020204030204" pitchFamily="34" charset="0"/>
                </a:rPr>
                <a:t> </a:t>
              </a:r>
              <a:r>
                <a:rPr lang="en-US" sz="1133" dirty="0" err="1">
                  <a:solidFill>
                    <a:schemeClr val="tx1"/>
                  </a:solidFill>
                  <a:latin typeface="Arial Narrow" panose="020B0606020202030204" pitchFamily="34" charset="0"/>
                  <a:cs typeface="Calibri Light" panose="020F0302020204030204" pitchFamily="34" charset="0"/>
                </a:rPr>
                <a:t>usulan</a:t>
              </a:r>
              <a:r>
                <a:rPr lang="en-US" sz="1133" dirty="0">
                  <a:solidFill>
                    <a:schemeClr val="tx1"/>
                  </a:solidFill>
                  <a:latin typeface="Arial Narrow" panose="020B0606020202030204" pitchFamily="34" charset="0"/>
                  <a:cs typeface="Calibri Light" panose="020F0302020204030204" pitchFamily="34" charset="0"/>
                </a:rPr>
                <a:t> DAK </a:t>
              </a:r>
              <a:r>
                <a:rPr lang="en-US" sz="1133" dirty="0" err="1">
                  <a:solidFill>
                    <a:schemeClr val="tx1"/>
                  </a:solidFill>
                  <a:latin typeface="Arial Narrow" panose="020B0606020202030204" pitchFamily="34" charset="0"/>
                  <a:cs typeface="Calibri Light" panose="020F0302020204030204" pitchFamily="34" charset="0"/>
                </a:rPr>
                <a:t>terhadap</a:t>
              </a:r>
              <a:r>
                <a:rPr lang="en-US" sz="1133" dirty="0">
                  <a:solidFill>
                    <a:schemeClr val="tx1"/>
                  </a:solidFill>
                  <a:latin typeface="Arial Narrow" panose="020B0606020202030204" pitchFamily="34" charset="0"/>
                  <a:cs typeface="Calibri Light" panose="020F0302020204030204" pitchFamily="34" charset="0"/>
                </a:rPr>
                <a:t> </a:t>
              </a:r>
              <a:r>
                <a:rPr lang="en-US" sz="1133" dirty="0" err="1">
                  <a:solidFill>
                    <a:schemeClr val="tx1"/>
                  </a:solidFill>
                  <a:latin typeface="Arial Narrow" panose="020B0606020202030204" pitchFamily="34" charset="0"/>
                  <a:cs typeface="Calibri Light" panose="020F0302020204030204" pitchFamily="34" charset="0"/>
                </a:rPr>
                <a:t>prioritas</a:t>
              </a:r>
              <a:r>
                <a:rPr lang="en-US" sz="1133" dirty="0">
                  <a:solidFill>
                    <a:schemeClr val="tx1"/>
                  </a:solidFill>
                  <a:latin typeface="Arial Narrow" panose="020B0606020202030204" pitchFamily="34" charset="0"/>
                  <a:cs typeface="Calibri Light" panose="020F0302020204030204" pitchFamily="34" charset="0"/>
                </a:rPr>
                <a:t> </a:t>
              </a:r>
              <a:r>
                <a:rPr lang="en-US" sz="1133" dirty="0" err="1">
                  <a:solidFill>
                    <a:schemeClr val="tx1"/>
                  </a:solidFill>
                  <a:latin typeface="Arial Narrow" panose="020B0606020202030204" pitchFamily="34" charset="0"/>
                  <a:cs typeface="Calibri Light" panose="020F0302020204030204" pitchFamily="34" charset="0"/>
                </a:rPr>
                <a:t>nasional</a:t>
              </a:r>
              <a:r>
                <a:rPr lang="en-US" sz="1133" dirty="0">
                  <a:solidFill>
                    <a:schemeClr val="tx1"/>
                  </a:solidFill>
                  <a:latin typeface="Arial Narrow" panose="020B0606020202030204" pitchFamily="34" charset="0"/>
                  <a:cs typeface="Calibri Light" panose="020F0302020204030204" pitchFamily="34" charset="0"/>
                </a:rPr>
                <a:t> </a:t>
              </a:r>
              <a:r>
                <a:rPr lang="en-US" sz="1133" dirty="0" err="1">
                  <a:solidFill>
                    <a:schemeClr val="tx1"/>
                  </a:solidFill>
                  <a:latin typeface="Arial Narrow" panose="020B0606020202030204" pitchFamily="34" charset="0"/>
                  <a:cs typeface="Calibri Light" panose="020F0302020204030204" pitchFamily="34" charset="0"/>
                </a:rPr>
                <a:t>dan</a:t>
              </a:r>
              <a:r>
                <a:rPr lang="en-US" sz="1133" dirty="0">
                  <a:solidFill>
                    <a:schemeClr val="tx1"/>
                  </a:solidFill>
                  <a:latin typeface="Arial Narrow" panose="020B0606020202030204" pitchFamily="34" charset="0"/>
                  <a:cs typeface="Calibri Light" panose="020F0302020204030204" pitchFamily="34" charset="0"/>
                </a:rPr>
                <a:t> </a:t>
              </a:r>
              <a:r>
                <a:rPr lang="en-US" sz="1133" dirty="0" err="1">
                  <a:solidFill>
                    <a:schemeClr val="tx1"/>
                  </a:solidFill>
                  <a:latin typeface="Arial Narrow" panose="020B0606020202030204" pitchFamily="34" charset="0"/>
                  <a:cs typeface="Calibri Light" panose="020F0302020204030204" pitchFamily="34" charset="0"/>
                </a:rPr>
                <a:t>dukungan</a:t>
              </a:r>
              <a:r>
                <a:rPr lang="en-US" sz="1133" dirty="0">
                  <a:solidFill>
                    <a:schemeClr val="tx1"/>
                  </a:solidFill>
                  <a:latin typeface="Arial Narrow" panose="020B0606020202030204" pitchFamily="34" charset="0"/>
                  <a:cs typeface="Calibri Light" panose="020F0302020204030204" pitchFamily="34" charset="0"/>
                </a:rPr>
                <a:t> </a:t>
              </a:r>
              <a:r>
                <a:rPr lang="en-US" sz="1133" dirty="0" err="1">
                  <a:solidFill>
                    <a:schemeClr val="tx1"/>
                  </a:solidFill>
                  <a:latin typeface="Arial Narrow" panose="020B0606020202030204" pitchFamily="34" charset="0"/>
                  <a:cs typeface="Calibri Light" panose="020F0302020204030204" pitchFamily="34" charset="0"/>
                </a:rPr>
                <a:t>pencapaian</a:t>
              </a:r>
              <a:r>
                <a:rPr lang="en-US" sz="1133" dirty="0">
                  <a:solidFill>
                    <a:schemeClr val="tx1"/>
                  </a:solidFill>
                  <a:latin typeface="Arial Narrow" panose="020B0606020202030204" pitchFamily="34" charset="0"/>
                  <a:cs typeface="Calibri Light" panose="020F0302020204030204" pitchFamily="34" charset="0"/>
                </a:rPr>
                <a:t> target </a:t>
              </a:r>
              <a:r>
                <a:rPr lang="en-US" sz="1133" dirty="0" err="1">
                  <a:solidFill>
                    <a:schemeClr val="tx1"/>
                  </a:solidFill>
                  <a:latin typeface="Arial Narrow" panose="020B0606020202030204" pitchFamily="34" charset="0"/>
                  <a:cs typeface="Calibri Light" panose="020F0302020204030204" pitchFamily="34" charset="0"/>
                </a:rPr>
                <a:t>pembangunan</a:t>
              </a:r>
              <a:r>
                <a:rPr lang="en-US" sz="1133" dirty="0">
                  <a:solidFill>
                    <a:schemeClr val="tx1"/>
                  </a:solidFill>
                  <a:latin typeface="Arial Narrow" panose="020B0606020202030204" pitchFamily="34" charset="0"/>
                  <a:cs typeface="Calibri Light" panose="020F0302020204030204" pitchFamily="34" charset="0"/>
                </a:rPr>
                <a:t> </a:t>
              </a:r>
              <a:r>
                <a:rPr lang="en-US" sz="1133" dirty="0" err="1">
                  <a:solidFill>
                    <a:schemeClr val="tx1"/>
                  </a:solidFill>
                  <a:latin typeface="Arial Narrow" panose="020B0606020202030204" pitchFamily="34" charset="0"/>
                  <a:cs typeface="Calibri Light" panose="020F0302020204030204" pitchFamily="34" charset="0"/>
                </a:rPr>
                <a:t>daerah</a:t>
              </a:r>
              <a:r>
                <a:rPr lang="en-US" sz="1133" dirty="0">
                  <a:solidFill>
                    <a:schemeClr val="tx1"/>
                  </a:solidFill>
                  <a:latin typeface="Arial Narrow" panose="020B0606020202030204" pitchFamily="34" charset="0"/>
                  <a:cs typeface="Calibri Light" panose="020F0302020204030204" pitchFamily="34" charset="0"/>
                </a:rPr>
                <a:t> </a:t>
              </a:r>
              <a:r>
                <a:rPr lang="en-US" sz="1133" dirty="0" err="1">
                  <a:solidFill>
                    <a:schemeClr val="tx1"/>
                  </a:solidFill>
                  <a:latin typeface="Arial Narrow" panose="020B0606020202030204" pitchFamily="34" charset="0"/>
                  <a:cs typeface="Calibri Light" panose="020F0302020204030204" pitchFamily="34" charset="0"/>
                </a:rPr>
                <a:t>dalam</a:t>
              </a:r>
              <a:r>
                <a:rPr lang="en-US" sz="1133" dirty="0">
                  <a:solidFill>
                    <a:schemeClr val="tx1"/>
                  </a:solidFill>
                  <a:latin typeface="Arial Narrow" panose="020B0606020202030204" pitchFamily="34" charset="0"/>
                  <a:cs typeface="Calibri Light" panose="020F0302020204030204" pitchFamily="34" charset="0"/>
                </a:rPr>
                <a:t> DOKRENDA;</a:t>
              </a:r>
            </a:p>
            <a:p>
              <a:pPr marL="239178" indent="-239178" algn="just">
                <a:buFont typeface="+mj-lt"/>
                <a:buAutoNum type="arabicPeriod"/>
              </a:pPr>
              <a:r>
                <a:rPr lang="en-ID" sz="1133" dirty="0">
                  <a:solidFill>
                    <a:schemeClr val="tx1"/>
                  </a:solidFill>
                  <a:latin typeface="Arial Narrow" panose="020B0606020202030204" pitchFamily="34" charset="0"/>
                  <a:cs typeface="Calibri Light" panose="020F0302020204030204" pitchFamily="34" charset="0"/>
                </a:rPr>
                <a:t>BPKAD </a:t>
              </a:r>
              <a:r>
                <a:rPr lang="en-ID" sz="1133" dirty="0" err="1">
                  <a:solidFill>
                    <a:schemeClr val="tx1"/>
                  </a:solidFill>
                  <a:latin typeface="Arial Narrow" panose="020B0606020202030204" pitchFamily="34" charset="0"/>
                  <a:cs typeface="Calibri Light" panose="020F0302020204030204" pitchFamily="34" charset="0"/>
                </a:rPr>
                <a:t>melakukan</a:t>
              </a:r>
              <a:r>
                <a:rPr lang="en-ID" sz="1133" dirty="0">
                  <a:solidFill>
                    <a:schemeClr val="tx1"/>
                  </a:solidFill>
                  <a:latin typeface="Arial Narrow" panose="020B0606020202030204" pitchFamily="34" charset="0"/>
                  <a:cs typeface="Calibri Light" panose="020F0302020204030204" pitchFamily="34" charset="0"/>
                </a:rPr>
                <a:t> </a:t>
              </a:r>
              <a:r>
                <a:rPr lang="en-ID" sz="1133" dirty="0" err="1">
                  <a:solidFill>
                    <a:schemeClr val="tx1"/>
                  </a:solidFill>
                  <a:latin typeface="Arial Narrow" panose="020B0606020202030204" pitchFamily="34" charset="0"/>
                  <a:cs typeface="Calibri Light" panose="020F0302020204030204" pitchFamily="34" charset="0"/>
                </a:rPr>
                <a:t>verifikasi</a:t>
              </a:r>
              <a:r>
                <a:rPr lang="en-ID" sz="1133" dirty="0">
                  <a:solidFill>
                    <a:schemeClr val="tx1"/>
                  </a:solidFill>
                  <a:latin typeface="Arial Narrow" panose="020B0606020202030204" pitchFamily="34" charset="0"/>
                  <a:cs typeface="Calibri Light" panose="020F0302020204030204" pitchFamily="34" charset="0"/>
                </a:rPr>
                <a:t> </a:t>
              </a:r>
              <a:r>
                <a:rPr lang="en-ID" sz="1133" dirty="0" err="1">
                  <a:solidFill>
                    <a:schemeClr val="tx1"/>
                  </a:solidFill>
                  <a:latin typeface="Arial Narrow" panose="020B0606020202030204" pitchFamily="34" charset="0"/>
                  <a:cs typeface="Calibri Light" panose="020F0302020204030204" pitchFamily="34" charset="0"/>
                </a:rPr>
                <a:t>untuk</a:t>
              </a:r>
              <a:r>
                <a:rPr lang="en-ID" sz="1133" dirty="0">
                  <a:solidFill>
                    <a:schemeClr val="tx1"/>
                  </a:solidFill>
                  <a:latin typeface="Arial Narrow" panose="020B0606020202030204" pitchFamily="34" charset="0"/>
                  <a:cs typeface="Calibri Light" panose="020F0302020204030204" pitchFamily="34" charset="0"/>
                </a:rPr>
                <a:t> </a:t>
              </a:r>
              <a:r>
                <a:rPr lang="en-ID" sz="1133" dirty="0" err="1">
                  <a:solidFill>
                    <a:schemeClr val="tx1"/>
                  </a:solidFill>
                  <a:latin typeface="Arial Narrow" panose="020B0606020202030204" pitchFamily="34" charset="0"/>
                  <a:cs typeface="Calibri Light" panose="020F0302020204030204" pitchFamily="34" charset="0"/>
                </a:rPr>
                <a:t>menilai</a:t>
              </a:r>
              <a:r>
                <a:rPr lang="en-ID" sz="1133" dirty="0">
                  <a:solidFill>
                    <a:schemeClr val="tx1"/>
                  </a:solidFill>
                  <a:latin typeface="Arial Narrow" panose="020B0606020202030204" pitchFamily="34" charset="0"/>
                  <a:cs typeface="Calibri Light" panose="020F0302020204030204" pitchFamily="34" charset="0"/>
                </a:rPr>
                <a:t> </a:t>
              </a:r>
              <a:r>
                <a:rPr lang="en-ID" sz="1133" dirty="0" err="1">
                  <a:solidFill>
                    <a:schemeClr val="tx1"/>
                  </a:solidFill>
                  <a:latin typeface="Arial Narrow" panose="020B0606020202030204" pitchFamily="34" charset="0"/>
                  <a:cs typeface="Calibri Light" panose="020F0302020204030204" pitchFamily="34" charset="0"/>
                </a:rPr>
                <a:t>kesesuaian</a:t>
              </a:r>
              <a:r>
                <a:rPr lang="en-ID" sz="1133" dirty="0">
                  <a:solidFill>
                    <a:schemeClr val="tx1"/>
                  </a:solidFill>
                  <a:latin typeface="Arial Narrow" panose="020B0606020202030204" pitchFamily="34" charset="0"/>
                  <a:cs typeface="Calibri Light" panose="020F0302020204030204" pitchFamily="34" charset="0"/>
                </a:rPr>
                <a:t> </a:t>
              </a:r>
              <a:r>
                <a:rPr lang="en-ID" sz="1133" dirty="0" err="1">
                  <a:solidFill>
                    <a:schemeClr val="tx1"/>
                  </a:solidFill>
                  <a:latin typeface="Arial Narrow" panose="020B0606020202030204" pitchFamily="34" charset="0"/>
                  <a:cs typeface="Calibri Light" panose="020F0302020204030204" pitchFamily="34" charset="0"/>
                </a:rPr>
                <a:t>usulan</a:t>
              </a:r>
              <a:r>
                <a:rPr lang="en-ID" sz="1133" dirty="0">
                  <a:solidFill>
                    <a:schemeClr val="tx1"/>
                  </a:solidFill>
                  <a:latin typeface="Arial Narrow" panose="020B0606020202030204" pitchFamily="34" charset="0"/>
                  <a:cs typeface="Calibri Light" panose="020F0302020204030204" pitchFamily="34" charset="0"/>
                </a:rPr>
                <a:t> </a:t>
              </a:r>
              <a:r>
                <a:rPr lang="en-ID" sz="1133" dirty="0" err="1">
                  <a:solidFill>
                    <a:schemeClr val="tx1"/>
                  </a:solidFill>
                  <a:latin typeface="Arial Narrow" panose="020B0606020202030204" pitchFamily="34" charset="0"/>
                  <a:cs typeface="Calibri Light" panose="020F0302020204030204" pitchFamily="34" charset="0"/>
                </a:rPr>
                <a:t>terhadap</a:t>
              </a:r>
              <a:r>
                <a:rPr lang="en-ID" sz="1133" dirty="0">
                  <a:solidFill>
                    <a:schemeClr val="tx1"/>
                  </a:solidFill>
                  <a:latin typeface="Arial Narrow" panose="020B0606020202030204" pitchFamily="34" charset="0"/>
                  <a:cs typeface="Calibri Light" panose="020F0302020204030204" pitchFamily="34" charset="0"/>
                </a:rPr>
                <a:t> </a:t>
              </a:r>
              <a:r>
                <a:rPr lang="en-ID" sz="1133" dirty="0" err="1">
                  <a:solidFill>
                    <a:schemeClr val="tx1"/>
                  </a:solidFill>
                  <a:latin typeface="Arial Narrow" panose="020B0606020202030204" pitchFamily="34" charset="0"/>
                  <a:cs typeface="Calibri Light" panose="020F0302020204030204" pitchFamily="34" charset="0"/>
                </a:rPr>
                <a:t>kewajaran</a:t>
              </a:r>
              <a:r>
                <a:rPr lang="en-ID" sz="1133" dirty="0">
                  <a:solidFill>
                    <a:schemeClr val="tx1"/>
                  </a:solidFill>
                  <a:latin typeface="Arial Narrow" panose="020B0606020202030204" pitchFamily="34" charset="0"/>
                  <a:cs typeface="Calibri Light" panose="020F0302020204030204" pitchFamily="34" charset="0"/>
                </a:rPr>
                <a:t> </a:t>
              </a:r>
              <a:r>
                <a:rPr lang="en-ID" sz="1133" dirty="0" err="1">
                  <a:solidFill>
                    <a:schemeClr val="tx1"/>
                  </a:solidFill>
                  <a:latin typeface="Arial Narrow" panose="020B0606020202030204" pitchFamily="34" charset="0"/>
                  <a:cs typeface="Calibri Light" panose="020F0302020204030204" pitchFamily="34" charset="0"/>
                </a:rPr>
                <a:t>besaran</a:t>
              </a:r>
              <a:r>
                <a:rPr lang="en-ID" sz="1133" dirty="0">
                  <a:solidFill>
                    <a:schemeClr val="tx1"/>
                  </a:solidFill>
                  <a:latin typeface="Arial Narrow" panose="020B0606020202030204" pitchFamily="34" charset="0"/>
                  <a:cs typeface="Calibri Light" panose="020F0302020204030204" pitchFamily="34" charset="0"/>
                </a:rPr>
                <a:t> </a:t>
              </a:r>
              <a:r>
                <a:rPr lang="en-ID" sz="1133" dirty="0" err="1">
                  <a:solidFill>
                    <a:schemeClr val="tx1"/>
                  </a:solidFill>
                  <a:latin typeface="Arial Narrow" panose="020B0606020202030204" pitchFamily="34" charset="0"/>
                  <a:cs typeface="Calibri Light" panose="020F0302020204030204" pitchFamily="34" charset="0"/>
                </a:rPr>
                <a:t>dana</a:t>
              </a:r>
              <a:r>
                <a:rPr lang="en-ID" sz="1133" dirty="0">
                  <a:solidFill>
                    <a:schemeClr val="tx1"/>
                  </a:solidFill>
                  <a:latin typeface="Arial Narrow" panose="020B0606020202030204" pitchFamily="34" charset="0"/>
                  <a:cs typeface="Calibri Light" panose="020F0302020204030204" pitchFamily="34" charset="0"/>
                </a:rPr>
                <a:t> yang </a:t>
              </a:r>
              <a:r>
                <a:rPr lang="en-ID" sz="1133" dirty="0" err="1">
                  <a:solidFill>
                    <a:schemeClr val="tx1"/>
                  </a:solidFill>
                  <a:latin typeface="Arial Narrow" panose="020B0606020202030204" pitchFamily="34" charset="0"/>
                  <a:cs typeface="Calibri Light" panose="020F0302020204030204" pitchFamily="34" charset="0"/>
                </a:rPr>
                <a:t>diusulkan</a:t>
              </a:r>
              <a:r>
                <a:rPr lang="en-ID" sz="1133" dirty="0">
                  <a:solidFill>
                    <a:schemeClr val="tx1"/>
                  </a:solidFill>
                  <a:latin typeface="Arial Narrow" panose="020B0606020202030204" pitchFamily="34" charset="0"/>
                  <a:cs typeface="Calibri Light" panose="020F0302020204030204" pitchFamily="34" charset="0"/>
                </a:rPr>
                <a:t> </a:t>
              </a:r>
              <a:r>
                <a:rPr lang="en-ID" sz="1133" dirty="0" err="1">
                  <a:solidFill>
                    <a:schemeClr val="tx1"/>
                  </a:solidFill>
                  <a:latin typeface="Arial Narrow" panose="020B0606020202030204" pitchFamily="34" charset="0"/>
                  <a:cs typeface="Calibri Light" panose="020F0302020204030204" pitchFamily="34" charset="0"/>
                </a:rPr>
                <a:t>berdasarkan</a:t>
              </a:r>
              <a:r>
                <a:rPr lang="en-ID" sz="1133" dirty="0">
                  <a:solidFill>
                    <a:schemeClr val="tx1"/>
                  </a:solidFill>
                  <a:latin typeface="Arial Narrow" panose="020B0606020202030204" pitchFamily="34" charset="0"/>
                  <a:cs typeface="Calibri Light" panose="020F0302020204030204" pitchFamily="34" charset="0"/>
                </a:rPr>
                <a:t> </a:t>
              </a:r>
              <a:r>
                <a:rPr lang="en-ID" sz="1133" dirty="0" err="1">
                  <a:solidFill>
                    <a:schemeClr val="tx1"/>
                  </a:solidFill>
                  <a:latin typeface="Arial Narrow" panose="020B0606020202030204" pitchFamily="34" charset="0"/>
                  <a:cs typeface="Calibri Light" panose="020F0302020204030204" pitchFamily="34" charset="0"/>
                </a:rPr>
                <a:t>standar</a:t>
              </a:r>
              <a:r>
                <a:rPr lang="en-ID" sz="1133" dirty="0">
                  <a:solidFill>
                    <a:schemeClr val="tx1"/>
                  </a:solidFill>
                  <a:latin typeface="Arial Narrow" panose="020B0606020202030204" pitchFamily="34" charset="0"/>
                  <a:cs typeface="Calibri Light" panose="020F0302020204030204" pitchFamily="34" charset="0"/>
                </a:rPr>
                <a:t> </a:t>
              </a:r>
              <a:r>
                <a:rPr lang="en-ID" sz="1133" dirty="0" err="1">
                  <a:solidFill>
                    <a:schemeClr val="tx1"/>
                  </a:solidFill>
                  <a:latin typeface="Arial Narrow" panose="020B0606020202030204" pitchFamily="34" charset="0"/>
                  <a:cs typeface="Calibri Light" panose="020F0302020204030204" pitchFamily="34" charset="0"/>
                </a:rPr>
                <a:t>biaya</a:t>
              </a:r>
              <a:r>
                <a:rPr lang="en-ID" sz="1133" dirty="0">
                  <a:solidFill>
                    <a:schemeClr val="tx1"/>
                  </a:solidFill>
                  <a:latin typeface="Arial Narrow" panose="020B0606020202030204" pitchFamily="34" charset="0"/>
                  <a:cs typeface="Calibri Light" panose="020F0302020204030204" pitchFamily="34" charset="0"/>
                </a:rPr>
                <a:t> </a:t>
              </a:r>
              <a:r>
                <a:rPr lang="en-ID" sz="1133" dirty="0" err="1">
                  <a:solidFill>
                    <a:schemeClr val="tx1"/>
                  </a:solidFill>
                  <a:latin typeface="Arial Narrow" panose="020B0606020202030204" pitchFamily="34" charset="0"/>
                  <a:cs typeface="Calibri Light" panose="020F0302020204030204" pitchFamily="34" charset="0"/>
                </a:rPr>
                <a:t>daerah</a:t>
              </a:r>
              <a:r>
                <a:rPr lang="en-ID" sz="1133" dirty="0">
                  <a:solidFill>
                    <a:schemeClr val="tx1"/>
                  </a:solidFill>
                  <a:latin typeface="Arial Narrow" panose="020B0606020202030204" pitchFamily="34" charset="0"/>
                  <a:cs typeface="Calibri Light" panose="020F0302020204030204" pitchFamily="34" charset="0"/>
                </a:rPr>
                <a:t>.</a:t>
              </a:r>
              <a:endParaRPr lang="en-US" sz="1133" dirty="0"/>
            </a:p>
          </p:txBody>
        </p:sp>
        <p:sp>
          <p:nvSpPr>
            <p:cNvPr id="32" name="Rectangle 31"/>
            <p:cNvSpPr/>
            <p:nvPr/>
          </p:nvSpPr>
          <p:spPr>
            <a:xfrm>
              <a:off x="490837" y="4409547"/>
              <a:ext cx="2573832" cy="298183"/>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33" b="1" i="1" dirty="0" err="1">
                  <a:ln w="0"/>
                  <a:solidFill>
                    <a:schemeClr val="tx1"/>
                  </a:solidFill>
                  <a:latin typeface="Arial Narrow" panose="020B0606020202030204" pitchFamily="34" charset="0"/>
                </a:rPr>
                <a:t>Pelaksanaan</a:t>
              </a:r>
              <a:r>
                <a:rPr lang="en-US" sz="1133" b="1" i="1" dirty="0">
                  <a:ln w="0"/>
                  <a:solidFill>
                    <a:schemeClr val="tx1"/>
                  </a:solidFill>
                  <a:latin typeface="Arial Narrow" panose="020B0606020202030204" pitchFamily="34" charset="0"/>
                </a:rPr>
                <a:t> </a:t>
              </a:r>
              <a:r>
                <a:rPr lang="en-US" sz="1133" b="1" i="1" dirty="0" err="1">
                  <a:ln w="0"/>
                  <a:solidFill>
                    <a:schemeClr val="tx1"/>
                  </a:solidFill>
                  <a:latin typeface="Arial Narrow" panose="020B0606020202030204" pitchFamily="34" charset="0"/>
                </a:rPr>
                <a:t>verifikasi</a:t>
              </a:r>
              <a:r>
                <a:rPr lang="en-US" sz="1133" b="1" i="1" dirty="0">
                  <a:ln w="0"/>
                  <a:solidFill>
                    <a:schemeClr val="tx1"/>
                  </a:solidFill>
                  <a:latin typeface="Arial Narrow" panose="020B0606020202030204" pitchFamily="34" charset="0"/>
                </a:rPr>
                <a:t> </a:t>
              </a:r>
              <a:r>
                <a:rPr lang="en-US" sz="1133" b="1" i="1" dirty="0" err="1">
                  <a:ln w="0"/>
                  <a:solidFill>
                    <a:schemeClr val="tx1"/>
                  </a:solidFill>
                  <a:latin typeface="Arial Narrow" panose="020B0606020202030204" pitchFamily="34" charset="0"/>
                </a:rPr>
                <a:t>melibatkan</a:t>
              </a:r>
              <a:r>
                <a:rPr lang="en-US" sz="1133" b="1" i="1" dirty="0">
                  <a:ln w="0"/>
                  <a:solidFill>
                    <a:schemeClr val="tx1"/>
                  </a:solidFill>
                  <a:latin typeface="Arial Narrow" panose="020B0606020202030204" pitchFamily="34" charset="0"/>
                </a:rPr>
                <a:t> </a:t>
              </a:r>
              <a:r>
                <a:rPr lang="en-US" sz="1133" b="1" i="1" dirty="0" err="1">
                  <a:ln w="0"/>
                  <a:solidFill>
                    <a:schemeClr val="tx1"/>
                  </a:solidFill>
                  <a:latin typeface="Arial Narrow" panose="020B0606020202030204" pitchFamily="34" charset="0"/>
                </a:rPr>
                <a:t>Inspektorat</a:t>
              </a:r>
              <a:r>
                <a:rPr lang="en-US" sz="1133" b="1" i="1" dirty="0">
                  <a:ln w="0"/>
                  <a:solidFill>
                    <a:schemeClr val="tx1"/>
                  </a:solidFill>
                  <a:latin typeface="Arial Narrow" panose="020B0606020202030204" pitchFamily="34" charset="0"/>
                </a:rPr>
                <a:t> Daerah</a:t>
              </a:r>
            </a:p>
          </p:txBody>
        </p:sp>
      </p:grpSp>
      <p:sp>
        <p:nvSpPr>
          <p:cNvPr id="33" name="Google Shape;3403;p90"/>
          <p:cNvSpPr txBox="1"/>
          <p:nvPr/>
        </p:nvSpPr>
        <p:spPr>
          <a:xfrm>
            <a:off x="8407805" y="1013491"/>
            <a:ext cx="2615949" cy="536504"/>
          </a:xfrm>
          <a:prstGeom prst="rect">
            <a:avLst/>
          </a:prstGeom>
          <a:noFill/>
          <a:ln>
            <a:noFill/>
          </a:ln>
        </p:spPr>
        <p:txBody>
          <a:bodyPr spcFirstLastPara="1" wrap="square" lIns="91425" tIns="91425" rIns="91425" bIns="91425" anchor="ctr" anchorCtr="0">
            <a:noAutofit/>
          </a:bodyPr>
          <a:lstStyle/>
          <a:p>
            <a:pPr marL="14940" algn="ctr"/>
            <a:r>
              <a:rPr lang="en-US" sz="1400" b="1" dirty="0" err="1">
                <a:solidFill>
                  <a:sysClr val="windowText" lastClr="000000"/>
                </a:solidFill>
                <a:latin typeface="Arial Narrow" panose="020B0606020202030204" pitchFamily="34" charset="0"/>
              </a:rPr>
              <a:t>Verifikasi</a:t>
            </a:r>
            <a:r>
              <a:rPr lang="en-US" sz="1400" b="1" dirty="0">
                <a:solidFill>
                  <a:sysClr val="windowText" lastClr="000000"/>
                </a:solidFill>
                <a:latin typeface="Arial Narrow" panose="020B0606020202030204" pitchFamily="34" charset="0"/>
              </a:rPr>
              <a:t> </a:t>
            </a:r>
            <a:r>
              <a:rPr lang="en-US" sz="1400" b="1" dirty="0" err="1">
                <a:solidFill>
                  <a:sysClr val="windowText" lastClr="000000"/>
                </a:solidFill>
                <a:latin typeface="Arial Narrow" panose="020B0606020202030204" pitchFamily="34" charset="0"/>
              </a:rPr>
              <a:t>oleh</a:t>
            </a:r>
            <a:r>
              <a:rPr lang="en-US" sz="1400" b="1" dirty="0">
                <a:solidFill>
                  <a:sysClr val="windowText" lastClr="000000"/>
                </a:solidFill>
                <a:latin typeface="Arial Narrow" panose="020B0606020202030204" pitchFamily="34" charset="0"/>
              </a:rPr>
              <a:t> </a:t>
            </a:r>
            <a:r>
              <a:rPr lang="en-US" sz="1400" b="1" dirty="0" err="1">
                <a:solidFill>
                  <a:sysClr val="windowText" lastClr="000000"/>
                </a:solidFill>
                <a:latin typeface="Arial Narrow" panose="020B0606020202030204" pitchFamily="34" charset="0"/>
              </a:rPr>
              <a:t>Pemerintah</a:t>
            </a:r>
            <a:endParaRPr sz="1400" b="1" dirty="0">
              <a:solidFill>
                <a:schemeClr val="dk1"/>
              </a:solidFill>
              <a:latin typeface="Roboto"/>
              <a:ea typeface="Roboto"/>
              <a:cs typeface="Roboto"/>
              <a:sym typeface="Roboto"/>
            </a:endParaRPr>
          </a:p>
        </p:txBody>
      </p:sp>
      <p:grpSp>
        <p:nvGrpSpPr>
          <p:cNvPr id="34" name="Google Shape;3409;p90"/>
          <p:cNvGrpSpPr/>
          <p:nvPr/>
        </p:nvGrpSpPr>
        <p:grpSpPr>
          <a:xfrm rot="19471816" flipH="1">
            <a:off x="6196247" y="2165111"/>
            <a:ext cx="1559065" cy="447691"/>
            <a:chOff x="2099500" y="581600"/>
            <a:chExt cx="2638175" cy="726200"/>
          </a:xfrm>
        </p:grpSpPr>
        <p:sp>
          <p:nvSpPr>
            <p:cNvPr id="35" name="Google Shape;3410;p90"/>
            <p:cNvSpPr/>
            <p:nvPr/>
          </p:nvSpPr>
          <p:spPr>
            <a:xfrm>
              <a:off x="2123300" y="581600"/>
              <a:ext cx="2614375" cy="698250"/>
            </a:xfrm>
            <a:custGeom>
              <a:avLst/>
              <a:gdLst/>
              <a:ahLst/>
              <a:cxnLst/>
              <a:rect l="l" t="t" r="r" b="b"/>
              <a:pathLst>
                <a:path w="104575" h="27930" extrusionOk="0">
                  <a:moveTo>
                    <a:pt x="60935" y="1"/>
                  </a:moveTo>
                  <a:cubicBezTo>
                    <a:pt x="57177" y="1"/>
                    <a:pt x="53419" y="274"/>
                    <a:pt x="49690" y="819"/>
                  </a:cubicBezTo>
                  <a:cubicBezTo>
                    <a:pt x="42232" y="1893"/>
                    <a:pt x="34953" y="3964"/>
                    <a:pt x="28047" y="6978"/>
                  </a:cubicBezTo>
                  <a:cubicBezTo>
                    <a:pt x="22410" y="9432"/>
                    <a:pt x="17073" y="12525"/>
                    <a:pt x="12141" y="16195"/>
                  </a:cubicBezTo>
                  <a:cubicBezTo>
                    <a:pt x="11639" y="16596"/>
                    <a:pt x="11128" y="16987"/>
                    <a:pt x="10637" y="17363"/>
                  </a:cubicBezTo>
                  <a:cubicBezTo>
                    <a:pt x="10146" y="17739"/>
                    <a:pt x="9653" y="18095"/>
                    <a:pt x="9218" y="18502"/>
                  </a:cubicBezTo>
                  <a:lnTo>
                    <a:pt x="6711" y="20697"/>
                  </a:lnTo>
                  <a:lnTo>
                    <a:pt x="6134" y="21199"/>
                  </a:lnTo>
                  <a:lnTo>
                    <a:pt x="5633" y="21700"/>
                  </a:lnTo>
                  <a:lnTo>
                    <a:pt x="4630" y="22703"/>
                  </a:lnTo>
                  <a:lnTo>
                    <a:pt x="2915" y="24439"/>
                  </a:lnTo>
                  <a:lnTo>
                    <a:pt x="733" y="27012"/>
                  </a:lnTo>
                  <a:lnTo>
                    <a:pt x="176" y="27688"/>
                  </a:lnTo>
                  <a:cubicBezTo>
                    <a:pt x="108" y="27762"/>
                    <a:pt x="49" y="27843"/>
                    <a:pt x="1" y="27929"/>
                  </a:cubicBezTo>
                  <a:cubicBezTo>
                    <a:pt x="79" y="27868"/>
                    <a:pt x="152" y="27799"/>
                    <a:pt x="216" y="27724"/>
                  </a:cubicBezTo>
                  <a:lnTo>
                    <a:pt x="813" y="27076"/>
                  </a:lnTo>
                  <a:lnTo>
                    <a:pt x="3065" y="24569"/>
                  </a:lnTo>
                  <a:lnTo>
                    <a:pt x="4805" y="22869"/>
                  </a:lnTo>
                  <a:lnTo>
                    <a:pt x="5808" y="21902"/>
                  </a:lnTo>
                  <a:lnTo>
                    <a:pt x="6335" y="21401"/>
                  </a:lnTo>
                  <a:lnTo>
                    <a:pt x="6916" y="20899"/>
                  </a:lnTo>
                  <a:lnTo>
                    <a:pt x="9423" y="18743"/>
                  </a:lnTo>
                  <a:cubicBezTo>
                    <a:pt x="9849" y="18346"/>
                    <a:pt x="10351" y="17996"/>
                    <a:pt x="10852" y="17624"/>
                  </a:cubicBezTo>
                  <a:lnTo>
                    <a:pt x="12356" y="16476"/>
                  </a:lnTo>
                  <a:cubicBezTo>
                    <a:pt x="17298" y="12859"/>
                    <a:pt x="22630" y="9809"/>
                    <a:pt x="28253" y="7384"/>
                  </a:cubicBezTo>
                  <a:cubicBezTo>
                    <a:pt x="35138" y="4411"/>
                    <a:pt x="42387" y="2367"/>
                    <a:pt x="49811" y="1306"/>
                  </a:cubicBezTo>
                  <a:cubicBezTo>
                    <a:pt x="53515" y="769"/>
                    <a:pt x="57249" y="501"/>
                    <a:pt x="60983" y="501"/>
                  </a:cubicBezTo>
                  <a:cubicBezTo>
                    <a:pt x="64717" y="501"/>
                    <a:pt x="68451" y="769"/>
                    <a:pt x="72155" y="1306"/>
                  </a:cubicBezTo>
                  <a:lnTo>
                    <a:pt x="73435" y="1467"/>
                  </a:lnTo>
                  <a:cubicBezTo>
                    <a:pt x="73851" y="1532"/>
                    <a:pt x="74267" y="1608"/>
                    <a:pt x="74677" y="1687"/>
                  </a:cubicBezTo>
                  <a:cubicBezTo>
                    <a:pt x="75500" y="1838"/>
                    <a:pt x="76313" y="2008"/>
                    <a:pt x="77110" y="2189"/>
                  </a:cubicBezTo>
                  <a:cubicBezTo>
                    <a:pt x="78714" y="2535"/>
                    <a:pt x="80244" y="2936"/>
                    <a:pt x="81724" y="3337"/>
                  </a:cubicBezTo>
                  <a:cubicBezTo>
                    <a:pt x="84682" y="4154"/>
                    <a:pt x="87395" y="5073"/>
                    <a:pt x="89832" y="5995"/>
                  </a:cubicBezTo>
                  <a:cubicBezTo>
                    <a:pt x="93685" y="7446"/>
                    <a:pt x="97382" y="9285"/>
                    <a:pt x="100864" y="11481"/>
                  </a:cubicBezTo>
                  <a:cubicBezTo>
                    <a:pt x="101481" y="11887"/>
                    <a:pt x="102033" y="12214"/>
                    <a:pt x="102484" y="12549"/>
                  </a:cubicBezTo>
                  <a:lnTo>
                    <a:pt x="103623" y="13402"/>
                  </a:lnTo>
                  <a:lnTo>
                    <a:pt x="104319" y="13913"/>
                  </a:lnTo>
                  <a:cubicBezTo>
                    <a:pt x="104399" y="13975"/>
                    <a:pt x="104485" y="14028"/>
                    <a:pt x="104575" y="14074"/>
                  </a:cubicBezTo>
                  <a:cubicBezTo>
                    <a:pt x="104505" y="13992"/>
                    <a:pt x="104428" y="13919"/>
                    <a:pt x="104344" y="13853"/>
                  </a:cubicBezTo>
                  <a:lnTo>
                    <a:pt x="103666" y="13296"/>
                  </a:lnTo>
                  <a:lnTo>
                    <a:pt x="102554" y="12404"/>
                  </a:lnTo>
                  <a:cubicBezTo>
                    <a:pt x="102113" y="12052"/>
                    <a:pt x="101556" y="11711"/>
                    <a:pt x="100954" y="11290"/>
                  </a:cubicBezTo>
                  <a:cubicBezTo>
                    <a:pt x="97490" y="9013"/>
                    <a:pt x="93792" y="7114"/>
                    <a:pt x="89922" y="5628"/>
                  </a:cubicBezTo>
                  <a:cubicBezTo>
                    <a:pt x="87480" y="4681"/>
                    <a:pt x="84761" y="3738"/>
                    <a:pt x="81793" y="2901"/>
                  </a:cubicBezTo>
                  <a:cubicBezTo>
                    <a:pt x="80309" y="2485"/>
                    <a:pt x="78770" y="2078"/>
                    <a:pt x="77165" y="1717"/>
                  </a:cubicBezTo>
                  <a:cubicBezTo>
                    <a:pt x="76367" y="1551"/>
                    <a:pt x="75550" y="1376"/>
                    <a:pt x="74722" y="1216"/>
                  </a:cubicBezTo>
                  <a:cubicBezTo>
                    <a:pt x="74306" y="1131"/>
                    <a:pt x="73886" y="1056"/>
                    <a:pt x="73464" y="985"/>
                  </a:cubicBezTo>
                  <a:lnTo>
                    <a:pt x="72181" y="819"/>
                  </a:lnTo>
                  <a:cubicBezTo>
                    <a:pt x="68452" y="274"/>
                    <a:pt x="64693" y="1"/>
                    <a:pt x="60935" y="1"/>
                  </a:cubicBezTo>
                  <a:close/>
                </a:path>
              </a:pathLst>
            </a:custGeom>
            <a:solidFill>
              <a:schemeClr val="dk2"/>
            </a:solidFill>
            <a:ln w="12700">
              <a:solidFill>
                <a:schemeClr val="accent3"/>
              </a:solidFill>
            </a:ln>
          </p:spPr>
          <p:txBody>
            <a:bodyPr spcFirstLastPara="1" wrap="square" lIns="91425" tIns="91425" rIns="91425" bIns="91425" anchor="ctr" anchorCtr="0">
              <a:noAutofit/>
            </a:bodyPr>
            <a:lstStyle/>
            <a:p>
              <a:endParaRPr sz="1400"/>
            </a:p>
          </p:txBody>
        </p:sp>
        <p:sp>
          <p:nvSpPr>
            <p:cNvPr id="36" name="Google Shape;3411;p90"/>
            <p:cNvSpPr/>
            <p:nvPr/>
          </p:nvSpPr>
          <p:spPr>
            <a:xfrm>
              <a:off x="2099500" y="1149175"/>
              <a:ext cx="154975" cy="158625"/>
            </a:xfrm>
            <a:custGeom>
              <a:avLst/>
              <a:gdLst/>
              <a:ahLst/>
              <a:cxnLst/>
              <a:rect l="l" t="t" r="r" b="b"/>
              <a:pathLst>
                <a:path w="6199" h="6345" extrusionOk="0">
                  <a:moveTo>
                    <a:pt x="1112" y="0"/>
                  </a:moveTo>
                  <a:cubicBezTo>
                    <a:pt x="970" y="0"/>
                    <a:pt x="505" y="2612"/>
                    <a:pt x="61" y="5893"/>
                  </a:cubicBezTo>
                  <a:lnTo>
                    <a:pt x="1" y="6345"/>
                  </a:lnTo>
                  <a:lnTo>
                    <a:pt x="1" y="6345"/>
                  </a:lnTo>
                  <a:lnTo>
                    <a:pt x="423" y="6168"/>
                  </a:lnTo>
                  <a:lnTo>
                    <a:pt x="568" y="6108"/>
                  </a:lnTo>
                  <a:cubicBezTo>
                    <a:pt x="3702" y="4809"/>
                    <a:pt x="6199" y="3646"/>
                    <a:pt x="6143" y="3516"/>
                  </a:cubicBezTo>
                  <a:cubicBezTo>
                    <a:pt x="6140" y="3508"/>
                    <a:pt x="6127" y="3504"/>
                    <a:pt x="6104" y="3504"/>
                  </a:cubicBezTo>
                  <a:cubicBezTo>
                    <a:pt x="5776" y="3504"/>
                    <a:pt x="3456" y="4354"/>
                    <a:pt x="636" y="5516"/>
                  </a:cubicBezTo>
                  <a:lnTo>
                    <a:pt x="636" y="5516"/>
                  </a:lnTo>
                  <a:cubicBezTo>
                    <a:pt x="1039" y="2435"/>
                    <a:pt x="1247" y="0"/>
                    <a:pt x="1113" y="0"/>
                  </a:cubicBezTo>
                  <a:cubicBezTo>
                    <a:pt x="1113" y="0"/>
                    <a:pt x="1112" y="0"/>
                    <a:pt x="1112" y="0"/>
                  </a:cubicBezTo>
                  <a:close/>
                </a:path>
              </a:pathLst>
            </a:custGeom>
            <a:solidFill>
              <a:schemeClr val="dk2"/>
            </a:solidFill>
            <a:ln w="12700">
              <a:solidFill>
                <a:schemeClr val="accent3"/>
              </a:solidFill>
            </a:ln>
          </p:spPr>
          <p:txBody>
            <a:bodyPr spcFirstLastPara="1" wrap="square" lIns="91425" tIns="91425" rIns="91425" bIns="91425" anchor="ctr" anchorCtr="0">
              <a:noAutofit/>
            </a:bodyPr>
            <a:lstStyle/>
            <a:p>
              <a:endParaRPr sz="1400"/>
            </a:p>
          </p:txBody>
        </p:sp>
      </p:grpSp>
      <p:grpSp>
        <p:nvGrpSpPr>
          <p:cNvPr id="37" name="Google Shape;3418;p90"/>
          <p:cNvGrpSpPr/>
          <p:nvPr/>
        </p:nvGrpSpPr>
        <p:grpSpPr>
          <a:xfrm rot="13389201">
            <a:off x="6148914" y="4988496"/>
            <a:ext cx="1650664" cy="526873"/>
            <a:chOff x="2099500" y="581600"/>
            <a:chExt cx="2638175" cy="726200"/>
          </a:xfrm>
        </p:grpSpPr>
        <p:sp>
          <p:nvSpPr>
            <p:cNvPr id="38" name="Google Shape;3419;p90"/>
            <p:cNvSpPr/>
            <p:nvPr/>
          </p:nvSpPr>
          <p:spPr>
            <a:xfrm>
              <a:off x="2123300" y="581600"/>
              <a:ext cx="2614375" cy="698250"/>
            </a:xfrm>
            <a:custGeom>
              <a:avLst/>
              <a:gdLst/>
              <a:ahLst/>
              <a:cxnLst/>
              <a:rect l="l" t="t" r="r" b="b"/>
              <a:pathLst>
                <a:path w="104575" h="27930" extrusionOk="0">
                  <a:moveTo>
                    <a:pt x="60935" y="1"/>
                  </a:moveTo>
                  <a:cubicBezTo>
                    <a:pt x="57177" y="1"/>
                    <a:pt x="53419" y="274"/>
                    <a:pt x="49690" y="819"/>
                  </a:cubicBezTo>
                  <a:cubicBezTo>
                    <a:pt x="42232" y="1893"/>
                    <a:pt x="34953" y="3964"/>
                    <a:pt x="28047" y="6978"/>
                  </a:cubicBezTo>
                  <a:cubicBezTo>
                    <a:pt x="22410" y="9432"/>
                    <a:pt x="17073" y="12525"/>
                    <a:pt x="12141" y="16195"/>
                  </a:cubicBezTo>
                  <a:cubicBezTo>
                    <a:pt x="11639" y="16596"/>
                    <a:pt x="11128" y="16987"/>
                    <a:pt x="10637" y="17363"/>
                  </a:cubicBezTo>
                  <a:cubicBezTo>
                    <a:pt x="10146" y="17739"/>
                    <a:pt x="9653" y="18095"/>
                    <a:pt x="9218" y="18502"/>
                  </a:cubicBezTo>
                  <a:lnTo>
                    <a:pt x="6711" y="20697"/>
                  </a:lnTo>
                  <a:lnTo>
                    <a:pt x="6134" y="21199"/>
                  </a:lnTo>
                  <a:lnTo>
                    <a:pt x="5633" y="21700"/>
                  </a:lnTo>
                  <a:lnTo>
                    <a:pt x="4630" y="22703"/>
                  </a:lnTo>
                  <a:lnTo>
                    <a:pt x="2915" y="24439"/>
                  </a:lnTo>
                  <a:lnTo>
                    <a:pt x="733" y="27012"/>
                  </a:lnTo>
                  <a:lnTo>
                    <a:pt x="176" y="27688"/>
                  </a:lnTo>
                  <a:cubicBezTo>
                    <a:pt x="108" y="27762"/>
                    <a:pt x="49" y="27843"/>
                    <a:pt x="1" y="27929"/>
                  </a:cubicBezTo>
                  <a:cubicBezTo>
                    <a:pt x="79" y="27868"/>
                    <a:pt x="152" y="27799"/>
                    <a:pt x="216" y="27724"/>
                  </a:cubicBezTo>
                  <a:lnTo>
                    <a:pt x="813" y="27076"/>
                  </a:lnTo>
                  <a:lnTo>
                    <a:pt x="3065" y="24569"/>
                  </a:lnTo>
                  <a:lnTo>
                    <a:pt x="4805" y="22869"/>
                  </a:lnTo>
                  <a:lnTo>
                    <a:pt x="5808" y="21902"/>
                  </a:lnTo>
                  <a:lnTo>
                    <a:pt x="6335" y="21401"/>
                  </a:lnTo>
                  <a:lnTo>
                    <a:pt x="6916" y="20899"/>
                  </a:lnTo>
                  <a:lnTo>
                    <a:pt x="9423" y="18743"/>
                  </a:lnTo>
                  <a:cubicBezTo>
                    <a:pt x="9849" y="18346"/>
                    <a:pt x="10351" y="17996"/>
                    <a:pt x="10852" y="17624"/>
                  </a:cubicBezTo>
                  <a:lnTo>
                    <a:pt x="12356" y="16476"/>
                  </a:lnTo>
                  <a:cubicBezTo>
                    <a:pt x="17298" y="12859"/>
                    <a:pt x="22630" y="9809"/>
                    <a:pt x="28253" y="7384"/>
                  </a:cubicBezTo>
                  <a:cubicBezTo>
                    <a:pt x="35138" y="4411"/>
                    <a:pt x="42387" y="2367"/>
                    <a:pt x="49811" y="1306"/>
                  </a:cubicBezTo>
                  <a:cubicBezTo>
                    <a:pt x="53515" y="769"/>
                    <a:pt x="57249" y="501"/>
                    <a:pt x="60983" y="501"/>
                  </a:cubicBezTo>
                  <a:cubicBezTo>
                    <a:pt x="64717" y="501"/>
                    <a:pt x="68451" y="769"/>
                    <a:pt x="72155" y="1306"/>
                  </a:cubicBezTo>
                  <a:lnTo>
                    <a:pt x="73435" y="1467"/>
                  </a:lnTo>
                  <a:cubicBezTo>
                    <a:pt x="73851" y="1532"/>
                    <a:pt x="74267" y="1608"/>
                    <a:pt x="74677" y="1687"/>
                  </a:cubicBezTo>
                  <a:cubicBezTo>
                    <a:pt x="75500" y="1838"/>
                    <a:pt x="76313" y="2008"/>
                    <a:pt x="77110" y="2189"/>
                  </a:cubicBezTo>
                  <a:cubicBezTo>
                    <a:pt x="78714" y="2535"/>
                    <a:pt x="80244" y="2936"/>
                    <a:pt x="81724" y="3337"/>
                  </a:cubicBezTo>
                  <a:cubicBezTo>
                    <a:pt x="84682" y="4154"/>
                    <a:pt x="87395" y="5073"/>
                    <a:pt x="89832" y="5995"/>
                  </a:cubicBezTo>
                  <a:cubicBezTo>
                    <a:pt x="93685" y="7446"/>
                    <a:pt x="97382" y="9285"/>
                    <a:pt x="100864" y="11481"/>
                  </a:cubicBezTo>
                  <a:cubicBezTo>
                    <a:pt x="101481" y="11887"/>
                    <a:pt x="102033" y="12214"/>
                    <a:pt x="102484" y="12549"/>
                  </a:cubicBezTo>
                  <a:lnTo>
                    <a:pt x="103623" y="13402"/>
                  </a:lnTo>
                  <a:lnTo>
                    <a:pt x="104319" y="13913"/>
                  </a:lnTo>
                  <a:cubicBezTo>
                    <a:pt x="104399" y="13975"/>
                    <a:pt x="104485" y="14028"/>
                    <a:pt x="104575" y="14074"/>
                  </a:cubicBezTo>
                  <a:cubicBezTo>
                    <a:pt x="104505" y="13992"/>
                    <a:pt x="104428" y="13919"/>
                    <a:pt x="104344" y="13853"/>
                  </a:cubicBezTo>
                  <a:lnTo>
                    <a:pt x="103666" y="13296"/>
                  </a:lnTo>
                  <a:lnTo>
                    <a:pt x="102554" y="12404"/>
                  </a:lnTo>
                  <a:cubicBezTo>
                    <a:pt x="102113" y="12052"/>
                    <a:pt x="101556" y="11711"/>
                    <a:pt x="100954" y="11290"/>
                  </a:cubicBezTo>
                  <a:cubicBezTo>
                    <a:pt x="97490" y="9013"/>
                    <a:pt x="93792" y="7114"/>
                    <a:pt x="89922" y="5628"/>
                  </a:cubicBezTo>
                  <a:cubicBezTo>
                    <a:pt x="87480" y="4681"/>
                    <a:pt x="84761" y="3738"/>
                    <a:pt x="81793" y="2901"/>
                  </a:cubicBezTo>
                  <a:cubicBezTo>
                    <a:pt x="80309" y="2485"/>
                    <a:pt x="78770" y="2078"/>
                    <a:pt x="77165" y="1717"/>
                  </a:cubicBezTo>
                  <a:cubicBezTo>
                    <a:pt x="76367" y="1551"/>
                    <a:pt x="75550" y="1376"/>
                    <a:pt x="74722" y="1216"/>
                  </a:cubicBezTo>
                  <a:cubicBezTo>
                    <a:pt x="74306" y="1131"/>
                    <a:pt x="73886" y="1056"/>
                    <a:pt x="73464" y="985"/>
                  </a:cubicBezTo>
                  <a:lnTo>
                    <a:pt x="72181" y="819"/>
                  </a:lnTo>
                  <a:cubicBezTo>
                    <a:pt x="68452" y="274"/>
                    <a:pt x="64693" y="1"/>
                    <a:pt x="60935" y="1"/>
                  </a:cubicBezTo>
                  <a:close/>
                </a:path>
              </a:pathLst>
            </a:custGeom>
            <a:solidFill>
              <a:schemeClr val="dk2"/>
            </a:solidFill>
            <a:ln w="15875">
              <a:solidFill>
                <a:schemeClr val="accent3"/>
              </a:solidFill>
            </a:ln>
          </p:spPr>
          <p:txBody>
            <a:bodyPr spcFirstLastPara="1" wrap="square" lIns="91425" tIns="91425" rIns="91425" bIns="91425" anchor="ctr" anchorCtr="0">
              <a:noAutofit/>
            </a:bodyPr>
            <a:lstStyle/>
            <a:p>
              <a:endParaRPr sz="1400"/>
            </a:p>
          </p:txBody>
        </p:sp>
        <p:sp>
          <p:nvSpPr>
            <p:cNvPr id="39" name="Google Shape;3420;p90"/>
            <p:cNvSpPr/>
            <p:nvPr/>
          </p:nvSpPr>
          <p:spPr>
            <a:xfrm>
              <a:off x="2099500" y="1149175"/>
              <a:ext cx="154975" cy="158625"/>
            </a:xfrm>
            <a:custGeom>
              <a:avLst/>
              <a:gdLst/>
              <a:ahLst/>
              <a:cxnLst/>
              <a:rect l="l" t="t" r="r" b="b"/>
              <a:pathLst>
                <a:path w="6199" h="6345" extrusionOk="0">
                  <a:moveTo>
                    <a:pt x="1112" y="0"/>
                  </a:moveTo>
                  <a:cubicBezTo>
                    <a:pt x="970" y="0"/>
                    <a:pt x="505" y="2612"/>
                    <a:pt x="61" y="5893"/>
                  </a:cubicBezTo>
                  <a:lnTo>
                    <a:pt x="1" y="6345"/>
                  </a:lnTo>
                  <a:lnTo>
                    <a:pt x="1" y="6345"/>
                  </a:lnTo>
                  <a:lnTo>
                    <a:pt x="423" y="6168"/>
                  </a:lnTo>
                  <a:lnTo>
                    <a:pt x="568" y="6108"/>
                  </a:lnTo>
                  <a:cubicBezTo>
                    <a:pt x="3702" y="4809"/>
                    <a:pt x="6199" y="3646"/>
                    <a:pt x="6143" y="3516"/>
                  </a:cubicBezTo>
                  <a:cubicBezTo>
                    <a:pt x="6140" y="3508"/>
                    <a:pt x="6127" y="3504"/>
                    <a:pt x="6104" y="3504"/>
                  </a:cubicBezTo>
                  <a:cubicBezTo>
                    <a:pt x="5776" y="3504"/>
                    <a:pt x="3456" y="4354"/>
                    <a:pt x="636" y="5516"/>
                  </a:cubicBezTo>
                  <a:lnTo>
                    <a:pt x="636" y="5516"/>
                  </a:lnTo>
                  <a:cubicBezTo>
                    <a:pt x="1039" y="2435"/>
                    <a:pt x="1247" y="0"/>
                    <a:pt x="1113" y="0"/>
                  </a:cubicBezTo>
                  <a:cubicBezTo>
                    <a:pt x="1113" y="0"/>
                    <a:pt x="1112" y="0"/>
                    <a:pt x="1112" y="0"/>
                  </a:cubicBezTo>
                  <a:close/>
                </a:path>
              </a:pathLst>
            </a:custGeom>
            <a:solidFill>
              <a:schemeClr val="dk2"/>
            </a:solidFill>
            <a:ln w="15875">
              <a:solidFill>
                <a:schemeClr val="accent3"/>
              </a:solidFill>
            </a:ln>
          </p:spPr>
          <p:txBody>
            <a:bodyPr spcFirstLastPara="1" wrap="square" lIns="91425" tIns="91425" rIns="91425" bIns="91425" anchor="ctr" anchorCtr="0">
              <a:noAutofit/>
            </a:bodyPr>
            <a:lstStyle/>
            <a:p>
              <a:endParaRPr sz="1400"/>
            </a:p>
          </p:txBody>
        </p:sp>
      </p:grpSp>
      <p:grpSp>
        <p:nvGrpSpPr>
          <p:cNvPr id="40" name="Google Shape;3418;p90"/>
          <p:cNvGrpSpPr/>
          <p:nvPr/>
        </p:nvGrpSpPr>
        <p:grpSpPr>
          <a:xfrm rot="8294014" flipH="1">
            <a:off x="4439213" y="4949680"/>
            <a:ext cx="1565503" cy="552184"/>
            <a:chOff x="2099500" y="581600"/>
            <a:chExt cx="2638175" cy="726200"/>
          </a:xfrm>
        </p:grpSpPr>
        <p:sp>
          <p:nvSpPr>
            <p:cNvPr id="41" name="Google Shape;3419;p90"/>
            <p:cNvSpPr/>
            <p:nvPr/>
          </p:nvSpPr>
          <p:spPr>
            <a:xfrm>
              <a:off x="2123300" y="581600"/>
              <a:ext cx="2614375" cy="698250"/>
            </a:xfrm>
            <a:custGeom>
              <a:avLst/>
              <a:gdLst/>
              <a:ahLst/>
              <a:cxnLst/>
              <a:rect l="l" t="t" r="r" b="b"/>
              <a:pathLst>
                <a:path w="104575" h="27930" extrusionOk="0">
                  <a:moveTo>
                    <a:pt x="60935" y="1"/>
                  </a:moveTo>
                  <a:cubicBezTo>
                    <a:pt x="57177" y="1"/>
                    <a:pt x="53419" y="274"/>
                    <a:pt x="49690" y="819"/>
                  </a:cubicBezTo>
                  <a:cubicBezTo>
                    <a:pt x="42232" y="1893"/>
                    <a:pt x="34953" y="3964"/>
                    <a:pt x="28047" y="6978"/>
                  </a:cubicBezTo>
                  <a:cubicBezTo>
                    <a:pt x="22410" y="9432"/>
                    <a:pt x="17073" y="12525"/>
                    <a:pt x="12141" y="16195"/>
                  </a:cubicBezTo>
                  <a:cubicBezTo>
                    <a:pt x="11639" y="16596"/>
                    <a:pt x="11128" y="16987"/>
                    <a:pt x="10637" y="17363"/>
                  </a:cubicBezTo>
                  <a:cubicBezTo>
                    <a:pt x="10146" y="17739"/>
                    <a:pt x="9653" y="18095"/>
                    <a:pt x="9218" y="18502"/>
                  </a:cubicBezTo>
                  <a:lnTo>
                    <a:pt x="6711" y="20697"/>
                  </a:lnTo>
                  <a:lnTo>
                    <a:pt x="6134" y="21199"/>
                  </a:lnTo>
                  <a:lnTo>
                    <a:pt x="5633" y="21700"/>
                  </a:lnTo>
                  <a:lnTo>
                    <a:pt x="4630" y="22703"/>
                  </a:lnTo>
                  <a:lnTo>
                    <a:pt x="2915" y="24439"/>
                  </a:lnTo>
                  <a:lnTo>
                    <a:pt x="733" y="27012"/>
                  </a:lnTo>
                  <a:lnTo>
                    <a:pt x="176" y="27688"/>
                  </a:lnTo>
                  <a:cubicBezTo>
                    <a:pt x="108" y="27762"/>
                    <a:pt x="49" y="27843"/>
                    <a:pt x="1" y="27929"/>
                  </a:cubicBezTo>
                  <a:cubicBezTo>
                    <a:pt x="79" y="27868"/>
                    <a:pt x="152" y="27799"/>
                    <a:pt x="216" y="27724"/>
                  </a:cubicBezTo>
                  <a:lnTo>
                    <a:pt x="813" y="27076"/>
                  </a:lnTo>
                  <a:lnTo>
                    <a:pt x="3065" y="24569"/>
                  </a:lnTo>
                  <a:lnTo>
                    <a:pt x="4805" y="22869"/>
                  </a:lnTo>
                  <a:lnTo>
                    <a:pt x="5808" y="21902"/>
                  </a:lnTo>
                  <a:lnTo>
                    <a:pt x="6335" y="21401"/>
                  </a:lnTo>
                  <a:lnTo>
                    <a:pt x="6916" y="20899"/>
                  </a:lnTo>
                  <a:lnTo>
                    <a:pt x="9423" y="18743"/>
                  </a:lnTo>
                  <a:cubicBezTo>
                    <a:pt x="9849" y="18346"/>
                    <a:pt x="10351" y="17996"/>
                    <a:pt x="10852" y="17624"/>
                  </a:cubicBezTo>
                  <a:lnTo>
                    <a:pt x="12356" y="16476"/>
                  </a:lnTo>
                  <a:cubicBezTo>
                    <a:pt x="17298" y="12859"/>
                    <a:pt x="22630" y="9809"/>
                    <a:pt x="28253" y="7384"/>
                  </a:cubicBezTo>
                  <a:cubicBezTo>
                    <a:pt x="35138" y="4411"/>
                    <a:pt x="42387" y="2367"/>
                    <a:pt x="49811" y="1306"/>
                  </a:cubicBezTo>
                  <a:cubicBezTo>
                    <a:pt x="53515" y="769"/>
                    <a:pt x="57249" y="501"/>
                    <a:pt x="60983" y="501"/>
                  </a:cubicBezTo>
                  <a:cubicBezTo>
                    <a:pt x="64717" y="501"/>
                    <a:pt x="68451" y="769"/>
                    <a:pt x="72155" y="1306"/>
                  </a:cubicBezTo>
                  <a:lnTo>
                    <a:pt x="73435" y="1467"/>
                  </a:lnTo>
                  <a:cubicBezTo>
                    <a:pt x="73851" y="1532"/>
                    <a:pt x="74267" y="1608"/>
                    <a:pt x="74677" y="1687"/>
                  </a:cubicBezTo>
                  <a:cubicBezTo>
                    <a:pt x="75500" y="1838"/>
                    <a:pt x="76313" y="2008"/>
                    <a:pt x="77110" y="2189"/>
                  </a:cubicBezTo>
                  <a:cubicBezTo>
                    <a:pt x="78714" y="2535"/>
                    <a:pt x="80244" y="2936"/>
                    <a:pt x="81724" y="3337"/>
                  </a:cubicBezTo>
                  <a:cubicBezTo>
                    <a:pt x="84682" y="4154"/>
                    <a:pt x="87395" y="5073"/>
                    <a:pt x="89832" y="5995"/>
                  </a:cubicBezTo>
                  <a:cubicBezTo>
                    <a:pt x="93685" y="7446"/>
                    <a:pt x="97382" y="9285"/>
                    <a:pt x="100864" y="11481"/>
                  </a:cubicBezTo>
                  <a:cubicBezTo>
                    <a:pt x="101481" y="11887"/>
                    <a:pt x="102033" y="12214"/>
                    <a:pt x="102484" y="12549"/>
                  </a:cubicBezTo>
                  <a:lnTo>
                    <a:pt x="103623" y="13402"/>
                  </a:lnTo>
                  <a:lnTo>
                    <a:pt x="104319" y="13913"/>
                  </a:lnTo>
                  <a:cubicBezTo>
                    <a:pt x="104399" y="13975"/>
                    <a:pt x="104485" y="14028"/>
                    <a:pt x="104575" y="14074"/>
                  </a:cubicBezTo>
                  <a:cubicBezTo>
                    <a:pt x="104505" y="13992"/>
                    <a:pt x="104428" y="13919"/>
                    <a:pt x="104344" y="13853"/>
                  </a:cubicBezTo>
                  <a:lnTo>
                    <a:pt x="103666" y="13296"/>
                  </a:lnTo>
                  <a:lnTo>
                    <a:pt x="102554" y="12404"/>
                  </a:lnTo>
                  <a:cubicBezTo>
                    <a:pt x="102113" y="12052"/>
                    <a:pt x="101556" y="11711"/>
                    <a:pt x="100954" y="11290"/>
                  </a:cubicBezTo>
                  <a:cubicBezTo>
                    <a:pt x="97490" y="9013"/>
                    <a:pt x="93792" y="7114"/>
                    <a:pt x="89922" y="5628"/>
                  </a:cubicBezTo>
                  <a:cubicBezTo>
                    <a:pt x="87480" y="4681"/>
                    <a:pt x="84761" y="3738"/>
                    <a:pt x="81793" y="2901"/>
                  </a:cubicBezTo>
                  <a:cubicBezTo>
                    <a:pt x="80309" y="2485"/>
                    <a:pt x="78770" y="2078"/>
                    <a:pt x="77165" y="1717"/>
                  </a:cubicBezTo>
                  <a:cubicBezTo>
                    <a:pt x="76367" y="1551"/>
                    <a:pt x="75550" y="1376"/>
                    <a:pt x="74722" y="1216"/>
                  </a:cubicBezTo>
                  <a:cubicBezTo>
                    <a:pt x="74306" y="1131"/>
                    <a:pt x="73886" y="1056"/>
                    <a:pt x="73464" y="985"/>
                  </a:cubicBezTo>
                  <a:lnTo>
                    <a:pt x="72181" y="819"/>
                  </a:lnTo>
                  <a:cubicBezTo>
                    <a:pt x="68452" y="274"/>
                    <a:pt x="64693" y="1"/>
                    <a:pt x="60935" y="1"/>
                  </a:cubicBezTo>
                  <a:close/>
                </a:path>
              </a:pathLst>
            </a:custGeom>
            <a:solidFill>
              <a:schemeClr val="dk2"/>
            </a:solidFill>
            <a:ln w="15875">
              <a:solidFill>
                <a:schemeClr val="accent3"/>
              </a:solidFill>
            </a:ln>
          </p:spPr>
          <p:txBody>
            <a:bodyPr spcFirstLastPara="1" wrap="square" lIns="91425" tIns="91425" rIns="91425" bIns="91425" anchor="ctr" anchorCtr="0">
              <a:noAutofit/>
            </a:bodyPr>
            <a:lstStyle/>
            <a:p>
              <a:endParaRPr sz="1400"/>
            </a:p>
          </p:txBody>
        </p:sp>
        <p:sp>
          <p:nvSpPr>
            <p:cNvPr id="42" name="Google Shape;3420;p90"/>
            <p:cNvSpPr/>
            <p:nvPr/>
          </p:nvSpPr>
          <p:spPr>
            <a:xfrm>
              <a:off x="2099500" y="1149175"/>
              <a:ext cx="154975" cy="158625"/>
            </a:xfrm>
            <a:custGeom>
              <a:avLst/>
              <a:gdLst/>
              <a:ahLst/>
              <a:cxnLst/>
              <a:rect l="l" t="t" r="r" b="b"/>
              <a:pathLst>
                <a:path w="6199" h="6345" extrusionOk="0">
                  <a:moveTo>
                    <a:pt x="1112" y="0"/>
                  </a:moveTo>
                  <a:cubicBezTo>
                    <a:pt x="970" y="0"/>
                    <a:pt x="505" y="2612"/>
                    <a:pt x="61" y="5893"/>
                  </a:cubicBezTo>
                  <a:lnTo>
                    <a:pt x="1" y="6345"/>
                  </a:lnTo>
                  <a:lnTo>
                    <a:pt x="1" y="6345"/>
                  </a:lnTo>
                  <a:lnTo>
                    <a:pt x="423" y="6168"/>
                  </a:lnTo>
                  <a:lnTo>
                    <a:pt x="568" y="6108"/>
                  </a:lnTo>
                  <a:cubicBezTo>
                    <a:pt x="3702" y="4809"/>
                    <a:pt x="6199" y="3646"/>
                    <a:pt x="6143" y="3516"/>
                  </a:cubicBezTo>
                  <a:cubicBezTo>
                    <a:pt x="6140" y="3508"/>
                    <a:pt x="6127" y="3504"/>
                    <a:pt x="6104" y="3504"/>
                  </a:cubicBezTo>
                  <a:cubicBezTo>
                    <a:pt x="5776" y="3504"/>
                    <a:pt x="3456" y="4354"/>
                    <a:pt x="636" y="5516"/>
                  </a:cubicBezTo>
                  <a:lnTo>
                    <a:pt x="636" y="5516"/>
                  </a:lnTo>
                  <a:cubicBezTo>
                    <a:pt x="1039" y="2435"/>
                    <a:pt x="1247" y="0"/>
                    <a:pt x="1113" y="0"/>
                  </a:cubicBezTo>
                  <a:cubicBezTo>
                    <a:pt x="1113" y="0"/>
                    <a:pt x="1112" y="0"/>
                    <a:pt x="1112" y="0"/>
                  </a:cubicBezTo>
                  <a:close/>
                </a:path>
              </a:pathLst>
            </a:custGeom>
            <a:solidFill>
              <a:schemeClr val="dk2"/>
            </a:solidFill>
            <a:ln w="15875">
              <a:solidFill>
                <a:schemeClr val="accent3"/>
              </a:solidFill>
            </a:ln>
          </p:spPr>
          <p:txBody>
            <a:bodyPr spcFirstLastPara="1" wrap="square" lIns="91425" tIns="91425" rIns="91425" bIns="91425" anchor="ctr" anchorCtr="0">
              <a:noAutofit/>
            </a:bodyPr>
            <a:lstStyle/>
            <a:p>
              <a:endParaRPr sz="1400"/>
            </a:p>
          </p:txBody>
        </p:sp>
      </p:grpSp>
      <p:grpSp>
        <p:nvGrpSpPr>
          <p:cNvPr id="43" name="Google Shape;3409;p90"/>
          <p:cNvGrpSpPr/>
          <p:nvPr/>
        </p:nvGrpSpPr>
        <p:grpSpPr>
          <a:xfrm rot="2163167">
            <a:off x="4405723" y="2191391"/>
            <a:ext cx="1501785" cy="447003"/>
            <a:chOff x="2099500" y="581600"/>
            <a:chExt cx="2638175" cy="726200"/>
          </a:xfrm>
        </p:grpSpPr>
        <p:sp>
          <p:nvSpPr>
            <p:cNvPr id="44" name="Google Shape;3410;p90"/>
            <p:cNvSpPr/>
            <p:nvPr/>
          </p:nvSpPr>
          <p:spPr>
            <a:xfrm>
              <a:off x="2123300" y="581600"/>
              <a:ext cx="2614375" cy="698250"/>
            </a:xfrm>
            <a:custGeom>
              <a:avLst/>
              <a:gdLst/>
              <a:ahLst/>
              <a:cxnLst/>
              <a:rect l="l" t="t" r="r" b="b"/>
              <a:pathLst>
                <a:path w="104575" h="27930" extrusionOk="0">
                  <a:moveTo>
                    <a:pt x="60935" y="1"/>
                  </a:moveTo>
                  <a:cubicBezTo>
                    <a:pt x="57177" y="1"/>
                    <a:pt x="53419" y="274"/>
                    <a:pt x="49690" y="819"/>
                  </a:cubicBezTo>
                  <a:cubicBezTo>
                    <a:pt x="42232" y="1893"/>
                    <a:pt x="34953" y="3964"/>
                    <a:pt x="28047" y="6978"/>
                  </a:cubicBezTo>
                  <a:cubicBezTo>
                    <a:pt x="22410" y="9432"/>
                    <a:pt x="17073" y="12525"/>
                    <a:pt x="12141" y="16195"/>
                  </a:cubicBezTo>
                  <a:cubicBezTo>
                    <a:pt x="11639" y="16596"/>
                    <a:pt x="11128" y="16987"/>
                    <a:pt x="10637" y="17363"/>
                  </a:cubicBezTo>
                  <a:cubicBezTo>
                    <a:pt x="10146" y="17739"/>
                    <a:pt x="9653" y="18095"/>
                    <a:pt x="9218" y="18502"/>
                  </a:cubicBezTo>
                  <a:lnTo>
                    <a:pt x="6711" y="20697"/>
                  </a:lnTo>
                  <a:lnTo>
                    <a:pt x="6134" y="21199"/>
                  </a:lnTo>
                  <a:lnTo>
                    <a:pt x="5633" y="21700"/>
                  </a:lnTo>
                  <a:lnTo>
                    <a:pt x="4630" y="22703"/>
                  </a:lnTo>
                  <a:lnTo>
                    <a:pt x="2915" y="24439"/>
                  </a:lnTo>
                  <a:lnTo>
                    <a:pt x="733" y="27012"/>
                  </a:lnTo>
                  <a:lnTo>
                    <a:pt x="176" y="27688"/>
                  </a:lnTo>
                  <a:cubicBezTo>
                    <a:pt x="108" y="27762"/>
                    <a:pt x="49" y="27843"/>
                    <a:pt x="1" y="27929"/>
                  </a:cubicBezTo>
                  <a:cubicBezTo>
                    <a:pt x="79" y="27868"/>
                    <a:pt x="152" y="27799"/>
                    <a:pt x="216" y="27724"/>
                  </a:cubicBezTo>
                  <a:lnTo>
                    <a:pt x="813" y="27076"/>
                  </a:lnTo>
                  <a:lnTo>
                    <a:pt x="3065" y="24569"/>
                  </a:lnTo>
                  <a:lnTo>
                    <a:pt x="4805" y="22869"/>
                  </a:lnTo>
                  <a:lnTo>
                    <a:pt x="5808" y="21902"/>
                  </a:lnTo>
                  <a:lnTo>
                    <a:pt x="6335" y="21401"/>
                  </a:lnTo>
                  <a:lnTo>
                    <a:pt x="6916" y="20899"/>
                  </a:lnTo>
                  <a:lnTo>
                    <a:pt x="9423" y="18743"/>
                  </a:lnTo>
                  <a:cubicBezTo>
                    <a:pt x="9849" y="18346"/>
                    <a:pt x="10351" y="17996"/>
                    <a:pt x="10852" y="17624"/>
                  </a:cubicBezTo>
                  <a:lnTo>
                    <a:pt x="12356" y="16476"/>
                  </a:lnTo>
                  <a:cubicBezTo>
                    <a:pt x="17298" y="12859"/>
                    <a:pt x="22630" y="9809"/>
                    <a:pt x="28253" y="7384"/>
                  </a:cubicBezTo>
                  <a:cubicBezTo>
                    <a:pt x="35138" y="4411"/>
                    <a:pt x="42387" y="2367"/>
                    <a:pt x="49811" y="1306"/>
                  </a:cubicBezTo>
                  <a:cubicBezTo>
                    <a:pt x="53515" y="769"/>
                    <a:pt x="57249" y="501"/>
                    <a:pt x="60983" y="501"/>
                  </a:cubicBezTo>
                  <a:cubicBezTo>
                    <a:pt x="64717" y="501"/>
                    <a:pt x="68451" y="769"/>
                    <a:pt x="72155" y="1306"/>
                  </a:cubicBezTo>
                  <a:lnTo>
                    <a:pt x="73435" y="1467"/>
                  </a:lnTo>
                  <a:cubicBezTo>
                    <a:pt x="73851" y="1532"/>
                    <a:pt x="74267" y="1608"/>
                    <a:pt x="74677" y="1687"/>
                  </a:cubicBezTo>
                  <a:cubicBezTo>
                    <a:pt x="75500" y="1838"/>
                    <a:pt x="76313" y="2008"/>
                    <a:pt x="77110" y="2189"/>
                  </a:cubicBezTo>
                  <a:cubicBezTo>
                    <a:pt x="78714" y="2535"/>
                    <a:pt x="80244" y="2936"/>
                    <a:pt x="81724" y="3337"/>
                  </a:cubicBezTo>
                  <a:cubicBezTo>
                    <a:pt x="84682" y="4154"/>
                    <a:pt x="87395" y="5073"/>
                    <a:pt x="89832" y="5995"/>
                  </a:cubicBezTo>
                  <a:cubicBezTo>
                    <a:pt x="93685" y="7446"/>
                    <a:pt x="97382" y="9285"/>
                    <a:pt x="100864" y="11481"/>
                  </a:cubicBezTo>
                  <a:cubicBezTo>
                    <a:pt x="101481" y="11887"/>
                    <a:pt x="102033" y="12214"/>
                    <a:pt x="102484" y="12549"/>
                  </a:cubicBezTo>
                  <a:lnTo>
                    <a:pt x="103623" y="13402"/>
                  </a:lnTo>
                  <a:lnTo>
                    <a:pt x="104319" y="13913"/>
                  </a:lnTo>
                  <a:cubicBezTo>
                    <a:pt x="104399" y="13975"/>
                    <a:pt x="104485" y="14028"/>
                    <a:pt x="104575" y="14074"/>
                  </a:cubicBezTo>
                  <a:cubicBezTo>
                    <a:pt x="104505" y="13992"/>
                    <a:pt x="104428" y="13919"/>
                    <a:pt x="104344" y="13853"/>
                  </a:cubicBezTo>
                  <a:lnTo>
                    <a:pt x="103666" y="13296"/>
                  </a:lnTo>
                  <a:lnTo>
                    <a:pt x="102554" y="12404"/>
                  </a:lnTo>
                  <a:cubicBezTo>
                    <a:pt x="102113" y="12052"/>
                    <a:pt x="101556" y="11711"/>
                    <a:pt x="100954" y="11290"/>
                  </a:cubicBezTo>
                  <a:cubicBezTo>
                    <a:pt x="97490" y="9013"/>
                    <a:pt x="93792" y="7114"/>
                    <a:pt x="89922" y="5628"/>
                  </a:cubicBezTo>
                  <a:cubicBezTo>
                    <a:pt x="87480" y="4681"/>
                    <a:pt x="84761" y="3738"/>
                    <a:pt x="81793" y="2901"/>
                  </a:cubicBezTo>
                  <a:cubicBezTo>
                    <a:pt x="80309" y="2485"/>
                    <a:pt x="78770" y="2078"/>
                    <a:pt x="77165" y="1717"/>
                  </a:cubicBezTo>
                  <a:cubicBezTo>
                    <a:pt x="76367" y="1551"/>
                    <a:pt x="75550" y="1376"/>
                    <a:pt x="74722" y="1216"/>
                  </a:cubicBezTo>
                  <a:cubicBezTo>
                    <a:pt x="74306" y="1131"/>
                    <a:pt x="73886" y="1056"/>
                    <a:pt x="73464" y="985"/>
                  </a:cubicBezTo>
                  <a:lnTo>
                    <a:pt x="72181" y="819"/>
                  </a:lnTo>
                  <a:cubicBezTo>
                    <a:pt x="68452" y="274"/>
                    <a:pt x="64693" y="1"/>
                    <a:pt x="60935" y="1"/>
                  </a:cubicBezTo>
                  <a:close/>
                </a:path>
              </a:pathLst>
            </a:custGeom>
            <a:solidFill>
              <a:schemeClr val="dk2"/>
            </a:solidFill>
            <a:ln w="12700">
              <a:solidFill>
                <a:schemeClr val="accent3"/>
              </a:solidFill>
            </a:ln>
          </p:spPr>
          <p:txBody>
            <a:bodyPr spcFirstLastPara="1" wrap="square" lIns="91425" tIns="91425" rIns="91425" bIns="91425" anchor="ctr" anchorCtr="0">
              <a:noAutofit/>
            </a:bodyPr>
            <a:lstStyle/>
            <a:p>
              <a:endParaRPr sz="1400"/>
            </a:p>
          </p:txBody>
        </p:sp>
        <p:sp>
          <p:nvSpPr>
            <p:cNvPr id="45" name="Google Shape;3411;p90"/>
            <p:cNvSpPr/>
            <p:nvPr/>
          </p:nvSpPr>
          <p:spPr>
            <a:xfrm>
              <a:off x="2099500" y="1149175"/>
              <a:ext cx="154975" cy="158625"/>
            </a:xfrm>
            <a:custGeom>
              <a:avLst/>
              <a:gdLst/>
              <a:ahLst/>
              <a:cxnLst/>
              <a:rect l="l" t="t" r="r" b="b"/>
              <a:pathLst>
                <a:path w="6199" h="6345" extrusionOk="0">
                  <a:moveTo>
                    <a:pt x="1112" y="0"/>
                  </a:moveTo>
                  <a:cubicBezTo>
                    <a:pt x="970" y="0"/>
                    <a:pt x="505" y="2612"/>
                    <a:pt x="61" y="5893"/>
                  </a:cubicBezTo>
                  <a:lnTo>
                    <a:pt x="1" y="6345"/>
                  </a:lnTo>
                  <a:lnTo>
                    <a:pt x="1" y="6345"/>
                  </a:lnTo>
                  <a:lnTo>
                    <a:pt x="423" y="6168"/>
                  </a:lnTo>
                  <a:lnTo>
                    <a:pt x="568" y="6108"/>
                  </a:lnTo>
                  <a:cubicBezTo>
                    <a:pt x="3702" y="4809"/>
                    <a:pt x="6199" y="3646"/>
                    <a:pt x="6143" y="3516"/>
                  </a:cubicBezTo>
                  <a:cubicBezTo>
                    <a:pt x="6140" y="3508"/>
                    <a:pt x="6127" y="3504"/>
                    <a:pt x="6104" y="3504"/>
                  </a:cubicBezTo>
                  <a:cubicBezTo>
                    <a:pt x="5776" y="3504"/>
                    <a:pt x="3456" y="4354"/>
                    <a:pt x="636" y="5516"/>
                  </a:cubicBezTo>
                  <a:lnTo>
                    <a:pt x="636" y="5516"/>
                  </a:lnTo>
                  <a:cubicBezTo>
                    <a:pt x="1039" y="2435"/>
                    <a:pt x="1247" y="0"/>
                    <a:pt x="1113" y="0"/>
                  </a:cubicBezTo>
                  <a:cubicBezTo>
                    <a:pt x="1113" y="0"/>
                    <a:pt x="1112" y="0"/>
                    <a:pt x="1112" y="0"/>
                  </a:cubicBezTo>
                  <a:close/>
                </a:path>
              </a:pathLst>
            </a:custGeom>
            <a:solidFill>
              <a:schemeClr val="dk2"/>
            </a:solidFill>
            <a:ln w="12700">
              <a:solidFill>
                <a:schemeClr val="accent3"/>
              </a:solidFill>
            </a:ln>
          </p:spPr>
          <p:txBody>
            <a:bodyPr spcFirstLastPara="1" wrap="square" lIns="91425" tIns="91425" rIns="91425" bIns="91425" anchor="ctr" anchorCtr="0">
              <a:noAutofit/>
            </a:bodyPr>
            <a:lstStyle/>
            <a:p>
              <a:endParaRPr sz="1400"/>
            </a:p>
          </p:txBody>
        </p:sp>
      </p:grpSp>
      <p:sp>
        <p:nvSpPr>
          <p:cNvPr id="46" name="Slide Number Placeholder 4">
            <a:extLst>
              <a:ext uri="{FF2B5EF4-FFF2-40B4-BE49-F238E27FC236}">
                <a16:creationId xmlns="" xmlns:a16="http://schemas.microsoft.com/office/drawing/2014/main" id="{633DE037-EA4A-4BF3-875F-4FBC9C942876}"/>
              </a:ext>
            </a:extLst>
          </p:cNvPr>
          <p:cNvSpPr txBox="1">
            <a:spLocks/>
          </p:cNvSpPr>
          <p:nvPr/>
        </p:nvSpPr>
        <p:spPr>
          <a:xfrm>
            <a:off x="11885362" y="6479544"/>
            <a:ext cx="184667" cy="18466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D" sz="1867" dirty="0" smtClean="0">
                <a:solidFill>
                  <a:schemeClr val="bg1"/>
                </a:solidFill>
                <a:latin typeface="Arial Narrow" panose="020B0606020202030204" pitchFamily="34" charset="0"/>
              </a:rPr>
              <a:t>4</a:t>
            </a:r>
            <a:endParaRPr lang="en-ID" sz="1867" dirty="0">
              <a:solidFill>
                <a:schemeClr val="bg1"/>
              </a:solidFill>
              <a:latin typeface="Arial Narrow" panose="020B0606020202030204" pitchFamily="34" charset="0"/>
            </a:endParaRPr>
          </a:p>
        </p:txBody>
      </p:sp>
      <p:pic>
        <p:nvPicPr>
          <p:cNvPr id="47" name="Picture 46"/>
          <p:cNvPicPr>
            <a:picLocks noChangeAspect="1"/>
          </p:cNvPicPr>
          <p:nvPr/>
        </p:nvPicPr>
        <p:blipFill>
          <a:blip r:embed="rId2"/>
          <a:stretch>
            <a:fillRect/>
          </a:stretch>
        </p:blipFill>
        <p:spPr>
          <a:xfrm>
            <a:off x="5680775" y="2809167"/>
            <a:ext cx="832870" cy="805740"/>
          </a:xfrm>
          <a:prstGeom prst="rect">
            <a:avLst/>
          </a:prstGeom>
        </p:spPr>
      </p:pic>
    </p:spTree>
    <p:extLst>
      <p:ext uri="{BB962C8B-B14F-4D97-AF65-F5344CB8AC3E}">
        <p14:creationId xmlns:p14="http://schemas.microsoft.com/office/powerpoint/2010/main" val="10331925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8">
            <a:extLst>
              <a:ext uri="{FF2B5EF4-FFF2-40B4-BE49-F238E27FC236}">
                <a16:creationId xmlns="" xmlns:a16="http://schemas.microsoft.com/office/drawing/2014/main" id="{2A2FBF67-8FCC-704F-8D38-33983943D80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34149" y="14137"/>
            <a:ext cx="549275"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Google Shape;381;p17"/>
          <p:cNvSpPr txBox="1">
            <a:spLocks/>
          </p:cNvSpPr>
          <p:nvPr/>
        </p:nvSpPr>
        <p:spPr bwMode="auto">
          <a:xfrm>
            <a:off x="2514294" y="160694"/>
            <a:ext cx="6901824" cy="914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121900" tIns="121900" rIns="121900" bIns="121900" numCol="1" rtlCol="0" anchor="t" anchorCtr="0" compatLnSpc="1">
            <a:prstTxWarp prst="textNoShape">
              <a:avLst/>
            </a:prstTxWarp>
            <a:no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000" kern="1200">
                <a:solidFill>
                  <a:srgbClr val="474747"/>
                </a:solidFill>
                <a:latin typeface="Calibri" panose="020F0502020204030204" pitchFamily="34" charset="0"/>
                <a:ea typeface="+mn-ea"/>
                <a:cs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000" kern="1200">
                <a:solidFill>
                  <a:srgbClr val="474747"/>
                </a:solidFill>
                <a:latin typeface="Calibri" panose="020F0502020204030204" pitchFamily="34" charset="0"/>
                <a:ea typeface="+mn-ea"/>
                <a:cs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rgbClr val="474747"/>
                </a:solidFill>
                <a:latin typeface="Calibri" panose="020F0502020204030204" pitchFamily="34" charset="0"/>
                <a:ea typeface="+mn-ea"/>
                <a:cs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rgbClr val="474747"/>
                </a:solidFill>
                <a:latin typeface="Calibri" panose="020F0502020204030204" pitchFamily="34" charset="0"/>
                <a:ea typeface="+mn-ea"/>
                <a:cs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rgbClr val="474747"/>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914377">
              <a:spcBef>
                <a:spcPts val="0"/>
              </a:spcBef>
              <a:buNone/>
              <a:defRPr/>
            </a:pPr>
            <a:r>
              <a:rPr lang="en-US" sz="1867" b="1" dirty="0">
                <a:solidFill>
                  <a:schemeClr val="tx1"/>
                </a:solidFill>
                <a:latin typeface="Arial Narrow" panose="020B0606020202030204" pitchFamily="34" charset="0"/>
              </a:rPr>
              <a:t>PELAKSANAAN VERIFIKASI USULAN DAK FISIK </a:t>
            </a:r>
          </a:p>
          <a:p>
            <a:pPr marL="0" indent="0" algn="ctr" defTabSz="914377">
              <a:spcBef>
                <a:spcPts val="0"/>
              </a:spcBef>
              <a:buNone/>
              <a:defRPr/>
            </a:pPr>
            <a:r>
              <a:rPr lang="en-US" sz="1600" b="1" i="1" dirty="0" err="1">
                <a:latin typeface="Arial Narrow" panose="020B0606020202030204" pitchFamily="34" charset="0"/>
              </a:rPr>
              <a:t>Berdasarkan</a:t>
            </a:r>
            <a:r>
              <a:rPr lang="en-US" sz="1600" b="1" i="1" dirty="0">
                <a:latin typeface="Arial Narrow" panose="020B0606020202030204" pitchFamily="34" charset="0"/>
              </a:rPr>
              <a:t> P</a:t>
            </a:r>
            <a:r>
              <a:rPr lang="id-ID" sz="1600" b="1" i="1" dirty="0">
                <a:latin typeface="Arial Narrow" panose="020B0606020202030204" pitchFamily="34" charset="0"/>
              </a:rPr>
              <a:t>ermen PPN/ Kepala Bappenas No. 4 Tahun 2019</a:t>
            </a:r>
            <a:r>
              <a:rPr lang="en-US" sz="1600" b="1" i="1" dirty="0">
                <a:latin typeface="Arial Narrow" panose="020B0606020202030204" pitchFamily="34" charset="0"/>
              </a:rPr>
              <a:t> </a:t>
            </a:r>
          </a:p>
          <a:p>
            <a:pPr marL="0" indent="0" algn="ctr" defTabSz="914377">
              <a:spcBef>
                <a:spcPts val="0"/>
              </a:spcBef>
              <a:buNone/>
              <a:defRPr/>
            </a:pPr>
            <a:r>
              <a:rPr lang="en-US" sz="1600" b="1" i="1" dirty="0" err="1">
                <a:latin typeface="Arial Narrow" panose="020B0606020202030204" pitchFamily="34" charset="0"/>
              </a:rPr>
              <a:t>tentang</a:t>
            </a:r>
            <a:r>
              <a:rPr lang="en-US" sz="1600" b="1" i="1" dirty="0">
                <a:latin typeface="Arial Narrow" panose="020B0606020202030204" pitchFamily="34" charset="0"/>
              </a:rPr>
              <a:t> Tata Cara </a:t>
            </a:r>
            <a:r>
              <a:rPr lang="en-US" sz="1600" b="1" i="1" dirty="0" err="1">
                <a:latin typeface="Arial Narrow" panose="020B0606020202030204" pitchFamily="34" charset="0"/>
              </a:rPr>
              <a:t>Perencanaan</a:t>
            </a:r>
            <a:r>
              <a:rPr lang="en-US" sz="1600" b="1" i="1" dirty="0">
                <a:latin typeface="Arial Narrow" panose="020B0606020202030204" pitchFamily="34" charset="0"/>
              </a:rPr>
              <a:t> Dana Transfer </a:t>
            </a:r>
            <a:r>
              <a:rPr lang="en-US" sz="1600" b="1" i="1" dirty="0" err="1">
                <a:latin typeface="Arial Narrow" panose="020B0606020202030204" pitchFamily="34" charset="0"/>
              </a:rPr>
              <a:t>Khusus</a:t>
            </a:r>
            <a:endParaRPr lang="en-US" sz="1600" b="1" dirty="0">
              <a:solidFill>
                <a:schemeClr val="tx1"/>
              </a:solidFill>
              <a:latin typeface="Arial Narrow" panose="020B0606020202030204" pitchFamily="34" charset="0"/>
            </a:endParaRPr>
          </a:p>
        </p:txBody>
      </p:sp>
      <p:cxnSp>
        <p:nvCxnSpPr>
          <p:cNvPr id="43" name="Straight Connector 42"/>
          <p:cNvCxnSpPr/>
          <p:nvPr/>
        </p:nvCxnSpPr>
        <p:spPr>
          <a:xfrm>
            <a:off x="5964544" y="1841693"/>
            <a:ext cx="0" cy="4580233"/>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3048000" y="1146067"/>
            <a:ext cx="5709535" cy="785925"/>
          </a:xfrm>
          <a:prstGeom prst="rect">
            <a:avLst/>
          </a:prstGeom>
          <a:solidFill>
            <a:schemeClr val="tx2">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solidFill>
                  <a:schemeClr val="tx1"/>
                </a:solidFill>
                <a:latin typeface="Arial Narrow" panose="020B0606020202030204" pitchFamily="34" charset="0"/>
                <a:cs typeface="Century Gothic"/>
              </a:rPr>
              <a:t>Verifikasi</a:t>
            </a:r>
            <a:r>
              <a:rPr lang="en-US" sz="1600" b="1" dirty="0">
                <a:solidFill>
                  <a:schemeClr val="tx1"/>
                </a:solidFill>
                <a:latin typeface="Arial Narrow" panose="020B0606020202030204" pitchFamily="34" charset="0"/>
                <a:cs typeface="Century Gothic"/>
              </a:rPr>
              <a:t> </a:t>
            </a:r>
            <a:r>
              <a:rPr lang="en-US" sz="1600" b="1" dirty="0" err="1">
                <a:solidFill>
                  <a:schemeClr val="tx1"/>
                </a:solidFill>
                <a:latin typeface="Arial Narrow" panose="020B0606020202030204" pitchFamily="34" charset="0"/>
                <a:cs typeface="Century Gothic"/>
              </a:rPr>
              <a:t>Usulan</a:t>
            </a:r>
            <a:r>
              <a:rPr lang="en-US" sz="1600" b="1" dirty="0">
                <a:solidFill>
                  <a:schemeClr val="tx1"/>
                </a:solidFill>
                <a:latin typeface="Arial Narrow" panose="020B0606020202030204" pitchFamily="34" charset="0"/>
                <a:cs typeface="Century Gothic"/>
              </a:rPr>
              <a:t> </a:t>
            </a:r>
            <a:r>
              <a:rPr lang="en-US" sz="1600" b="1" dirty="0" err="1">
                <a:solidFill>
                  <a:schemeClr val="tx1"/>
                </a:solidFill>
                <a:latin typeface="Arial Narrow" panose="020B0606020202030204" pitchFamily="34" charset="0"/>
                <a:cs typeface="Century Gothic"/>
              </a:rPr>
              <a:t>Kegiatan</a:t>
            </a:r>
            <a:r>
              <a:rPr lang="en-US" sz="1600" b="1" dirty="0">
                <a:solidFill>
                  <a:schemeClr val="tx1"/>
                </a:solidFill>
                <a:latin typeface="Arial Narrow" panose="020B0606020202030204" pitchFamily="34" charset="0"/>
                <a:cs typeface="Century Gothic"/>
              </a:rPr>
              <a:t> DAK </a:t>
            </a:r>
            <a:r>
              <a:rPr lang="en-US" sz="1600" b="1" dirty="0" err="1">
                <a:solidFill>
                  <a:schemeClr val="tx1"/>
                </a:solidFill>
                <a:latin typeface="Arial Narrow" panose="020B0606020202030204" pitchFamily="34" charset="0"/>
                <a:cs typeface="Century Gothic"/>
              </a:rPr>
              <a:t>Fisik</a:t>
            </a:r>
            <a:r>
              <a:rPr lang="en-US" sz="1600" b="1" dirty="0">
                <a:solidFill>
                  <a:schemeClr val="tx1"/>
                </a:solidFill>
                <a:latin typeface="Arial Narrow" panose="020B0606020202030204" pitchFamily="34" charset="0"/>
                <a:cs typeface="Century Gothic"/>
              </a:rPr>
              <a:t> </a:t>
            </a:r>
            <a:r>
              <a:rPr lang="en-US" sz="1600" b="1" dirty="0" err="1">
                <a:solidFill>
                  <a:schemeClr val="tx1"/>
                </a:solidFill>
                <a:latin typeface="Arial Narrow" panose="020B0606020202030204" pitchFamily="34" charset="0"/>
                <a:cs typeface="Century Gothic"/>
              </a:rPr>
              <a:t>terdiri</a:t>
            </a:r>
            <a:r>
              <a:rPr lang="en-US" sz="1600" b="1" dirty="0">
                <a:solidFill>
                  <a:schemeClr val="tx1"/>
                </a:solidFill>
                <a:latin typeface="Arial Narrow" panose="020B0606020202030204" pitchFamily="34" charset="0"/>
                <a:cs typeface="Century Gothic"/>
              </a:rPr>
              <a:t> </a:t>
            </a:r>
            <a:r>
              <a:rPr lang="en-US" sz="1600" b="1" dirty="0" err="1">
                <a:solidFill>
                  <a:schemeClr val="tx1"/>
                </a:solidFill>
                <a:latin typeface="Arial Narrow" panose="020B0606020202030204" pitchFamily="34" charset="0"/>
                <a:cs typeface="Century Gothic"/>
              </a:rPr>
              <a:t>atas</a:t>
            </a:r>
            <a:r>
              <a:rPr lang="en-US" sz="1600" b="1" dirty="0">
                <a:solidFill>
                  <a:schemeClr val="tx1"/>
                </a:solidFill>
                <a:latin typeface="Arial Narrow" panose="020B0606020202030204" pitchFamily="34" charset="0"/>
                <a:cs typeface="Century Gothic"/>
              </a:rPr>
              <a:t> </a:t>
            </a:r>
            <a:r>
              <a:rPr lang="en-US" sz="1600" b="1" dirty="0" err="1">
                <a:solidFill>
                  <a:schemeClr val="tx1"/>
                </a:solidFill>
                <a:latin typeface="Arial Narrow" panose="020B0606020202030204" pitchFamily="34" charset="0"/>
                <a:cs typeface="Century Gothic"/>
              </a:rPr>
              <a:t>tahapan</a:t>
            </a:r>
            <a:r>
              <a:rPr lang="en-US" sz="1600" b="1" dirty="0">
                <a:solidFill>
                  <a:schemeClr val="tx1"/>
                </a:solidFill>
                <a:latin typeface="Arial Narrow" panose="020B0606020202030204" pitchFamily="34" charset="0"/>
                <a:cs typeface="Century Gothic"/>
              </a:rPr>
              <a:t>:</a:t>
            </a:r>
          </a:p>
          <a:p>
            <a:pPr marL="304792" indent="-304792" algn="ctr">
              <a:buFont typeface="+mj-lt"/>
              <a:buAutoNum type="arabicPeriod"/>
            </a:pPr>
            <a:r>
              <a:rPr lang="en-US" sz="1600" dirty="0" err="1">
                <a:solidFill>
                  <a:schemeClr val="tx1"/>
                </a:solidFill>
                <a:latin typeface="Arial Narrow" panose="020B0606020202030204" pitchFamily="34" charset="0"/>
              </a:rPr>
              <a:t>Verifikasi</a:t>
            </a:r>
            <a:r>
              <a:rPr lang="en-US" sz="1600" dirty="0">
                <a:solidFill>
                  <a:schemeClr val="tx1"/>
                </a:solidFill>
                <a:latin typeface="Arial Narrow" panose="020B0606020202030204" pitchFamily="34" charset="0"/>
              </a:rPr>
              <a:t> </a:t>
            </a:r>
            <a:r>
              <a:rPr lang="en-US" sz="1600" dirty="0" err="1">
                <a:solidFill>
                  <a:schemeClr val="tx1"/>
                </a:solidFill>
                <a:latin typeface="Arial Narrow" panose="020B0606020202030204" pitchFamily="34" charset="0"/>
              </a:rPr>
              <a:t>Mandiri</a:t>
            </a:r>
            <a:r>
              <a:rPr lang="en-US" sz="1600" dirty="0">
                <a:solidFill>
                  <a:schemeClr val="tx1"/>
                </a:solidFill>
                <a:latin typeface="Arial Narrow" panose="020B0606020202030204" pitchFamily="34" charset="0"/>
              </a:rPr>
              <a:t>; </a:t>
            </a:r>
            <a:r>
              <a:rPr lang="en-US" sz="1600" dirty="0" err="1">
                <a:solidFill>
                  <a:schemeClr val="tx1"/>
                </a:solidFill>
                <a:latin typeface="Arial Narrow" panose="020B0606020202030204" pitchFamily="34" charset="0"/>
              </a:rPr>
              <a:t>dan</a:t>
            </a:r>
            <a:endParaRPr lang="en-US" sz="1600" dirty="0">
              <a:solidFill>
                <a:schemeClr val="tx1"/>
              </a:solidFill>
              <a:latin typeface="Arial Narrow" panose="020B0606020202030204" pitchFamily="34" charset="0"/>
            </a:endParaRPr>
          </a:p>
          <a:p>
            <a:pPr marL="304792" indent="-304792" algn="ctr">
              <a:buFont typeface="+mj-lt"/>
              <a:buAutoNum type="arabicPeriod"/>
            </a:pPr>
            <a:r>
              <a:rPr lang="en-US" sz="1600" dirty="0" err="1">
                <a:solidFill>
                  <a:schemeClr val="tx1"/>
                </a:solidFill>
                <a:latin typeface="Arial Narrow" panose="020B0606020202030204" pitchFamily="34" charset="0"/>
              </a:rPr>
              <a:t>Verifikasi</a:t>
            </a:r>
            <a:r>
              <a:rPr lang="en-US" sz="1600" dirty="0">
                <a:solidFill>
                  <a:schemeClr val="tx1"/>
                </a:solidFill>
                <a:latin typeface="Arial Narrow" panose="020B0606020202030204" pitchFamily="34" charset="0"/>
              </a:rPr>
              <a:t> </a:t>
            </a:r>
            <a:r>
              <a:rPr lang="en-US" sz="1600" dirty="0" err="1">
                <a:solidFill>
                  <a:schemeClr val="tx1"/>
                </a:solidFill>
                <a:latin typeface="Arial Narrow" panose="020B0606020202030204" pitchFamily="34" charset="0"/>
              </a:rPr>
              <a:t>oleh</a:t>
            </a:r>
            <a:r>
              <a:rPr lang="en-US" sz="1600" dirty="0">
                <a:solidFill>
                  <a:schemeClr val="tx1"/>
                </a:solidFill>
                <a:latin typeface="Arial Narrow" panose="020B0606020202030204" pitchFamily="34" charset="0"/>
              </a:rPr>
              <a:t> </a:t>
            </a:r>
            <a:r>
              <a:rPr lang="en-US" sz="1600" dirty="0" err="1">
                <a:solidFill>
                  <a:schemeClr val="tx1"/>
                </a:solidFill>
                <a:latin typeface="Arial Narrow" panose="020B0606020202030204" pitchFamily="34" charset="0"/>
              </a:rPr>
              <a:t>Pemerintah</a:t>
            </a:r>
            <a:endParaRPr lang="en-US" sz="1600" dirty="0">
              <a:solidFill>
                <a:schemeClr val="tx1"/>
              </a:solidFill>
              <a:latin typeface="Arial Narrow" panose="020B0606020202030204" pitchFamily="34" charset="0"/>
            </a:endParaRPr>
          </a:p>
        </p:txBody>
      </p:sp>
      <p:sp>
        <p:nvSpPr>
          <p:cNvPr id="45" name="TextBox 44"/>
          <p:cNvSpPr txBox="1"/>
          <p:nvPr/>
        </p:nvSpPr>
        <p:spPr>
          <a:xfrm>
            <a:off x="8253574" y="1287742"/>
            <a:ext cx="2003969" cy="502573"/>
          </a:xfrm>
          <a:prstGeom prst="rect">
            <a:avLst/>
          </a:prstGeom>
          <a:solidFill>
            <a:schemeClr val="accent2">
              <a:lumMod val="40000"/>
              <a:lumOff val="60000"/>
            </a:schemeClr>
          </a:solidFill>
          <a:ln>
            <a:noFill/>
          </a:ln>
        </p:spPr>
        <p:txBody>
          <a:bodyPr wrap="square" rtlCol="0">
            <a:spAutoFit/>
          </a:bodyPr>
          <a:lstStyle/>
          <a:p>
            <a:pPr algn="ctr"/>
            <a:r>
              <a:rPr lang="en-US" sz="1333" b="1" dirty="0" err="1">
                <a:latin typeface="Arial Narrow" panose="020B0606020202030204" pitchFamily="34" charset="0"/>
              </a:rPr>
              <a:t>Dilakukan</a:t>
            </a:r>
            <a:r>
              <a:rPr lang="en-US" sz="1333" b="1" dirty="0">
                <a:latin typeface="Arial Narrow" panose="020B0606020202030204" pitchFamily="34" charset="0"/>
              </a:rPr>
              <a:t> </a:t>
            </a:r>
            <a:r>
              <a:rPr lang="en-US" sz="1333" b="1" dirty="0" err="1">
                <a:latin typeface="Arial Narrow" panose="020B0606020202030204" pitchFamily="34" charset="0"/>
              </a:rPr>
              <a:t>melalui</a:t>
            </a:r>
            <a:r>
              <a:rPr lang="en-US" sz="1333" b="1" dirty="0">
                <a:latin typeface="Arial Narrow" panose="020B0606020202030204" pitchFamily="34" charset="0"/>
              </a:rPr>
              <a:t> </a:t>
            </a:r>
            <a:r>
              <a:rPr lang="en-US" sz="1333" b="1" dirty="0" err="1">
                <a:latin typeface="Arial Narrow" panose="020B0606020202030204" pitchFamily="34" charset="0"/>
              </a:rPr>
              <a:t>Sistem</a:t>
            </a:r>
            <a:r>
              <a:rPr lang="en-US" sz="1333" b="1" dirty="0">
                <a:latin typeface="Arial Narrow" panose="020B0606020202030204" pitchFamily="34" charset="0"/>
              </a:rPr>
              <a:t> </a:t>
            </a:r>
            <a:r>
              <a:rPr lang="en-US" sz="1333" b="1" dirty="0" err="1">
                <a:latin typeface="Arial Narrow" panose="020B0606020202030204" pitchFamily="34" charset="0"/>
              </a:rPr>
              <a:t>Informasi</a:t>
            </a:r>
            <a:r>
              <a:rPr lang="en-US" sz="1333" b="1" dirty="0">
                <a:latin typeface="Arial Narrow" panose="020B0606020202030204" pitchFamily="34" charset="0"/>
              </a:rPr>
              <a:t> KRISNA</a:t>
            </a:r>
          </a:p>
        </p:txBody>
      </p:sp>
      <p:sp>
        <p:nvSpPr>
          <p:cNvPr id="46" name="Rectangle 45"/>
          <p:cNvSpPr/>
          <p:nvPr/>
        </p:nvSpPr>
        <p:spPr>
          <a:xfrm>
            <a:off x="591931" y="2371724"/>
            <a:ext cx="1872547" cy="40502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67" b="1" dirty="0" err="1">
                <a:solidFill>
                  <a:schemeClr val="tx1"/>
                </a:solidFill>
                <a:latin typeface="Arial Narrow" panose="020B0606020202030204" pitchFamily="34" charset="0"/>
                <a:cs typeface="Century Gothic"/>
              </a:rPr>
              <a:t>Verifikasi</a:t>
            </a:r>
            <a:r>
              <a:rPr lang="en-US" sz="1467" b="1" dirty="0">
                <a:solidFill>
                  <a:schemeClr val="tx1"/>
                </a:solidFill>
                <a:latin typeface="Arial Narrow" panose="020B0606020202030204" pitchFamily="34" charset="0"/>
                <a:cs typeface="Century Gothic"/>
              </a:rPr>
              <a:t> </a:t>
            </a:r>
            <a:r>
              <a:rPr lang="en-US" sz="1467" b="1" dirty="0" err="1">
                <a:solidFill>
                  <a:schemeClr val="tx1"/>
                </a:solidFill>
                <a:latin typeface="Arial Narrow" panose="020B0606020202030204" pitchFamily="34" charset="0"/>
                <a:cs typeface="Century Gothic"/>
              </a:rPr>
              <a:t>Mandiri</a:t>
            </a:r>
            <a:r>
              <a:rPr lang="en-US" sz="1467" b="1" dirty="0">
                <a:solidFill>
                  <a:schemeClr val="tx1"/>
                </a:solidFill>
                <a:latin typeface="Arial Narrow" panose="020B0606020202030204" pitchFamily="34" charset="0"/>
                <a:cs typeface="Century Gothic"/>
              </a:rPr>
              <a:t> </a:t>
            </a:r>
            <a:r>
              <a:rPr lang="en-US" sz="1467" b="1" dirty="0" err="1">
                <a:solidFill>
                  <a:schemeClr val="tx1"/>
                </a:solidFill>
                <a:latin typeface="Arial Narrow" panose="020B0606020202030204" pitchFamily="34" charset="0"/>
                <a:cs typeface="Century Gothic"/>
              </a:rPr>
              <a:t>dilakukan</a:t>
            </a:r>
            <a:r>
              <a:rPr lang="en-US" sz="1467" b="1" dirty="0">
                <a:solidFill>
                  <a:schemeClr val="tx1"/>
                </a:solidFill>
                <a:latin typeface="Arial Narrow" panose="020B0606020202030204" pitchFamily="34" charset="0"/>
                <a:cs typeface="Century Gothic"/>
              </a:rPr>
              <a:t> </a:t>
            </a:r>
            <a:r>
              <a:rPr lang="en-US" sz="1467" b="1" dirty="0" err="1">
                <a:solidFill>
                  <a:schemeClr val="tx1"/>
                </a:solidFill>
                <a:latin typeface="Arial Narrow" panose="020B0606020202030204" pitchFamily="34" charset="0"/>
                <a:cs typeface="Century Gothic"/>
              </a:rPr>
              <a:t>oleh</a:t>
            </a:r>
            <a:r>
              <a:rPr lang="en-US" sz="1467" b="1" dirty="0">
                <a:solidFill>
                  <a:schemeClr val="tx1"/>
                </a:solidFill>
                <a:latin typeface="Arial Narrow" panose="020B0606020202030204" pitchFamily="34" charset="0"/>
                <a:cs typeface="Century Gothic"/>
              </a:rPr>
              <a:t> :</a:t>
            </a:r>
          </a:p>
          <a:p>
            <a:pPr marL="304792" indent="-304792">
              <a:buFont typeface="+mj-lt"/>
              <a:buAutoNum type="arabicPeriod"/>
            </a:pPr>
            <a:r>
              <a:rPr lang="en-US" sz="1467" dirty="0">
                <a:solidFill>
                  <a:schemeClr val="tx1"/>
                </a:solidFill>
                <a:latin typeface="Arial Narrow" panose="020B0606020202030204" pitchFamily="34" charset="0"/>
              </a:rPr>
              <a:t>Tim </a:t>
            </a:r>
            <a:r>
              <a:rPr lang="en-US" sz="1467" dirty="0" err="1">
                <a:solidFill>
                  <a:schemeClr val="tx1"/>
                </a:solidFill>
                <a:latin typeface="Arial Narrow" panose="020B0606020202030204" pitchFamily="34" charset="0"/>
              </a:rPr>
              <a:t>Verifikasi</a:t>
            </a:r>
            <a:r>
              <a:rPr lang="en-US" sz="1467" dirty="0">
                <a:solidFill>
                  <a:schemeClr val="tx1"/>
                </a:solidFill>
                <a:latin typeface="Arial Narrow" panose="020B0606020202030204" pitchFamily="34" charset="0"/>
              </a:rPr>
              <a:t> Daerah </a:t>
            </a:r>
            <a:r>
              <a:rPr lang="en-US" sz="1467" dirty="0" err="1">
                <a:solidFill>
                  <a:schemeClr val="tx1"/>
                </a:solidFill>
                <a:latin typeface="Arial Narrow" panose="020B0606020202030204" pitchFamily="34" charset="0"/>
              </a:rPr>
              <a:t>Kabupaten</a:t>
            </a:r>
            <a:r>
              <a:rPr lang="en-US" sz="1467" dirty="0">
                <a:solidFill>
                  <a:schemeClr val="tx1"/>
                </a:solidFill>
                <a:latin typeface="Arial Narrow" panose="020B0606020202030204" pitchFamily="34" charset="0"/>
              </a:rPr>
              <a:t>/Kota</a:t>
            </a:r>
            <a:r>
              <a:rPr lang="en-US" sz="1467" b="1"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untuk</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usulan</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kegiatan</a:t>
            </a:r>
            <a:r>
              <a:rPr lang="en-US" sz="1467" dirty="0">
                <a:solidFill>
                  <a:schemeClr val="tx1"/>
                </a:solidFill>
                <a:latin typeface="Arial Narrow" panose="020B0606020202030204" pitchFamily="34" charset="0"/>
              </a:rPr>
              <a:t> DAK </a:t>
            </a:r>
            <a:r>
              <a:rPr lang="en-US" sz="1467" dirty="0" err="1">
                <a:solidFill>
                  <a:schemeClr val="tx1"/>
                </a:solidFill>
                <a:latin typeface="Arial Narrow" panose="020B0606020202030204" pitchFamily="34" charset="0"/>
              </a:rPr>
              <a:t>Fisik</a:t>
            </a:r>
            <a:r>
              <a:rPr lang="en-US" sz="1467" dirty="0">
                <a:solidFill>
                  <a:schemeClr val="tx1"/>
                </a:solidFill>
                <a:latin typeface="Arial Narrow" panose="020B0606020202030204" pitchFamily="34" charset="0"/>
              </a:rPr>
              <a:t> yang </a:t>
            </a:r>
            <a:r>
              <a:rPr lang="en-US" sz="1467" dirty="0" err="1">
                <a:solidFill>
                  <a:schemeClr val="tx1"/>
                </a:solidFill>
                <a:latin typeface="Arial Narrow" panose="020B0606020202030204" pitchFamily="34" charset="0"/>
              </a:rPr>
              <a:t>diusulkan</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oleh</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Pemda</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Kab</a:t>
            </a:r>
            <a:r>
              <a:rPr lang="en-US" sz="1467" dirty="0">
                <a:solidFill>
                  <a:schemeClr val="tx1"/>
                </a:solidFill>
                <a:latin typeface="Arial Narrow" panose="020B0606020202030204" pitchFamily="34" charset="0"/>
              </a:rPr>
              <a:t>/Kota;</a:t>
            </a:r>
          </a:p>
          <a:p>
            <a:pPr marL="304792" indent="-304792">
              <a:buFont typeface="+mj-lt"/>
              <a:buAutoNum type="arabicPeriod"/>
            </a:pPr>
            <a:r>
              <a:rPr lang="en-US" sz="1467" dirty="0">
                <a:solidFill>
                  <a:schemeClr val="tx1"/>
                </a:solidFill>
                <a:latin typeface="Arial Narrow" panose="020B0606020202030204" pitchFamily="34" charset="0"/>
              </a:rPr>
              <a:t>Tim </a:t>
            </a:r>
            <a:r>
              <a:rPr lang="en-US" sz="1467" dirty="0" err="1">
                <a:solidFill>
                  <a:schemeClr val="tx1"/>
                </a:solidFill>
                <a:latin typeface="Arial Narrow" panose="020B0606020202030204" pitchFamily="34" charset="0"/>
              </a:rPr>
              <a:t>Verifikasi</a:t>
            </a:r>
            <a:r>
              <a:rPr lang="en-US" sz="1467" dirty="0">
                <a:solidFill>
                  <a:schemeClr val="tx1"/>
                </a:solidFill>
                <a:latin typeface="Arial Narrow" panose="020B0606020202030204" pitchFamily="34" charset="0"/>
              </a:rPr>
              <a:t> Daerah </a:t>
            </a:r>
            <a:r>
              <a:rPr lang="en-US" sz="1467" dirty="0" err="1">
                <a:solidFill>
                  <a:schemeClr val="tx1"/>
                </a:solidFill>
                <a:latin typeface="Arial Narrow" panose="020B0606020202030204" pitchFamily="34" charset="0"/>
              </a:rPr>
              <a:t>Provinsi</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untuk</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usulan</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kegiatan</a:t>
            </a:r>
            <a:r>
              <a:rPr lang="en-US" sz="1467" dirty="0">
                <a:solidFill>
                  <a:schemeClr val="tx1"/>
                </a:solidFill>
                <a:latin typeface="Arial Narrow" panose="020B0606020202030204" pitchFamily="34" charset="0"/>
              </a:rPr>
              <a:t> DAK </a:t>
            </a:r>
            <a:r>
              <a:rPr lang="en-US" sz="1467" dirty="0" err="1">
                <a:solidFill>
                  <a:schemeClr val="tx1"/>
                </a:solidFill>
                <a:latin typeface="Arial Narrow" panose="020B0606020202030204" pitchFamily="34" charset="0"/>
              </a:rPr>
              <a:t>Fisik</a:t>
            </a:r>
            <a:r>
              <a:rPr lang="en-US" sz="1467" dirty="0">
                <a:solidFill>
                  <a:schemeClr val="tx1"/>
                </a:solidFill>
                <a:latin typeface="Arial Narrow" panose="020B0606020202030204" pitchFamily="34" charset="0"/>
              </a:rPr>
              <a:t> yang </a:t>
            </a:r>
            <a:r>
              <a:rPr lang="en-US" sz="1467" dirty="0" err="1">
                <a:solidFill>
                  <a:schemeClr val="tx1"/>
                </a:solidFill>
                <a:latin typeface="Arial Narrow" panose="020B0606020202030204" pitchFamily="34" charset="0"/>
              </a:rPr>
              <a:t>diusulkan</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oleh</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Pemda</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Provinsi</a:t>
            </a:r>
            <a:endParaRPr lang="en-US" sz="1467" dirty="0">
              <a:latin typeface="Arial Narrow" panose="020B0606020202030204" pitchFamily="34" charset="0"/>
            </a:endParaRPr>
          </a:p>
        </p:txBody>
      </p:sp>
      <p:sp>
        <p:nvSpPr>
          <p:cNvPr id="47" name="Rectangle 46"/>
          <p:cNvSpPr/>
          <p:nvPr/>
        </p:nvSpPr>
        <p:spPr>
          <a:xfrm>
            <a:off x="2542647" y="2371725"/>
            <a:ext cx="3091476" cy="4050199"/>
          </a:xfrm>
          <a:prstGeom prst="rect">
            <a:avLst/>
          </a:prstGeom>
          <a:noFill/>
          <a:ln>
            <a:solidFill>
              <a:srgbClr val="8664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67" b="1" dirty="0" err="1">
                <a:solidFill>
                  <a:schemeClr val="tx1"/>
                </a:solidFill>
                <a:latin typeface="Arial Narrow" panose="020B0606020202030204" pitchFamily="34" charset="0"/>
              </a:rPr>
              <a:t>Kriteria</a:t>
            </a:r>
            <a:r>
              <a:rPr lang="en-US" sz="1467" b="1" dirty="0">
                <a:solidFill>
                  <a:schemeClr val="tx1"/>
                </a:solidFill>
                <a:latin typeface="Arial Narrow" panose="020B0606020202030204" pitchFamily="34" charset="0"/>
              </a:rPr>
              <a:t> </a:t>
            </a:r>
            <a:r>
              <a:rPr lang="en-US" sz="1467" b="1" dirty="0" err="1">
                <a:solidFill>
                  <a:schemeClr val="tx1"/>
                </a:solidFill>
                <a:latin typeface="Arial Narrow" panose="020B0606020202030204" pitchFamily="34" charset="0"/>
              </a:rPr>
              <a:t>Verifikasi</a:t>
            </a:r>
            <a:endParaRPr lang="en-US" sz="1467" b="1" dirty="0">
              <a:solidFill>
                <a:schemeClr val="tx1"/>
              </a:solidFill>
              <a:latin typeface="Arial Narrow" panose="020B0606020202030204" pitchFamily="34" charset="0"/>
            </a:endParaRPr>
          </a:p>
          <a:p>
            <a:pPr marL="304792" indent="-304792">
              <a:buAutoNum type="arabicPeriod"/>
            </a:pPr>
            <a:r>
              <a:rPr lang="en-US" sz="1467" dirty="0" err="1">
                <a:solidFill>
                  <a:schemeClr val="tx1"/>
                </a:solidFill>
                <a:latin typeface="Arial Narrow" panose="020B0606020202030204" pitchFamily="34" charset="0"/>
              </a:rPr>
              <a:t>kesesuaian</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usulan</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dengan</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kewenangan</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daerah</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sesuai</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dengan</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undang-undang</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tentang</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pemerintahan</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daerah</a:t>
            </a:r>
            <a:r>
              <a:rPr lang="en-US" sz="1467" dirty="0">
                <a:solidFill>
                  <a:schemeClr val="tx1"/>
                </a:solidFill>
                <a:latin typeface="Arial Narrow" panose="020B0606020202030204" pitchFamily="34" charset="0"/>
              </a:rPr>
              <a:t>; </a:t>
            </a:r>
          </a:p>
          <a:p>
            <a:pPr marL="304792" indent="-304792">
              <a:buAutoNum type="arabicPeriod"/>
            </a:pPr>
            <a:r>
              <a:rPr lang="en-US" sz="1467" dirty="0" err="1">
                <a:solidFill>
                  <a:schemeClr val="tx1"/>
                </a:solidFill>
                <a:latin typeface="Arial Narrow" panose="020B0606020202030204" pitchFamily="34" charset="0"/>
              </a:rPr>
              <a:t>kesesuaian</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lokasi</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pelaksanaan</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kegiatan</a:t>
            </a:r>
            <a:r>
              <a:rPr lang="en-US" sz="1467" dirty="0">
                <a:solidFill>
                  <a:schemeClr val="tx1"/>
                </a:solidFill>
                <a:latin typeface="Arial Narrow" panose="020B0606020202030204" pitchFamily="34" charset="0"/>
              </a:rPr>
              <a:t>; </a:t>
            </a:r>
          </a:p>
          <a:p>
            <a:pPr marL="304792" indent="-304792">
              <a:buAutoNum type="arabicPeriod"/>
            </a:pPr>
            <a:r>
              <a:rPr lang="en-US" sz="1467" dirty="0" err="1">
                <a:solidFill>
                  <a:schemeClr val="tx1"/>
                </a:solidFill>
                <a:latin typeface="Arial Narrow" panose="020B0606020202030204" pitchFamily="34" charset="0"/>
              </a:rPr>
              <a:t>kesesuaian</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usulan</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dengan</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kebutuhan</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dan</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potensi</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daerah</a:t>
            </a:r>
            <a:r>
              <a:rPr lang="en-US" sz="1467" dirty="0">
                <a:solidFill>
                  <a:schemeClr val="tx1"/>
                </a:solidFill>
                <a:latin typeface="Arial Narrow" panose="020B0606020202030204" pitchFamily="34" charset="0"/>
              </a:rPr>
              <a:t>; </a:t>
            </a:r>
          </a:p>
          <a:p>
            <a:pPr marL="304792" indent="-304792">
              <a:buAutoNum type="arabicPeriod"/>
            </a:pPr>
            <a:r>
              <a:rPr lang="en-US" sz="1467" dirty="0" err="1">
                <a:solidFill>
                  <a:schemeClr val="tx1"/>
                </a:solidFill>
                <a:latin typeface="Arial Narrow" panose="020B0606020202030204" pitchFamily="34" charset="0"/>
              </a:rPr>
              <a:t>kesesuaian</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usulan</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dengan</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Prioritas</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Provinsi</a:t>
            </a:r>
            <a:r>
              <a:rPr lang="en-US" sz="1467" dirty="0">
                <a:solidFill>
                  <a:schemeClr val="tx1"/>
                </a:solidFill>
                <a:latin typeface="Arial Narrow" panose="020B0606020202030204" pitchFamily="34" charset="0"/>
              </a:rPr>
              <a:t>/</a:t>
            </a:r>
            <a:r>
              <a:rPr lang="en-US" sz="1467" dirty="0" err="1">
                <a:solidFill>
                  <a:schemeClr val="tx1"/>
                </a:solidFill>
                <a:latin typeface="Arial Narrow" panose="020B0606020202030204" pitchFamily="34" charset="0"/>
              </a:rPr>
              <a:t>Kabupaten</a:t>
            </a:r>
            <a:r>
              <a:rPr lang="en-US" sz="1467" dirty="0">
                <a:solidFill>
                  <a:schemeClr val="tx1"/>
                </a:solidFill>
                <a:latin typeface="Arial Narrow" panose="020B0606020202030204" pitchFamily="34" charset="0"/>
              </a:rPr>
              <a:t>/Kota </a:t>
            </a:r>
            <a:r>
              <a:rPr lang="en-US" sz="1467" dirty="0" err="1">
                <a:solidFill>
                  <a:schemeClr val="tx1"/>
                </a:solidFill>
                <a:latin typeface="Arial Narrow" panose="020B0606020202030204" pitchFamily="34" charset="0"/>
              </a:rPr>
              <a:t>dalam</a:t>
            </a:r>
            <a:r>
              <a:rPr lang="en-US" sz="1467" dirty="0">
                <a:solidFill>
                  <a:schemeClr val="tx1"/>
                </a:solidFill>
                <a:latin typeface="Arial Narrow" panose="020B0606020202030204" pitchFamily="34" charset="0"/>
              </a:rPr>
              <a:t> RPJMD </a:t>
            </a:r>
            <a:r>
              <a:rPr lang="en-US" sz="1467" dirty="0" err="1">
                <a:solidFill>
                  <a:schemeClr val="tx1"/>
                </a:solidFill>
                <a:latin typeface="Arial Narrow" panose="020B0606020202030204" pitchFamily="34" charset="0"/>
              </a:rPr>
              <a:t>dan</a:t>
            </a:r>
            <a:r>
              <a:rPr lang="en-US" sz="1467" dirty="0">
                <a:solidFill>
                  <a:schemeClr val="tx1"/>
                </a:solidFill>
                <a:latin typeface="Arial Narrow" panose="020B0606020202030204" pitchFamily="34" charset="0"/>
              </a:rPr>
              <a:t> RKPD; </a:t>
            </a:r>
          </a:p>
          <a:p>
            <a:pPr marL="304792" indent="-304792">
              <a:buAutoNum type="arabicPeriod"/>
            </a:pPr>
            <a:r>
              <a:rPr lang="en-US" sz="1467" dirty="0" err="1">
                <a:solidFill>
                  <a:schemeClr val="tx1"/>
                </a:solidFill>
                <a:latin typeface="Arial Narrow" panose="020B0606020202030204" pitchFamily="34" charset="0"/>
              </a:rPr>
              <a:t>kewajaran</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nilai</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usulan</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dan</a:t>
            </a:r>
            <a:r>
              <a:rPr lang="en-US" sz="1467" dirty="0">
                <a:solidFill>
                  <a:schemeClr val="tx1"/>
                </a:solidFill>
                <a:latin typeface="Arial Narrow" panose="020B0606020202030204" pitchFamily="34" charset="0"/>
              </a:rPr>
              <a:t> output </a:t>
            </a:r>
            <a:r>
              <a:rPr lang="en-US" sz="1467" dirty="0" err="1">
                <a:solidFill>
                  <a:schemeClr val="tx1"/>
                </a:solidFill>
                <a:latin typeface="Arial Narrow" panose="020B0606020202030204" pitchFamily="34" charset="0"/>
              </a:rPr>
              <a:t>usulan</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sesuai</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dengan</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standar</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biaya</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daerah</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dan</a:t>
            </a:r>
            <a:r>
              <a:rPr lang="en-US" sz="1467" dirty="0">
                <a:solidFill>
                  <a:schemeClr val="tx1"/>
                </a:solidFill>
                <a:latin typeface="Arial Narrow" panose="020B0606020202030204" pitchFamily="34" charset="0"/>
              </a:rPr>
              <a:t> </a:t>
            </a:r>
          </a:p>
          <a:p>
            <a:pPr marL="304792" indent="-304792">
              <a:buAutoNum type="arabicPeriod"/>
            </a:pPr>
            <a:r>
              <a:rPr lang="en-US" sz="1467" dirty="0" err="1">
                <a:solidFill>
                  <a:schemeClr val="tx1"/>
                </a:solidFill>
                <a:latin typeface="Arial Narrow" panose="020B0606020202030204" pitchFamily="34" charset="0"/>
              </a:rPr>
              <a:t>kelengkapan</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dokumen</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pendukung</a:t>
            </a:r>
            <a:r>
              <a:rPr lang="en-US" sz="1467" dirty="0">
                <a:solidFill>
                  <a:schemeClr val="tx1"/>
                </a:solidFill>
                <a:latin typeface="Arial Narrow" panose="020B0606020202030204" pitchFamily="34" charset="0"/>
              </a:rPr>
              <a:t> yang </a:t>
            </a:r>
            <a:r>
              <a:rPr lang="en-US" sz="1467" dirty="0" err="1">
                <a:solidFill>
                  <a:schemeClr val="tx1"/>
                </a:solidFill>
                <a:latin typeface="Arial Narrow" panose="020B0606020202030204" pitchFamily="34" charset="0"/>
              </a:rPr>
              <a:t>terdiri</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atas</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kerangka</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acuan</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kerja</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dan</a:t>
            </a:r>
            <a:r>
              <a:rPr lang="en-US" sz="1467" dirty="0">
                <a:solidFill>
                  <a:schemeClr val="tx1"/>
                </a:solidFill>
                <a:latin typeface="Arial Narrow" panose="020B0606020202030204" pitchFamily="34" charset="0"/>
              </a:rPr>
              <a:t> Data </a:t>
            </a:r>
            <a:r>
              <a:rPr lang="en-US" sz="1467" dirty="0" err="1">
                <a:solidFill>
                  <a:schemeClr val="tx1"/>
                </a:solidFill>
                <a:latin typeface="Arial Narrow" panose="020B0606020202030204" pitchFamily="34" charset="0"/>
              </a:rPr>
              <a:t>Teknis</a:t>
            </a:r>
            <a:endParaRPr lang="en-US" sz="1467" dirty="0">
              <a:solidFill>
                <a:schemeClr val="tx1"/>
              </a:solidFill>
              <a:latin typeface="Arial Narrow" panose="020B0606020202030204" pitchFamily="34" charset="0"/>
            </a:endParaRPr>
          </a:p>
        </p:txBody>
      </p:sp>
      <p:sp>
        <p:nvSpPr>
          <p:cNvPr id="48" name="Rectangle 47"/>
          <p:cNvSpPr/>
          <p:nvPr/>
        </p:nvSpPr>
        <p:spPr>
          <a:xfrm>
            <a:off x="6294967" y="2371725"/>
            <a:ext cx="1802268" cy="405020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67" b="1" dirty="0" err="1">
                <a:solidFill>
                  <a:schemeClr val="tx1"/>
                </a:solidFill>
                <a:latin typeface="Arial Narrow" panose="020B0606020202030204" pitchFamily="34" charset="0"/>
                <a:cs typeface="Century Gothic"/>
              </a:rPr>
              <a:t>Verifikasi</a:t>
            </a:r>
            <a:r>
              <a:rPr lang="en-US" sz="1467" b="1" dirty="0">
                <a:solidFill>
                  <a:schemeClr val="tx1"/>
                </a:solidFill>
                <a:latin typeface="Arial Narrow" panose="020B0606020202030204" pitchFamily="34" charset="0"/>
                <a:cs typeface="Century Gothic"/>
              </a:rPr>
              <a:t> </a:t>
            </a:r>
            <a:r>
              <a:rPr lang="en-US" sz="1467" b="1" dirty="0" err="1">
                <a:solidFill>
                  <a:schemeClr val="tx1"/>
                </a:solidFill>
                <a:latin typeface="Arial Narrow" panose="020B0606020202030204" pitchFamily="34" charset="0"/>
                <a:cs typeface="Century Gothic"/>
              </a:rPr>
              <a:t>oleh</a:t>
            </a:r>
            <a:r>
              <a:rPr lang="en-US" sz="1467" b="1" dirty="0">
                <a:solidFill>
                  <a:schemeClr val="tx1"/>
                </a:solidFill>
                <a:latin typeface="Arial Narrow" panose="020B0606020202030204" pitchFamily="34" charset="0"/>
                <a:cs typeface="Century Gothic"/>
              </a:rPr>
              <a:t> </a:t>
            </a:r>
            <a:r>
              <a:rPr lang="en-US" sz="1467" b="1" dirty="0" err="1">
                <a:solidFill>
                  <a:schemeClr val="tx1"/>
                </a:solidFill>
                <a:latin typeface="Arial Narrow" panose="020B0606020202030204" pitchFamily="34" charset="0"/>
                <a:cs typeface="Century Gothic"/>
              </a:rPr>
              <a:t>Pemerintah</a:t>
            </a:r>
            <a:r>
              <a:rPr lang="en-US" sz="1467" b="1" dirty="0">
                <a:solidFill>
                  <a:schemeClr val="tx1"/>
                </a:solidFill>
                <a:latin typeface="Arial Narrow" panose="020B0606020202030204" pitchFamily="34" charset="0"/>
                <a:cs typeface="Century Gothic"/>
              </a:rPr>
              <a:t> </a:t>
            </a:r>
            <a:r>
              <a:rPr lang="en-US" sz="1467" b="1" dirty="0" err="1">
                <a:solidFill>
                  <a:schemeClr val="tx1"/>
                </a:solidFill>
                <a:latin typeface="Arial Narrow" panose="020B0606020202030204" pitchFamily="34" charset="0"/>
                <a:cs typeface="Century Gothic"/>
              </a:rPr>
              <a:t>dilakukan</a:t>
            </a:r>
            <a:r>
              <a:rPr lang="en-US" sz="1467" b="1" dirty="0">
                <a:solidFill>
                  <a:schemeClr val="tx1"/>
                </a:solidFill>
                <a:latin typeface="Arial Narrow" panose="020B0606020202030204" pitchFamily="34" charset="0"/>
                <a:cs typeface="Century Gothic"/>
              </a:rPr>
              <a:t> </a:t>
            </a:r>
            <a:r>
              <a:rPr lang="en-US" sz="1467" b="1" dirty="0" err="1">
                <a:solidFill>
                  <a:schemeClr val="tx1"/>
                </a:solidFill>
                <a:latin typeface="Arial Narrow" panose="020B0606020202030204" pitchFamily="34" charset="0"/>
                <a:cs typeface="Century Gothic"/>
              </a:rPr>
              <a:t>oleh</a:t>
            </a:r>
            <a:r>
              <a:rPr lang="en-US" sz="1467" b="1" dirty="0">
                <a:solidFill>
                  <a:schemeClr val="tx1"/>
                </a:solidFill>
                <a:latin typeface="Arial Narrow" panose="020B0606020202030204" pitchFamily="34" charset="0"/>
                <a:cs typeface="Century Gothic"/>
              </a:rPr>
              <a:t> :</a:t>
            </a:r>
          </a:p>
          <a:p>
            <a:pPr marL="304792" indent="-304792">
              <a:buFont typeface="+mj-lt"/>
              <a:buAutoNum type="arabicPeriod"/>
            </a:pPr>
            <a:r>
              <a:rPr lang="en-US" sz="1467" dirty="0" err="1">
                <a:solidFill>
                  <a:schemeClr val="tx1"/>
                </a:solidFill>
                <a:latin typeface="Arial Narrow" panose="020B0606020202030204" pitchFamily="34" charset="0"/>
              </a:rPr>
              <a:t>Gubernur</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sebagai</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Wakil</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Pemerintah</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Pusat</a:t>
            </a:r>
            <a:r>
              <a:rPr lang="en-US" sz="1467" b="1"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untuk</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usulan</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kegiatan</a:t>
            </a:r>
            <a:r>
              <a:rPr lang="en-US" sz="1467" dirty="0">
                <a:solidFill>
                  <a:schemeClr val="tx1"/>
                </a:solidFill>
                <a:latin typeface="Arial Narrow" panose="020B0606020202030204" pitchFamily="34" charset="0"/>
              </a:rPr>
              <a:t> DAK </a:t>
            </a:r>
            <a:r>
              <a:rPr lang="en-US" sz="1467" dirty="0" err="1">
                <a:solidFill>
                  <a:schemeClr val="tx1"/>
                </a:solidFill>
                <a:latin typeface="Arial Narrow" panose="020B0606020202030204" pitchFamily="34" charset="0"/>
              </a:rPr>
              <a:t>Fisik</a:t>
            </a:r>
            <a:r>
              <a:rPr lang="en-US" sz="1467" dirty="0">
                <a:solidFill>
                  <a:schemeClr val="tx1"/>
                </a:solidFill>
                <a:latin typeface="Arial Narrow" panose="020B0606020202030204" pitchFamily="34" charset="0"/>
              </a:rPr>
              <a:t> yang </a:t>
            </a:r>
            <a:r>
              <a:rPr lang="en-US" sz="1467" dirty="0" err="1">
                <a:solidFill>
                  <a:schemeClr val="tx1"/>
                </a:solidFill>
                <a:latin typeface="Arial Narrow" panose="020B0606020202030204" pitchFamily="34" charset="0"/>
              </a:rPr>
              <a:t>diusulkan</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oleh</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Pemda</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Kab</a:t>
            </a:r>
            <a:r>
              <a:rPr lang="en-US" sz="1467" dirty="0">
                <a:solidFill>
                  <a:schemeClr val="tx1"/>
                </a:solidFill>
                <a:latin typeface="Arial Narrow" panose="020B0606020202030204" pitchFamily="34" charset="0"/>
              </a:rPr>
              <a:t>/Kota;</a:t>
            </a:r>
          </a:p>
          <a:p>
            <a:pPr marL="304792" indent="-304792">
              <a:buFont typeface="+mj-lt"/>
              <a:buAutoNum type="arabicPeriod"/>
            </a:pPr>
            <a:r>
              <a:rPr lang="en-US" sz="1467" b="1" dirty="0" err="1">
                <a:solidFill>
                  <a:schemeClr val="tx1"/>
                </a:solidFill>
                <a:latin typeface="Arial Narrow" panose="020B0606020202030204" pitchFamily="34" charset="0"/>
              </a:rPr>
              <a:t>Kementerian</a:t>
            </a:r>
            <a:r>
              <a:rPr lang="en-US" sz="1467" b="1" dirty="0">
                <a:solidFill>
                  <a:schemeClr val="tx1"/>
                </a:solidFill>
                <a:latin typeface="Arial Narrow" panose="020B0606020202030204" pitchFamily="34" charset="0"/>
              </a:rPr>
              <a:t> </a:t>
            </a:r>
            <a:r>
              <a:rPr lang="en-US" sz="1467" b="1" dirty="0" err="1">
                <a:solidFill>
                  <a:schemeClr val="tx1"/>
                </a:solidFill>
                <a:latin typeface="Arial Narrow" panose="020B0606020202030204" pitchFamily="34" charset="0"/>
              </a:rPr>
              <a:t>Dalam</a:t>
            </a:r>
            <a:r>
              <a:rPr lang="en-US" sz="1467" b="1" dirty="0">
                <a:solidFill>
                  <a:schemeClr val="tx1"/>
                </a:solidFill>
                <a:latin typeface="Arial Narrow" panose="020B0606020202030204" pitchFamily="34" charset="0"/>
              </a:rPr>
              <a:t> </a:t>
            </a:r>
            <a:r>
              <a:rPr lang="en-US" sz="1467" b="1" dirty="0" err="1">
                <a:solidFill>
                  <a:schemeClr val="tx1"/>
                </a:solidFill>
                <a:latin typeface="Arial Narrow" panose="020B0606020202030204" pitchFamily="34" charset="0"/>
              </a:rPr>
              <a:t>Negeri</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untuk</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usulan</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kegiatan</a:t>
            </a:r>
            <a:r>
              <a:rPr lang="en-US" sz="1467" dirty="0">
                <a:solidFill>
                  <a:schemeClr val="tx1"/>
                </a:solidFill>
                <a:latin typeface="Arial Narrow" panose="020B0606020202030204" pitchFamily="34" charset="0"/>
              </a:rPr>
              <a:t> DAK </a:t>
            </a:r>
            <a:r>
              <a:rPr lang="en-US" sz="1467" dirty="0" err="1">
                <a:solidFill>
                  <a:schemeClr val="tx1"/>
                </a:solidFill>
                <a:latin typeface="Arial Narrow" panose="020B0606020202030204" pitchFamily="34" charset="0"/>
              </a:rPr>
              <a:t>Fisik</a:t>
            </a:r>
            <a:r>
              <a:rPr lang="en-US" sz="1467" dirty="0">
                <a:solidFill>
                  <a:schemeClr val="tx1"/>
                </a:solidFill>
                <a:latin typeface="Arial Narrow" panose="020B0606020202030204" pitchFamily="34" charset="0"/>
              </a:rPr>
              <a:t> yang </a:t>
            </a:r>
            <a:r>
              <a:rPr lang="en-US" sz="1467" dirty="0" err="1">
                <a:solidFill>
                  <a:schemeClr val="tx1"/>
                </a:solidFill>
                <a:latin typeface="Arial Narrow" panose="020B0606020202030204" pitchFamily="34" charset="0"/>
              </a:rPr>
              <a:t>diusulkan</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oleh</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Pemda</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Provinsi</a:t>
            </a:r>
            <a:endParaRPr lang="en-US" sz="1467" dirty="0">
              <a:latin typeface="Arial Narrow" panose="020B0606020202030204" pitchFamily="34" charset="0"/>
            </a:endParaRPr>
          </a:p>
        </p:txBody>
      </p:sp>
      <p:sp>
        <p:nvSpPr>
          <p:cNvPr id="49" name="Rectangle 48"/>
          <p:cNvSpPr/>
          <p:nvPr/>
        </p:nvSpPr>
        <p:spPr>
          <a:xfrm>
            <a:off x="8253575" y="2371725"/>
            <a:ext cx="3539088" cy="4059023"/>
          </a:xfrm>
          <a:prstGeom prst="rect">
            <a:avLst/>
          </a:prstGeom>
          <a:noFill/>
          <a:ln>
            <a:solidFill>
              <a:srgbClr val="8664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67" b="1" dirty="0" err="1">
                <a:solidFill>
                  <a:schemeClr val="tx1"/>
                </a:solidFill>
                <a:latin typeface="Arial Narrow" panose="020B0606020202030204" pitchFamily="34" charset="0"/>
              </a:rPr>
              <a:t>Kriteria</a:t>
            </a:r>
            <a:r>
              <a:rPr lang="en-US" sz="1467" b="1" dirty="0">
                <a:solidFill>
                  <a:schemeClr val="tx1"/>
                </a:solidFill>
                <a:latin typeface="Arial Narrow" panose="020B0606020202030204" pitchFamily="34" charset="0"/>
              </a:rPr>
              <a:t> </a:t>
            </a:r>
            <a:r>
              <a:rPr lang="en-US" sz="1467" b="1" dirty="0" err="1">
                <a:solidFill>
                  <a:schemeClr val="tx1"/>
                </a:solidFill>
                <a:latin typeface="Arial Narrow" panose="020B0606020202030204" pitchFamily="34" charset="0"/>
              </a:rPr>
              <a:t>Verifikasi</a:t>
            </a:r>
            <a:endParaRPr lang="en-US" sz="1467" b="1" dirty="0">
              <a:solidFill>
                <a:schemeClr val="tx1"/>
              </a:solidFill>
              <a:latin typeface="Arial Narrow" panose="020B0606020202030204" pitchFamily="34" charset="0"/>
            </a:endParaRPr>
          </a:p>
          <a:p>
            <a:pPr marL="304792" indent="-304792">
              <a:buAutoNum type="arabicPeriod"/>
            </a:pPr>
            <a:r>
              <a:rPr lang="en-US" sz="1467" dirty="0" err="1">
                <a:solidFill>
                  <a:schemeClr val="tx1"/>
                </a:solidFill>
                <a:latin typeface="Arial Narrow" panose="020B0606020202030204" pitchFamily="34" charset="0"/>
              </a:rPr>
              <a:t>kesesuaian</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usulan</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dengan</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Prioritas</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Nasional</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dan</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prioritas</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provinsi</a:t>
            </a:r>
            <a:r>
              <a:rPr lang="en-US" sz="1467" dirty="0">
                <a:solidFill>
                  <a:schemeClr val="tx1"/>
                </a:solidFill>
                <a:latin typeface="Arial Narrow" panose="020B0606020202030204" pitchFamily="34" charset="0"/>
              </a:rPr>
              <a:t>/</a:t>
            </a:r>
            <a:r>
              <a:rPr lang="en-US" sz="1467" dirty="0" err="1">
                <a:solidFill>
                  <a:schemeClr val="tx1"/>
                </a:solidFill>
                <a:latin typeface="Arial Narrow" panose="020B0606020202030204" pitchFamily="34" charset="0"/>
              </a:rPr>
              <a:t>kabupaten</a:t>
            </a:r>
            <a:r>
              <a:rPr lang="en-US" sz="1467" dirty="0">
                <a:solidFill>
                  <a:schemeClr val="tx1"/>
                </a:solidFill>
                <a:latin typeface="Arial Narrow" panose="020B0606020202030204" pitchFamily="34" charset="0"/>
              </a:rPr>
              <a:t>/</a:t>
            </a:r>
            <a:r>
              <a:rPr lang="en-US" sz="1467" dirty="0" err="1">
                <a:solidFill>
                  <a:schemeClr val="tx1"/>
                </a:solidFill>
                <a:latin typeface="Arial Narrow" panose="020B0606020202030204" pitchFamily="34" charset="0"/>
              </a:rPr>
              <a:t>kota</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dalam</a:t>
            </a:r>
            <a:r>
              <a:rPr lang="en-US" sz="1467" dirty="0">
                <a:solidFill>
                  <a:schemeClr val="tx1"/>
                </a:solidFill>
                <a:latin typeface="Arial Narrow" panose="020B0606020202030204" pitchFamily="34" charset="0"/>
              </a:rPr>
              <a:t> RPJMN, RKP, RPJMD </a:t>
            </a:r>
            <a:r>
              <a:rPr lang="en-US" sz="1467" dirty="0" err="1">
                <a:solidFill>
                  <a:schemeClr val="tx1"/>
                </a:solidFill>
                <a:latin typeface="Arial Narrow" panose="020B0606020202030204" pitchFamily="34" charset="0"/>
              </a:rPr>
              <a:t>dan</a:t>
            </a:r>
            <a:r>
              <a:rPr lang="en-US" sz="1467" dirty="0">
                <a:solidFill>
                  <a:schemeClr val="tx1"/>
                </a:solidFill>
                <a:latin typeface="Arial Narrow" panose="020B0606020202030204" pitchFamily="34" charset="0"/>
              </a:rPr>
              <a:t> RKPD; </a:t>
            </a:r>
          </a:p>
          <a:p>
            <a:pPr marL="304792" indent="-304792">
              <a:buAutoNum type="arabicPeriod"/>
            </a:pPr>
            <a:r>
              <a:rPr lang="en-US" sz="1467" dirty="0" err="1">
                <a:solidFill>
                  <a:schemeClr val="tx1"/>
                </a:solidFill>
                <a:latin typeface="Arial Narrow" panose="020B0606020202030204" pitchFamily="34" charset="0"/>
              </a:rPr>
              <a:t>dukungan</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terhadap</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capaian</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prioritas</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urusan</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dan</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standar</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pelayanan</a:t>
            </a:r>
            <a:r>
              <a:rPr lang="en-US" sz="1467" dirty="0">
                <a:solidFill>
                  <a:schemeClr val="tx1"/>
                </a:solidFill>
                <a:latin typeface="Arial Narrow" panose="020B0606020202030204" pitchFamily="34" charset="0"/>
              </a:rPr>
              <a:t> minimal; </a:t>
            </a:r>
          </a:p>
          <a:p>
            <a:pPr marL="304792" indent="-304792">
              <a:buAutoNum type="arabicPeriod"/>
            </a:pPr>
            <a:r>
              <a:rPr lang="en-US" sz="1467" dirty="0" err="1">
                <a:solidFill>
                  <a:schemeClr val="tx1"/>
                </a:solidFill>
                <a:latin typeface="Arial Narrow" panose="020B0606020202030204" pitchFamily="34" charset="0"/>
              </a:rPr>
              <a:t>kesesuaian</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usulan</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dengan</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kewenangan</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daerah</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sesuai</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dengan</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undang-undang</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tentang</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pemerintahan</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daerah</a:t>
            </a:r>
            <a:r>
              <a:rPr lang="en-US" sz="1467" dirty="0">
                <a:solidFill>
                  <a:schemeClr val="tx1"/>
                </a:solidFill>
                <a:latin typeface="Arial Narrow" panose="020B0606020202030204" pitchFamily="34" charset="0"/>
              </a:rPr>
              <a:t>; </a:t>
            </a:r>
          </a:p>
          <a:p>
            <a:pPr marL="304792" indent="-304792">
              <a:buAutoNum type="arabicPeriod"/>
            </a:pPr>
            <a:r>
              <a:rPr lang="en-US" sz="1467" dirty="0" err="1">
                <a:solidFill>
                  <a:schemeClr val="tx1"/>
                </a:solidFill>
                <a:latin typeface="Arial Narrow" panose="020B0606020202030204" pitchFamily="34" charset="0"/>
              </a:rPr>
              <a:t>kesesuaian</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lokasi</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pelaksanaan</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kegiatan</a:t>
            </a:r>
            <a:r>
              <a:rPr lang="en-US" sz="1467" dirty="0">
                <a:solidFill>
                  <a:schemeClr val="tx1"/>
                </a:solidFill>
                <a:latin typeface="Arial Narrow" panose="020B0606020202030204" pitchFamily="34" charset="0"/>
              </a:rPr>
              <a:t>; </a:t>
            </a:r>
          </a:p>
          <a:p>
            <a:pPr marL="304792" indent="-304792">
              <a:buAutoNum type="arabicPeriod"/>
            </a:pPr>
            <a:r>
              <a:rPr lang="en-US" sz="1467" dirty="0" err="1">
                <a:solidFill>
                  <a:schemeClr val="tx1"/>
                </a:solidFill>
                <a:latin typeface="Arial Narrow" panose="020B0606020202030204" pitchFamily="34" charset="0"/>
              </a:rPr>
              <a:t>kesesuaian</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usulan</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dengan</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kebutuhan</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dan</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potensi</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daerah</a:t>
            </a:r>
            <a:r>
              <a:rPr lang="en-US" sz="1467" dirty="0">
                <a:solidFill>
                  <a:schemeClr val="tx1"/>
                </a:solidFill>
                <a:latin typeface="Arial Narrow" panose="020B0606020202030204" pitchFamily="34" charset="0"/>
              </a:rPr>
              <a:t>; </a:t>
            </a:r>
          </a:p>
          <a:p>
            <a:pPr marL="304792" indent="-304792">
              <a:buAutoNum type="arabicPeriod"/>
            </a:pPr>
            <a:r>
              <a:rPr lang="en-US" sz="1467" dirty="0" err="1">
                <a:solidFill>
                  <a:schemeClr val="tx1"/>
                </a:solidFill>
                <a:latin typeface="Arial Narrow" panose="020B0606020202030204" pitchFamily="34" charset="0"/>
              </a:rPr>
              <a:t>kewajaran</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nilai</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usulan</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dan</a:t>
            </a:r>
            <a:r>
              <a:rPr lang="en-US" sz="1467" dirty="0">
                <a:solidFill>
                  <a:schemeClr val="tx1"/>
                </a:solidFill>
                <a:latin typeface="Arial Narrow" panose="020B0606020202030204" pitchFamily="34" charset="0"/>
              </a:rPr>
              <a:t> output </a:t>
            </a:r>
            <a:r>
              <a:rPr lang="en-US" sz="1467" dirty="0" err="1">
                <a:solidFill>
                  <a:schemeClr val="tx1"/>
                </a:solidFill>
                <a:latin typeface="Arial Narrow" panose="020B0606020202030204" pitchFamily="34" charset="0"/>
              </a:rPr>
              <a:t>usulan</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sesuai</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dengan</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standar</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biaya</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daerah</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dan</a:t>
            </a:r>
            <a:r>
              <a:rPr lang="en-US" sz="1467" dirty="0">
                <a:solidFill>
                  <a:schemeClr val="tx1"/>
                </a:solidFill>
                <a:latin typeface="Arial Narrow" panose="020B0606020202030204" pitchFamily="34" charset="0"/>
              </a:rPr>
              <a:t> </a:t>
            </a:r>
          </a:p>
          <a:p>
            <a:pPr marL="304792" indent="-304792">
              <a:buAutoNum type="arabicPeriod"/>
            </a:pPr>
            <a:r>
              <a:rPr lang="en-US" sz="1467" dirty="0" err="1">
                <a:solidFill>
                  <a:schemeClr val="tx1"/>
                </a:solidFill>
                <a:latin typeface="Arial Narrow" panose="020B0606020202030204" pitchFamily="34" charset="0"/>
              </a:rPr>
              <a:t>kelengkapan</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dokumen</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pendukung</a:t>
            </a:r>
            <a:r>
              <a:rPr lang="en-US" sz="1467" dirty="0">
                <a:solidFill>
                  <a:schemeClr val="tx1"/>
                </a:solidFill>
                <a:latin typeface="Arial Narrow" panose="020B0606020202030204" pitchFamily="34" charset="0"/>
              </a:rPr>
              <a:t> yang </a:t>
            </a:r>
            <a:r>
              <a:rPr lang="en-US" sz="1467" dirty="0" err="1">
                <a:solidFill>
                  <a:schemeClr val="tx1"/>
                </a:solidFill>
                <a:latin typeface="Arial Narrow" panose="020B0606020202030204" pitchFamily="34" charset="0"/>
              </a:rPr>
              <a:t>terdiri</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atas</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kerangka</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acuan</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kerja</a:t>
            </a:r>
            <a:r>
              <a:rPr lang="en-US" sz="1467" dirty="0">
                <a:solidFill>
                  <a:schemeClr val="tx1"/>
                </a:solidFill>
                <a:latin typeface="Arial Narrow" panose="020B0606020202030204" pitchFamily="34" charset="0"/>
              </a:rPr>
              <a:t> </a:t>
            </a:r>
            <a:r>
              <a:rPr lang="en-US" sz="1467" dirty="0" err="1">
                <a:solidFill>
                  <a:schemeClr val="tx1"/>
                </a:solidFill>
                <a:latin typeface="Arial Narrow" panose="020B0606020202030204" pitchFamily="34" charset="0"/>
              </a:rPr>
              <a:t>dan</a:t>
            </a:r>
            <a:r>
              <a:rPr lang="en-US" sz="1467" dirty="0">
                <a:solidFill>
                  <a:schemeClr val="tx1"/>
                </a:solidFill>
                <a:latin typeface="Arial Narrow" panose="020B0606020202030204" pitchFamily="34" charset="0"/>
              </a:rPr>
              <a:t> Data </a:t>
            </a:r>
            <a:r>
              <a:rPr lang="en-US" sz="1467" dirty="0" err="1">
                <a:solidFill>
                  <a:schemeClr val="tx1"/>
                </a:solidFill>
                <a:latin typeface="Arial Narrow" panose="020B0606020202030204" pitchFamily="34" charset="0"/>
              </a:rPr>
              <a:t>Teknis</a:t>
            </a:r>
            <a:r>
              <a:rPr lang="en-US" sz="1467" dirty="0">
                <a:solidFill>
                  <a:schemeClr val="tx1"/>
                </a:solidFill>
                <a:latin typeface="Arial Narrow" panose="020B0606020202030204" pitchFamily="34" charset="0"/>
              </a:rPr>
              <a:t>.</a:t>
            </a:r>
          </a:p>
        </p:txBody>
      </p:sp>
      <p:sp>
        <p:nvSpPr>
          <p:cNvPr id="50" name="Rounded Rectangle 49"/>
          <p:cNvSpPr/>
          <p:nvPr/>
        </p:nvSpPr>
        <p:spPr>
          <a:xfrm>
            <a:off x="3143251" y="1464394"/>
            <a:ext cx="876300" cy="23105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3" b="1" i="1" dirty="0" err="1">
                <a:solidFill>
                  <a:schemeClr val="tx1"/>
                </a:solidFill>
                <a:latin typeface="Arial Narrow" panose="020B0606020202030204" pitchFamily="34" charset="0"/>
              </a:rPr>
              <a:t>Pasal</a:t>
            </a:r>
            <a:r>
              <a:rPr lang="en-US" sz="1333" b="1" i="1" dirty="0">
                <a:solidFill>
                  <a:schemeClr val="tx1"/>
                </a:solidFill>
                <a:latin typeface="Arial Narrow" panose="020B0606020202030204" pitchFamily="34" charset="0"/>
              </a:rPr>
              <a:t> 13</a:t>
            </a:r>
          </a:p>
        </p:txBody>
      </p:sp>
      <p:sp>
        <p:nvSpPr>
          <p:cNvPr id="51" name="Rounded Rectangle 50"/>
          <p:cNvSpPr/>
          <p:nvPr/>
        </p:nvSpPr>
        <p:spPr>
          <a:xfrm>
            <a:off x="1619257" y="1996871"/>
            <a:ext cx="1781175" cy="3177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3" b="1" i="1" dirty="0" err="1">
                <a:solidFill>
                  <a:schemeClr val="tx1"/>
                </a:solidFill>
                <a:latin typeface="Arial Narrow" panose="020B0606020202030204" pitchFamily="34" charset="0"/>
              </a:rPr>
              <a:t>Pasal</a:t>
            </a:r>
            <a:r>
              <a:rPr lang="en-US" sz="1333" b="1" i="1" dirty="0">
                <a:solidFill>
                  <a:schemeClr val="tx1"/>
                </a:solidFill>
                <a:latin typeface="Arial Narrow" panose="020B0606020202030204" pitchFamily="34" charset="0"/>
              </a:rPr>
              <a:t> 14</a:t>
            </a:r>
          </a:p>
        </p:txBody>
      </p:sp>
      <p:sp>
        <p:nvSpPr>
          <p:cNvPr id="52" name="Rounded Rectangle 51"/>
          <p:cNvSpPr/>
          <p:nvPr/>
        </p:nvSpPr>
        <p:spPr>
          <a:xfrm>
            <a:off x="7362987" y="1989363"/>
            <a:ext cx="1781175" cy="3177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3" b="1" i="1" dirty="0" err="1">
                <a:solidFill>
                  <a:schemeClr val="tx1"/>
                </a:solidFill>
                <a:latin typeface="Arial Narrow" panose="020B0606020202030204" pitchFamily="34" charset="0"/>
              </a:rPr>
              <a:t>Pasal</a:t>
            </a:r>
            <a:r>
              <a:rPr lang="en-US" sz="1333" b="1" i="1" dirty="0">
                <a:solidFill>
                  <a:schemeClr val="tx1"/>
                </a:solidFill>
                <a:latin typeface="Arial Narrow" panose="020B0606020202030204" pitchFamily="34" charset="0"/>
              </a:rPr>
              <a:t> 15</a:t>
            </a:r>
          </a:p>
        </p:txBody>
      </p:sp>
      <p:sp>
        <p:nvSpPr>
          <p:cNvPr id="53" name="Slide Number Placeholder 4">
            <a:extLst>
              <a:ext uri="{FF2B5EF4-FFF2-40B4-BE49-F238E27FC236}">
                <a16:creationId xmlns="" xmlns:a16="http://schemas.microsoft.com/office/drawing/2014/main" id="{633DE037-EA4A-4BF3-875F-4FBC9C942876}"/>
              </a:ext>
            </a:extLst>
          </p:cNvPr>
          <p:cNvSpPr txBox="1">
            <a:spLocks/>
          </p:cNvSpPr>
          <p:nvPr/>
        </p:nvSpPr>
        <p:spPr>
          <a:xfrm>
            <a:off x="11834411" y="6448460"/>
            <a:ext cx="184667" cy="18466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D" sz="1867" dirty="0" smtClean="0">
                <a:latin typeface="Arial Narrow" panose="020B0606020202030204" pitchFamily="34" charset="0"/>
              </a:rPr>
              <a:t>5</a:t>
            </a:r>
            <a:endParaRPr lang="en-ID" sz="1867" dirty="0">
              <a:latin typeface="Arial Narrow" panose="020B0606020202030204" pitchFamily="34" charset="0"/>
            </a:endParaRPr>
          </a:p>
        </p:txBody>
      </p:sp>
    </p:spTree>
    <p:extLst>
      <p:ext uri="{BB962C8B-B14F-4D97-AF65-F5344CB8AC3E}">
        <p14:creationId xmlns:p14="http://schemas.microsoft.com/office/powerpoint/2010/main" val="19053110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7"/>
          </p:nvPr>
        </p:nvSpPr>
        <p:spPr/>
        <p:txBody>
          <a:bodyPr/>
          <a:lstStyle/>
          <a:p>
            <a:pPr marL="38100">
              <a:lnSpc>
                <a:spcPct val="100000"/>
              </a:lnSpc>
              <a:spcBef>
                <a:spcPts val="254"/>
              </a:spcBef>
            </a:pPr>
            <a:fld id="{81D60167-4931-47E6-BA6A-407CBD079E47}" type="slidenum">
              <a:rPr lang="id-ID" spc="-5" smtClean="0"/>
              <a:t>7</a:t>
            </a:fld>
            <a:endParaRPr lang="id-ID" spc="-5" dirty="0"/>
          </a:p>
        </p:txBody>
      </p:sp>
      <p:sp>
        <p:nvSpPr>
          <p:cNvPr id="6" name="Rectangle 3"/>
          <p:cNvSpPr/>
          <p:nvPr/>
        </p:nvSpPr>
        <p:spPr>
          <a:xfrm>
            <a:off x="4163496" y="-1"/>
            <a:ext cx="8014855" cy="304801"/>
          </a:xfrm>
          <a:custGeom>
            <a:avLst/>
            <a:gdLst>
              <a:gd name="connsiteX0" fmla="*/ 0 w 8001000"/>
              <a:gd name="connsiteY0" fmla="*/ 0 h 228600"/>
              <a:gd name="connsiteX1" fmla="*/ 8001000 w 8001000"/>
              <a:gd name="connsiteY1" fmla="*/ 0 h 228600"/>
              <a:gd name="connsiteX2" fmla="*/ 8001000 w 8001000"/>
              <a:gd name="connsiteY2" fmla="*/ 228600 h 228600"/>
              <a:gd name="connsiteX3" fmla="*/ 0 w 8001000"/>
              <a:gd name="connsiteY3" fmla="*/ 228600 h 228600"/>
              <a:gd name="connsiteX4" fmla="*/ 0 w 8001000"/>
              <a:gd name="connsiteY4" fmla="*/ 0 h 228600"/>
              <a:gd name="connsiteX0" fmla="*/ 0 w 8001000"/>
              <a:gd name="connsiteY0" fmla="*/ 0 h 242454"/>
              <a:gd name="connsiteX1" fmla="*/ 8001000 w 8001000"/>
              <a:gd name="connsiteY1" fmla="*/ 0 h 242454"/>
              <a:gd name="connsiteX2" fmla="*/ 8001000 w 8001000"/>
              <a:gd name="connsiteY2" fmla="*/ 228600 h 242454"/>
              <a:gd name="connsiteX3" fmla="*/ 207818 w 8001000"/>
              <a:gd name="connsiteY3" fmla="*/ 242454 h 242454"/>
              <a:gd name="connsiteX4" fmla="*/ 0 w 8001000"/>
              <a:gd name="connsiteY4" fmla="*/ 0 h 2424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1000" h="242454">
                <a:moveTo>
                  <a:pt x="0" y="0"/>
                </a:moveTo>
                <a:lnTo>
                  <a:pt x="8001000" y="0"/>
                </a:lnTo>
                <a:lnTo>
                  <a:pt x="8001000" y="228600"/>
                </a:lnTo>
                <a:lnTo>
                  <a:pt x="207818" y="242454"/>
                </a:lnTo>
                <a:lnTo>
                  <a:pt x="0" y="0"/>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4"/>
          <p:cNvSpPr/>
          <p:nvPr/>
        </p:nvSpPr>
        <p:spPr>
          <a:xfrm>
            <a:off x="1362075" y="6591300"/>
            <a:ext cx="4648200" cy="259200"/>
          </a:xfrm>
          <a:custGeom>
            <a:avLst/>
            <a:gdLst>
              <a:gd name="connsiteX0" fmla="*/ 0 w 4648200"/>
              <a:gd name="connsiteY0" fmla="*/ 0 h 259200"/>
              <a:gd name="connsiteX1" fmla="*/ 4648200 w 4648200"/>
              <a:gd name="connsiteY1" fmla="*/ 0 h 259200"/>
              <a:gd name="connsiteX2" fmla="*/ 4648200 w 4648200"/>
              <a:gd name="connsiteY2" fmla="*/ 259200 h 259200"/>
              <a:gd name="connsiteX3" fmla="*/ 0 w 4648200"/>
              <a:gd name="connsiteY3" fmla="*/ 259200 h 259200"/>
              <a:gd name="connsiteX4" fmla="*/ 0 w 4648200"/>
              <a:gd name="connsiteY4" fmla="*/ 0 h 259200"/>
              <a:gd name="connsiteX0" fmla="*/ 0 w 4648200"/>
              <a:gd name="connsiteY0" fmla="*/ 0 h 259200"/>
              <a:gd name="connsiteX1" fmla="*/ 4648200 w 4648200"/>
              <a:gd name="connsiteY1" fmla="*/ 0 h 259200"/>
              <a:gd name="connsiteX2" fmla="*/ 4648200 w 4648200"/>
              <a:gd name="connsiteY2" fmla="*/ 259200 h 259200"/>
              <a:gd name="connsiteX3" fmla="*/ 104775 w 4648200"/>
              <a:gd name="connsiteY3" fmla="*/ 259200 h 259200"/>
              <a:gd name="connsiteX4" fmla="*/ 0 w 4648200"/>
              <a:gd name="connsiteY4" fmla="*/ 0 h 259200"/>
              <a:gd name="connsiteX0" fmla="*/ 0 w 4648200"/>
              <a:gd name="connsiteY0" fmla="*/ 0 h 259200"/>
              <a:gd name="connsiteX1" fmla="*/ 4648200 w 4648200"/>
              <a:gd name="connsiteY1" fmla="*/ 0 h 259200"/>
              <a:gd name="connsiteX2" fmla="*/ 4543425 w 4648200"/>
              <a:gd name="connsiteY2" fmla="*/ 259200 h 259200"/>
              <a:gd name="connsiteX3" fmla="*/ 104775 w 4648200"/>
              <a:gd name="connsiteY3" fmla="*/ 259200 h 259200"/>
              <a:gd name="connsiteX4" fmla="*/ 0 w 4648200"/>
              <a:gd name="connsiteY4" fmla="*/ 0 h 25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8200" h="259200">
                <a:moveTo>
                  <a:pt x="0" y="0"/>
                </a:moveTo>
                <a:lnTo>
                  <a:pt x="4648200" y="0"/>
                </a:lnTo>
                <a:lnTo>
                  <a:pt x="4543425" y="259200"/>
                </a:lnTo>
                <a:lnTo>
                  <a:pt x="104775" y="259200"/>
                </a:lnTo>
                <a:lnTo>
                  <a:pt x="0" y="0"/>
                </a:lnTo>
                <a:close/>
              </a:path>
            </a:pathLst>
          </a:custGeom>
          <a:solidFill>
            <a:srgbClr val="CC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4367153" y="313316"/>
            <a:ext cx="7824848" cy="10091"/>
            <a:chOff x="4367153" y="329082"/>
            <a:chExt cx="7824848" cy="10091"/>
          </a:xfrm>
        </p:grpSpPr>
        <p:cxnSp>
          <p:nvCxnSpPr>
            <p:cNvPr id="12" name="Straight Connector 11"/>
            <p:cNvCxnSpPr/>
            <p:nvPr/>
          </p:nvCxnSpPr>
          <p:spPr>
            <a:xfrm>
              <a:off x="4367153" y="339173"/>
              <a:ext cx="2610924" cy="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970153" y="332760"/>
              <a:ext cx="2610924" cy="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9581077" y="329082"/>
              <a:ext cx="2610924" cy="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1137" y="6551585"/>
            <a:ext cx="6009138" cy="3534"/>
            <a:chOff x="1137" y="6551585"/>
            <a:chExt cx="6009138" cy="3534"/>
          </a:xfrm>
        </p:grpSpPr>
        <p:cxnSp>
          <p:nvCxnSpPr>
            <p:cNvPr id="16" name="Straight Connector 15"/>
            <p:cNvCxnSpPr/>
            <p:nvPr/>
          </p:nvCxnSpPr>
          <p:spPr>
            <a:xfrm flipH="1">
              <a:off x="4005201" y="6555119"/>
              <a:ext cx="2005074" cy="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2006211" y="6551847"/>
              <a:ext cx="2005074" cy="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1137" y="6551585"/>
              <a:ext cx="2005074" cy="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77" name="Group 76">
            <a:extLst>
              <a:ext uri="{FF2B5EF4-FFF2-40B4-BE49-F238E27FC236}">
                <a16:creationId xmlns:a16="http://schemas.microsoft.com/office/drawing/2014/main" xmlns="" id="{C4C535CD-9151-0B46-8B51-3249D2667589}"/>
              </a:ext>
            </a:extLst>
          </p:cNvPr>
          <p:cNvGrpSpPr/>
          <p:nvPr/>
        </p:nvGrpSpPr>
        <p:grpSpPr>
          <a:xfrm>
            <a:off x="538381" y="1603396"/>
            <a:ext cx="11305828" cy="2415297"/>
            <a:chOff x="176537" y="789153"/>
            <a:chExt cx="11916974" cy="2499662"/>
          </a:xfrm>
          <a:noFill/>
        </p:grpSpPr>
        <p:cxnSp>
          <p:nvCxnSpPr>
            <p:cNvPr id="78" name="Straight Connector 77">
              <a:extLst>
                <a:ext uri="{FF2B5EF4-FFF2-40B4-BE49-F238E27FC236}">
                  <a16:creationId xmlns:a16="http://schemas.microsoft.com/office/drawing/2014/main" xmlns="" id="{AF5CD35A-0B4F-BB41-9C20-1769752FB0AD}"/>
                </a:ext>
              </a:extLst>
            </p:cNvPr>
            <p:cNvCxnSpPr>
              <a:cxnSpLocks/>
            </p:cNvCxnSpPr>
            <p:nvPr/>
          </p:nvCxnSpPr>
          <p:spPr>
            <a:xfrm>
              <a:off x="10569838" y="2651486"/>
              <a:ext cx="220697" cy="0"/>
            </a:xfrm>
            <a:prstGeom prst="line">
              <a:avLst/>
            </a:prstGeom>
            <a:grpFill/>
            <a:ln w="28575">
              <a:solidFill>
                <a:schemeClr val="tx2">
                  <a:lumMod val="75000"/>
                </a:schemeClr>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xmlns="" id="{B268B4BA-36BC-3B43-BF24-FA866F562643}"/>
                </a:ext>
              </a:extLst>
            </p:cNvPr>
            <p:cNvCxnSpPr>
              <a:cxnSpLocks/>
            </p:cNvCxnSpPr>
            <p:nvPr/>
          </p:nvCxnSpPr>
          <p:spPr>
            <a:xfrm>
              <a:off x="10569838" y="1393974"/>
              <a:ext cx="220697" cy="0"/>
            </a:xfrm>
            <a:prstGeom prst="line">
              <a:avLst/>
            </a:prstGeom>
            <a:grpFill/>
            <a:ln w="28575">
              <a:solidFill>
                <a:schemeClr val="tx2">
                  <a:lumMod val="75000"/>
                </a:schemeClr>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xmlns="" id="{DCBAE084-D1B9-5542-B90F-7478F0C3D2D4}"/>
                </a:ext>
              </a:extLst>
            </p:cNvPr>
            <p:cNvCxnSpPr>
              <a:stCxn id="86" idx="0"/>
            </p:cNvCxnSpPr>
            <p:nvPr/>
          </p:nvCxnSpPr>
          <p:spPr>
            <a:xfrm flipV="1">
              <a:off x="816016" y="1188720"/>
              <a:ext cx="0" cy="456926"/>
            </a:xfrm>
            <a:prstGeom prst="line">
              <a:avLst/>
            </a:prstGeom>
            <a:grpFill/>
            <a:ln w="28575">
              <a:solidFill>
                <a:schemeClr val="tx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xmlns="" id="{E99B1D3D-E84B-1449-A955-3EB9AAF681B2}"/>
                </a:ext>
              </a:extLst>
            </p:cNvPr>
            <p:cNvCxnSpPr>
              <a:cxnSpLocks/>
            </p:cNvCxnSpPr>
            <p:nvPr/>
          </p:nvCxnSpPr>
          <p:spPr>
            <a:xfrm flipV="1">
              <a:off x="823938" y="2903419"/>
              <a:ext cx="0" cy="183261"/>
            </a:xfrm>
            <a:prstGeom prst="line">
              <a:avLst/>
            </a:prstGeom>
            <a:grpFill/>
            <a:ln w="28575">
              <a:solidFill>
                <a:schemeClr val="tx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xmlns="" id="{2BB0A030-B857-6A46-96EA-8549B00F9424}"/>
                </a:ext>
              </a:extLst>
            </p:cNvPr>
            <p:cNvCxnSpPr>
              <a:cxnSpLocks/>
            </p:cNvCxnSpPr>
            <p:nvPr/>
          </p:nvCxnSpPr>
          <p:spPr>
            <a:xfrm flipV="1">
              <a:off x="8209445" y="1373387"/>
              <a:ext cx="0" cy="1236900"/>
            </a:xfrm>
            <a:prstGeom prst="line">
              <a:avLst/>
            </a:prstGeom>
            <a:grpFill/>
            <a:ln w="28575">
              <a:solidFill>
                <a:schemeClr val="tx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xmlns="" id="{3957CE03-5160-3341-B304-46C1D266091B}"/>
                </a:ext>
              </a:extLst>
            </p:cNvPr>
            <p:cNvCxnSpPr>
              <a:cxnSpLocks/>
            </p:cNvCxnSpPr>
            <p:nvPr/>
          </p:nvCxnSpPr>
          <p:spPr>
            <a:xfrm>
              <a:off x="5079217" y="1411087"/>
              <a:ext cx="542528" cy="0"/>
            </a:xfrm>
            <a:prstGeom prst="line">
              <a:avLst/>
            </a:prstGeom>
            <a:grpFill/>
            <a:ln w="28575">
              <a:solidFill>
                <a:schemeClr val="tx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xmlns="" id="{C0EA5F86-FB24-E243-A653-B24BA473B138}"/>
                </a:ext>
              </a:extLst>
            </p:cNvPr>
            <p:cNvCxnSpPr>
              <a:cxnSpLocks/>
            </p:cNvCxnSpPr>
            <p:nvPr/>
          </p:nvCxnSpPr>
          <p:spPr>
            <a:xfrm>
              <a:off x="5079217" y="2545936"/>
              <a:ext cx="542528" cy="0"/>
            </a:xfrm>
            <a:prstGeom prst="line">
              <a:avLst/>
            </a:prstGeom>
            <a:grpFill/>
            <a:ln w="28575">
              <a:solidFill>
                <a:schemeClr val="tx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xmlns="" id="{D9EDD12D-4ED9-9147-8857-B5EF7F57FD61}"/>
                </a:ext>
              </a:extLst>
            </p:cNvPr>
            <p:cNvSpPr/>
            <p:nvPr/>
          </p:nvSpPr>
          <p:spPr>
            <a:xfrm>
              <a:off x="176537" y="2610287"/>
              <a:ext cx="1317660" cy="334453"/>
            </a:xfrm>
            <a:prstGeom prst="rect">
              <a:avLst/>
            </a:prstGeom>
            <a:grpFill/>
            <a:ln>
              <a:solidFill>
                <a:schemeClr val="tx2">
                  <a:lumMod val="60000"/>
                  <a:lumOff val="40000"/>
                </a:schemeClr>
              </a:solidFill>
            </a:ln>
          </p:spPr>
          <p:txBody>
            <a:bodyPr wrap="none">
              <a:spAutoFit/>
            </a:bodyPr>
            <a:lstStyle/>
            <a:p>
              <a:pPr algn="ctr" eaLnBrk="0" hangingPunct="0">
                <a:defRPr/>
              </a:pPr>
              <a:r>
                <a:rPr lang="id-ID" sz="1500" b="1" dirty="0">
                  <a:solidFill>
                    <a:sysClr val="windowText" lastClr="000000"/>
                  </a:solidFill>
                  <a:latin typeface="Tw Cen MT" panose="020B0602020104020603" pitchFamily="34" charset="0"/>
                </a:rPr>
                <a:t>PEMERINTAH</a:t>
              </a:r>
              <a:endParaRPr lang="th-TH" sz="1500" b="1" dirty="0">
                <a:solidFill>
                  <a:sysClr val="windowText" lastClr="000000"/>
                </a:solidFill>
                <a:latin typeface="Tw Cen MT" panose="020B0602020104020603" pitchFamily="34" charset="0"/>
              </a:endParaRPr>
            </a:p>
          </p:txBody>
        </p:sp>
        <p:sp>
          <p:nvSpPr>
            <p:cNvPr id="86" name="Circle: Hollow 37">
              <a:extLst>
                <a:ext uri="{FF2B5EF4-FFF2-40B4-BE49-F238E27FC236}">
                  <a16:creationId xmlns:a16="http://schemas.microsoft.com/office/drawing/2014/main" xmlns="" id="{A10E50FD-040A-5A49-BB08-B9745B7DCFD1}"/>
                </a:ext>
              </a:extLst>
            </p:cNvPr>
            <p:cNvSpPr/>
            <p:nvPr/>
          </p:nvSpPr>
          <p:spPr>
            <a:xfrm>
              <a:off x="313096" y="1645646"/>
              <a:ext cx="1005840" cy="1005840"/>
            </a:xfrm>
            <a:prstGeom prst="donut">
              <a:avLst>
                <a:gd name="adj" fmla="val 8016"/>
              </a:avLst>
            </a:prstGeom>
            <a:grp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500">
                <a:solidFill>
                  <a:sysClr val="windowText" lastClr="000000"/>
                </a:solidFill>
              </a:endParaRPr>
            </a:p>
          </p:txBody>
        </p:sp>
        <p:pic>
          <p:nvPicPr>
            <p:cNvPr id="87" name="Graphic 39" descr="Bank">
              <a:extLst>
                <a:ext uri="{FF2B5EF4-FFF2-40B4-BE49-F238E27FC236}">
                  <a16:creationId xmlns:a16="http://schemas.microsoft.com/office/drawing/2014/main" xmlns="" id="{088B21A0-5229-9F4B-ACEA-F5261DB2EE23}"/>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479679" y="1808929"/>
              <a:ext cx="679274" cy="679274"/>
            </a:xfrm>
            <a:prstGeom prst="rect">
              <a:avLst/>
            </a:prstGeom>
            <a:grpFill/>
            <a:ln>
              <a:noFill/>
            </a:ln>
          </p:spPr>
        </p:pic>
        <p:cxnSp>
          <p:nvCxnSpPr>
            <p:cNvPr id="88" name="Straight Connector 87">
              <a:extLst>
                <a:ext uri="{FF2B5EF4-FFF2-40B4-BE49-F238E27FC236}">
                  <a16:creationId xmlns:a16="http://schemas.microsoft.com/office/drawing/2014/main" xmlns="" id="{6F71543F-8D6B-9A4A-8B4D-D3E544982FF0}"/>
                </a:ext>
              </a:extLst>
            </p:cNvPr>
            <p:cNvCxnSpPr>
              <a:cxnSpLocks/>
            </p:cNvCxnSpPr>
            <p:nvPr/>
          </p:nvCxnSpPr>
          <p:spPr>
            <a:xfrm>
              <a:off x="810936" y="1188720"/>
              <a:ext cx="1237029" cy="0"/>
            </a:xfrm>
            <a:prstGeom prst="line">
              <a:avLst/>
            </a:prstGeom>
            <a:grpFill/>
            <a:ln w="28575">
              <a:solidFill>
                <a:schemeClr val="tx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xmlns="" id="{9BA35C60-A523-4249-91C9-E839A646BB61}"/>
                </a:ext>
              </a:extLst>
            </p:cNvPr>
            <p:cNvCxnSpPr>
              <a:cxnSpLocks/>
            </p:cNvCxnSpPr>
            <p:nvPr/>
          </p:nvCxnSpPr>
          <p:spPr>
            <a:xfrm>
              <a:off x="810936" y="3113151"/>
              <a:ext cx="1237029" cy="0"/>
            </a:xfrm>
            <a:prstGeom prst="line">
              <a:avLst/>
            </a:prstGeom>
            <a:grpFill/>
            <a:ln w="28575">
              <a:solidFill>
                <a:schemeClr val="tx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90" name="Rounded Rectangle 11">
              <a:extLst>
                <a:ext uri="{FF2B5EF4-FFF2-40B4-BE49-F238E27FC236}">
                  <a16:creationId xmlns:a16="http://schemas.microsoft.com/office/drawing/2014/main" xmlns="" id="{07B87E6A-6A06-414C-B314-4044E897DBF7}"/>
                </a:ext>
              </a:extLst>
            </p:cNvPr>
            <p:cNvSpPr/>
            <p:nvPr/>
          </p:nvSpPr>
          <p:spPr bwMode="auto">
            <a:xfrm>
              <a:off x="2036353" y="960306"/>
              <a:ext cx="1667103" cy="454541"/>
            </a:xfrm>
            <a:prstGeom prst="roundRect">
              <a:avLst>
                <a:gd name="adj" fmla="val 50000"/>
              </a:avLst>
            </a:prstGeom>
            <a:grpFill/>
            <a:ln>
              <a:solidFill>
                <a:schemeClr val="tx2">
                  <a:lumMod val="60000"/>
                  <a:lumOff val="40000"/>
                </a:schemeClr>
              </a:solidFill>
            </a:ln>
            <a:effectLst/>
          </p:spPr>
          <p:style>
            <a:lnRef idx="1">
              <a:schemeClr val="dk1"/>
            </a:lnRef>
            <a:fillRef idx="2">
              <a:schemeClr val="dk1"/>
            </a:fillRef>
            <a:effectRef idx="1">
              <a:schemeClr val="dk1"/>
            </a:effectRef>
            <a:fontRef idx="minor">
              <a:schemeClr val="dk1"/>
            </a:fontRef>
          </p:style>
          <p:txBody>
            <a:bodyPr anchor="ctr"/>
            <a:lstStyle/>
            <a:p>
              <a:pPr algn="ctr" defTabSz="1219170" eaLnBrk="0" hangingPunct="0">
                <a:defRPr/>
              </a:pPr>
              <a:endParaRPr lang="th-TH" sz="2400" b="1" dirty="0">
                <a:solidFill>
                  <a:sysClr val="windowText" lastClr="000000"/>
                </a:solidFill>
                <a:latin typeface="Tw Cen MT" panose="020B0602020104020603" pitchFamily="34" charset="0"/>
              </a:endParaRPr>
            </a:p>
          </p:txBody>
        </p:sp>
        <p:sp>
          <p:nvSpPr>
            <p:cNvPr id="91" name="Rounded Rectangle 11">
              <a:extLst>
                <a:ext uri="{FF2B5EF4-FFF2-40B4-BE49-F238E27FC236}">
                  <a16:creationId xmlns:a16="http://schemas.microsoft.com/office/drawing/2014/main" xmlns="" id="{93B8DFD8-128F-484A-89E4-107F3C9034E7}"/>
                </a:ext>
              </a:extLst>
            </p:cNvPr>
            <p:cNvSpPr/>
            <p:nvPr/>
          </p:nvSpPr>
          <p:spPr bwMode="auto">
            <a:xfrm>
              <a:off x="2047966" y="2843276"/>
              <a:ext cx="1667103" cy="377805"/>
            </a:xfrm>
            <a:prstGeom prst="roundRect">
              <a:avLst>
                <a:gd name="adj" fmla="val 50000"/>
              </a:avLst>
            </a:prstGeom>
            <a:grpFill/>
            <a:ln>
              <a:solidFill>
                <a:schemeClr val="tx2">
                  <a:lumMod val="60000"/>
                  <a:lumOff val="40000"/>
                </a:schemeClr>
              </a:solidFill>
            </a:ln>
            <a:effectLst/>
          </p:spPr>
          <p:style>
            <a:lnRef idx="1">
              <a:schemeClr val="dk1"/>
            </a:lnRef>
            <a:fillRef idx="2">
              <a:schemeClr val="dk1"/>
            </a:fillRef>
            <a:effectRef idx="1">
              <a:schemeClr val="dk1"/>
            </a:effectRef>
            <a:fontRef idx="minor">
              <a:schemeClr val="dk1"/>
            </a:fontRef>
          </p:style>
          <p:txBody>
            <a:bodyPr anchor="ctr"/>
            <a:lstStyle/>
            <a:p>
              <a:pPr algn="ctr" defTabSz="1219170" eaLnBrk="0" hangingPunct="0">
                <a:defRPr/>
              </a:pPr>
              <a:endParaRPr lang="th-TH" sz="2400" b="1" dirty="0">
                <a:solidFill>
                  <a:sysClr val="windowText" lastClr="000000"/>
                </a:solidFill>
                <a:latin typeface="Tw Cen MT" panose="020B0602020104020603" pitchFamily="34" charset="0"/>
              </a:endParaRPr>
            </a:p>
          </p:txBody>
        </p:sp>
        <p:sp>
          <p:nvSpPr>
            <p:cNvPr id="92" name="Rectangle 91">
              <a:extLst>
                <a:ext uri="{FF2B5EF4-FFF2-40B4-BE49-F238E27FC236}">
                  <a16:creationId xmlns:a16="http://schemas.microsoft.com/office/drawing/2014/main" xmlns="" id="{9F25012C-EF3F-B54F-BA11-9D8AFE23C65C}"/>
                </a:ext>
              </a:extLst>
            </p:cNvPr>
            <p:cNvSpPr/>
            <p:nvPr/>
          </p:nvSpPr>
          <p:spPr>
            <a:xfrm>
              <a:off x="2213934" y="1049362"/>
              <a:ext cx="1335165" cy="334453"/>
            </a:xfrm>
            <a:prstGeom prst="rect">
              <a:avLst/>
            </a:prstGeom>
            <a:grpFill/>
            <a:ln>
              <a:noFill/>
            </a:ln>
          </p:spPr>
          <p:txBody>
            <a:bodyPr wrap="none">
              <a:spAutoFit/>
            </a:bodyPr>
            <a:lstStyle/>
            <a:p>
              <a:pPr algn="ctr" eaLnBrk="0" hangingPunct="0">
                <a:defRPr/>
              </a:pPr>
              <a:r>
                <a:rPr lang="en-US" sz="1500" b="1" dirty="0">
                  <a:solidFill>
                    <a:sysClr val="windowText" lastClr="000000"/>
                  </a:solidFill>
                  <a:latin typeface="Tw Cen MT" panose="020B0602020104020603" pitchFamily="34" charset="0"/>
                </a:rPr>
                <a:t>PEMBINAAN </a:t>
              </a:r>
              <a:endParaRPr lang="th-TH" sz="1500" b="1" dirty="0">
                <a:solidFill>
                  <a:sysClr val="windowText" lastClr="000000"/>
                </a:solidFill>
                <a:latin typeface="Tw Cen MT" panose="020B0602020104020603" pitchFamily="34" charset="0"/>
              </a:endParaRPr>
            </a:p>
          </p:txBody>
        </p:sp>
        <p:sp>
          <p:nvSpPr>
            <p:cNvPr id="93" name="Rectangle 92">
              <a:extLst>
                <a:ext uri="{FF2B5EF4-FFF2-40B4-BE49-F238E27FC236}">
                  <a16:creationId xmlns:a16="http://schemas.microsoft.com/office/drawing/2014/main" xmlns="" id="{824FE076-B5B0-184B-A931-06BCB4FAC8A3}"/>
                </a:ext>
              </a:extLst>
            </p:cNvPr>
            <p:cNvSpPr/>
            <p:nvPr/>
          </p:nvSpPr>
          <p:spPr>
            <a:xfrm>
              <a:off x="2130309" y="2896947"/>
              <a:ext cx="1479192" cy="334453"/>
            </a:xfrm>
            <a:prstGeom prst="rect">
              <a:avLst/>
            </a:prstGeom>
            <a:grpFill/>
            <a:ln>
              <a:noFill/>
            </a:ln>
          </p:spPr>
          <p:txBody>
            <a:bodyPr wrap="none">
              <a:spAutoFit/>
            </a:bodyPr>
            <a:lstStyle/>
            <a:p>
              <a:pPr algn="ctr" eaLnBrk="0" hangingPunct="0">
                <a:defRPr/>
              </a:pPr>
              <a:r>
                <a:rPr lang="en-US" sz="1500" b="1" dirty="0">
                  <a:solidFill>
                    <a:sysClr val="windowText" lastClr="000000"/>
                  </a:solidFill>
                  <a:latin typeface="Tw Cen MT" panose="020B0602020104020603" pitchFamily="34" charset="0"/>
                </a:rPr>
                <a:t>PENGAWASAN</a:t>
              </a:r>
              <a:endParaRPr lang="th-TH" sz="1500" b="1" dirty="0">
                <a:solidFill>
                  <a:sysClr val="windowText" lastClr="000000"/>
                </a:solidFill>
                <a:latin typeface="Tw Cen MT" panose="020B0602020104020603" pitchFamily="34" charset="0"/>
              </a:endParaRPr>
            </a:p>
          </p:txBody>
        </p:sp>
        <p:cxnSp>
          <p:nvCxnSpPr>
            <p:cNvPr id="94" name="Straight Connector 93">
              <a:extLst>
                <a:ext uri="{FF2B5EF4-FFF2-40B4-BE49-F238E27FC236}">
                  <a16:creationId xmlns:a16="http://schemas.microsoft.com/office/drawing/2014/main" xmlns="" id="{92AEBBF0-B6C8-964F-BDA8-0E702B02C970}"/>
                </a:ext>
              </a:extLst>
            </p:cNvPr>
            <p:cNvCxnSpPr>
              <a:cxnSpLocks/>
            </p:cNvCxnSpPr>
            <p:nvPr/>
          </p:nvCxnSpPr>
          <p:spPr>
            <a:xfrm flipV="1">
              <a:off x="2881517" y="1458595"/>
              <a:ext cx="0" cy="1384681"/>
            </a:xfrm>
            <a:prstGeom prst="line">
              <a:avLst/>
            </a:prstGeom>
            <a:grpFill/>
            <a:ln w="28575">
              <a:solidFill>
                <a:schemeClr val="tx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xmlns="" id="{CF709410-6D38-CC4E-8CA9-CB20FB6EAEE9}"/>
                </a:ext>
              </a:extLst>
            </p:cNvPr>
            <p:cNvCxnSpPr>
              <a:cxnSpLocks/>
            </p:cNvCxnSpPr>
            <p:nvPr/>
          </p:nvCxnSpPr>
          <p:spPr>
            <a:xfrm flipV="1">
              <a:off x="2881517" y="1449034"/>
              <a:ext cx="1566748" cy="654048"/>
            </a:xfrm>
            <a:prstGeom prst="straightConnector1">
              <a:avLst/>
            </a:prstGeom>
            <a:grpFill/>
            <a:ln w="28575">
              <a:solidFill>
                <a:schemeClr val="tx2">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xmlns="" id="{8778119E-23A7-D449-BB09-452E8EE54A8E}"/>
                </a:ext>
              </a:extLst>
            </p:cNvPr>
            <p:cNvCxnSpPr>
              <a:cxnSpLocks/>
            </p:cNvCxnSpPr>
            <p:nvPr/>
          </p:nvCxnSpPr>
          <p:spPr>
            <a:xfrm>
              <a:off x="2881517" y="2109431"/>
              <a:ext cx="1562582" cy="375273"/>
            </a:xfrm>
            <a:prstGeom prst="straightConnector1">
              <a:avLst/>
            </a:prstGeom>
            <a:grpFill/>
            <a:ln w="28575">
              <a:solidFill>
                <a:schemeClr val="tx2">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97" name="Oval 96">
              <a:extLst>
                <a:ext uri="{FF2B5EF4-FFF2-40B4-BE49-F238E27FC236}">
                  <a16:creationId xmlns:a16="http://schemas.microsoft.com/office/drawing/2014/main" xmlns="" id="{554451FC-6B08-7C40-8436-DE34F3F64C40}"/>
                </a:ext>
              </a:extLst>
            </p:cNvPr>
            <p:cNvSpPr/>
            <p:nvPr/>
          </p:nvSpPr>
          <p:spPr>
            <a:xfrm>
              <a:off x="2838183" y="2062477"/>
              <a:ext cx="81213" cy="81213"/>
            </a:xfrm>
            <a:prstGeom prst="ellipse">
              <a:avLst/>
            </a:prstGeom>
            <a:solidFill>
              <a:schemeClr val="bg1">
                <a:lumMod val="8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500">
                <a:solidFill>
                  <a:sysClr val="windowText" lastClr="000000"/>
                </a:solidFill>
              </a:endParaRPr>
            </a:p>
          </p:txBody>
        </p:sp>
        <p:sp>
          <p:nvSpPr>
            <p:cNvPr id="98" name="Circle: Hollow 74">
              <a:extLst>
                <a:ext uri="{FF2B5EF4-FFF2-40B4-BE49-F238E27FC236}">
                  <a16:creationId xmlns:a16="http://schemas.microsoft.com/office/drawing/2014/main" xmlns="" id="{E174CD31-A8DD-CF4B-8421-0D60492AC8E9}"/>
                </a:ext>
              </a:extLst>
            </p:cNvPr>
            <p:cNvSpPr/>
            <p:nvPr/>
          </p:nvSpPr>
          <p:spPr>
            <a:xfrm>
              <a:off x="4435796" y="2250515"/>
              <a:ext cx="643421" cy="643421"/>
            </a:xfrm>
            <a:prstGeom prst="donut">
              <a:avLst>
                <a:gd name="adj" fmla="val 8016"/>
              </a:avLst>
            </a:prstGeom>
            <a:grp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500">
                <a:solidFill>
                  <a:sysClr val="windowText" lastClr="000000"/>
                </a:solidFill>
              </a:endParaRPr>
            </a:p>
          </p:txBody>
        </p:sp>
        <p:sp>
          <p:nvSpPr>
            <p:cNvPr id="99" name="Circle: Hollow 75">
              <a:extLst>
                <a:ext uri="{FF2B5EF4-FFF2-40B4-BE49-F238E27FC236}">
                  <a16:creationId xmlns:a16="http://schemas.microsoft.com/office/drawing/2014/main" xmlns="" id="{BE7FA57F-7145-4045-8294-67A512AB2F87}"/>
                </a:ext>
              </a:extLst>
            </p:cNvPr>
            <p:cNvSpPr/>
            <p:nvPr/>
          </p:nvSpPr>
          <p:spPr>
            <a:xfrm>
              <a:off x="4435796" y="1100492"/>
              <a:ext cx="643421" cy="643421"/>
            </a:xfrm>
            <a:prstGeom prst="donut">
              <a:avLst>
                <a:gd name="adj" fmla="val 8016"/>
              </a:avLst>
            </a:prstGeom>
            <a:grp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500">
                <a:solidFill>
                  <a:sysClr val="windowText" lastClr="000000"/>
                </a:solidFill>
              </a:endParaRPr>
            </a:p>
          </p:txBody>
        </p:sp>
        <p:sp>
          <p:nvSpPr>
            <p:cNvPr id="100" name="Rectangle 99">
              <a:extLst>
                <a:ext uri="{FF2B5EF4-FFF2-40B4-BE49-F238E27FC236}">
                  <a16:creationId xmlns:a16="http://schemas.microsoft.com/office/drawing/2014/main" xmlns="" id="{58593A42-9DF5-BA45-9A62-ED51BBBDF190}"/>
                </a:ext>
              </a:extLst>
            </p:cNvPr>
            <p:cNvSpPr/>
            <p:nvPr/>
          </p:nvSpPr>
          <p:spPr>
            <a:xfrm>
              <a:off x="4168190" y="2938436"/>
              <a:ext cx="1211821" cy="350379"/>
            </a:xfrm>
            <a:prstGeom prst="rect">
              <a:avLst/>
            </a:prstGeom>
            <a:grpFill/>
            <a:ln>
              <a:noFill/>
            </a:ln>
          </p:spPr>
          <p:txBody>
            <a:bodyPr wrap="none">
              <a:spAutoFit/>
            </a:bodyPr>
            <a:lstStyle/>
            <a:p>
              <a:pPr algn="ctr" eaLnBrk="0" hangingPunct="0">
                <a:defRPr/>
              </a:pPr>
              <a:r>
                <a:rPr lang="en-US" sz="1600" b="1" dirty="0">
                  <a:solidFill>
                    <a:sysClr val="windowText" lastClr="000000"/>
                  </a:solidFill>
                  <a:latin typeface="Tw Cen MT" panose="020B0602020104020603" pitchFamily="34" charset="0"/>
                </a:rPr>
                <a:t>K/L TEKNIS</a:t>
              </a:r>
              <a:endParaRPr lang="th-TH" sz="1600" b="1" dirty="0">
                <a:solidFill>
                  <a:sysClr val="windowText" lastClr="000000"/>
                </a:solidFill>
                <a:latin typeface="Tw Cen MT" panose="020B0602020104020603" pitchFamily="34" charset="0"/>
              </a:endParaRPr>
            </a:p>
          </p:txBody>
        </p:sp>
        <p:sp>
          <p:nvSpPr>
            <p:cNvPr id="101" name="Rectangle 100">
              <a:extLst>
                <a:ext uri="{FF2B5EF4-FFF2-40B4-BE49-F238E27FC236}">
                  <a16:creationId xmlns:a16="http://schemas.microsoft.com/office/drawing/2014/main" xmlns="" id="{F8888E49-F224-7B42-8EDF-EDDA8DFB05F8}"/>
                </a:ext>
              </a:extLst>
            </p:cNvPr>
            <p:cNvSpPr/>
            <p:nvPr/>
          </p:nvSpPr>
          <p:spPr>
            <a:xfrm>
              <a:off x="4046939" y="789153"/>
              <a:ext cx="1454320" cy="350380"/>
            </a:xfrm>
            <a:prstGeom prst="rect">
              <a:avLst/>
            </a:prstGeom>
            <a:grpFill/>
            <a:ln>
              <a:noFill/>
            </a:ln>
          </p:spPr>
          <p:txBody>
            <a:bodyPr wrap="none">
              <a:spAutoFit/>
            </a:bodyPr>
            <a:lstStyle/>
            <a:p>
              <a:pPr algn="ctr" eaLnBrk="0" hangingPunct="0">
                <a:defRPr/>
              </a:pPr>
              <a:r>
                <a:rPr lang="en-US" sz="1600" b="1" dirty="0">
                  <a:solidFill>
                    <a:sysClr val="windowText" lastClr="000000"/>
                  </a:solidFill>
                  <a:latin typeface="Tw Cen MT" panose="020B0602020104020603" pitchFamily="34" charset="0"/>
                </a:rPr>
                <a:t>KEMENDAGRI</a:t>
              </a:r>
              <a:endParaRPr lang="th-TH" sz="1600" b="1" dirty="0">
                <a:solidFill>
                  <a:sysClr val="windowText" lastClr="000000"/>
                </a:solidFill>
                <a:latin typeface="Tw Cen MT" panose="020B0602020104020603" pitchFamily="34" charset="0"/>
              </a:endParaRPr>
            </a:p>
          </p:txBody>
        </p:sp>
        <p:sp>
          <p:nvSpPr>
            <p:cNvPr id="102" name="Rounded Rectangle 35">
              <a:extLst>
                <a:ext uri="{FF2B5EF4-FFF2-40B4-BE49-F238E27FC236}">
                  <a16:creationId xmlns:a16="http://schemas.microsoft.com/office/drawing/2014/main" xmlns="" id="{14FC4229-3A70-D948-AA17-CACEF8E0527D}"/>
                </a:ext>
              </a:extLst>
            </p:cNvPr>
            <p:cNvSpPr/>
            <p:nvPr/>
          </p:nvSpPr>
          <p:spPr bwMode="auto">
            <a:xfrm>
              <a:off x="5621745" y="2317219"/>
              <a:ext cx="1102659" cy="461963"/>
            </a:xfrm>
            <a:prstGeom prst="roundRect">
              <a:avLst/>
            </a:prstGeom>
            <a:grpFill/>
            <a:ln>
              <a:solidFill>
                <a:schemeClr val="tx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defTabSz="1219170" eaLnBrk="0" hangingPunct="0">
                <a:defRPr/>
              </a:pPr>
              <a:r>
                <a:rPr lang="id-ID" sz="1500" b="1" dirty="0">
                  <a:solidFill>
                    <a:sysClr val="windowText" lastClr="000000"/>
                  </a:solidFill>
                  <a:latin typeface="Tw Cen MT" panose="020B0602020104020603" pitchFamily="34" charset="0"/>
                </a:rPr>
                <a:t>BINWAS </a:t>
              </a:r>
              <a:r>
                <a:rPr lang="en-US" sz="1500" b="1" dirty="0">
                  <a:solidFill>
                    <a:sysClr val="windowText" lastClr="000000"/>
                  </a:solidFill>
                  <a:latin typeface="Tw Cen MT" panose="020B0602020104020603" pitchFamily="34" charset="0"/>
                </a:rPr>
                <a:t>TEKNIS</a:t>
              </a:r>
              <a:endParaRPr lang="th-TH" sz="1500" b="1" dirty="0">
                <a:solidFill>
                  <a:sysClr val="windowText" lastClr="000000"/>
                </a:solidFill>
                <a:latin typeface="Tw Cen MT" panose="020B0602020104020603" pitchFamily="34" charset="0"/>
              </a:endParaRPr>
            </a:p>
          </p:txBody>
        </p:sp>
        <p:sp>
          <p:nvSpPr>
            <p:cNvPr id="103" name="Rounded Rectangle 102">
              <a:extLst>
                <a:ext uri="{FF2B5EF4-FFF2-40B4-BE49-F238E27FC236}">
                  <a16:creationId xmlns:a16="http://schemas.microsoft.com/office/drawing/2014/main" xmlns="" id="{89FC5060-B85D-6443-B3F5-E45F87FF4CCB}"/>
                </a:ext>
              </a:extLst>
            </p:cNvPr>
            <p:cNvSpPr/>
            <p:nvPr/>
          </p:nvSpPr>
          <p:spPr bwMode="auto">
            <a:xfrm>
              <a:off x="5603507" y="1187576"/>
              <a:ext cx="1102659" cy="461963"/>
            </a:xfrm>
            <a:prstGeom prst="roundRect">
              <a:avLst/>
            </a:prstGeom>
            <a:grpFill/>
            <a:ln>
              <a:solidFill>
                <a:schemeClr val="tx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defTabSz="1219170" eaLnBrk="0" hangingPunct="0">
                <a:defRPr/>
              </a:pPr>
              <a:r>
                <a:rPr lang="id-ID" sz="1500" b="1" dirty="0">
                  <a:solidFill>
                    <a:sysClr val="windowText" lastClr="000000"/>
                  </a:solidFill>
                  <a:latin typeface="Tw Cen MT" panose="020B0602020104020603" pitchFamily="34" charset="0"/>
                </a:rPr>
                <a:t>BINWAS </a:t>
              </a:r>
              <a:r>
                <a:rPr lang="en-US" sz="1500" b="1" dirty="0">
                  <a:solidFill>
                    <a:sysClr val="windowText" lastClr="000000"/>
                  </a:solidFill>
                  <a:latin typeface="Tw Cen MT" panose="020B0602020104020603" pitchFamily="34" charset="0"/>
                </a:rPr>
                <a:t>UMUM</a:t>
              </a:r>
              <a:endParaRPr lang="th-TH" sz="1500" b="1" dirty="0">
                <a:solidFill>
                  <a:sysClr val="windowText" lastClr="000000"/>
                </a:solidFill>
                <a:latin typeface="Tw Cen MT" panose="020B0602020104020603" pitchFamily="34" charset="0"/>
              </a:endParaRPr>
            </a:p>
          </p:txBody>
        </p:sp>
        <p:cxnSp>
          <p:nvCxnSpPr>
            <p:cNvPr id="104" name="Straight Arrow Connector 103">
              <a:extLst>
                <a:ext uri="{FF2B5EF4-FFF2-40B4-BE49-F238E27FC236}">
                  <a16:creationId xmlns:a16="http://schemas.microsoft.com/office/drawing/2014/main" xmlns="" id="{7FFF302C-F24D-4E44-8604-A016535EB4B7}"/>
                </a:ext>
              </a:extLst>
            </p:cNvPr>
            <p:cNvCxnSpPr>
              <a:cxnSpLocks/>
            </p:cNvCxnSpPr>
            <p:nvPr/>
          </p:nvCxnSpPr>
          <p:spPr>
            <a:xfrm>
              <a:off x="6986995" y="1962622"/>
              <a:ext cx="310191" cy="0"/>
            </a:xfrm>
            <a:prstGeom prst="straightConnector1">
              <a:avLst/>
            </a:prstGeom>
            <a:grpFill/>
            <a:ln w="28575">
              <a:solidFill>
                <a:schemeClr val="tx2">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105" name="Graphic 104" descr="Tools">
              <a:extLst>
                <a:ext uri="{FF2B5EF4-FFF2-40B4-BE49-F238E27FC236}">
                  <a16:creationId xmlns:a16="http://schemas.microsoft.com/office/drawing/2014/main" xmlns="" id="{2D12B4F5-5252-214B-B3FF-83A73615A64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4571364" y="2401650"/>
              <a:ext cx="405471" cy="405471"/>
            </a:xfrm>
            <a:prstGeom prst="rect">
              <a:avLst/>
            </a:prstGeom>
            <a:grpFill/>
            <a:ln>
              <a:noFill/>
            </a:ln>
          </p:spPr>
        </p:pic>
        <p:cxnSp>
          <p:nvCxnSpPr>
            <p:cNvPr id="106" name="Straight Connector 105">
              <a:extLst>
                <a:ext uri="{FF2B5EF4-FFF2-40B4-BE49-F238E27FC236}">
                  <a16:creationId xmlns:a16="http://schemas.microsoft.com/office/drawing/2014/main" xmlns="" id="{EFE639DD-E5FC-3449-9EA2-5A15DD20C993}"/>
                </a:ext>
              </a:extLst>
            </p:cNvPr>
            <p:cNvCxnSpPr>
              <a:cxnSpLocks/>
            </p:cNvCxnSpPr>
            <p:nvPr/>
          </p:nvCxnSpPr>
          <p:spPr>
            <a:xfrm>
              <a:off x="6738293" y="1411087"/>
              <a:ext cx="227491" cy="0"/>
            </a:xfrm>
            <a:prstGeom prst="line">
              <a:avLst/>
            </a:prstGeom>
            <a:grpFill/>
            <a:ln w="28575">
              <a:solidFill>
                <a:schemeClr val="tx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xmlns="" id="{FBF89E94-99ED-8040-87CA-E2116E75CF1C}"/>
                </a:ext>
              </a:extLst>
            </p:cNvPr>
            <p:cNvCxnSpPr>
              <a:cxnSpLocks/>
            </p:cNvCxnSpPr>
            <p:nvPr/>
          </p:nvCxnSpPr>
          <p:spPr>
            <a:xfrm>
              <a:off x="6738293" y="2545936"/>
              <a:ext cx="227491" cy="0"/>
            </a:xfrm>
            <a:prstGeom prst="line">
              <a:avLst/>
            </a:prstGeom>
            <a:grpFill/>
            <a:ln w="28575">
              <a:solidFill>
                <a:schemeClr val="tx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xmlns="" id="{30412DBC-D900-D744-834B-2AA5E870A827}"/>
                </a:ext>
              </a:extLst>
            </p:cNvPr>
            <p:cNvCxnSpPr>
              <a:cxnSpLocks/>
            </p:cNvCxnSpPr>
            <p:nvPr/>
          </p:nvCxnSpPr>
          <p:spPr>
            <a:xfrm flipV="1">
              <a:off x="6992453" y="1393974"/>
              <a:ext cx="0" cy="1151962"/>
            </a:xfrm>
            <a:prstGeom prst="line">
              <a:avLst/>
            </a:prstGeom>
            <a:grpFill/>
            <a:ln w="28575">
              <a:solidFill>
                <a:schemeClr val="tx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9" name="Rounded Rectangle 11">
              <a:extLst>
                <a:ext uri="{FF2B5EF4-FFF2-40B4-BE49-F238E27FC236}">
                  <a16:creationId xmlns:a16="http://schemas.microsoft.com/office/drawing/2014/main" xmlns="" id="{91CD4029-F344-BB42-8312-5E069845FAC7}"/>
                </a:ext>
              </a:extLst>
            </p:cNvPr>
            <p:cNvSpPr/>
            <p:nvPr/>
          </p:nvSpPr>
          <p:spPr bwMode="auto">
            <a:xfrm>
              <a:off x="7316919" y="1710765"/>
              <a:ext cx="877336" cy="539750"/>
            </a:xfrm>
            <a:prstGeom prst="roundRect">
              <a:avLst>
                <a:gd name="adj" fmla="val 50000"/>
              </a:avLst>
            </a:prstGeom>
            <a:grpFill/>
            <a:ln>
              <a:solidFill>
                <a:schemeClr val="tx2">
                  <a:lumMod val="60000"/>
                  <a:lumOff val="40000"/>
                </a:schemeClr>
              </a:solidFill>
            </a:ln>
            <a:effectLst/>
          </p:spPr>
          <p:style>
            <a:lnRef idx="1">
              <a:schemeClr val="dk1"/>
            </a:lnRef>
            <a:fillRef idx="2">
              <a:schemeClr val="dk1"/>
            </a:fillRef>
            <a:effectRef idx="1">
              <a:schemeClr val="dk1"/>
            </a:effectRef>
            <a:fontRef idx="minor">
              <a:schemeClr val="dk1"/>
            </a:fontRef>
          </p:style>
          <p:txBody>
            <a:bodyPr anchor="ctr"/>
            <a:lstStyle/>
            <a:p>
              <a:pPr algn="ctr" defTabSz="1219170" eaLnBrk="0" hangingPunct="0">
                <a:defRPr/>
              </a:pPr>
              <a:endParaRPr lang="th-TH" sz="2400" b="1" dirty="0">
                <a:solidFill>
                  <a:sysClr val="windowText" lastClr="000000"/>
                </a:solidFill>
                <a:latin typeface="Tw Cen MT" panose="020B0602020104020603" pitchFamily="34" charset="0"/>
              </a:endParaRPr>
            </a:p>
          </p:txBody>
        </p:sp>
        <p:sp>
          <p:nvSpPr>
            <p:cNvPr id="110" name="Rectangle 109">
              <a:extLst>
                <a:ext uri="{FF2B5EF4-FFF2-40B4-BE49-F238E27FC236}">
                  <a16:creationId xmlns:a16="http://schemas.microsoft.com/office/drawing/2014/main" xmlns="" id="{1999550D-B623-A240-B83E-D746DFC9977A}"/>
                </a:ext>
              </a:extLst>
            </p:cNvPr>
            <p:cNvSpPr/>
            <p:nvPr/>
          </p:nvSpPr>
          <p:spPr>
            <a:xfrm>
              <a:off x="7263147" y="1828286"/>
              <a:ext cx="968848" cy="318527"/>
            </a:xfrm>
            <a:prstGeom prst="rect">
              <a:avLst/>
            </a:prstGeom>
            <a:grpFill/>
            <a:ln>
              <a:noFill/>
            </a:ln>
          </p:spPr>
          <p:txBody>
            <a:bodyPr wrap="none">
              <a:spAutoFit/>
            </a:bodyPr>
            <a:lstStyle/>
            <a:p>
              <a:pPr algn="ctr" eaLnBrk="0" hangingPunct="0">
                <a:defRPr/>
              </a:pPr>
              <a:r>
                <a:rPr lang="en-US" sz="1400" b="1" dirty="0">
                  <a:solidFill>
                    <a:sysClr val="windowText" lastClr="000000"/>
                  </a:solidFill>
                  <a:latin typeface="Tw Cen MT" panose="020B0602020104020603" pitchFamily="34" charset="0"/>
                </a:rPr>
                <a:t>PROVINSI</a:t>
              </a:r>
              <a:endParaRPr lang="th-TH" sz="1500" b="1" dirty="0">
                <a:solidFill>
                  <a:sysClr val="windowText" lastClr="000000"/>
                </a:solidFill>
                <a:latin typeface="Tw Cen MT" panose="020B0602020104020603" pitchFamily="34" charset="0"/>
              </a:endParaRPr>
            </a:p>
          </p:txBody>
        </p:sp>
        <p:cxnSp>
          <p:nvCxnSpPr>
            <p:cNvPr id="111" name="Straight Connector 110">
              <a:extLst>
                <a:ext uri="{FF2B5EF4-FFF2-40B4-BE49-F238E27FC236}">
                  <a16:creationId xmlns:a16="http://schemas.microsoft.com/office/drawing/2014/main" xmlns="" id="{B3561DF7-5FAA-5549-ABA0-6896D3003F96}"/>
                </a:ext>
              </a:extLst>
            </p:cNvPr>
            <p:cNvCxnSpPr>
              <a:cxnSpLocks/>
            </p:cNvCxnSpPr>
            <p:nvPr/>
          </p:nvCxnSpPr>
          <p:spPr>
            <a:xfrm>
              <a:off x="8194254" y="1373386"/>
              <a:ext cx="955842" cy="0"/>
            </a:xfrm>
            <a:prstGeom prst="line">
              <a:avLst/>
            </a:prstGeom>
            <a:grpFill/>
            <a:ln w="28575">
              <a:solidFill>
                <a:schemeClr val="tx2">
                  <a:lumMod val="75000"/>
                </a:schemeClr>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xmlns="" id="{4F6C19EB-4736-8F4E-A2FD-DD09672629AE}"/>
                </a:ext>
              </a:extLst>
            </p:cNvPr>
            <p:cNvCxnSpPr>
              <a:cxnSpLocks/>
            </p:cNvCxnSpPr>
            <p:nvPr/>
          </p:nvCxnSpPr>
          <p:spPr>
            <a:xfrm>
              <a:off x="8194254" y="2651486"/>
              <a:ext cx="944222" cy="0"/>
            </a:xfrm>
            <a:prstGeom prst="line">
              <a:avLst/>
            </a:prstGeom>
            <a:grpFill/>
            <a:ln w="28575">
              <a:solidFill>
                <a:schemeClr val="tx2">
                  <a:lumMod val="75000"/>
                </a:schemeClr>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3" name="Rounded Rectangle 35">
              <a:extLst>
                <a:ext uri="{FF2B5EF4-FFF2-40B4-BE49-F238E27FC236}">
                  <a16:creationId xmlns:a16="http://schemas.microsoft.com/office/drawing/2014/main" xmlns="" id="{D58E74C0-CAF1-EC4A-99CB-EAAD4C5CEAAF}"/>
                </a:ext>
              </a:extLst>
            </p:cNvPr>
            <p:cNvSpPr/>
            <p:nvPr/>
          </p:nvSpPr>
          <p:spPr bwMode="auto">
            <a:xfrm>
              <a:off x="9138476" y="893118"/>
              <a:ext cx="1350874" cy="1001712"/>
            </a:xfrm>
            <a:prstGeom prst="roundRect">
              <a:avLst>
                <a:gd name="adj" fmla="val 6930"/>
              </a:avLst>
            </a:prstGeom>
            <a:grpFill/>
            <a:ln>
              <a:solidFill>
                <a:schemeClr val="tx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defTabSz="1219170" eaLnBrk="0" hangingPunct="0">
                <a:defRPr/>
              </a:pPr>
              <a:r>
                <a:rPr lang="en-US" sz="1600" dirty="0" err="1">
                  <a:solidFill>
                    <a:sysClr val="windowText" lastClr="000000"/>
                  </a:solidFill>
                  <a:latin typeface="Tw Cen MT" panose="020B0602020104020603" pitchFamily="34" charset="0"/>
                </a:rPr>
                <a:t>Gubernur</a:t>
              </a:r>
              <a:r>
                <a:rPr lang="en-US" sz="1600" dirty="0">
                  <a:solidFill>
                    <a:sysClr val="windowText" lastClr="000000"/>
                  </a:solidFill>
                  <a:latin typeface="Tw Cen MT" panose="020B0602020104020603" pitchFamily="34" charset="0"/>
                </a:rPr>
                <a:t> </a:t>
              </a:r>
              <a:r>
                <a:rPr lang="en-US" sz="1600" dirty="0" err="1">
                  <a:solidFill>
                    <a:sysClr val="windowText" lastClr="000000"/>
                  </a:solidFill>
                  <a:latin typeface="Tw Cen MT" panose="020B0602020104020603" pitchFamily="34" charset="0"/>
                </a:rPr>
                <a:t>sebagai</a:t>
              </a:r>
              <a:r>
                <a:rPr lang="en-US" sz="1600" dirty="0">
                  <a:solidFill>
                    <a:sysClr val="windowText" lastClr="000000"/>
                  </a:solidFill>
                  <a:latin typeface="Tw Cen MT" panose="020B0602020104020603" pitchFamily="34" charset="0"/>
                </a:rPr>
                <a:t> </a:t>
              </a:r>
              <a:r>
                <a:rPr lang="en-US" sz="1600" dirty="0" err="1">
                  <a:solidFill>
                    <a:sysClr val="windowText" lastClr="000000"/>
                  </a:solidFill>
                  <a:latin typeface="Tw Cen MT" panose="020B0602020104020603" pitchFamily="34" charset="0"/>
                </a:rPr>
                <a:t>Kepala</a:t>
              </a:r>
              <a:r>
                <a:rPr lang="en-US" sz="1600" dirty="0">
                  <a:solidFill>
                    <a:sysClr val="windowText" lastClr="000000"/>
                  </a:solidFill>
                  <a:latin typeface="Tw Cen MT" panose="020B0602020104020603" pitchFamily="34" charset="0"/>
                </a:rPr>
                <a:t> Daerah</a:t>
              </a:r>
              <a:endParaRPr lang="th-TH" sz="1600" dirty="0">
                <a:solidFill>
                  <a:sysClr val="windowText" lastClr="000000"/>
                </a:solidFill>
                <a:latin typeface="Tw Cen MT" panose="020B0602020104020603" pitchFamily="34" charset="0"/>
              </a:endParaRPr>
            </a:p>
          </p:txBody>
        </p:sp>
        <p:sp>
          <p:nvSpPr>
            <p:cNvPr id="114" name="Rounded Rectangle 35">
              <a:extLst>
                <a:ext uri="{FF2B5EF4-FFF2-40B4-BE49-F238E27FC236}">
                  <a16:creationId xmlns:a16="http://schemas.microsoft.com/office/drawing/2014/main" xmlns="" id="{8F4B7A7A-4021-7046-90CB-3292B76EA451}"/>
                </a:ext>
              </a:extLst>
            </p:cNvPr>
            <p:cNvSpPr/>
            <p:nvPr/>
          </p:nvSpPr>
          <p:spPr bwMode="auto">
            <a:xfrm>
              <a:off x="9138476" y="2157946"/>
              <a:ext cx="1350874" cy="1001712"/>
            </a:xfrm>
            <a:prstGeom prst="roundRect">
              <a:avLst>
                <a:gd name="adj" fmla="val 6930"/>
              </a:avLst>
            </a:prstGeom>
            <a:grpFill/>
            <a:ln>
              <a:solidFill>
                <a:schemeClr val="tx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defTabSz="1219170" eaLnBrk="0" hangingPunct="0">
                <a:defRPr/>
              </a:pPr>
              <a:r>
                <a:rPr lang="en-US" sz="1600" b="1" dirty="0">
                  <a:solidFill>
                    <a:sysClr val="windowText" lastClr="000000"/>
                  </a:solidFill>
                  <a:latin typeface="Tw Cen MT" panose="020B0602020104020603" pitchFamily="34" charset="0"/>
                </a:rPr>
                <a:t>GWPP </a:t>
              </a:r>
            </a:p>
            <a:p>
              <a:pPr algn="ctr" defTabSz="1219170" eaLnBrk="0" hangingPunct="0">
                <a:defRPr/>
              </a:pPr>
              <a:r>
                <a:rPr lang="en-US" sz="1600" b="1" dirty="0" err="1">
                  <a:solidFill>
                    <a:sysClr val="windowText" lastClr="000000"/>
                  </a:solidFill>
                  <a:latin typeface="Tw Cen MT" panose="020B0602020104020603" pitchFamily="34" charset="0"/>
                </a:rPr>
                <a:t>Binwas</a:t>
              </a:r>
              <a:r>
                <a:rPr lang="en-US" sz="1600" b="1" dirty="0">
                  <a:solidFill>
                    <a:sysClr val="windowText" lastClr="000000"/>
                  </a:solidFill>
                  <a:latin typeface="Tw Cen MT" panose="020B0602020104020603" pitchFamily="34" charset="0"/>
                </a:rPr>
                <a:t> </a:t>
              </a:r>
              <a:r>
                <a:rPr lang="en-US" sz="1600" b="1" dirty="0" err="1">
                  <a:solidFill>
                    <a:sysClr val="windowText" lastClr="000000"/>
                  </a:solidFill>
                  <a:latin typeface="Tw Cen MT" panose="020B0602020104020603" pitchFamily="34" charset="0"/>
                </a:rPr>
                <a:t>umum</a:t>
              </a:r>
              <a:r>
                <a:rPr lang="en-US" sz="1600" b="1" dirty="0">
                  <a:solidFill>
                    <a:sysClr val="windowText" lastClr="000000"/>
                  </a:solidFill>
                  <a:latin typeface="Tw Cen MT" panose="020B0602020104020603" pitchFamily="34" charset="0"/>
                </a:rPr>
                <a:t> </a:t>
              </a:r>
              <a:r>
                <a:rPr lang="en-US" sz="1600" b="1" dirty="0" err="1">
                  <a:solidFill>
                    <a:sysClr val="windowText" lastClr="000000"/>
                  </a:solidFill>
                  <a:latin typeface="Tw Cen MT" panose="020B0602020104020603" pitchFamily="34" charset="0"/>
                </a:rPr>
                <a:t>dan</a:t>
              </a:r>
              <a:r>
                <a:rPr lang="en-US" sz="1600" b="1" dirty="0">
                  <a:solidFill>
                    <a:sysClr val="windowText" lastClr="000000"/>
                  </a:solidFill>
                  <a:latin typeface="Tw Cen MT" panose="020B0602020104020603" pitchFamily="34" charset="0"/>
                </a:rPr>
                <a:t> </a:t>
              </a:r>
              <a:r>
                <a:rPr lang="en-US" sz="1600" b="1" dirty="0" err="1">
                  <a:solidFill>
                    <a:sysClr val="windowText" lastClr="000000"/>
                  </a:solidFill>
                  <a:latin typeface="Tw Cen MT" panose="020B0602020104020603" pitchFamily="34" charset="0"/>
                </a:rPr>
                <a:t>teknis</a:t>
              </a:r>
              <a:endParaRPr lang="th-TH" sz="1600" b="1" dirty="0">
                <a:solidFill>
                  <a:sysClr val="windowText" lastClr="000000"/>
                </a:solidFill>
                <a:latin typeface="Tw Cen MT" panose="020B0602020104020603" pitchFamily="34" charset="0"/>
              </a:endParaRPr>
            </a:p>
          </p:txBody>
        </p:sp>
        <p:sp>
          <p:nvSpPr>
            <p:cNvPr id="115" name="Rounded Rectangle 35">
              <a:extLst>
                <a:ext uri="{FF2B5EF4-FFF2-40B4-BE49-F238E27FC236}">
                  <a16:creationId xmlns:a16="http://schemas.microsoft.com/office/drawing/2014/main" xmlns="" id="{6288A620-A3B2-0C4F-B1DF-941B88113718}"/>
                </a:ext>
              </a:extLst>
            </p:cNvPr>
            <p:cNvSpPr/>
            <p:nvPr/>
          </p:nvSpPr>
          <p:spPr bwMode="auto">
            <a:xfrm>
              <a:off x="10790536" y="1188720"/>
              <a:ext cx="1102659" cy="461963"/>
            </a:xfrm>
            <a:prstGeom prst="roundRect">
              <a:avLst/>
            </a:prstGeom>
            <a:grpFill/>
            <a:ln>
              <a:solidFill>
                <a:schemeClr val="tx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defTabSz="1219170" eaLnBrk="0" hangingPunct="0">
                <a:defRPr/>
              </a:pPr>
              <a:r>
                <a:rPr lang="en-US" sz="1500" dirty="0">
                  <a:solidFill>
                    <a:sysClr val="windowText" lastClr="000000"/>
                  </a:solidFill>
                  <a:latin typeface="Tw Cen MT" panose="020B0602020104020603" pitchFamily="34" charset="0"/>
                </a:rPr>
                <a:t>OPD PROVINSI</a:t>
              </a:r>
              <a:endParaRPr lang="th-TH" sz="1500" dirty="0">
                <a:solidFill>
                  <a:sysClr val="windowText" lastClr="000000"/>
                </a:solidFill>
                <a:latin typeface="Tw Cen MT" panose="020B0602020104020603" pitchFamily="34" charset="0"/>
              </a:endParaRPr>
            </a:p>
          </p:txBody>
        </p:sp>
        <p:sp>
          <p:nvSpPr>
            <p:cNvPr id="116" name="Rounded Rectangle 35">
              <a:extLst>
                <a:ext uri="{FF2B5EF4-FFF2-40B4-BE49-F238E27FC236}">
                  <a16:creationId xmlns:a16="http://schemas.microsoft.com/office/drawing/2014/main" xmlns="" id="{BD1E142F-9530-9745-81F8-AAFF46E3F858}"/>
                </a:ext>
              </a:extLst>
            </p:cNvPr>
            <p:cNvSpPr/>
            <p:nvPr/>
          </p:nvSpPr>
          <p:spPr bwMode="auto">
            <a:xfrm>
              <a:off x="10790534" y="2429760"/>
              <a:ext cx="1302977" cy="349253"/>
            </a:xfrm>
            <a:prstGeom prst="roundRect">
              <a:avLst/>
            </a:prstGeom>
            <a:grpFill/>
            <a:ln>
              <a:solidFill>
                <a:schemeClr val="tx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defTabSz="1219170" eaLnBrk="0" hangingPunct="0">
                <a:defRPr/>
              </a:pPr>
              <a:r>
                <a:rPr lang="en-US" sz="1500" b="1" dirty="0">
                  <a:solidFill>
                    <a:sysClr val="windowText" lastClr="000000"/>
                  </a:solidFill>
                  <a:latin typeface="Tw Cen MT" panose="020B0602020104020603" pitchFamily="34" charset="0"/>
                </a:rPr>
                <a:t>KAB/KOTA</a:t>
              </a:r>
              <a:endParaRPr lang="th-TH" sz="1500" b="1" dirty="0">
                <a:solidFill>
                  <a:sysClr val="windowText" lastClr="000000"/>
                </a:solidFill>
                <a:latin typeface="Tw Cen MT" panose="020B0602020104020603" pitchFamily="34" charset="0"/>
              </a:endParaRPr>
            </a:p>
          </p:txBody>
        </p:sp>
      </p:grpSp>
      <p:sp>
        <p:nvSpPr>
          <p:cNvPr id="117" name="Rectangle 116">
            <a:extLst>
              <a:ext uri="{FF2B5EF4-FFF2-40B4-BE49-F238E27FC236}">
                <a16:creationId xmlns:a16="http://schemas.microsoft.com/office/drawing/2014/main" xmlns="" id="{4659D229-D925-AF47-BEC3-2A17B12179C9}"/>
              </a:ext>
            </a:extLst>
          </p:cNvPr>
          <p:cNvSpPr/>
          <p:nvPr/>
        </p:nvSpPr>
        <p:spPr>
          <a:xfrm>
            <a:off x="776146" y="4352699"/>
            <a:ext cx="6216165" cy="1834915"/>
          </a:xfrm>
          <a:prstGeom prst="rect">
            <a:avLst/>
          </a:prstGeom>
          <a:solidFill>
            <a:schemeClr val="bg1">
              <a:lumMod val="95000"/>
              <a:alpha val="65000"/>
            </a:schemeClr>
          </a:solid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en-ID" sz="1500">
              <a:solidFill>
                <a:sysClr val="windowText" lastClr="000000"/>
              </a:solidFill>
            </a:endParaRPr>
          </a:p>
        </p:txBody>
      </p:sp>
      <p:sp>
        <p:nvSpPr>
          <p:cNvPr id="118" name="Rectangle 117">
            <a:extLst>
              <a:ext uri="{FF2B5EF4-FFF2-40B4-BE49-F238E27FC236}">
                <a16:creationId xmlns:a16="http://schemas.microsoft.com/office/drawing/2014/main" xmlns="" id="{7B25F900-AFDD-674E-AD03-A70D42AE2CFD}"/>
              </a:ext>
            </a:extLst>
          </p:cNvPr>
          <p:cNvSpPr/>
          <p:nvPr/>
        </p:nvSpPr>
        <p:spPr>
          <a:xfrm>
            <a:off x="1209044" y="5043861"/>
            <a:ext cx="5482504" cy="861775"/>
          </a:xfrm>
          <a:prstGeom prst="rect">
            <a:avLst/>
          </a:prstGeom>
          <a:noFill/>
          <a:ln>
            <a:noFill/>
          </a:ln>
        </p:spPr>
        <p:txBody>
          <a:bodyPr wrap="square" lIns="121917" tIns="60958" rIns="121917" bIns="60958">
            <a:spAutoFit/>
          </a:bodyPr>
          <a:lstStyle/>
          <a:p>
            <a:pPr algn="ctr" eaLnBrk="0" hangingPunct="0">
              <a:defRPr/>
            </a:pPr>
            <a:r>
              <a:rPr lang="en-US" sz="1600" dirty="0" err="1">
                <a:solidFill>
                  <a:sysClr val="windowText" lastClr="000000"/>
                </a:solidFill>
                <a:latin typeface="Tw Cen MT" panose="020B0602020104020603" pitchFamily="34" charset="0"/>
              </a:rPr>
              <a:t>Kemendagri</a:t>
            </a:r>
            <a:r>
              <a:rPr lang="en-US" sz="1600" dirty="0">
                <a:solidFill>
                  <a:sysClr val="windowText" lastClr="000000"/>
                </a:solidFill>
                <a:latin typeface="Tw Cen MT" panose="020B0602020104020603" pitchFamily="34" charset="0"/>
              </a:rPr>
              <a:t> </a:t>
            </a:r>
            <a:r>
              <a:rPr lang="en-US" sz="1600" dirty="0" err="1">
                <a:solidFill>
                  <a:sysClr val="windowText" lastClr="000000"/>
                </a:solidFill>
                <a:latin typeface="Tw Cen MT" panose="020B0602020104020603" pitchFamily="34" charset="0"/>
              </a:rPr>
              <a:t>melaksanakan</a:t>
            </a:r>
            <a:r>
              <a:rPr lang="en-US" sz="1600" dirty="0">
                <a:solidFill>
                  <a:sysClr val="windowText" lastClr="000000"/>
                </a:solidFill>
                <a:latin typeface="Tw Cen MT" panose="020B0602020104020603" pitchFamily="34" charset="0"/>
              </a:rPr>
              <a:t> </a:t>
            </a:r>
            <a:r>
              <a:rPr lang="en-US" sz="1600" dirty="0" err="1">
                <a:solidFill>
                  <a:sysClr val="windowText" lastClr="000000"/>
                </a:solidFill>
                <a:latin typeface="Tw Cen MT" panose="020B0602020104020603" pitchFamily="34" charset="0"/>
              </a:rPr>
              <a:t>pembinaan</a:t>
            </a:r>
            <a:r>
              <a:rPr lang="en-US" sz="1600" dirty="0">
                <a:solidFill>
                  <a:sysClr val="windowText" lastClr="000000"/>
                </a:solidFill>
                <a:latin typeface="Tw Cen MT" panose="020B0602020104020603" pitchFamily="34" charset="0"/>
              </a:rPr>
              <a:t> </a:t>
            </a:r>
            <a:r>
              <a:rPr lang="en-US" sz="1600" dirty="0" err="1">
                <a:solidFill>
                  <a:sysClr val="windowText" lastClr="000000"/>
                </a:solidFill>
                <a:latin typeface="Tw Cen MT" panose="020B0602020104020603" pitchFamily="34" charset="0"/>
              </a:rPr>
              <a:t>dan</a:t>
            </a:r>
            <a:r>
              <a:rPr lang="en-US" sz="1600" dirty="0">
                <a:solidFill>
                  <a:sysClr val="windowText" lastClr="000000"/>
                </a:solidFill>
                <a:latin typeface="Tw Cen MT" panose="020B0602020104020603" pitchFamily="34" charset="0"/>
              </a:rPr>
              <a:t> </a:t>
            </a:r>
            <a:r>
              <a:rPr lang="en-US" sz="1600" dirty="0" err="1">
                <a:solidFill>
                  <a:sysClr val="windowText" lastClr="000000"/>
                </a:solidFill>
                <a:latin typeface="Tw Cen MT" panose="020B0602020104020603" pitchFamily="34" charset="0"/>
              </a:rPr>
              <a:t>pengawasan</a:t>
            </a:r>
            <a:r>
              <a:rPr lang="en-US" sz="1600" dirty="0">
                <a:solidFill>
                  <a:sysClr val="windowText" lastClr="000000"/>
                </a:solidFill>
                <a:latin typeface="Tw Cen MT" panose="020B0602020104020603" pitchFamily="34" charset="0"/>
              </a:rPr>
              <a:t> </a:t>
            </a:r>
            <a:r>
              <a:rPr lang="en-US" sz="1600" dirty="0" err="1">
                <a:solidFill>
                  <a:sysClr val="windowText" lastClr="000000"/>
                </a:solidFill>
                <a:latin typeface="Tw Cen MT" panose="020B0602020104020603" pitchFamily="34" charset="0"/>
              </a:rPr>
              <a:t>urusan</a:t>
            </a:r>
            <a:r>
              <a:rPr lang="en-US" sz="1600" dirty="0">
                <a:solidFill>
                  <a:sysClr val="windowText" lastClr="000000"/>
                </a:solidFill>
                <a:latin typeface="Tw Cen MT" panose="020B0602020104020603" pitchFamily="34" charset="0"/>
              </a:rPr>
              <a:t> </a:t>
            </a:r>
            <a:r>
              <a:rPr lang="en-US" sz="1600" dirty="0" err="1">
                <a:solidFill>
                  <a:sysClr val="windowText" lastClr="000000"/>
                </a:solidFill>
                <a:latin typeface="Tw Cen MT" panose="020B0602020104020603" pitchFamily="34" charset="0"/>
              </a:rPr>
              <a:t>pemerintahan</a:t>
            </a:r>
            <a:r>
              <a:rPr lang="en-US" sz="1600" dirty="0">
                <a:solidFill>
                  <a:sysClr val="windowText" lastClr="000000"/>
                </a:solidFill>
                <a:latin typeface="Tw Cen MT" panose="020B0602020104020603" pitchFamily="34" charset="0"/>
              </a:rPr>
              <a:t> </a:t>
            </a:r>
            <a:r>
              <a:rPr lang="en-US" sz="1600" dirty="0" err="1">
                <a:solidFill>
                  <a:sysClr val="windowText" lastClr="000000"/>
                </a:solidFill>
                <a:latin typeface="Tw Cen MT" panose="020B0602020104020603" pitchFamily="34" charset="0"/>
              </a:rPr>
              <a:t>daerah</a:t>
            </a:r>
            <a:r>
              <a:rPr lang="en-US" sz="1600" dirty="0">
                <a:solidFill>
                  <a:sysClr val="windowText" lastClr="000000"/>
                </a:solidFill>
                <a:latin typeface="Tw Cen MT" panose="020B0602020104020603" pitchFamily="34" charset="0"/>
              </a:rPr>
              <a:t>. </a:t>
            </a:r>
            <a:r>
              <a:rPr lang="en-US" sz="1600" dirty="0" err="1">
                <a:solidFill>
                  <a:sysClr val="windowText" lastClr="000000"/>
                </a:solidFill>
                <a:latin typeface="Tw Cen MT" panose="020B0602020104020603" pitchFamily="34" charset="0"/>
              </a:rPr>
              <a:t>Termasuk</a:t>
            </a:r>
            <a:r>
              <a:rPr lang="en-US" sz="1600" dirty="0">
                <a:solidFill>
                  <a:sysClr val="windowText" lastClr="000000"/>
                </a:solidFill>
                <a:latin typeface="Tw Cen MT" panose="020B0602020104020603" pitchFamily="34" charset="0"/>
              </a:rPr>
              <a:t> </a:t>
            </a:r>
            <a:r>
              <a:rPr lang="en-US" sz="1600" dirty="0" err="1">
                <a:solidFill>
                  <a:sysClr val="windowText" lastClr="000000"/>
                </a:solidFill>
                <a:latin typeface="Tw Cen MT" panose="020B0602020104020603" pitchFamily="34" charset="0"/>
              </a:rPr>
              <a:t>pelaksanaan</a:t>
            </a:r>
            <a:r>
              <a:rPr lang="en-US" sz="1600" dirty="0">
                <a:solidFill>
                  <a:sysClr val="windowText" lastClr="000000"/>
                </a:solidFill>
                <a:latin typeface="Tw Cen MT" panose="020B0602020104020603" pitchFamily="34" charset="0"/>
              </a:rPr>
              <a:t> </a:t>
            </a:r>
            <a:r>
              <a:rPr lang="en-US" sz="1600" dirty="0" err="1">
                <a:solidFill>
                  <a:sysClr val="windowText" lastClr="000000"/>
                </a:solidFill>
                <a:latin typeface="Tw Cen MT" panose="020B0602020104020603" pitchFamily="34" charset="0"/>
              </a:rPr>
              <a:t>urusan</a:t>
            </a:r>
            <a:r>
              <a:rPr lang="en-US" sz="1600" dirty="0">
                <a:solidFill>
                  <a:sysClr val="windowText" lastClr="000000"/>
                </a:solidFill>
                <a:latin typeface="Tw Cen MT" panose="020B0602020104020603" pitchFamily="34" charset="0"/>
              </a:rPr>
              <a:t> </a:t>
            </a:r>
            <a:r>
              <a:rPr lang="en-US" sz="1600" dirty="0" err="1">
                <a:solidFill>
                  <a:sysClr val="windowText" lastClr="000000"/>
                </a:solidFill>
                <a:latin typeface="Tw Cen MT" panose="020B0602020104020603" pitchFamily="34" charset="0"/>
              </a:rPr>
              <a:t>pemerintahan</a:t>
            </a:r>
            <a:r>
              <a:rPr lang="en-US" sz="1600" dirty="0">
                <a:solidFill>
                  <a:sysClr val="windowText" lastClr="000000"/>
                </a:solidFill>
                <a:latin typeface="Tw Cen MT" panose="020B0602020104020603" pitchFamily="34" charset="0"/>
              </a:rPr>
              <a:t> </a:t>
            </a:r>
            <a:r>
              <a:rPr lang="en-US" sz="1600" dirty="0" err="1">
                <a:solidFill>
                  <a:sysClr val="windowText" lastClr="000000"/>
                </a:solidFill>
                <a:latin typeface="Tw Cen MT" panose="020B0602020104020603" pitchFamily="34" charset="0"/>
              </a:rPr>
              <a:t>daerah</a:t>
            </a:r>
            <a:r>
              <a:rPr lang="en-US" sz="1600" dirty="0">
                <a:solidFill>
                  <a:sysClr val="windowText" lastClr="000000"/>
                </a:solidFill>
                <a:latin typeface="Tw Cen MT" panose="020B0602020104020603" pitchFamily="34" charset="0"/>
              </a:rPr>
              <a:t> yang </a:t>
            </a:r>
            <a:r>
              <a:rPr lang="en-US" sz="1600" dirty="0" err="1">
                <a:solidFill>
                  <a:sysClr val="windowText" lastClr="000000"/>
                </a:solidFill>
                <a:latin typeface="Tw Cen MT" panose="020B0602020104020603" pitchFamily="34" charset="0"/>
              </a:rPr>
              <a:t>dibiayai</a:t>
            </a:r>
            <a:r>
              <a:rPr lang="en-US" sz="1600" dirty="0">
                <a:solidFill>
                  <a:sysClr val="windowText" lastClr="000000"/>
                </a:solidFill>
                <a:latin typeface="Tw Cen MT" panose="020B0602020104020603" pitchFamily="34" charset="0"/>
              </a:rPr>
              <a:t> </a:t>
            </a:r>
            <a:r>
              <a:rPr lang="en-US" sz="1600" dirty="0" err="1">
                <a:solidFill>
                  <a:sysClr val="windowText" lastClr="000000"/>
                </a:solidFill>
                <a:latin typeface="Tw Cen MT" panose="020B0602020104020603" pitchFamily="34" charset="0"/>
              </a:rPr>
              <a:t>melalui</a:t>
            </a:r>
            <a:r>
              <a:rPr lang="en-US" sz="1600" dirty="0">
                <a:solidFill>
                  <a:sysClr val="windowText" lastClr="000000"/>
                </a:solidFill>
                <a:latin typeface="Tw Cen MT" panose="020B0602020104020603" pitchFamily="34" charset="0"/>
              </a:rPr>
              <a:t> DAK </a:t>
            </a:r>
            <a:r>
              <a:rPr lang="en-US" sz="1600" dirty="0" err="1">
                <a:solidFill>
                  <a:sysClr val="windowText" lastClr="000000"/>
                </a:solidFill>
                <a:latin typeface="Tw Cen MT" panose="020B0602020104020603" pitchFamily="34" charset="0"/>
              </a:rPr>
              <a:t>Fisik</a:t>
            </a:r>
            <a:r>
              <a:rPr lang="en-US" sz="1600" dirty="0">
                <a:solidFill>
                  <a:sysClr val="windowText" lastClr="000000"/>
                </a:solidFill>
                <a:latin typeface="Tw Cen MT" panose="020B0602020104020603" pitchFamily="34" charset="0"/>
              </a:rPr>
              <a:t>.</a:t>
            </a:r>
          </a:p>
        </p:txBody>
      </p:sp>
      <p:sp>
        <p:nvSpPr>
          <p:cNvPr id="119" name="Rectangle 118">
            <a:extLst>
              <a:ext uri="{FF2B5EF4-FFF2-40B4-BE49-F238E27FC236}">
                <a16:creationId xmlns:a16="http://schemas.microsoft.com/office/drawing/2014/main" xmlns="" id="{611B2747-F7A8-AB42-8879-2A0B051EE87E}"/>
              </a:ext>
            </a:extLst>
          </p:cNvPr>
          <p:cNvSpPr/>
          <p:nvPr/>
        </p:nvSpPr>
        <p:spPr bwMode="auto">
          <a:xfrm>
            <a:off x="943905" y="4560963"/>
            <a:ext cx="5747644" cy="3840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eaLnBrk="0" hangingPunct="0">
              <a:defRPr/>
            </a:pPr>
            <a:r>
              <a:rPr lang="en-US" b="1" dirty="0" err="1">
                <a:solidFill>
                  <a:sysClr val="windowText" lastClr="000000"/>
                </a:solidFill>
                <a:latin typeface="Tw Cen MT" panose="020B0602020104020603" pitchFamily="34" charset="0"/>
              </a:rPr>
              <a:t>Kemendagri</a:t>
            </a:r>
            <a:r>
              <a:rPr lang="en-US" b="1" dirty="0">
                <a:solidFill>
                  <a:sysClr val="windowText" lastClr="000000"/>
                </a:solidFill>
                <a:latin typeface="Tw Cen MT" panose="020B0602020104020603" pitchFamily="34" charset="0"/>
              </a:rPr>
              <a:t> </a:t>
            </a:r>
            <a:r>
              <a:rPr lang="en-US" b="1" dirty="0" err="1">
                <a:solidFill>
                  <a:sysClr val="windowText" lastClr="000000"/>
                </a:solidFill>
                <a:latin typeface="Tw Cen MT" panose="020B0602020104020603" pitchFamily="34" charset="0"/>
              </a:rPr>
              <a:t>melaksanakan</a:t>
            </a:r>
            <a:r>
              <a:rPr lang="en-US" b="1" dirty="0">
                <a:solidFill>
                  <a:sysClr val="windowText" lastClr="000000"/>
                </a:solidFill>
                <a:latin typeface="Tw Cen MT" panose="020B0602020104020603" pitchFamily="34" charset="0"/>
              </a:rPr>
              <a:t> </a:t>
            </a:r>
            <a:r>
              <a:rPr lang="en-US" b="1" dirty="0" err="1">
                <a:solidFill>
                  <a:sysClr val="windowText" lastClr="000000"/>
                </a:solidFill>
                <a:latin typeface="Tw Cen MT" panose="020B0602020104020603" pitchFamily="34" charset="0"/>
              </a:rPr>
              <a:t>Pembinaan</a:t>
            </a:r>
            <a:r>
              <a:rPr lang="en-US" b="1" dirty="0">
                <a:solidFill>
                  <a:sysClr val="windowText" lastClr="000000"/>
                </a:solidFill>
                <a:latin typeface="Tw Cen MT" panose="020B0602020104020603" pitchFamily="34" charset="0"/>
              </a:rPr>
              <a:t> </a:t>
            </a:r>
            <a:r>
              <a:rPr lang="en-US" b="1" dirty="0" err="1">
                <a:solidFill>
                  <a:sysClr val="windowText" lastClr="000000"/>
                </a:solidFill>
                <a:latin typeface="Tw Cen MT" panose="020B0602020104020603" pitchFamily="34" charset="0"/>
              </a:rPr>
              <a:t>Umum</a:t>
            </a:r>
            <a:r>
              <a:rPr lang="en-US" b="1" dirty="0">
                <a:solidFill>
                  <a:sysClr val="windowText" lastClr="000000"/>
                </a:solidFill>
                <a:latin typeface="Tw Cen MT" panose="020B0602020104020603" pitchFamily="34" charset="0"/>
              </a:rPr>
              <a:t> </a:t>
            </a:r>
            <a:r>
              <a:rPr lang="en-US" b="1" dirty="0" err="1">
                <a:solidFill>
                  <a:sysClr val="windowText" lastClr="000000"/>
                </a:solidFill>
                <a:latin typeface="Tw Cen MT" panose="020B0602020104020603" pitchFamily="34" charset="0"/>
              </a:rPr>
              <a:t>Penyelenggaraan</a:t>
            </a:r>
            <a:r>
              <a:rPr lang="en-US" b="1" dirty="0">
                <a:solidFill>
                  <a:sysClr val="windowText" lastClr="000000"/>
                </a:solidFill>
                <a:latin typeface="Tw Cen MT" panose="020B0602020104020603" pitchFamily="34" charset="0"/>
              </a:rPr>
              <a:t> </a:t>
            </a:r>
            <a:r>
              <a:rPr lang="en-US" b="1" dirty="0" err="1">
                <a:solidFill>
                  <a:sysClr val="windowText" lastClr="000000"/>
                </a:solidFill>
                <a:latin typeface="Tw Cen MT" panose="020B0602020104020603" pitchFamily="34" charset="0"/>
              </a:rPr>
              <a:t>Urusan</a:t>
            </a:r>
            <a:r>
              <a:rPr lang="en-US" b="1" dirty="0">
                <a:solidFill>
                  <a:sysClr val="windowText" lastClr="000000"/>
                </a:solidFill>
                <a:latin typeface="Tw Cen MT" panose="020B0602020104020603" pitchFamily="34" charset="0"/>
              </a:rPr>
              <a:t> </a:t>
            </a:r>
            <a:r>
              <a:rPr lang="en-US" b="1" dirty="0" err="1">
                <a:solidFill>
                  <a:sysClr val="windowText" lastClr="000000"/>
                </a:solidFill>
                <a:latin typeface="Tw Cen MT" panose="020B0602020104020603" pitchFamily="34" charset="0"/>
              </a:rPr>
              <a:t>Pemerintahan</a:t>
            </a:r>
            <a:r>
              <a:rPr lang="en-US" b="1" dirty="0">
                <a:solidFill>
                  <a:sysClr val="windowText" lastClr="000000"/>
                </a:solidFill>
                <a:latin typeface="Tw Cen MT" panose="020B0602020104020603" pitchFamily="34" charset="0"/>
              </a:rPr>
              <a:t> Daerah</a:t>
            </a:r>
          </a:p>
        </p:txBody>
      </p:sp>
      <p:sp>
        <p:nvSpPr>
          <p:cNvPr id="120" name="Rectangle 119">
            <a:extLst>
              <a:ext uri="{FF2B5EF4-FFF2-40B4-BE49-F238E27FC236}">
                <a16:creationId xmlns:a16="http://schemas.microsoft.com/office/drawing/2014/main" xmlns="" id="{A9AB7AAA-DA6F-5444-92D0-C5507064A310}"/>
              </a:ext>
            </a:extLst>
          </p:cNvPr>
          <p:cNvSpPr/>
          <p:nvPr/>
        </p:nvSpPr>
        <p:spPr>
          <a:xfrm>
            <a:off x="7387269" y="4163677"/>
            <a:ext cx="4685625" cy="1320736"/>
          </a:xfrm>
          <a:prstGeom prst="rect">
            <a:avLst/>
          </a:prstGeom>
          <a:solidFill>
            <a:schemeClr val="bg1">
              <a:lumMod val="95000"/>
              <a:alpha val="61000"/>
            </a:schemeClr>
          </a:solid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en-ID" sz="1500">
              <a:solidFill>
                <a:sysClr val="windowText" lastClr="000000"/>
              </a:solidFill>
            </a:endParaRPr>
          </a:p>
        </p:txBody>
      </p:sp>
      <p:sp>
        <p:nvSpPr>
          <p:cNvPr id="121" name="Rectangle 120">
            <a:extLst>
              <a:ext uri="{FF2B5EF4-FFF2-40B4-BE49-F238E27FC236}">
                <a16:creationId xmlns:a16="http://schemas.microsoft.com/office/drawing/2014/main" xmlns="" id="{29D0DBA2-1DE4-8D43-9D9E-0A23E6B6B6CE}"/>
              </a:ext>
            </a:extLst>
          </p:cNvPr>
          <p:cNvSpPr/>
          <p:nvPr/>
        </p:nvSpPr>
        <p:spPr bwMode="auto">
          <a:xfrm>
            <a:off x="7568367" y="4200319"/>
            <a:ext cx="4566532" cy="3840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eaLnBrk="0" hangingPunct="0">
              <a:defRPr/>
            </a:pPr>
            <a:r>
              <a:rPr lang="en-US" b="1" dirty="0" err="1">
                <a:solidFill>
                  <a:sysClr val="windowText" lastClr="000000"/>
                </a:solidFill>
                <a:latin typeface="Tw Cen MT" panose="020B0602020104020603" pitchFamily="34" charset="0"/>
              </a:rPr>
              <a:t>Gubernur</a:t>
            </a:r>
            <a:r>
              <a:rPr lang="en-US" b="1" dirty="0">
                <a:solidFill>
                  <a:sysClr val="windowText" lastClr="000000"/>
                </a:solidFill>
                <a:latin typeface="Tw Cen MT" panose="020B0602020104020603" pitchFamily="34" charset="0"/>
              </a:rPr>
              <a:t> </a:t>
            </a:r>
            <a:r>
              <a:rPr lang="en-US" b="1" dirty="0" err="1">
                <a:solidFill>
                  <a:sysClr val="windowText" lastClr="000000"/>
                </a:solidFill>
                <a:latin typeface="Tw Cen MT" panose="020B0602020104020603" pitchFamily="34" charset="0"/>
              </a:rPr>
              <a:t>Sebagai</a:t>
            </a:r>
            <a:r>
              <a:rPr lang="en-US" b="1" dirty="0">
                <a:solidFill>
                  <a:sysClr val="windowText" lastClr="000000"/>
                </a:solidFill>
                <a:latin typeface="Tw Cen MT" panose="020B0602020104020603" pitchFamily="34" charset="0"/>
              </a:rPr>
              <a:t> Wakil </a:t>
            </a:r>
            <a:r>
              <a:rPr lang="en-US" b="1" dirty="0" err="1">
                <a:solidFill>
                  <a:sysClr val="windowText" lastClr="000000"/>
                </a:solidFill>
                <a:latin typeface="Tw Cen MT" panose="020B0602020104020603" pitchFamily="34" charset="0"/>
              </a:rPr>
              <a:t>Pemerintah</a:t>
            </a:r>
            <a:r>
              <a:rPr lang="en-US" b="1" dirty="0">
                <a:solidFill>
                  <a:sysClr val="windowText" lastClr="000000"/>
                </a:solidFill>
                <a:latin typeface="Tw Cen MT" panose="020B0602020104020603" pitchFamily="34" charset="0"/>
              </a:rPr>
              <a:t> Pusat </a:t>
            </a:r>
          </a:p>
        </p:txBody>
      </p:sp>
      <p:sp>
        <p:nvSpPr>
          <p:cNvPr id="122" name="Rectangle 121">
            <a:extLst>
              <a:ext uri="{FF2B5EF4-FFF2-40B4-BE49-F238E27FC236}">
                <a16:creationId xmlns:a16="http://schemas.microsoft.com/office/drawing/2014/main" xmlns="" id="{68C1FBA7-8C35-B545-9A16-CAAE310B7846}"/>
              </a:ext>
            </a:extLst>
          </p:cNvPr>
          <p:cNvSpPr/>
          <p:nvPr/>
        </p:nvSpPr>
        <p:spPr>
          <a:xfrm>
            <a:off x="7522542" y="4591199"/>
            <a:ext cx="4488788" cy="815604"/>
          </a:xfrm>
          <a:prstGeom prst="rect">
            <a:avLst/>
          </a:prstGeom>
          <a:noFill/>
          <a:ln>
            <a:noFill/>
          </a:ln>
        </p:spPr>
        <p:txBody>
          <a:bodyPr wrap="square" lIns="121917" tIns="60958" rIns="121917" bIns="60958">
            <a:spAutoFit/>
          </a:bodyPr>
          <a:lstStyle/>
          <a:p>
            <a:pPr algn="ctr" eaLnBrk="0" hangingPunct="0">
              <a:defRPr/>
            </a:pPr>
            <a:r>
              <a:rPr lang="en-US" sz="1500" dirty="0" err="1">
                <a:solidFill>
                  <a:sysClr val="windowText" lastClr="000000"/>
                </a:solidFill>
                <a:latin typeface="Tw Cen MT" panose="020B0602020104020603" pitchFamily="34" charset="0"/>
              </a:rPr>
              <a:t>Melaksanakan</a:t>
            </a:r>
            <a:r>
              <a:rPr lang="en-US" sz="1500" dirty="0">
                <a:solidFill>
                  <a:sysClr val="windowText" lastClr="000000"/>
                </a:solidFill>
                <a:latin typeface="Tw Cen MT" panose="020B0602020104020603" pitchFamily="34" charset="0"/>
              </a:rPr>
              <a:t> </a:t>
            </a:r>
            <a:r>
              <a:rPr lang="en-US" sz="1500" dirty="0" err="1">
                <a:solidFill>
                  <a:sysClr val="windowText" lastClr="000000"/>
                </a:solidFill>
                <a:latin typeface="Tw Cen MT" panose="020B0602020104020603" pitchFamily="34" charset="0"/>
              </a:rPr>
              <a:t>Pembinaan</a:t>
            </a:r>
            <a:r>
              <a:rPr lang="en-US" sz="1500" dirty="0">
                <a:solidFill>
                  <a:sysClr val="windowText" lastClr="000000"/>
                </a:solidFill>
                <a:latin typeface="Tw Cen MT" panose="020B0602020104020603" pitchFamily="34" charset="0"/>
              </a:rPr>
              <a:t> dan </a:t>
            </a:r>
            <a:r>
              <a:rPr lang="en-US" sz="1500" dirty="0" err="1">
                <a:solidFill>
                  <a:sysClr val="windowText" lastClr="000000"/>
                </a:solidFill>
                <a:latin typeface="Tw Cen MT" panose="020B0602020104020603" pitchFamily="34" charset="0"/>
              </a:rPr>
              <a:t>Pengawasan</a:t>
            </a:r>
            <a:r>
              <a:rPr lang="en-US" sz="1500" dirty="0">
                <a:solidFill>
                  <a:sysClr val="windowText" lastClr="000000"/>
                </a:solidFill>
                <a:latin typeface="Tw Cen MT" panose="020B0602020104020603" pitchFamily="34" charset="0"/>
              </a:rPr>
              <a:t> </a:t>
            </a:r>
            <a:r>
              <a:rPr lang="en-US" sz="1500" dirty="0" err="1">
                <a:solidFill>
                  <a:sysClr val="windowText" lastClr="000000"/>
                </a:solidFill>
                <a:latin typeface="Tw Cen MT" panose="020B0602020104020603" pitchFamily="34" charset="0"/>
              </a:rPr>
              <a:t>penyelenggaraan</a:t>
            </a:r>
            <a:r>
              <a:rPr lang="en-US" sz="1500" dirty="0">
                <a:solidFill>
                  <a:sysClr val="windowText" lastClr="000000"/>
                </a:solidFill>
                <a:latin typeface="Tw Cen MT" panose="020B0602020104020603" pitchFamily="34" charset="0"/>
              </a:rPr>
              <a:t> </a:t>
            </a:r>
            <a:r>
              <a:rPr lang="en-US" sz="1500" dirty="0" err="1">
                <a:solidFill>
                  <a:sysClr val="windowText" lastClr="000000"/>
                </a:solidFill>
                <a:latin typeface="Tw Cen MT" panose="020B0602020104020603" pitchFamily="34" charset="0"/>
              </a:rPr>
              <a:t>urusan</a:t>
            </a:r>
            <a:r>
              <a:rPr lang="en-US" sz="1500" dirty="0">
                <a:solidFill>
                  <a:sysClr val="windowText" lastClr="000000"/>
                </a:solidFill>
                <a:latin typeface="Tw Cen MT" panose="020B0602020104020603" pitchFamily="34" charset="0"/>
              </a:rPr>
              <a:t> </a:t>
            </a:r>
            <a:r>
              <a:rPr lang="en-US" sz="1500" dirty="0" err="1">
                <a:solidFill>
                  <a:sysClr val="windowText" lastClr="000000"/>
                </a:solidFill>
                <a:latin typeface="Tw Cen MT" panose="020B0602020104020603" pitchFamily="34" charset="0"/>
              </a:rPr>
              <a:t>pemerintahan</a:t>
            </a:r>
            <a:r>
              <a:rPr lang="en-US" sz="1500" dirty="0">
                <a:solidFill>
                  <a:sysClr val="windowText" lastClr="000000"/>
                </a:solidFill>
                <a:latin typeface="Tw Cen MT" panose="020B0602020104020603" pitchFamily="34" charset="0"/>
              </a:rPr>
              <a:t> yang </a:t>
            </a:r>
            <a:r>
              <a:rPr lang="en-US" sz="1500" dirty="0" err="1">
                <a:solidFill>
                  <a:sysClr val="windowText" lastClr="000000"/>
                </a:solidFill>
                <a:latin typeface="Tw Cen MT" panose="020B0602020104020603" pitchFamily="34" charset="0"/>
              </a:rPr>
              <a:t>menjadi</a:t>
            </a:r>
            <a:r>
              <a:rPr lang="en-US" sz="1500" dirty="0">
                <a:solidFill>
                  <a:sysClr val="windowText" lastClr="000000"/>
                </a:solidFill>
                <a:latin typeface="Tw Cen MT" panose="020B0602020104020603" pitchFamily="34" charset="0"/>
              </a:rPr>
              <a:t> </a:t>
            </a:r>
            <a:r>
              <a:rPr lang="en-US" sz="1500" dirty="0" err="1">
                <a:solidFill>
                  <a:sysClr val="windowText" lastClr="000000"/>
                </a:solidFill>
                <a:latin typeface="Tw Cen MT" panose="020B0602020104020603" pitchFamily="34" charset="0"/>
              </a:rPr>
              <a:t>kewenangan</a:t>
            </a:r>
            <a:r>
              <a:rPr lang="en-US" sz="1500" dirty="0">
                <a:solidFill>
                  <a:sysClr val="windowText" lastClr="000000"/>
                </a:solidFill>
                <a:latin typeface="Tw Cen MT" panose="020B0602020104020603" pitchFamily="34" charset="0"/>
              </a:rPr>
              <a:t> </a:t>
            </a:r>
            <a:r>
              <a:rPr lang="en-US" sz="1500" dirty="0" err="1">
                <a:solidFill>
                  <a:sysClr val="windowText" lastClr="000000"/>
                </a:solidFill>
                <a:latin typeface="Tw Cen MT" panose="020B0602020104020603" pitchFamily="34" charset="0"/>
              </a:rPr>
              <a:t>kabupaten</a:t>
            </a:r>
            <a:r>
              <a:rPr lang="en-US" sz="1500" dirty="0">
                <a:solidFill>
                  <a:sysClr val="windowText" lastClr="000000"/>
                </a:solidFill>
                <a:latin typeface="Tw Cen MT" panose="020B0602020104020603" pitchFamily="34" charset="0"/>
              </a:rPr>
              <a:t>/</a:t>
            </a:r>
            <a:r>
              <a:rPr lang="en-US" sz="1500" dirty="0" err="1">
                <a:solidFill>
                  <a:sysClr val="windowText" lastClr="000000"/>
                </a:solidFill>
                <a:latin typeface="Tw Cen MT" panose="020B0602020104020603" pitchFamily="34" charset="0"/>
              </a:rPr>
              <a:t>kota</a:t>
            </a:r>
            <a:endParaRPr lang="en-US" sz="1500" dirty="0">
              <a:solidFill>
                <a:sysClr val="windowText" lastClr="000000"/>
              </a:solidFill>
              <a:latin typeface="Tw Cen MT" panose="020B0602020104020603" pitchFamily="34" charset="0"/>
            </a:endParaRPr>
          </a:p>
        </p:txBody>
      </p:sp>
      <p:sp>
        <p:nvSpPr>
          <p:cNvPr id="123" name="Isosceles Triangle 2">
            <a:extLst>
              <a:ext uri="{FF2B5EF4-FFF2-40B4-BE49-F238E27FC236}">
                <a16:creationId xmlns:a16="http://schemas.microsoft.com/office/drawing/2014/main" xmlns="" id="{CEEF3248-F827-DD40-8C7E-2798DC728B1E}"/>
              </a:ext>
            </a:extLst>
          </p:cNvPr>
          <p:cNvSpPr/>
          <p:nvPr/>
        </p:nvSpPr>
        <p:spPr>
          <a:xfrm rot="10800000">
            <a:off x="9434906" y="5471187"/>
            <a:ext cx="590349" cy="261312"/>
          </a:xfrm>
          <a:prstGeom prs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en-US"/>
          </a:p>
        </p:txBody>
      </p:sp>
      <p:sp>
        <p:nvSpPr>
          <p:cNvPr id="124" name="Rectangle 123">
            <a:extLst>
              <a:ext uri="{FF2B5EF4-FFF2-40B4-BE49-F238E27FC236}">
                <a16:creationId xmlns:a16="http://schemas.microsoft.com/office/drawing/2014/main" xmlns="" id="{70821185-0068-8542-B701-1F976522EA63}"/>
              </a:ext>
            </a:extLst>
          </p:cNvPr>
          <p:cNvSpPr/>
          <p:nvPr/>
        </p:nvSpPr>
        <p:spPr bwMode="auto">
          <a:xfrm>
            <a:off x="7341867" y="5798286"/>
            <a:ext cx="4650736" cy="575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eaLnBrk="0" hangingPunct="0">
              <a:defRPr/>
            </a:pPr>
            <a:r>
              <a:rPr lang="id-ID" sz="1500" dirty="0">
                <a:solidFill>
                  <a:sysClr val="windowText" lastClr="000000"/>
                </a:solidFill>
                <a:latin typeface="Tw Cen MT" panose="020B0602020104020603" pitchFamily="34" charset="0"/>
              </a:rPr>
              <a:t>Hubungan Gubernur sebagai Wakil Pemerintah Pusat dengan Bupati/Walikota bersifat hierarkis fungsional</a:t>
            </a:r>
            <a:endParaRPr lang="en-US" sz="2100" dirty="0">
              <a:solidFill>
                <a:sysClr val="windowText" lastClr="000000"/>
              </a:solidFill>
              <a:latin typeface="Tw Cen MT" panose="020B0602020104020603" pitchFamily="34" charset="0"/>
            </a:endParaRPr>
          </a:p>
        </p:txBody>
      </p:sp>
      <p:sp>
        <p:nvSpPr>
          <p:cNvPr id="125" name="Rectangle 124">
            <a:extLst>
              <a:ext uri="{FF2B5EF4-FFF2-40B4-BE49-F238E27FC236}">
                <a16:creationId xmlns:a16="http://schemas.microsoft.com/office/drawing/2014/main" xmlns="" id="{7F5E5EF2-90AF-0A4F-BED0-F212232BC13C}"/>
              </a:ext>
            </a:extLst>
          </p:cNvPr>
          <p:cNvSpPr/>
          <p:nvPr/>
        </p:nvSpPr>
        <p:spPr>
          <a:xfrm>
            <a:off x="548244" y="655511"/>
            <a:ext cx="8703839" cy="738660"/>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lIns="121917" tIns="60958" rIns="121917" bIns="60958">
            <a:spAutoFit/>
          </a:bodyPr>
          <a:lstStyle/>
          <a:p>
            <a:pPr marL="14940">
              <a:spcBef>
                <a:spcPts val="905"/>
              </a:spcBef>
            </a:pPr>
            <a:r>
              <a:rPr lang="en-US" sz="2000" b="1" dirty="0">
                <a:solidFill>
                  <a:sysClr val="windowText" lastClr="000000"/>
                </a:solidFill>
                <a:latin typeface="Tw Cen MT" panose="020B0602020104020603" pitchFamily="34" charset="0"/>
              </a:rPr>
              <a:t>MEKANISME PEMBINAAN DAN PENGAWASAN PENYELENGGARAAN URUSAN PEMERINTAHAN DAERAH</a:t>
            </a:r>
          </a:p>
        </p:txBody>
      </p:sp>
      <p:sp>
        <p:nvSpPr>
          <p:cNvPr id="126" name="Rectangle 125">
            <a:extLst>
              <a:ext uri="{FF2B5EF4-FFF2-40B4-BE49-F238E27FC236}">
                <a16:creationId xmlns:a16="http://schemas.microsoft.com/office/drawing/2014/main" xmlns="" id="{3FC10A67-C6CF-A34B-B1AC-F01948E1C246}"/>
              </a:ext>
            </a:extLst>
          </p:cNvPr>
          <p:cNvSpPr/>
          <p:nvPr/>
        </p:nvSpPr>
        <p:spPr>
          <a:xfrm>
            <a:off x="583864" y="1334439"/>
            <a:ext cx="3296907" cy="348813"/>
          </a:xfrm>
          <a:prstGeom prst="rect">
            <a:avLst/>
          </a:prstGeom>
          <a:noFill/>
          <a:ln>
            <a:noFill/>
          </a:ln>
          <a:effectLst/>
        </p:spPr>
        <p:txBody>
          <a:bodyPr wrap="square" lIns="121917" tIns="60958" rIns="121917" bIns="60958">
            <a:spAutoFit/>
          </a:bodyPr>
          <a:lstStyle/>
          <a:p>
            <a:pPr eaLnBrk="0" hangingPunct="0">
              <a:defRPr/>
            </a:pPr>
            <a:r>
              <a:rPr lang="en-US" sz="1400" b="1" dirty="0" err="1">
                <a:solidFill>
                  <a:schemeClr val="tx1">
                    <a:lumMod val="75000"/>
                    <a:lumOff val="25000"/>
                  </a:schemeClr>
                </a:solidFill>
                <a:latin typeface="Tw Cen MT" panose="020B0602020104020603" pitchFamily="34" charset="0"/>
              </a:rPr>
              <a:t>Pasal</a:t>
            </a:r>
            <a:r>
              <a:rPr lang="en-US" sz="1400" b="1" dirty="0">
                <a:solidFill>
                  <a:schemeClr val="tx1">
                    <a:lumMod val="75000"/>
                    <a:lumOff val="25000"/>
                  </a:schemeClr>
                </a:solidFill>
                <a:latin typeface="Tw Cen MT" panose="020B0602020104020603" pitchFamily="34" charset="0"/>
              </a:rPr>
              <a:t> 373 </a:t>
            </a:r>
            <a:r>
              <a:rPr lang="en-US" sz="1400" b="1" dirty="0" err="1">
                <a:solidFill>
                  <a:schemeClr val="tx1">
                    <a:lumMod val="75000"/>
                    <a:lumOff val="25000"/>
                  </a:schemeClr>
                </a:solidFill>
                <a:latin typeface="Tw Cen MT" panose="020B0602020104020603" pitchFamily="34" charset="0"/>
              </a:rPr>
              <a:t>s.d</a:t>
            </a:r>
            <a:r>
              <a:rPr lang="en-US" sz="1400" b="1" dirty="0">
                <a:solidFill>
                  <a:schemeClr val="tx1">
                    <a:lumMod val="75000"/>
                    <a:lumOff val="25000"/>
                  </a:schemeClr>
                </a:solidFill>
                <a:latin typeface="Tw Cen MT" panose="020B0602020104020603" pitchFamily="34" charset="0"/>
              </a:rPr>
              <a:t> 378, UU 23 2014</a:t>
            </a:r>
            <a:endParaRPr lang="th-TH" sz="1400" b="1" dirty="0">
              <a:solidFill>
                <a:schemeClr val="tx1">
                  <a:lumMod val="75000"/>
                  <a:lumOff val="25000"/>
                </a:schemeClr>
              </a:solidFill>
              <a:latin typeface="Tw Cen MT" panose="020B0602020104020603" pitchFamily="34" charset="0"/>
            </a:endParaRPr>
          </a:p>
        </p:txBody>
      </p:sp>
    </p:spTree>
    <p:extLst>
      <p:ext uri="{BB962C8B-B14F-4D97-AF65-F5344CB8AC3E}">
        <p14:creationId xmlns:p14="http://schemas.microsoft.com/office/powerpoint/2010/main" val="20851094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7"/>
          </p:nvPr>
        </p:nvSpPr>
        <p:spPr>
          <a:xfrm>
            <a:off x="11624182" y="6208817"/>
            <a:ext cx="347979" cy="349250"/>
          </a:xfrm>
        </p:spPr>
        <p:txBody>
          <a:bodyPr/>
          <a:lstStyle/>
          <a:p>
            <a:pPr marL="38100">
              <a:lnSpc>
                <a:spcPct val="100000"/>
              </a:lnSpc>
              <a:spcBef>
                <a:spcPts val="254"/>
              </a:spcBef>
            </a:pPr>
            <a:fld id="{81D60167-4931-47E6-BA6A-407CBD079E47}" type="slidenum">
              <a:rPr lang="id-ID" spc="-5" smtClean="0"/>
              <a:t>8</a:t>
            </a:fld>
            <a:endParaRPr lang="id-ID" spc="-5" dirty="0"/>
          </a:p>
        </p:txBody>
      </p:sp>
      <p:sp>
        <p:nvSpPr>
          <p:cNvPr id="6" name="Rectangle 3"/>
          <p:cNvSpPr/>
          <p:nvPr/>
        </p:nvSpPr>
        <p:spPr>
          <a:xfrm>
            <a:off x="4163496" y="-1"/>
            <a:ext cx="8014855" cy="304801"/>
          </a:xfrm>
          <a:custGeom>
            <a:avLst/>
            <a:gdLst>
              <a:gd name="connsiteX0" fmla="*/ 0 w 8001000"/>
              <a:gd name="connsiteY0" fmla="*/ 0 h 228600"/>
              <a:gd name="connsiteX1" fmla="*/ 8001000 w 8001000"/>
              <a:gd name="connsiteY1" fmla="*/ 0 h 228600"/>
              <a:gd name="connsiteX2" fmla="*/ 8001000 w 8001000"/>
              <a:gd name="connsiteY2" fmla="*/ 228600 h 228600"/>
              <a:gd name="connsiteX3" fmla="*/ 0 w 8001000"/>
              <a:gd name="connsiteY3" fmla="*/ 228600 h 228600"/>
              <a:gd name="connsiteX4" fmla="*/ 0 w 8001000"/>
              <a:gd name="connsiteY4" fmla="*/ 0 h 228600"/>
              <a:gd name="connsiteX0" fmla="*/ 0 w 8001000"/>
              <a:gd name="connsiteY0" fmla="*/ 0 h 242454"/>
              <a:gd name="connsiteX1" fmla="*/ 8001000 w 8001000"/>
              <a:gd name="connsiteY1" fmla="*/ 0 h 242454"/>
              <a:gd name="connsiteX2" fmla="*/ 8001000 w 8001000"/>
              <a:gd name="connsiteY2" fmla="*/ 228600 h 242454"/>
              <a:gd name="connsiteX3" fmla="*/ 207818 w 8001000"/>
              <a:gd name="connsiteY3" fmla="*/ 242454 h 242454"/>
              <a:gd name="connsiteX4" fmla="*/ 0 w 8001000"/>
              <a:gd name="connsiteY4" fmla="*/ 0 h 2424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1000" h="242454">
                <a:moveTo>
                  <a:pt x="0" y="0"/>
                </a:moveTo>
                <a:lnTo>
                  <a:pt x="8001000" y="0"/>
                </a:lnTo>
                <a:lnTo>
                  <a:pt x="8001000" y="228600"/>
                </a:lnTo>
                <a:lnTo>
                  <a:pt x="207818" y="242454"/>
                </a:lnTo>
                <a:lnTo>
                  <a:pt x="0" y="0"/>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4"/>
          <p:cNvSpPr/>
          <p:nvPr/>
        </p:nvSpPr>
        <p:spPr>
          <a:xfrm>
            <a:off x="1362075" y="6316277"/>
            <a:ext cx="4648200" cy="259200"/>
          </a:xfrm>
          <a:custGeom>
            <a:avLst/>
            <a:gdLst>
              <a:gd name="connsiteX0" fmla="*/ 0 w 4648200"/>
              <a:gd name="connsiteY0" fmla="*/ 0 h 259200"/>
              <a:gd name="connsiteX1" fmla="*/ 4648200 w 4648200"/>
              <a:gd name="connsiteY1" fmla="*/ 0 h 259200"/>
              <a:gd name="connsiteX2" fmla="*/ 4648200 w 4648200"/>
              <a:gd name="connsiteY2" fmla="*/ 259200 h 259200"/>
              <a:gd name="connsiteX3" fmla="*/ 0 w 4648200"/>
              <a:gd name="connsiteY3" fmla="*/ 259200 h 259200"/>
              <a:gd name="connsiteX4" fmla="*/ 0 w 4648200"/>
              <a:gd name="connsiteY4" fmla="*/ 0 h 259200"/>
              <a:gd name="connsiteX0" fmla="*/ 0 w 4648200"/>
              <a:gd name="connsiteY0" fmla="*/ 0 h 259200"/>
              <a:gd name="connsiteX1" fmla="*/ 4648200 w 4648200"/>
              <a:gd name="connsiteY1" fmla="*/ 0 h 259200"/>
              <a:gd name="connsiteX2" fmla="*/ 4648200 w 4648200"/>
              <a:gd name="connsiteY2" fmla="*/ 259200 h 259200"/>
              <a:gd name="connsiteX3" fmla="*/ 104775 w 4648200"/>
              <a:gd name="connsiteY3" fmla="*/ 259200 h 259200"/>
              <a:gd name="connsiteX4" fmla="*/ 0 w 4648200"/>
              <a:gd name="connsiteY4" fmla="*/ 0 h 259200"/>
              <a:gd name="connsiteX0" fmla="*/ 0 w 4648200"/>
              <a:gd name="connsiteY0" fmla="*/ 0 h 259200"/>
              <a:gd name="connsiteX1" fmla="*/ 4648200 w 4648200"/>
              <a:gd name="connsiteY1" fmla="*/ 0 h 259200"/>
              <a:gd name="connsiteX2" fmla="*/ 4543425 w 4648200"/>
              <a:gd name="connsiteY2" fmla="*/ 259200 h 259200"/>
              <a:gd name="connsiteX3" fmla="*/ 104775 w 4648200"/>
              <a:gd name="connsiteY3" fmla="*/ 259200 h 259200"/>
              <a:gd name="connsiteX4" fmla="*/ 0 w 4648200"/>
              <a:gd name="connsiteY4" fmla="*/ 0 h 25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8200" h="259200">
                <a:moveTo>
                  <a:pt x="0" y="0"/>
                </a:moveTo>
                <a:lnTo>
                  <a:pt x="4648200" y="0"/>
                </a:lnTo>
                <a:lnTo>
                  <a:pt x="4543425" y="259200"/>
                </a:lnTo>
                <a:lnTo>
                  <a:pt x="104775" y="259200"/>
                </a:lnTo>
                <a:lnTo>
                  <a:pt x="0" y="0"/>
                </a:lnTo>
                <a:close/>
              </a:path>
            </a:pathLst>
          </a:custGeom>
          <a:solidFill>
            <a:srgbClr val="CC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4367153" y="313316"/>
            <a:ext cx="7824848" cy="10091"/>
            <a:chOff x="4367153" y="329082"/>
            <a:chExt cx="7824848" cy="10091"/>
          </a:xfrm>
        </p:grpSpPr>
        <p:cxnSp>
          <p:nvCxnSpPr>
            <p:cNvPr id="12" name="Straight Connector 11"/>
            <p:cNvCxnSpPr/>
            <p:nvPr/>
          </p:nvCxnSpPr>
          <p:spPr>
            <a:xfrm>
              <a:off x="4367153" y="339173"/>
              <a:ext cx="2610924" cy="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970153" y="332760"/>
              <a:ext cx="2610924" cy="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9581077" y="329082"/>
              <a:ext cx="2610924" cy="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1137" y="6276562"/>
            <a:ext cx="6009138" cy="3534"/>
            <a:chOff x="1137" y="6551585"/>
            <a:chExt cx="6009138" cy="3534"/>
          </a:xfrm>
        </p:grpSpPr>
        <p:cxnSp>
          <p:nvCxnSpPr>
            <p:cNvPr id="16" name="Straight Connector 15"/>
            <p:cNvCxnSpPr/>
            <p:nvPr/>
          </p:nvCxnSpPr>
          <p:spPr>
            <a:xfrm flipH="1">
              <a:off x="4005201" y="6555119"/>
              <a:ext cx="2005074" cy="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2006211" y="6551847"/>
              <a:ext cx="2005074" cy="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1137" y="6551585"/>
              <a:ext cx="2005074" cy="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63" name="Rectangle 62">
            <a:extLst>
              <a:ext uri="{FF2B5EF4-FFF2-40B4-BE49-F238E27FC236}">
                <a16:creationId xmlns:a16="http://schemas.microsoft.com/office/drawing/2014/main" xmlns="" id="{00C17389-D4E3-0548-B8D0-30329552879B}"/>
              </a:ext>
            </a:extLst>
          </p:cNvPr>
          <p:cNvSpPr/>
          <p:nvPr/>
        </p:nvSpPr>
        <p:spPr>
          <a:xfrm>
            <a:off x="6226835" y="1447800"/>
            <a:ext cx="5328324" cy="4824101"/>
          </a:xfrm>
          <a:prstGeom prst="rect">
            <a:avLst/>
          </a:prstGeom>
          <a:solidFill>
            <a:schemeClr val="bg1">
              <a:lumMod val="95000"/>
              <a:alpha val="47000"/>
            </a:schemeClr>
          </a:solidFill>
          <a:ln>
            <a:solidFill>
              <a:schemeClr val="tx2">
                <a:lumMod val="60000"/>
                <a:lumOff val="40000"/>
              </a:schemeClr>
            </a:solidFill>
          </a:ln>
        </p:spPr>
        <p:style>
          <a:lnRef idx="1">
            <a:schemeClr val="accent6"/>
          </a:lnRef>
          <a:fillRef idx="2">
            <a:schemeClr val="accent6"/>
          </a:fillRef>
          <a:effectRef idx="1">
            <a:schemeClr val="accent6"/>
          </a:effectRef>
          <a:fontRef idx="minor">
            <a:schemeClr val="dk1"/>
          </a:fontRef>
        </p:style>
        <p:txBody>
          <a:bodyPr lIns="121917" tIns="60958" rIns="121917" bIns="60958" rtlCol="0" anchor="ctr"/>
          <a:lstStyle/>
          <a:p>
            <a:pPr marL="228594" indent="-228594">
              <a:buFont typeface="Arial" panose="020B0604020202020204" pitchFamily="34" charset="0"/>
              <a:buChar char="•"/>
            </a:pPr>
            <a:endParaRPr lang="en-ID" dirty="0">
              <a:solidFill>
                <a:schemeClr val="tx1"/>
              </a:solidFill>
              <a:latin typeface="Arial Narrow" panose="020B0606020202030204" pitchFamily="34" charset="0"/>
            </a:endParaRPr>
          </a:p>
        </p:txBody>
      </p:sp>
      <p:sp>
        <p:nvSpPr>
          <p:cNvPr id="64" name="Rectangle 63">
            <a:extLst>
              <a:ext uri="{FF2B5EF4-FFF2-40B4-BE49-F238E27FC236}">
                <a16:creationId xmlns:a16="http://schemas.microsoft.com/office/drawing/2014/main" xmlns="" id="{8461A9E7-2846-9044-BFA9-2E83E4E7B020}"/>
              </a:ext>
            </a:extLst>
          </p:cNvPr>
          <p:cNvSpPr/>
          <p:nvPr/>
        </p:nvSpPr>
        <p:spPr>
          <a:xfrm>
            <a:off x="6642973" y="1521210"/>
            <a:ext cx="2430351" cy="410369"/>
          </a:xfrm>
          <a:prstGeom prst="rect">
            <a:avLst/>
          </a:prstGeom>
          <a:solidFill>
            <a:schemeClr val="tx2"/>
          </a:solidFill>
          <a:ln>
            <a:noFill/>
          </a:ln>
        </p:spPr>
        <p:style>
          <a:lnRef idx="1">
            <a:schemeClr val="accent4"/>
          </a:lnRef>
          <a:fillRef idx="2">
            <a:schemeClr val="accent4"/>
          </a:fillRef>
          <a:effectRef idx="1">
            <a:schemeClr val="accent4"/>
          </a:effectRef>
          <a:fontRef idx="minor">
            <a:schemeClr val="dk1"/>
          </a:fontRef>
        </p:style>
        <p:txBody>
          <a:bodyPr wrap="square" lIns="121917" tIns="60958" rIns="121917" bIns="60958">
            <a:spAutoFit/>
          </a:bodyPr>
          <a:lstStyle/>
          <a:p>
            <a:r>
              <a:rPr lang="en-US" b="1" dirty="0">
                <a:solidFill>
                  <a:srgbClr val="FFFFFF"/>
                </a:solidFill>
                <a:latin typeface="Tw Cen MT" panose="020B0602020104020603" pitchFamily="34" charset="0"/>
              </a:rPr>
              <a:t>PEMBIAYAAN GWPP</a:t>
            </a:r>
          </a:p>
        </p:txBody>
      </p:sp>
      <p:sp>
        <p:nvSpPr>
          <p:cNvPr id="65" name="Rectangle 64">
            <a:extLst>
              <a:ext uri="{FF2B5EF4-FFF2-40B4-BE49-F238E27FC236}">
                <a16:creationId xmlns:a16="http://schemas.microsoft.com/office/drawing/2014/main" xmlns="" id="{932DAF77-A3ED-F74D-A96B-BFF11D92423C}"/>
              </a:ext>
            </a:extLst>
          </p:cNvPr>
          <p:cNvSpPr/>
          <p:nvPr/>
        </p:nvSpPr>
        <p:spPr>
          <a:xfrm>
            <a:off x="6517026" y="1931579"/>
            <a:ext cx="4953927" cy="1600439"/>
          </a:xfrm>
          <a:prstGeom prst="rect">
            <a:avLst/>
          </a:prstGeom>
        </p:spPr>
        <p:txBody>
          <a:bodyPr wrap="square" lIns="121917" tIns="60958" rIns="121917" bIns="60958">
            <a:spAutoFit/>
          </a:bodyPr>
          <a:lstStyle/>
          <a:p>
            <a:r>
              <a:rPr lang="en-US" sz="2400" dirty="0" err="1">
                <a:latin typeface="Tw Cen MT" panose="020B0602020104020603" pitchFamily="34" charset="0"/>
                <a:ea typeface="Cambria" panose="02040503050406030204" pitchFamily="18" charset="0"/>
                <a:cs typeface="Times New Roman" panose="02020603050405020304" pitchFamily="18" charset="0"/>
              </a:rPr>
              <a:t>Pendanaan</a:t>
            </a:r>
            <a:r>
              <a:rPr lang="en-US" sz="2400" dirty="0">
                <a:latin typeface="Tw Cen MT" panose="020B0602020104020603" pitchFamily="34" charset="0"/>
                <a:ea typeface="Cambria" panose="02040503050406030204" pitchFamily="18" charset="0"/>
                <a:cs typeface="Times New Roman" panose="02020603050405020304" pitchFamily="18" charset="0"/>
              </a:rPr>
              <a:t> </a:t>
            </a:r>
            <a:r>
              <a:rPr lang="en-US" sz="2400" dirty="0" err="1">
                <a:latin typeface="Tw Cen MT" panose="020B0602020104020603" pitchFamily="34" charset="0"/>
                <a:ea typeface="Cambria" panose="02040503050406030204" pitchFamily="18" charset="0"/>
                <a:cs typeface="Times New Roman" panose="02020603050405020304" pitchFamily="18" charset="0"/>
              </a:rPr>
              <a:t>tugas</a:t>
            </a:r>
            <a:r>
              <a:rPr lang="en-US" sz="2400" dirty="0">
                <a:latin typeface="Tw Cen MT" panose="020B0602020104020603" pitchFamily="34" charset="0"/>
                <a:ea typeface="Cambria" panose="02040503050406030204" pitchFamily="18" charset="0"/>
                <a:cs typeface="Times New Roman" panose="02020603050405020304" pitchFamily="18" charset="0"/>
              </a:rPr>
              <a:t> dan </a:t>
            </a:r>
            <a:r>
              <a:rPr lang="en-US" sz="2400" dirty="0" err="1">
                <a:latin typeface="Tw Cen MT" panose="020B0602020104020603" pitchFamily="34" charset="0"/>
                <a:ea typeface="Cambria" panose="02040503050406030204" pitchFamily="18" charset="0"/>
                <a:cs typeface="Times New Roman" panose="02020603050405020304" pitchFamily="18" charset="0"/>
              </a:rPr>
              <a:t>wewenang</a:t>
            </a:r>
            <a:r>
              <a:rPr lang="en-US" sz="2400" dirty="0">
                <a:latin typeface="Tw Cen MT" panose="020B0602020104020603" pitchFamily="34" charset="0"/>
                <a:ea typeface="Cambria" panose="02040503050406030204" pitchFamily="18" charset="0"/>
                <a:cs typeface="Times New Roman" panose="02020603050405020304" pitchFamily="18" charset="0"/>
              </a:rPr>
              <a:t> </a:t>
            </a:r>
            <a:r>
              <a:rPr lang="en-US" sz="2400" dirty="0" err="1">
                <a:latin typeface="Tw Cen MT" panose="020B0602020104020603" pitchFamily="34" charset="0"/>
                <a:ea typeface="Cambria" panose="02040503050406030204" pitchFamily="18" charset="0"/>
                <a:cs typeface="Times New Roman" panose="02020603050405020304" pitchFamily="18" charset="0"/>
              </a:rPr>
              <a:t>Gubernur</a:t>
            </a:r>
            <a:r>
              <a:rPr lang="en-US" sz="2400" dirty="0">
                <a:latin typeface="Tw Cen MT" panose="020B0602020104020603" pitchFamily="34" charset="0"/>
                <a:ea typeface="Cambria" panose="02040503050406030204" pitchFamily="18" charset="0"/>
                <a:cs typeface="Times New Roman" panose="02020603050405020304" pitchFamily="18" charset="0"/>
              </a:rPr>
              <a:t>  </a:t>
            </a:r>
            <a:r>
              <a:rPr lang="en-US" sz="2400" dirty="0" err="1">
                <a:latin typeface="Tw Cen MT" panose="020B0602020104020603" pitchFamily="34" charset="0"/>
                <a:ea typeface="Cambria" panose="02040503050406030204" pitchFamily="18" charset="0"/>
                <a:cs typeface="Times New Roman" panose="02020603050405020304" pitchFamily="18" charset="0"/>
              </a:rPr>
              <a:t>sebagai</a:t>
            </a:r>
            <a:r>
              <a:rPr lang="en-US" sz="2400" dirty="0">
                <a:latin typeface="Tw Cen MT" panose="020B0602020104020603" pitchFamily="34" charset="0"/>
                <a:ea typeface="Cambria" panose="02040503050406030204" pitchFamily="18" charset="0"/>
                <a:cs typeface="Times New Roman" panose="02020603050405020304" pitchFamily="18" charset="0"/>
              </a:rPr>
              <a:t> </a:t>
            </a:r>
            <a:r>
              <a:rPr lang="en-US" sz="2400" dirty="0" err="1">
                <a:latin typeface="Tw Cen MT" panose="020B0602020104020603" pitchFamily="34" charset="0"/>
                <a:ea typeface="Cambria" panose="02040503050406030204" pitchFamily="18" charset="0"/>
                <a:cs typeface="Times New Roman" panose="02020603050405020304" pitchFamily="18" charset="0"/>
              </a:rPr>
              <a:t>Wakil</a:t>
            </a:r>
            <a:r>
              <a:rPr lang="en-US" sz="2400" dirty="0">
                <a:latin typeface="Tw Cen MT" panose="020B0602020104020603" pitchFamily="34" charset="0"/>
                <a:ea typeface="Cambria" panose="02040503050406030204" pitchFamily="18" charset="0"/>
                <a:cs typeface="Times New Roman" panose="02020603050405020304" pitchFamily="18" charset="0"/>
              </a:rPr>
              <a:t> </a:t>
            </a:r>
            <a:r>
              <a:rPr lang="en-US" sz="2400" dirty="0" err="1">
                <a:latin typeface="Tw Cen MT" panose="020B0602020104020603" pitchFamily="34" charset="0"/>
                <a:ea typeface="Cambria" panose="02040503050406030204" pitchFamily="18" charset="0"/>
                <a:cs typeface="Times New Roman" panose="02020603050405020304" pitchFamily="18" charset="0"/>
              </a:rPr>
              <a:t>Pemerintah</a:t>
            </a:r>
            <a:r>
              <a:rPr lang="en-US" sz="2400" dirty="0">
                <a:latin typeface="Tw Cen MT" panose="020B0602020104020603" pitchFamily="34" charset="0"/>
                <a:ea typeface="Cambria" panose="02040503050406030204" pitchFamily="18" charset="0"/>
                <a:cs typeface="Times New Roman" panose="02020603050405020304" pitchFamily="18" charset="0"/>
              </a:rPr>
              <a:t> </a:t>
            </a:r>
            <a:r>
              <a:rPr lang="en-US" sz="2400" dirty="0" err="1">
                <a:latin typeface="Tw Cen MT" panose="020B0602020104020603" pitchFamily="34" charset="0"/>
                <a:ea typeface="Cambria" panose="02040503050406030204" pitchFamily="18" charset="0"/>
                <a:cs typeface="Times New Roman" panose="02020603050405020304" pitchFamily="18" charset="0"/>
              </a:rPr>
              <a:t>Pusat</a:t>
            </a:r>
            <a:r>
              <a:rPr lang="en-US" sz="2400" dirty="0">
                <a:latin typeface="Tw Cen MT" panose="020B0602020104020603" pitchFamily="34" charset="0"/>
                <a:ea typeface="Cambria" panose="02040503050406030204" pitchFamily="18" charset="0"/>
                <a:cs typeface="Times New Roman" panose="02020603050405020304" pitchFamily="18" charset="0"/>
              </a:rPr>
              <a:t> (GWPP) </a:t>
            </a:r>
            <a:r>
              <a:rPr lang="en-US" sz="2400" dirty="0" err="1">
                <a:latin typeface="Tw Cen MT" panose="020B0602020104020603" pitchFamily="34" charset="0"/>
                <a:ea typeface="Cambria" panose="02040503050406030204" pitchFamily="18" charset="0"/>
                <a:cs typeface="Times New Roman" panose="02020603050405020304" pitchFamily="18" charset="0"/>
              </a:rPr>
              <a:t>dibebankan</a:t>
            </a:r>
            <a:r>
              <a:rPr lang="en-US" sz="2400" dirty="0">
                <a:latin typeface="Tw Cen MT" panose="020B0602020104020603" pitchFamily="34" charset="0"/>
                <a:ea typeface="Cambria" panose="02040503050406030204" pitchFamily="18" charset="0"/>
                <a:cs typeface="Times New Roman" panose="02020603050405020304" pitchFamily="18" charset="0"/>
              </a:rPr>
              <a:t> pada APBN</a:t>
            </a:r>
            <a:endParaRPr lang="en-ID" sz="2400" dirty="0">
              <a:latin typeface="Tw Cen MT" panose="020B0602020104020603" pitchFamily="34" charset="0"/>
            </a:endParaRPr>
          </a:p>
        </p:txBody>
      </p:sp>
      <p:sp>
        <p:nvSpPr>
          <p:cNvPr id="66" name="Rectangle 65">
            <a:extLst>
              <a:ext uri="{FF2B5EF4-FFF2-40B4-BE49-F238E27FC236}">
                <a16:creationId xmlns:a16="http://schemas.microsoft.com/office/drawing/2014/main" xmlns="" id="{1B57E1CE-008B-9C47-9582-388AD65F4C6E}"/>
              </a:ext>
            </a:extLst>
          </p:cNvPr>
          <p:cNvSpPr/>
          <p:nvPr/>
        </p:nvSpPr>
        <p:spPr>
          <a:xfrm>
            <a:off x="6517027" y="3417932"/>
            <a:ext cx="3893565" cy="328295"/>
          </a:xfrm>
          <a:prstGeom prst="rect">
            <a:avLst/>
          </a:prstGeom>
        </p:spPr>
        <p:txBody>
          <a:bodyPr wrap="square" lIns="121917" tIns="60958" rIns="121917" bIns="60958">
            <a:spAutoFit/>
          </a:bodyPr>
          <a:lstStyle/>
          <a:p>
            <a:r>
              <a:rPr lang="en-US" sz="1300" b="1" i="1" kern="0" dirty="0">
                <a:ln w="0"/>
                <a:latin typeface="Tw Cen MT" panose="020B0602020104020603" pitchFamily="34" charset="0"/>
                <a:cs typeface="Arial" charset="0"/>
              </a:rPr>
              <a:t>(UU 23 </a:t>
            </a:r>
            <a:r>
              <a:rPr lang="en-US" sz="1300" b="1" i="1" kern="0" dirty="0" err="1">
                <a:ln w="0"/>
                <a:latin typeface="Tw Cen MT" panose="020B0602020104020603" pitchFamily="34" charset="0"/>
                <a:cs typeface="Arial" charset="0"/>
              </a:rPr>
              <a:t>Tahun</a:t>
            </a:r>
            <a:r>
              <a:rPr lang="en-US" sz="1300" b="1" i="1" kern="0" dirty="0">
                <a:ln w="0"/>
                <a:latin typeface="Tw Cen MT" panose="020B0602020104020603" pitchFamily="34" charset="0"/>
                <a:cs typeface="Arial" charset="0"/>
              </a:rPr>
              <a:t> 2014 </a:t>
            </a:r>
            <a:r>
              <a:rPr lang="en-US" sz="1300" b="1" i="1" kern="0" dirty="0" err="1">
                <a:ln w="0"/>
                <a:latin typeface="Tw Cen MT" panose="020B0602020104020603" pitchFamily="34" charset="0"/>
                <a:cs typeface="Arial" charset="0"/>
              </a:rPr>
              <a:t>pasal</a:t>
            </a:r>
            <a:r>
              <a:rPr lang="en-US" sz="1300" b="1" i="1" kern="0" dirty="0">
                <a:ln w="0"/>
                <a:latin typeface="Tw Cen MT" panose="020B0602020104020603" pitchFamily="34" charset="0"/>
                <a:cs typeface="Arial" charset="0"/>
              </a:rPr>
              <a:t> 91 </a:t>
            </a:r>
            <a:r>
              <a:rPr lang="en-US" sz="1300" b="1" i="1" kern="0" dirty="0" err="1">
                <a:ln w="0"/>
                <a:latin typeface="Tw Cen MT" panose="020B0602020104020603" pitchFamily="34" charset="0"/>
                <a:cs typeface="Arial" charset="0"/>
              </a:rPr>
              <a:t>ayat</a:t>
            </a:r>
            <a:r>
              <a:rPr lang="en-US" sz="1300" b="1" i="1" kern="0" dirty="0">
                <a:ln w="0"/>
                <a:latin typeface="Tw Cen MT" panose="020B0602020104020603" pitchFamily="34" charset="0"/>
                <a:cs typeface="Arial" charset="0"/>
              </a:rPr>
              <a:t> </a:t>
            </a:r>
            <a:r>
              <a:rPr lang="en-US" sz="1300" b="1" i="1" dirty="0">
                <a:ln w="0"/>
                <a:latin typeface="Tw Cen MT" panose="020B0602020104020603" pitchFamily="34" charset="0"/>
                <a:cs typeface="Arial" charset="0"/>
              </a:rPr>
              <a:t>5</a:t>
            </a:r>
            <a:r>
              <a:rPr lang="en-US" sz="1300" b="1" i="1" kern="0" dirty="0">
                <a:ln w="0"/>
                <a:latin typeface="Tw Cen MT" panose="020B0602020104020603" pitchFamily="34" charset="0"/>
                <a:cs typeface="Arial" charset="0"/>
              </a:rPr>
              <a:t>)</a:t>
            </a:r>
            <a:endParaRPr lang="id-ID" sz="1300" b="1" i="1" kern="0" dirty="0">
              <a:ln w="0"/>
              <a:latin typeface="Tw Cen MT" panose="020B0602020104020603" pitchFamily="34" charset="0"/>
              <a:cs typeface="Arial" charset="0"/>
            </a:endParaRPr>
          </a:p>
        </p:txBody>
      </p:sp>
      <p:sp>
        <p:nvSpPr>
          <p:cNvPr id="67" name="Rectangle 66">
            <a:extLst>
              <a:ext uri="{FF2B5EF4-FFF2-40B4-BE49-F238E27FC236}">
                <a16:creationId xmlns:a16="http://schemas.microsoft.com/office/drawing/2014/main" xmlns="" id="{EE830AC5-A0F6-C84B-858E-8AC6E2FEF328}"/>
              </a:ext>
            </a:extLst>
          </p:cNvPr>
          <p:cNvSpPr/>
          <p:nvPr/>
        </p:nvSpPr>
        <p:spPr>
          <a:xfrm>
            <a:off x="6513437" y="3975193"/>
            <a:ext cx="4957515" cy="1231107"/>
          </a:xfrm>
          <a:prstGeom prst="rect">
            <a:avLst/>
          </a:prstGeom>
        </p:spPr>
        <p:txBody>
          <a:bodyPr wrap="square" lIns="121917" tIns="60958" rIns="121917" bIns="60958">
            <a:spAutoFit/>
          </a:bodyPr>
          <a:lstStyle/>
          <a:p>
            <a:r>
              <a:rPr lang="en-US" sz="2400" dirty="0" err="1">
                <a:latin typeface="Tw Cen MT" panose="020B0602020104020603" pitchFamily="34" charset="0"/>
                <a:ea typeface="Cambria" panose="02040503050406030204" pitchFamily="18" charset="0"/>
                <a:cs typeface="Times New Roman" panose="02020603050405020304" pitchFamily="18" charset="0"/>
              </a:rPr>
              <a:t>Merupakan</a:t>
            </a:r>
            <a:r>
              <a:rPr lang="en-US" sz="2400" dirty="0">
                <a:latin typeface="Tw Cen MT" panose="020B0602020104020603" pitchFamily="34" charset="0"/>
                <a:ea typeface="Cambria" panose="02040503050406030204" pitchFamily="18" charset="0"/>
                <a:cs typeface="Times New Roman" panose="02020603050405020304" pitchFamily="18" charset="0"/>
              </a:rPr>
              <a:t> </a:t>
            </a:r>
            <a:r>
              <a:rPr lang="en-US" sz="2400" dirty="0" err="1">
                <a:latin typeface="Tw Cen MT" panose="020B0602020104020603" pitchFamily="34" charset="0"/>
                <a:ea typeface="Cambria" panose="02040503050406030204" pitchFamily="18" charset="0"/>
                <a:cs typeface="Times New Roman" panose="02020603050405020304" pitchFamily="18" charset="0"/>
              </a:rPr>
              <a:t>bagian</a:t>
            </a:r>
            <a:r>
              <a:rPr lang="en-US" sz="2400" dirty="0">
                <a:latin typeface="Tw Cen MT" panose="020B0602020104020603" pitchFamily="34" charset="0"/>
                <a:ea typeface="Cambria" panose="02040503050406030204" pitchFamily="18" charset="0"/>
                <a:cs typeface="Times New Roman" panose="02020603050405020304" pitchFamily="18" charset="0"/>
              </a:rPr>
              <a:t> </a:t>
            </a:r>
            <a:r>
              <a:rPr lang="en-US" sz="2400" dirty="0" err="1">
                <a:latin typeface="Tw Cen MT" panose="020B0602020104020603" pitchFamily="34" charset="0"/>
                <a:ea typeface="Cambria" panose="02040503050406030204" pitchFamily="18" charset="0"/>
                <a:cs typeface="Times New Roman" panose="02020603050405020304" pitchFamily="18" charset="0"/>
              </a:rPr>
              <a:t>dari</a:t>
            </a:r>
            <a:r>
              <a:rPr lang="en-US" sz="2400" dirty="0">
                <a:latin typeface="Tw Cen MT" panose="020B0602020104020603" pitchFamily="34" charset="0"/>
                <a:ea typeface="Cambria" panose="02040503050406030204" pitchFamily="18" charset="0"/>
                <a:cs typeface="Times New Roman" panose="02020603050405020304" pitchFamily="18" charset="0"/>
              </a:rPr>
              <a:t> </a:t>
            </a:r>
            <a:r>
              <a:rPr lang="en-US" sz="2400" dirty="0" err="1">
                <a:latin typeface="Tw Cen MT" panose="020B0602020104020603" pitchFamily="34" charset="0"/>
                <a:ea typeface="Cambria" panose="02040503050406030204" pitchFamily="18" charset="0"/>
                <a:cs typeface="Times New Roman" panose="02020603050405020304" pitchFamily="18" charset="0"/>
              </a:rPr>
              <a:t>anggaran</a:t>
            </a:r>
            <a:r>
              <a:rPr lang="en-US" sz="2400" dirty="0">
                <a:latin typeface="Tw Cen MT" panose="020B0602020104020603" pitchFamily="34" charset="0"/>
                <a:ea typeface="Cambria" panose="02040503050406030204" pitchFamily="18" charset="0"/>
                <a:cs typeface="Times New Roman" panose="02020603050405020304" pitchFamily="18" charset="0"/>
              </a:rPr>
              <a:t> </a:t>
            </a:r>
            <a:r>
              <a:rPr lang="en-US" sz="2400" dirty="0" err="1">
                <a:latin typeface="Tw Cen MT" panose="020B0602020104020603" pitchFamily="34" charset="0"/>
                <a:ea typeface="Cambria" panose="02040503050406030204" pitchFamily="18" charset="0"/>
                <a:cs typeface="Times New Roman" panose="02020603050405020304" pitchFamily="18" charset="0"/>
              </a:rPr>
              <a:t>kementerian</a:t>
            </a:r>
            <a:r>
              <a:rPr lang="en-US" sz="2400" dirty="0">
                <a:latin typeface="Tw Cen MT" panose="020B0602020104020603" pitchFamily="34" charset="0"/>
                <a:ea typeface="Cambria" panose="02040503050406030204" pitchFamily="18" charset="0"/>
                <a:cs typeface="Times New Roman" panose="02020603050405020304" pitchFamily="18" charset="0"/>
              </a:rPr>
              <a:t> yang </a:t>
            </a:r>
            <a:r>
              <a:rPr lang="en-US" sz="2400" dirty="0" err="1">
                <a:latin typeface="Tw Cen MT" panose="020B0602020104020603" pitchFamily="34" charset="0"/>
                <a:ea typeface="Cambria" panose="02040503050406030204" pitchFamily="18" charset="0"/>
                <a:cs typeface="Times New Roman" panose="02020603050405020304" pitchFamily="18" charset="0"/>
              </a:rPr>
              <a:t>menyelenggarakan</a:t>
            </a:r>
            <a:r>
              <a:rPr lang="en-US" sz="2400" dirty="0">
                <a:latin typeface="Tw Cen MT" panose="020B0602020104020603" pitchFamily="34" charset="0"/>
                <a:ea typeface="Cambria" panose="02040503050406030204" pitchFamily="18" charset="0"/>
                <a:cs typeface="Times New Roman" panose="02020603050405020304" pitchFamily="18" charset="0"/>
              </a:rPr>
              <a:t> </a:t>
            </a:r>
            <a:r>
              <a:rPr lang="en-US" sz="2400" dirty="0" err="1">
                <a:latin typeface="Tw Cen MT" panose="020B0602020104020603" pitchFamily="34" charset="0"/>
                <a:ea typeface="Cambria" panose="02040503050406030204" pitchFamily="18" charset="0"/>
                <a:cs typeface="Times New Roman" panose="02020603050405020304" pitchFamily="18" charset="0"/>
              </a:rPr>
              <a:t>urusan</a:t>
            </a:r>
            <a:r>
              <a:rPr lang="en-US" sz="2400" dirty="0">
                <a:latin typeface="Tw Cen MT" panose="020B0602020104020603" pitchFamily="34" charset="0"/>
                <a:ea typeface="Cambria" panose="02040503050406030204" pitchFamily="18" charset="0"/>
                <a:cs typeface="Times New Roman" panose="02020603050405020304" pitchFamily="18" charset="0"/>
              </a:rPr>
              <a:t> </a:t>
            </a:r>
            <a:r>
              <a:rPr lang="en-US" sz="2400" dirty="0" err="1">
                <a:latin typeface="Tw Cen MT" panose="020B0602020104020603" pitchFamily="34" charset="0"/>
                <a:ea typeface="Cambria" panose="02040503050406030204" pitchFamily="18" charset="0"/>
                <a:cs typeface="Times New Roman" panose="02020603050405020304" pitchFamily="18" charset="0"/>
              </a:rPr>
              <a:t>pemerintahan</a:t>
            </a:r>
            <a:r>
              <a:rPr lang="en-US" sz="2400" dirty="0">
                <a:latin typeface="Tw Cen MT" panose="020B0602020104020603" pitchFamily="34" charset="0"/>
                <a:ea typeface="Cambria" panose="02040503050406030204" pitchFamily="18" charset="0"/>
                <a:cs typeface="Times New Roman" panose="02020603050405020304" pitchFamily="18" charset="0"/>
              </a:rPr>
              <a:t> </a:t>
            </a:r>
            <a:r>
              <a:rPr lang="en-US" sz="2400" dirty="0" err="1">
                <a:latin typeface="Tw Cen MT" panose="020B0602020104020603" pitchFamily="34" charset="0"/>
                <a:ea typeface="Cambria" panose="02040503050406030204" pitchFamily="18" charset="0"/>
                <a:cs typeface="Times New Roman" panose="02020603050405020304" pitchFamily="18" charset="0"/>
              </a:rPr>
              <a:t>dalam</a:t>
            </a:r>
            <a:r>
              <a:rPr lang="en-US" sz="2400" dirty="0">
                <a:latin typeface="Tw Cen MT" panose="020B0602020104020603" pitchFamily="34" charset="0"/>
                <a:ea typeface="Cambria" panose="02040503050406030204" pitchFamily="18" charset="0"/>
                <a:cs typeface="Times New Roman" panose="02020603050405020304" pitchFamily="18" charset="0"/>
              </a:rPr>
              <a:t> negeri</a:t>
            </a:r>
            <a:endParaRPr lang="en-ID" sz="2400" dirty="0">
              <a:latin typeface="Tw Cen MT" panose="020B0602020104020603" pitchFamily="34" charset="0"/>
            </a:endParaRPr>
          </a:p>
        </p:txBody>
      </p:sp>
      <p:sp>
        <p:nvSpPr>
          <p:cNvPr id="68" name="Rectangle 67">
            <a:extLst>
              <a:ext uri="{FF2B5EF4-FFF2-40B4-BE49-F238E27FC236}">
                <a16:creationId xmlns:a16="http://schemas.microsoft.com/office/drawing/2014/main" xmlns="" id="{79367323-FF7C-F44A-92FE-46B1303E3230}"/>
              </a:ext>
            </a:extLst>
          </p:cNvPr>
          <p:cNvSpPr/>
          <p:nvPr/>
        </p:nvSpPr>
        <p:spPr>
          <a:xfrm>
            <a:off x="921442" y="1447800"/>
            <a:ext cx="4873143" cy="697627"/>
          </a:xfrm>
          <a:prstGeom prst="rect">
            <a:avLst/>
          </a:prstGeom>
          <a:solidFill>
            <a:schemeClr val="tx2"/>
          </a:solidFill>
        </p:spPr>
        <p:txBody>
          <a:bodyPr wrap="square" lIns="121917" tIns="60958" rIns="121917" bIns="60958">
            <a:spAutoFit/>
          </a:bodyPr>
          <a:lstStyle/>
          <a:p>
            <a:pPr algn="ctr"/>
            <a:r>
              <a:rPr lang="en-US" b="1" dirty="0" err="1">
                <a:solidFill>
                  <a:schemeClr val="bg1"/>
                </a:solidFill>
                <a:latin typeface="Tw Cen MT" panose="020B0602020104020603" pitchFamily="34" charset="0"/>
                <a:ea typeface="Times New Roman" panose="02020603050405020304" pitchFamily="18" charset="0"/>
              </a:rPr>
              <a:t>Tugas</a:t>
            </a:r>
            <a:r>
              <a:rPr lang="en-US" b="1" dirty="0">
                <a:solidFill>
                  <a:schemeClr val="bg1"/>
                </a:solidFill>
                <a:latin typeface="Tw Cen MT" panose="020B0602020104020603" pitchFamily="34" charset="0"/>
                <a:ea typeface="Times New Roman" panose="02020603050405020304" pitchFamily="18" charset="0"/>
              </a:rPr>
              <a:t> </a:t>
            </a:r>
            <a:r>
              <a:rPr lang="en-US" b="1" dirty="0" err="1">
                <a:solidFill>
                  <a:schemeClr val="bg1"/>
                </a:solidFill>
                <a:latin typeface="Tw Cen MT" panose="020B0602020104020603" pitchFamily="34" charset="0"/>
                <a:ea typeface="Times New Roman" panose="02020603050405020304" pitchFamily="18" charset="0"/>
              </a:rPr>
              <a:t>dan</a:t>
            </a:r>
            <a:r>
              <a:rPr lang="en-US" b="1" dirty="0">
                <a:solidFill>
                  <a:schemeClr val="bg1"/>
                </a:solidFill>
                <a:latin typeface="Tw Cen MT" panose="020B0602020104020603" pitchFamily="34" charset="0"/>
                <a:ea typeface="Times New Roman" panose="02020603050405020304" pitchFamily="18" charset="0"/>
              </a:rPr>
              <a:t> </a:t>
            </a:r>
            <a:r>
              <a:rPr lang="en-US" b="1" dirty="0" err="1">
                <a:solidFill>
                  <a:schemeClr val="bg1"/>
                </a:solidFill>
                <a:latin typeface="Tw Cen MT" panose="020B0602020104020603" pitchFamily="34" charset="0"/>
                <a:ea typeface="Times New Roman" panose="02020603050405020304" pitchFamily="18" charset="0"/>
              </a:rPr>
              <a:t>Wewenang</a:t>
            </a:r>
            <a:r>
              <a:rPr lang="en-US" b="1" dirty="0">
                <a:solidFill>
                  <a:schemeClr val="bg1"/>
                </a:solidFill>
                <a:latin typeface="Tw Cen MT" panose="020B0602020104020603" pitchFamily="34" charset="0"/>
                <a:ea typeface="Times New Roman" panose="02020603050405020304" pitchFamily="18" charset="0"/>
              </a:rPr>
              <a:t> GWPP </a:t>
            </a:r>
            <a:r>
              <a:rPr lang="en-US" b="1" dirty="0" err="1">
                <a:solidFill>
                  <a:schemeClr val="bg1"/>
                </a:solidFill>
                <a:latin typeface="Tw Cen MT" panose="020B0602020104020603" pitchFamily="34" charset="0"/>
                <a:ea typeface="Times New Roman" panose="02020603050405020304" pitchFamily="18" charset="0"/>
              </a:rPr>
              <a:t>terkait</a:t>
            </a:r>
            <a:r>
              <a:rPr lang="en-US" b="1" dirty="0">
                <a:solidFill>
                  <a:schemeClr val="bg1"/>
                </a:solidFill>
                <a:latin typeface="Tw Cen MT" panose="020B0602020104020603" pitchFamily="34" charset="0"/>
                <a:ea typeface="Times New Roman" panose="02020603050405020304" pitchFamily="18" charset="0"/>
              </a:rPr>
              <a:t> </a:t>
            </a:r>
            <a:r>
              <a:rPr lang="en-US" b="1" dirty="0" err="1">
                <a:solidFill>
                  <a:schemeClr val="bg1"/>
                </a:solidFill>
                <a:latin typeface="Tw Cen MT" panose="020B0602020104020603" pitchFamily="34" charset="0"/>
                <a:ea typeface="Times New Roman" panose="02020603050405020304" pitchFamily="18" charset="0"/>
              </a:rPr>
              <a:t>pelaksanaan</a:t>
            </a:r>
            <a:r>
              <a:rPr lang="en-US" b="1" dirty="0">
                <a:solidFill>
                  <a:schemeClr val="bg1"/>
                </a:solidFill>
                <a:latin typeface="Tw Cen MT" panose="020B0602020104020603" pitchFamily="34" charset="0"/>
                <a:ea typeface="Times New Roman" panose="02020603050405020304" pitchFamily="18" charset="0"/>
              </a:rPr>
              <a:t> DAK</a:t>
            </a:r>
          </a:p>
        </p:txBody>
      </p:sp>
      <p:sp>
        <p:nvSpPr>
          <p:cNvPr id="69" name="Rectangle 68">
            <a:extLst>
              <a:ext uri="{FF2B5EF4-FFF2-40B4-BE49-F238E27FC236}">
                <a16:creationId xmlns:a16="http://schemas.microsoft.com/office/drawing/2014/main" xmlns="" id="{B31CA688-CAB2-0D41-B1D7-DBB8AF4523B1}"/>
              </a:ext>
            </a:extLst>
          </p:cNvPr>
          <p:cNvSpPr/>
          <p:nvPr/>
        </p:nvSpPr>
        <p:spPr>
          <a:xfrm>
            <a:off x="799433" y="3855496"/>
            <a:ext cx="4995151" cy="2385264"/>
          </a:xfrm>
          <a:prstGeom prst="rect">
            <a:avLst/>
          </a:prstGeom>
        </p:spPr>
        <p:txBody>
          <a:bodyPr wrap="square" lIns="121917" tIns="60958" rIns="121917" bIns="60958">
            <a:spAutoFit/>
          </a:bodyPr>
          <a:lstStyle/>
          <a:p>
            <a:pPr algn="just"/>
            <a:r>
              <a:rPr lang="en-US" sz="2100" dirty="0" err="1">
                <a:latin typeface="Tw Cen MT" panose="020B0602020104020603" pitchFamily="34" charset="0"/>
                <a:ea typeface="Cambria" panose="02040503050406030204" pitchFamily="18" charset="0"/>
                <a:cs typeface="Times New Roman" panose="02020603050405020304" pitchFamily="18" charset="0"/>
              </a:rPr>
              <a:t>Dalam</a:t>
            </a:r>
            <a:r>
              <a:rPr lang="en-US" sz="2100" dirty="0">
                <a:latin typeface="Tw Cen MT" panose="020B0602020104020603" pitchFamily="34" charset="0"/>
                <a:ea typeface="Cambria" panose="02040503050406030204" pitchFamily="18" charset="0"/>
                <a:cs typeface="Times New Roman" panose="02020603050405020304" pitchFamily="18" charset="0"/>
              </a:rPr>
              <a:t> </a:t>
            </a:r>
            <a:r>
              <a:rPr lang="en-US" sz="2100" dirty="0" err="1">
                <a:latin typeface="Tw Cen MT" panose="020B0602020104020603" pitchFamily="34" charset="0"/>
                <a:ea typeface="Cambria" panose="02040503050406030204" pitchFamily="18" charset="0"/>
                <a:cs typeface="Times New Roman" panose="02020603050405020304" pitchFamily="18" charset="0"/>
              </a:rPr>
              <a:t>rangka</a:t>
            </a:r>
            <a:r>
              <a:rPr lang="en-US" sz="2100" dirty="0">
                <a:latin typeface="Tw Cen MT" panose="020B0602020104020603" pitchFamily="34" charset="0"/>
                <a:ea typeface="Cambria" panose="02040503050406030204" pitchFamily="18" charset="0"/>
                <a:cs typeface="Times New Roman" panose="02020603050405020304" pitchFamily="18" charset="0"/>
              </a:rPr>
              <a:t> </a:t>
            </a:r>
            <a:r>
              <a:rPr lang="en-US" sz="2100" dirty="0" err="1">
                <a:latin typeface="Tw Cen MT" panose="020B0602020104020603" pitchFamily="34" charset="0"/>
                <a:ea typeface="Cambria" panose="02040503050406030204" pitchFamily="18" charset="0"/>
                <a:cs typeface="Times New Roman" panose="02020603050405020304" pitchFamily="18" charset="0"/>
              </a:rPr>
              <a:t>memberikan</a:t>
            </a:r>
            <a:r>
              <a:rPr lang="en-US" sz="2100" dirty="0">
                <a:latin typeface="Tw Cen MT" panose="020B0602020104020603" pitchFamily="34" charset="0"/>
                <a:ea typeface="Cambria" panose="02040503050406030204" pitchFamily="18" charset="0"/>
                <a:cs typeface="Times New Roman" panose="02020603050405020304" pitchFamily="18" charset="0"/>
              </a:rPr>
              <a:t> </a:t>
            </a:r>
            <a:r>
              <a:rPr lang="en-US" sz="2100" dirty="0" err="1">
                <a:latin typeface="Tw Cen MT" panose="020B0602020104020603" pitchFamily="34" charset="0"/>
                <a:ea typeface="Cambria" panose="02040503050406030204" pitchFamily="18" charset="0"/>
                <a:cs typeface="Times New Roman" panose="02020603050405020304" pitchFamily="18" charset="0"/>
              </a:rPr>
              <a:t>rekomendasi</a:t>
            </a:r>
            <a:r>
              <a:rPr lang="en-US" sz="2100" dirty="0">
                <a:latin typeface="Tw Cen MT" panose="020B0602020104020603" pitchFamily="34" charset="0"/>
                <a:ea typeface="Cambria" panose="02040503050406030204" pitchFamily="18" charset="0"/>
                <a:cs typeface="Times New Roman" panose="02020603050405020304" pitchFamily="18" charset="0"/>
              </a:rPr>
              <a:t> </a:t>
            </a:r>
            <a:r>
              <a:rPr lang="en-US" sz="2100" dirty="0" err="1">
                <a:latin typeface="Tw Cen MT" panose="020B0602020104020603" pitchFamily="34" charset="0"/>
                <a:ea typeface="Cambria" panose="02040503050406030204" pitchFamily="18" charset="0"/>
                <a:cs typeface="Times New Roman" panose="02020603050405020304" pitchFamily="18" charset="0"/>
              </a:rPr>
              <a:t>atas</a:t>
            </a:r>
            <a:r>
              <a:rPr lang="en-US" sz="2100" dirty="0">
                <a:latin typeface="Tw Cen MT" panose="020B0602020104020603" pitchFamily="34" charset="0"/>
                <a:ea typeface="Cambria" panose="02040503050406030204" pitchFamily="18" charset="0"/>
                <a:cs typeface="Times New Roman" panose="02020603050405020304" pitchFamily="18" charset="0"/>
              </a:rPr>
              <a:t> </a:t>
            </a:r>
            <a:r>
              <a:rPr lang="en-US" sz="2100" dirty="0" err="1">
                <a:latin typeface="Tw Cen MT" panose="020B0602020104020603" pitchFamily="34" charset="0"/>
                <a:ea typeface="Cambria" panose="02040503050406030204" pitchFamily="18" charset="0"/>
                <a:cs typeface="Times New Roman" panose="02020603050405020304" pitchFamily="18" charset="0"/>
              </a:rPr>
              <a:t>usulan</a:t>
            </a:r>
            <a:r>
              <a:rPr lang="en-US" sz="2100" dirty="0">
                <a:latin typeface="Tw Cen MT" panose="020B0602020104020603" pitchFamily="34" charset="0"/>
                <a:ea typeface="Cambria" panose="02040503050406030204" pitchFamily="18" charset="0"/>
                <a:cs typeface="Times New Roman" panose="02020603050405020304" pitchFamily="18" charset="0"/>
              </a:rPr>
              <a:t> DAK </a:t>
            </a:r>
            <a:r>
              <a:rPr lang="en-US" sz="2100" dirty="0" err="1">
                <a:latin typeface="Tw Cen MT" panose="020B0602020104020603" pitchFamily="34" charset="0"/>
                <a:ea typeface="Cambria" panose="02040503050406030204" pitchFamily="18" charset="0"/>
                <a:cs typeface="Times New Roman" panose="02020603050405020304" pitchFamily="18" charset="0"/>
              </a:rPr>
              <a:t>Kabupaten</a:t>
            </a:r>
            <a:r>
              <a:rPr lang="en-US" sz="2100" dirty="0">
                <a:latin typeface="Tw Cen MT" panose="020B0602020104020603" pitchFamily="34" charset="0"/>
                <a:ea typeface="Cambria" panose="02040503050406030204" pitchFamily="18" charset="0"/>
                <a:cs typeface="Times New Roman" panose="02020603050405020304" pitchFamily="18" charset="0"/>
              </a:rPr>
              <a:t>/Kota, </a:t>
            </a:r>
            <a:r>
              <a:rPr lang="en-US" sz="2100" dirty="0" err="1">
                <a:latin typeface="Tw Cen MT" panose="020B0602020104020603" pitchFamily="34" charset="0"/>
                <a:ea typeface="Cambria" panose="02040503050406030204" pitchFamily="18" charset="0"/>
                <a:cs typeface="Times New Roman" panose="02020603050405020304" pitchFamily="18" charset="0"/>
              </a:rPr>
              <a:t>telah</a:t>
            </a:r>
            <a:r>
              <a:rPr lang="en-US" sz="2100" dirty="0">
                <a:latin typeface="Tw Cen MT" panose="020B0602020104020603" pitchFamily="34" charset="0"/>
                <a:ea typeface="Cambria" panose="02040503050406030204" pitchFamily="18" charset="0"/>
                <a:cs typeface="Times New Roman" panose="02020603050405020304" pitchFamily="18" charset="0"/>
              </a:rPr>
              <a:t> </a:t>
            </a:r>
            <a:r>
              <a:rPr lang="en-US" sz="2100" dirty="0" err="1">
                <a:latin typeface="Tw Cen MT" panose="020B0602020104020603" pitchFamily="34" charset="0"/>
                <a:ea typeface="Cambria" panose="02040503050406030204" pitchFamily="18" charset="0"/>
                <a:cs typeface="Times New Roman" panose="02020603050405020304" pitchFamily="18" charset="0"/>
              </a:rPr>
              <a:t>dialokasikan</a:t>
            </a:r>
            <a:r>
              <a:rPr lang="en-US" sz="2100" dirty="0">
                <a:latin typeface="Tw Cen MT" panose="020B0602020104020603" pitchFamily="34" charset="0"/>
                <a:ea typeface="Cambria" panose="02040503050406030204" pitchFamily="18" charset="0"/>
                <a:cs typeface="Times New Roman" panose="02020603050405020304" pitchFamily="18" charset="0"/>
              </a:rPr>
              <a:t> </a:t>
            </a:r>
            <a:r>
              <a:rPr lang="en-US" sz="2100" dirty="0" err="1">
                <a:latin typeface="Tw Cen MT" panose="020B0602020104020603" pitchFamily="34" charset="0"/>
                <a:ea typeface="Cambria" panose="02040503050406030204" pitchFamily="18" charset="0"/>
                <a:cs typeface="Times New Roman" panose="02020603050405020304" pitchFamily="18" charset="0"/>
              </a:rPr>
              <a:t>dana</a:t>
            </a:r>
            <a:r>
              <a:rPr lang="en-US" sz="2100" dirty="0">
                <a:latin typeface="Tw Cen MT" panose="020B0602020104020603" pitchFamily="34" charset="0"/>
                <a:ea typeface="Cambria" panose="02040503050406030204" pitchFamily="18" charset="0"/>
                <a:cs typeface="Times New Roman" panose="02020603050405020304" pitchFamily="18" charset="0"/>
              </a:rPr>
              <a:t> </a:t>
            </a:r>
            <a:r>
              <a:rPr lang="en-US" sz="2100" dirty="0" err="1">
                <a:latin typeface="Tw Cen MT" panose="020B0602020104020603" pitchFamily="34" charset="0"/>
                <a:ea typeface="Cambria" panose="02040503050406030204" pitchFamily="18" charset="0"/>
                <a:cs typeface="Times New Roman" panose="02020603050405020304" pitchFamily="18" charset="0"/>
              </a:rPr>
              <a:t>dekonsentrasi</a:t>
            </a:r>
            <a:r>
              <a:rPr lang="en-US" sz="2100" dirty="0">
                <a:latin typeface="Tw Cen MT" panose="020B0602020104020603" pitchFamily="34" charset="0"/>
                <a:ea typeface="Cambria" panose="02040503050406030204" pitchFamily="18" charset="0"/>
                <a:cs typeface="Times New Roman" panose="02020603050405020304" pitchFamily="18" charset="0"/>
              </a:rPr>
              <a:t> </a:t>
            </a:r>
            <a:r>
              <a:rPr lang="en-US" sz="2100" dirty="0" err="1">
                <a:latin typeface="Tw Cen MT" panose="020B0602020104020603" pitchFamily="34" charset="0"/>
                <a:ea typeface="Cambria" panose="02040503050406030204" pitchFamily="18" charset="0"/>
                <a:cs typeface="Times New Roman" panose="02020603050405020304" pitchFamily="18" charset="0"/>
              </a:rPr>
              <a:t>kepada</a:t>
            </a:r>
            <a:r>
              <a:rPr lang="en-US" sz="2100" dirty="0">
                <a:latin typeface="Tw Cen MT" panose="020B0602020104020603" pitchFamily="34" charset="0"/>
                <a:ea typeface="Cambria" panose="02040503050406030204" pitchFamily="18" charset="0"/>
                <a:cs typeface="Times New Roman" panose="02020603050405020304" pitchFamily="18" charset="0"/>
              </a:rPr>
              <a:t> GWPP </a:t>
            </a:r>
            <a:r>
              <a:rPr lang="en-US" sz="2100" dirty="0" err="1">
                <a:latin typeface="Tw Cen MT" panose="020B0602020104020603" pitchFamily="34" charset="0"/>
                <a:ea typeface="Cambria" panose="02040503050406030204" pitchFamily="18" charset="0"/>
                <a:cs typeface="Times New Roman" panose="02020603050405020304" pitchFamily="18" charset="0"/>
              </a:rPr>
              <a:t>dalam</a:t>
            </a:r>
            <a:r>
              <a:rPr lang="en-US" sz="2100" dirty="0">
                <a:latin typeface="Tw Cen MT" panose="020B0602020104020603" pitchFamily="34" charset="0"/>
                <a:ea typeface="Cambria" panose="02040503050406030204" pitchFamily="18" charset="0"/>
                <a:cs typeface="Times New Roman" panose="02020603050405020304" pitchFamily="18" charset="0"/>
              </a:rPr>
              <a:t> </a:t>
            </a:r>
            <a:r>
              <a:rPr lang="en-US" sz="2100" dirty="0" err="1">
                <a:latin typeface="Tw Cen MT" panose="020B0602020104020603" pitchFamily="34" charset="0"/>
                <a:ea typeface="Cambria" panose="02040503050406030204" pitchFamily="18" charset="0"/>
                <a:cs typeface="Times New Roman" panose="02020603050405020304" pitchFamily="18" charset="0"/>
              </a:rPr>
              <a:t>rangka</a:t>
            </a:r>
            <a:r>
              <a:rPr lang="en-US" sz="2100" dirty="0">
                <a:latin typeface="Tw Cen MT" panose="020B0602020104020603" pitchFamily="34" charset="0"/>
                <a:ea typeface="Cambria" panose="02040503050406030204" pitchFamily="18" charset="0"/>
                <a:cs typeface="Times New Roman" panose="02020603050405020304" pitchFamily="18" charset="0"/>
              </a:rPr>
              <a:t> </a:t>
            </a:r>
            <a:r>
              <a:rPr lang="en-US" sz="2100" dirty="0" err="1">
                <a:latin typeface="Tw Cen MT" panose="020B0602020104020603" pitchFamily="34" charset="0"/>
                <a:ea typeface="Cambria" panose="02040503050406030204" pitchFamily="18" charset="0"/>
                <a:cs typeface="Times New Roman" panose="02020603050405020304" pitchFamily="18" charset="0"/>
              </a:rPr>
              <a:t>pembinaan</a:t>
            </a:r>
            <a:r>
              <a:rPr lang="en-US" sz="2100" dirty="0">
                <a:latin typeface="Tw Cen MT" panose="020B0602020104020603" pitchFamily="34" charset="0"/>
                <a:ea typeface="Cambria" panose="02040503050406030204" pitchFamily="18" charset="0"/>
                <a:cs typeface="Times New Roman" panose="02020603050405020304" pitchFamily="18" charset="0"/>
              </a:rPr>
              <a:t> </a:t>
            </a:r>
            <a:r>
              <a:rPr lang="en-US" sz="2100" dirty="0" err="1">
                <a:latin typeface="Tw Cen MT" panose="020B0602020104020603" pitchFamily="34" charset="0"/>
                <a:ea typeface="Cambria" panose="02040503050406030204" pitchFamily="18" charset="0"/>
                <a:cs typeface="Times New Roman" panose="02020603050405020304" pitchFamily="18" charset="0"/>
              </a:rPr>
              <a:t>perencanaan</a:t>
            </a:r>
            <a:r>
              <a:rPr lang="en-US" sz="2100" dirty="0">
                <a:latin typeface="Tw Cen MT" panose="020B0602020104020603" pitchFamily="34" charset="0"/>
                <a:ea typeface="Cambria" panose="02040503050406030204" pitchFamily="18" charset="0"/>
                <a:cs typeface="Times New Roman" panose="02020603050405020304" pitchFamily="18" charset="0"/>
              </a:rPr>
              <a:t> DAK </a:t>
            </a:r>
            <a:r>
              <a:rPr lang="en-US" sz="2100" dirty="0" err="1">
                <a:latin typeface="Tw Cen MT" panose="020B0602020104020603" pitchFamily="34" charset="0"/>
                <a:ea typeface="Cambria" panose="02040503050406030204" pitchFamily="18" charset="0"/>
                <a:cs typeface="Times New Roman" panose="02020603050405020304" pitchFamily="18" charset="0"/>
              </a:rPr>
              <a:t>Kabupaten</a:t>
            </a:r>
            <a:r>
              <a:rPr lang="en-US" sz="2100" dirty="0">
                <a:latin typeface="Tw Cen MT" panose="020B0602020104020603" pitchFamily="34" charset="0"/>
                <a:ea typeface="Cambria" panose="02040503050406030204" pitchFamily="18" charset="0"/>
                <a:cs typeface="Times New Roman" panose="02020603050405020304" pitchFamily="18" charset="0"/>
              </a:rPr>
              <a:t>/Kota yang </a:t>
            </a:r>
            <a:r>
              <a:rPr lang="en-US" sz="2100" dirty="0" err="1">
                <a:latin typeface="Tw Cen MT" panose="020B0602020104020603" pitchFamily="34" charset="0"/>
                <a:ea typeface="Cambria" panose="02040503050406030204" pitchFamily="18" charset="0"/>
                <a:cs typeface="Times New Roman" panose="02020603050405020304" pitchFamily="18" charset="0"/>
              </a:rPr>
              <a:t>dialokasikan</a:t>
            </a:r>
            <a:r>
              <a:rPr lang="en-US" sz="2100" dirty="0">
                <a:latin typeface="Tw Cen MT" panose="020B0602020104020603" pitchFamily="34" charset="0"/>
                <a:ea typeface="Cambria" panose="02040503050406030204" pitchFamily="18" charset="0"/>
                <a:cs typeface="Times New Roman" panose="02020603050405020304" pitchFamily="18" charset="0"/>
              </a:rPr>
              <a:t> </a:t>
            </a:r>
            <a:r>
              <a:rPr lang="en-US" sz="2100" dirty="0" err="1">
                <a:latin typeface="Tw Cen MT" panose="020B0602020104020603" pitchFamily="34" charset="0"/>
                <a:ea typeface="Cambria" panose="02040503050406030204" pitchFamily="18" charset="0"/>
                <a:cs typeface="Times New Roman" panose="02020603050405020304" pitchFamily="18" charset="0"/>
              </a:rPr>
              <a:t>melalui</a:t>
            </a:r>
            <a:r>
              <a:rPr lang="en-US" sz="2100" dirty="0">
                <a:latin typeface="Tw Cen MT" panose="020B0602020104020603" pitchFamily="34" charset="0"/>
                <a:ea typeface="Cambria" panose="02040503050406030204" pitchFamily="18" charset="0"/>
                <a:cs typeface="Times New Roman" panose="02020603050405020304" pitchFamily="18" charset="0"/>
              </a:rPr>
              <a:t> </a:t>
            </a:r>
            <a:r>
              <a:rPr lang="en-US" sz="2100" b="1" dirty="0">
                <a:latin typeface="Tw Cen MT" panose="020B0602020104020603" pitchFamily="34" charset="0"/>
                <a:ea typeface="Cambria" panose="02040503050406030204" pitchFamily="18" charset="0"/>
                <a:cs typeface="Times New Roman" panose="02020603050405020304" pitchFamily="18" charset="0"/>
              </a:rPr>
              <a:t>Ditjen </a:t>
            </a:r>
            <a:r>
              <a:rPr lang="en-US" sz="2100" b="1" dirty="0" err="1">
                <a:latin typeface="Tw Cen MT" panose="020B0602020104020603" pitchFamily="34" charset="0"/>
                <a:ea typeface="Cambria" panose="02040503050406030204" pitchFamily="18" charset="0"/>
                <a:cs typeface="Times New Roman" panose="02020603050405020304" pitchFamily="18" charset="0"/>
              </a:rPr>
              <a:t>Bina</a:t>
            </a:r>
            <a:r>
              <a:rPr lang="en-US" sz="2100" b="1" dirty="0">
                <a:latin typeface="Tw Cen MT" panose="020B0602020104020603" pitchFamily="34" charset="0"/>
                <a:ea typeface="Cambria" panose="02040503050406030204" pitchFamily="18" charset="0"/>
                <a:cs typeface="Times New Roman" panose="02020603050405020304" pitchFamily="18" charset="0"/>
              </a:rPr>
              <a:t> </a:t>
            </a:r>
            <a:r>
              <a:rPr lang="en-US" sz="2100" b="1" dirty="0" err="1">
                <a:latin typeface="Tw Cen MT" panose="020B0602020104020603" pitchFamily="34" charset="0"/>
                <a:ea typeface="Cambria" panose="02040503050406030204" pitchFamily="18" charset="0"/>
                <a:cs typeface="Times New Roman" panose="02020603050405020304" pitchFamily="18" charset="0"/>
              </a:rPr>
              <a:t>Administrasi</a:t>
            </a:r>
            <a:r>
              <a:rPr lang="en-US" sz="2100" b="1" dirty="0">
                <a:latin typeface="Tw Cen MT" panose="020B0602020104020603" pitchFamily="34" charset="0"/>
                <a:ea typeface="Cambria" panose="02040503050406030204" pitchFamily="18" charset="0"/>
                <a:cs typeface="Times New Roman" panose="02020603050405020304" pitchFamily="18" charset="0"/>
              </a:rPr>
              <a:t> </a:t>
            </a:r>
            <a:r>
              <a:rPr lang="en-US" sz="2100" b="1" dirty="0" err="1">
                <a:latin typeface="Tw Cen MT" panose="020B0602020104020603" pitchFamily="34" charset="0"/>
                <a:ea typeface="Cambria" panose="02040503050406030204" pitchFamily="18" charset="0"/>
                <a:cs typeface="Times New Roman" panose="02020603050405020304" pitchFamily="18" charset="0"/>
              </a:rPr>
              <a:t>Kewilayahan</a:t>
            </a:r>
            <a:r>
              <a:rPr lang="en-US" sz="2100" b="1" dirty="0">
                <a:latin typeface="Tw Cen MT" panose="020B0602020104020603" pitchFamily="34" charset="0"/>
                <a:ea typeface="Cambria" panose="02040503050406030204" pitchFamily="18" charset="0"/>
                <a:cs typeface="Times New Roman" panose="02020603050405020304" pitchFamily="18" charset="0"/>
              </a:rPr>
              <a:t>.</a:t>
            </a:r>
            <a:endParaRPr lang="en-ID" sz="2100" b="1" dirty="0">
              <a:latin typeface="Tw Cen MT" panose="020B0602020104020603" pitchFamily="34" charset="0"/>
            </a:endParaRPr>
          </a:p>
        </p:txBody>
      </p:sp>
      <p:sp>
        <p:nvSpPr>
          <p:cNvPr id="70" name="Rectangle 69">
            <a:extLst>
              <a:ext uri="{FF2B5EF4-FFF2-40B4-BE49-F238E27FC236}">
                <a16:creationId xmlns:a16="http://schemas.microsoft.com/office/drawing/2014/main" xmlns="" id="{193E114F-D48F-FF49-9470-A7E78891B58B}"/>
              </a:ext>
            </a:extLst>
          </p:cNvPr>
          <p:cNvSpPr/>
          <p:nvPr/>
        </p:nvSpPr>
        <p:spPr>
          <a:xfrm>
            <a:off x="6517027" y="5418314"/>
            <a:ext cx="3893565" cy="328295"/>
          </a:xfrm>
          <a:prstGeom prst="rect">
            <a:avLst/>
          </a:prstGeom>
        </p:spPr>
        <p:txBody>
          <a:bodyPr wrap="square" lIns="121917" tIns="60958" rIns="121917" bIns="60958">
            <a:spAutoFit/>
          </a:bodyPr>
          <a:lstStyle/>
          <a:p>
            <a:r>
              <a:rPr lang="en-US" sz="1300" b="1" i="1" kern="0" dirty="0">
                <a:ln w="0"/>
                <a:latin typeface="Tw Cen MT" panose="020B0602020104020603" pitchFamily="34" charset="0"/>
                <a:cs typeface="Arial" charset="0"/>
              </a:rPr>
              <a:t>(PP 33 </a:t>
            </a:r>
            <a:r>
              <a:rPr lang="en-US" sz="1300" b="1" i="1" kern="0" dirty="0" err="1">
                <a:ln w="0"/>
                <a:latin typeface="Tw Cen MT" panose="020B0602020104020603" pitchFamily="34" charset="0"/>
                <a:cs typeface="Arial" charset="0"/>
              </a:rPr>
              <a:t>Tahun</a:t>
            </a:r>
            <a:r>
              <a:rPr lang="en-US" sz="1300" b="1" i="1" kern="0" dirty="0">
                <a:ln w="0"/>
                <a:latin typeface="Tw Cen MT" panose="020B0602020104020603" pitchFamily="34" charset="0"/>
                <a:cs typeface="Arial" charset="0"/>
              </a:rPr>
              <a:t> 2018 </a:t>
            </a:r>
            <a:r>
              <a:rPr lang="en-US" sz="1300" b="1" i="1" kern="0" dirty="0" err="1">
                <a:ln w="0"/>
                <a:latin typeface="Tw Cen MT" panose="020B0602020104020603" pitchFamily="34" charset="0"/>
                <a:cs typeface="Arial" charset="0"/>
              </a:rPr>
              <a:t>pasal</a:t>
            </a:r>
            <a:r>
              <a:rPr lang="en-US" sz="1300" b="1" i="1" kern="0" dirty="0">
                <a:ln w="0"/>
                <a:latin typeface="Tw Cen MT" panose="020B0602020104020603" pitchFamily="34" charset="0"/>
                <a:cs typeface="Arial" charset="0"/>
              </a:rPr>
              <a:t> 4 </a:t>
            </a:r>
            <a:r>
              <a:rPr lang="en-US" sz="1300" b="1" i="1" kern="0" dirty="0" err="1">
                <a:ln w="0"/>
                <a:latin typeface="Tw Cen MT" panose="020B0602020104020603" pitchFamily="34" charset="0"/>
                <a:cs typeface="Arial" charset="0"/>
              </a:rPr>
              <a:t>ayat</a:t>
            </a:r>
            <a:r>
              <a:rPr lang="en-US" sz="1300" b="1" i="1" kern="0" dirty="0">
                <a:ln w="0"/>
                <a:latin typeface="Tw Cen MT" panose="020B0602020104020603" pitchFamily="34" charset="0"/>
                <a:cs typeface="Arial" charset="0"/>
              </a:rPr>
              <a:t> 2)</a:t>
            </a:r>
            <a:endParaRPr lang="id-ID" sz="1300" b="1" i="1" kern="0" dirty="0">
              <a:ln w="0"/>
              <a:latin typeface="Tw Cen MT" panose="020B0602020104020603" pitchFamily="34" charset="0"/>
              <a:cs typeface="Arial" charset="0"/>
            </a:endParaRPr>
          </a:p>
        </p:txBody>
      </p:sp>
      <p:sp>
        <p:nvSpPr>
          <p:cNvPr id="71" name="Rectangle 70">
            <a:extLst>
              <a:ext uri="{FF2B5EF4-FFF2-40B4-BE49-F238E27FC236}">
                <a16:creationId xmlns:a16="http://schemas.microsoft.com/office/drawing/2014/main" xmlns="" id="{8DD6EF9D-6B7C-6C47-B44C-C249A48DB44A}"/>
              </a:ext>
            </a:extLst>
          </p:cNvPr>
          <p:cNvSpPr/>
          <p:nvPr/>
        </p:nvSpPr>
        <p:spPr>
          <a:xfrm>
            <a:off x="1411230" y="3377908"/>
            <a:ext cx="3893565" cy="328295"/>
          </a:xfrm>
          <a:prstGeom prst="rect">
            <a:avLst/>
          </a:prstGeom>
        </p:spPr>
        <p:txBody>
          <a:bodyPr wrap="square" lIns="121917" tIns="60958" rIns="121917" bIns="60958">
            <a:spAutoFit/>
          </a:bodyPr>
          <a:lstStyle/>
          <a:p>
            <a:pPr algn="ctr"/>
            <a:r>
              <a:rPr lang="en-US" sz="1300" b="1" i="1" kern="0" dirty="0">
                <a:ln w="0"/>
                <a:latin typeface="Tw Cen MT" panose="020B0602020104020603" pitchFamily="34" charset="0"/>
                <a:cs typeface="Arial" charset="0"/>
              </a:rPr>
              <a:t>(UU 23 </a:t>
            </a:r>
            <a:r>
              <a:rPr lang="en-US" sz="1300" b="1" i="1" kern="0" dirty="0" err="1">
                <a:ln w="0"/>
                <a:latin typeface="Tw Cen MT" panose="020B0602020104020603" pitchFamily="34" charset="0"/>
                <a:cs typeface="Arial" charset="0"/>
              </a:rPr>
              <a:t>Tahun</a:t>
            </a:r>
            <a:r>
              <a:rPr lang="en-US" sz="1300" b="1" i="1" kern="0" dirty="0">
                <a:ln w="0"/>
                <a:latin typeface="Tw Cen MT" panose="020B0602020104020603" pitchFamily="34" charset="0"/>
                <a:cs typeface="Arial" charset="0"/>
              </a:rPr>
              <a:t> 2014 </a:t>
            </a:r>
            <a:r>
              <a:rPr lang="en-US" sz="1300" b="1" i="1" dirty="0" err="1">
                <a:ln w="0"/>
                <a:latin typeface="Tw Cen MT" panose="020B0602020104020603" pitchFamily="34" charset="0"/>
                <a:cs typeface="Arial" charset="0"/>
              </a:rPr>
              <a:t>P</a:t>
            </a:r>
            <a:r>
              <a:rPr lang="en-US" sz="1300" b="1" i="1" kern="0" dirty="0" err="1">
                <a:ln w="0"/>
                <a:latin typeface="Tw Cen MT" panose="020B0602020104020603" pitchFamily="34" charset="0"/>
                <a:cs typeface="Arial" charset="0"/>
              </a:rPr>
              <a:t>asal</a:t>
            </a:r>
            <a:r>
              <a:rPr lang="en-US" sz="1300" b="1" i="1" kern="0" dirty="0">
                <a:ln w="0"/>
                <a:latin typeface="Tw Cen MT" panose="020B0602020104020603" pitchFamily="34" charset="0"/>
                <a:cs typeface="Arial" charset="0"/>
              </a:rPr>
              <a:t> 91 </a:t>
            </a:r>
            <a:r>
              <a:rPr lang="en-US" sz="1300" b="1" i="1" kern="0" dirty="0" err="1">
                <a:ln w="0"/>
                <a:latin typeface="Tw Cen MT" panose="020B0602020104020603" pitchFamily="34" charset="0"/>
                <a:cs typeface="Arial" charset="0"/>
              </a:rPr>
              <a:t>ayat</a:t>
            </a:r>
            <a:r>
              <a:rPr lang="en-US" sz="1300" b="1" i="1" kern="0" dirty="0">
                <a:ln w="0"/>
                <a:latin typeface="Tw Cen MT" panose="020B0602020104020603" pitchFamily="34" charset="0"/>
                <a:cs typeface="Arial" charset="0"/>
              </a:rPr>
              <a:t> 4)</a:t>
            </a:r>
            <a:endParaRPr lang="id-ID" sz="1300" b="1" i="1" kern="0" dirty="0">
              <a:ln w="0"/>
              <a:latin typeface="Tw Cen MT" panose="020B0602020104020603" pitchFamily="34" charset="0"/>
              <a:cs typeface="Arial" charset="0"/>
            </a:endParaRPr>
          </a:p>
        </p:txBody>
      </p:sp>
      <p:sp>
        <p:nvSpPr>
          <p:cNvPr id="72" name="Rectangle 71">
            <a:extLst>
              <a:ext uri="{FF2B5EF4-FFF2-40B4-BE49-F238E27FC236}">
                <a16:creationId xmlns:a16="http://schemas.microsoft.com/office/drawing/2014/main" xmlns="" id="{34BE637B-5896-994C-92DA-FCD0E7920F1B}"/>
              </a:ext>
            </a:extLst>
          </p:cNvPr>
          <p:cNvSpPr/>
          <p:nvPr/>
        </p:nvSpPr>
        <p:spPr>
          <a:xfrm>
            <a:off x="921442" y="2299973"/>
            <a:ext cx="4873143" cy="984885"/>
          </a:xfrm>
          <a:prstGeom prst="rect">
            <a:avLst/>
          </a:prstGeom>
        </p:spPr>
        <p:txBody>
          <a:bodyPr wrap="square" lIns="121917" tIns="60958" rIns="121917" bIns="60958">
            <a:spAutoFit/>
          </a:bodyPr>
          <a:lstStyle/>
          <a:p>
            <a:pPr algn="ctr"/>
            <a:r>
              <a:rPr lang="en-US" b="1" dirty="0">
                <a:solidFill>
                  <a:schemeClr val="tx1"/>
                </a:solidFill>
                <a:latin typeface="Tw Cen MT" panose="020B0602020104020603" pitchFamily="34" charset="0"/>
                <a:ea typeface="Times New Roman" panose="02020603050405020304" pitchFamily="18" charset="0"/>
              </a:rPr>
              <a:t>“</a:t>
            </a:r>
            <a:r>
              <a:rPr lang="id-ID" b="1" dirty="0">
                <a:solidFill>
                  <a:schemeClr val="tx1"/>
                </a:solidFill>
                <a:latin typeface="Tw Cen MT" panose="020B0602020104020603" pitchFamily="34" charset="0"/>
                <a:ea typeface="Times New Roman" panose="02020603050405020304" pitchFamily="18" charset="0"/>
              </a:rPr>
              <a:t>Memberikan rekomendasi </a:t>
            </a:r>
            <a:r>
              <a:rPr lang="en-US" b="1" dirty="0" err="1">
                <a:solidFill>
                  <a:schemeClr val="tx1"/>
                </a:solidFill>
                <a:latin typeface="Tw Cen MT" panose="020B0602020104020603" pitchFamily="34" charset="0"/>
                <a:ea typeface="Times New Roman" panose="02020603050405020304" pitchFamily="18" charset="0"/>
              </a:rPr>
              <a:t>kepada</a:t>
            </a:r>
            <a:r>
              <a:rPr lang="en-US" b="1" dirty="0">
                <a:solidFill>
                  <a:schemeClr val="tx1"/>
                </a:solidFill>
                <a:latin typeface="Tw Cen MT" panose="020B0602020104020603" pitchFamily="34" charset="0"/>
                <a:ea typeface="Times New Roman" panose="02020603050405020304" pitchFamily="18" charset="0"/>
              </a:rPr>
              <a:t> </a:t>
            </a:r>
            <a:r>
              <a:rPr lang="en-US" b="1" dirty="0" err="1">
                <a:solidFill>
                  <a:schemeClr val="tx1"/>
                </a:solidFill>
                <a:latin typeface="Tw Cen MT" panose="020B0602020104020603" pitchFamily="34" charset="0"/>
                <a:ea typeface="Times New Roman" panose="02020603050405020304" pitchFamily="18" charset="0"/>
              </a:rPr>
              <a:t>Pemerintah</a:t>
            </a:r>
            <a:r>
              <a:rPr lang="en-US" b="1" dirty="0">
                <a:solidFill>
                  <a:schemeClr val="tx1"/>
                </a:solidFill>
                <a:latin typeface="Tw Cen MT" panose="020B0602020104020603" pitchFamily="34" charset="0"/>
                <a:ea typeface="Times New Roman" panose="02020603050405020304" pitchFamily="18" charset="0"/>
              </a:rPr>
              <a:t> </a:t>
            </a:r>
            <a:r>
              <a:rPr lang="en-US" b="1" dirty="0" err="1">
                <a:solidFill>
                  <a:schemeClr val="tx1"/>
                </a:solidFill>
                <a:latin typeface="Tw Cen MT" panose="020B0602020104020603" pitchFamily="34" charset="0"/>
                <a:ea typeface="Times New Roman" panose="02020603050405020304" pitchFamily="18" charset="0"/>
              </a:rPr>
              <a:t>Pusat</a:t>
            </a:r>
            <a:r>
              <a:rPr lang="en-US" b="1" dirty="0">
                <a:solidFill>
                  <a:schemeClr val="tx1"/>
                </a:solidFill>
                <a:latin typeface="Tw Cen MT" panose="020B0602020104020603" pitchFamily="34" charset="0"/>
                <a:ea typeface="Times New Roman" panose="02020603050405020304" pitchFamily="18" charset="0"/>
              </a:rPr>
              <a:t> </a:t>
            </a:r>
            <a:r>
              <a:rPr lang="id-ID" b="1" dirty="0">
                <a:solidFill>
                  <a:schemeClr val="tx1"/>
                </a:solidFill>
                <a:latin typeface="Tw Cen MT" panose="020B0602020104020603" pitchFamily="34" charset="0"/>
                <a:ea typeface="Times New Roman" panose="02020603050405020304" pitchFamily="18" charset="0"/>
              </a:rPr>
              <a:t>atas usulan DAK</a:t>
            </a:r>
            <a:r>
              <a:rPr lang="en-US" b="1" dirty="0">
                <a:solidFill>
                  <a:schemeClr val="tx1"/>
                </a:solidFill>
                <a:latin typeface="Tw Cen MT" panose="020B0602020104020603" pitchFamily="34" charset="0"/>
                <a:ea typeface="Times New Roman" panose="02020603050405020304" pitchFamily="18" charset="0"/>
              </a:rPr>
              <a:t> </a:t>
            </a:r>
            <a:r>
              <a:rPr lang="en-US" b="1" dirty="0" err="1">
                <a:solidFill>
                  <a:schemeClr val="tx1"/>
                </a:solidFill>
                <a:latin typeface="Tw Cen MT" panose="020B0602020104020603" pitchFamily="34" charset="0"/>
                <a:ea typeface="Times New Roman" panose="02020603050405020304" pitchFamily="18" charset="0"/>
              </a:rPr>
              <a:t>pada</a:t>
            </a:r>
            <a:r>
              <a:rPr lang="en-US" b="1" dirty="0">
                <a:solidFill>
                  <a:schemeClr val="tx1"/>
                </a:solidFill>
                <a:latin typeface="Tw Cen MT" panose="020B0602020104020603" pitchFamily="34" charset="0"/>
                <a:ea typeface="Times New Roman" panose="02020603050405020304" pitchFamily="18" charset="0"/>
              </a:rPr>
              <a:t>  </a:t>
            </a:r>
            <a:r>
              <a:rPr lang="en-US" b="1" dirty="0" err="1">
                <a:solidFill>
                  <a:schemeClr val="tx1"/>
                </a:solidFill>
                <a:latin typeface="Tw Cen MT" panose="020B0602020104020603" pitchFamily="34" charset="0"/>
                <a:ea typeface="Times New Roman" panose="02020603050405020304" pitchFamily="18" charset="0"/>
              </a:rPr>
              <a:t>Kab</a:t>
            </a:r>
            <a:r>
              <a:rPr lang="en-US" b="1" dirty="0">
                <a:solidFill>
                  <a:schemeClr val="tx1"/>
                </a:solidFill>
                <a:latin typeface="Tw Cen MT" panose="020B0602020104020603" pitchFamily="34" charset="0"/>
                <a:ea typeface="Times New Roman" panose="02020603050405020304" pitchFamily="18" charset="0"/>
              </a:rPr>
              <a:t>/Kota</a:t>
            </a:r>
            <a:r>
              <a:rPr lang="id-ID" b="1" dirty="0">
                <a:solidFill>
                  <a:schemeClr val="tx1"/>
                </a:solidFill>
                <a:latin typeface="Tw Cen MT" panose="020B0602020104020603" pitchFamily="34" charset="0"/>
                <a:ea typeface="Times New Roman" panose="02020603050405020304" pitchFamily="18" charset="0"/>
              </a:rPr>
              <a:t> </a:t>
            </a:r>
            <a:r>
              <a:rPr lang="en-US" b="1" dirty="0">
                <a:solidFill>
                  <a:schemeClr val="tx1"/>
                </a:solidFill>
                <a:latin typeface="Tw Cen MT" panose="020B0602020104020603" pitchFamily="34" charset="0"/>
                <a:ea typeface="Times New Roman" panose="02020603050405020304" pitchFamily="18" charset="0"/>
              </a:rPr>
              <a:t>di </a:t>
            </a:r>
            <a:r>
              <a:rPr lang="en-US" b="1" dirty="0" err="1">
                <a:solidFill>
                  <a:schemeClr val="tx1"/>
                </a:solidFill>
                <a:latin typeface="Tw Cen MT" panose="020B0602020104020603" pitchFamily="34" charset="0"/>
                <a:ea typeface="Times New Roman" panose="02020603050405020304" pitchFamily="18" charset="0"/>
              </a:rPr>
              <a:t>wilayahnya</a:t>
            </a:r>
            <a:r>
              <a:rPr lang="en-US" b="1" dirty="0">
                <a:solidFill>
                  <a:schemeClr val="tx1"/>
                </a:solidFill>
                <a:latin typeface="Tw Cen MT" panose="020B0602020104020603" pitchFamily="34" charset="0"/>
                <a:ea typeface="Times New Roman" panose="02020603050405020304" pitchFamily="18" charset="0"/>
              </a:rPr>
              <a:t>”</a:t>
            </a:r>
          </a:p>
        </p:txBody>
      </p:sp>
      <p:sp>
        <p:nvSpPr>
          <p:cNvPr id="73" name="Rectangle 72">
            <a:extLst>
              <a:ext uri="{FF2B5EF4-FFF2-40B4-BE49-F238E27FC236}">
                <a16:creationId xmlns:a16="http://schemas.microsoft.com/office/drawing/2014/main" xmlns="" id="{E387B09F-84C7-CE4F-942F-C77BEE67598B}"/>
              </a:ext>
            </a:extLst>
          </p:cNvPr>
          <p:cNvSpPr/>
          <p:nvPr/>
        </p:nvSpPr>
        <p:spPr bwMode="auto">
          <a:xfrm>
            <a:off x="460965" y="742728"/>
            <a:ext cx="10283235" cy="7080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eaLnBrk="0" hangingPunct="0">
              <a:defRPr/>
            </a:pPr>
            <a:r>
              <a:rPr lang="en-US" sz="2400" b="1" dirty="0">
                <a:solidFill>
                  <a:schemeClr val="tx1"/>
                </a:solidFill>
                <a:latin typeface="Tw Cen MT" panose="020B0602020104020603" pitchFamily="34" charset="0"/>
              </a:rPr>
              <a:t>KEGIATAN DEKONSENTRASI OLEH KEMENTERIAN DALAM NEGERI</a:t>
            </a:r>
          </a:p>
        </p:txBody>
      </p:sp>
    </p:spTree>
    <p:extLst>
      <p:ext uri="{BB962C8B-B14F-4D97-AF65-F5344CB8AC3E}">
        <p14:creationId xmlns:p14="http://schemas.microsoft.com/office/powerpoint/2010/main" val="2375451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p:nvPr/>
        </p:nvSpPr>
        <p:spPr>
          <a:xfrm>
            <a:off x="4163496" y="-1"/>
            <a:ext cx="8014855" cy="304801"/>
          </a:xfrm>
          <a:custGeom>
            <a:avLst/>
            <a:gdLst>
              <a:gd name="connsiteX0" fmla="*/ 0 w 8001000"/>
              <a:gd name="connsiteY0" fmla="*/ 0 h 228600"/>
              <a:gd name="connsiteX1" fmla="*/ 8001000 w 8001000"/>
              <a:gd name="connsiteY1" fmla="*/ 0 h 228600"/>
              <a:gd name="connsiteX2" fmla="*/ 8001000 w 8001000"/>
              <a:gd name="connsiteY2" fmla="*/ 228600 h 228600"/>
              <a:gd name="connsiteX3" fmla="*/ 0 w 8001000"/>
              <a:gd name="connsiteY3" fmla="*/ 228600 h 228600"/>
              <a:gd name="connsiteX4" fmla="*/ 0 w 8001000"/>
              <a:gd name="connsiteY4" fmla="*/ 0 h 228600"/>
              <a:gd name="connsiteX0" fmla="*/ 0 w 8001000"/>
              <a:gd name="connsiteY0" fmla="*/ 0 h 242454"/>
              <a:gd name="connsiteX1" fmla="*/ 8001000 w 8001000"/>
              <a:gd name="connsiteY1" fmla="*/ 0 h 242454"/>
              <a:gd name="connsiteX2" fmla="*/ 8001000 w 8001000"/>
              <a:gd name="connsiteY2" fmla="*/ 228600 h 242454"/>
              <a:gd name="connsiteX3" fmla="*/ 207818 w 8001000"/>
              <a:gd name="connsiteY3" fmla="*/ 242454 h 242454"/>
              <a:gd name="connsiteX4" fmla="*/ 0 w 8001000"/>
              <a:gd name="connsiteY4" fmla="*/ 0 h 2424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1000" h="242454">
                <a:moveTo>
                  <a:pt x="0" y="0"/>
                </a:moveTo>
                <a:lnTo>
                  <a:pt x="8001000" y="0"/>
                </a:lnTo>
                <a:lnTo>
                  <a:pt x="8001000" y="228600"/>
                </a:lnTo>
                <a:lnTo>
                  <a:pt x="207818" y="242454"/>
                </a:lnTo>
                <a:lnTo>
                  <a:pt x="0" y="0"/>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4367153" y="313316"/>
            <a:ext cx="7824848" cy="10091"/>
            <a:chOff x="4367153" y="329082"/>
            <a:chExt cx="7824848" cy="10091"/>
          </a:xfrm>
        </p:grpSpPr>
        <p:cxnSp>
          <p:nvCxnSpPr>
            <p:cNvPr id="12" name="Straight Connector 11"/>
            <p:cNvCxnSpPr/>
            <p:nvPr/>
          </p:nvCxnSpPr>
          <p:spPr>
            <a:xfrm>
              <a:off x="4367153" y="339173"/>
              <a:ext cx="2610924" cy="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970153" y="332760"/>
              <a:ext cx="2610924" cy="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9581077" y="329082"/>
              <a:ext cx="2610924" cy="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24" name="Rectangle 23">
            <a:extLst>
              <a:ext uri="{FF2B5EF4-FFF2-40B4-BE49-F238E27FC236}">
                <a16:creationId xmlns:a16="http://schemas.microsoft.com/office/drawing/2014/main" xmlns="" id="{4308FB67-C304-467C-8993-8C8D069FDB59}"/>
              </a:ext>
            </a:extLst>
          </p:cNvPr>
          <p:cNvSpPr/>
          <p:nvPr/>
        </p:nvSpPr>
        <p:spPr>
          <a:xfrm>
            <a:off x="1327662" y="878757"/>
            <a:ext cx="8858144" cy="400110"/>
          </a:xfrm>
          <a:prstGeom prst="rect">
            <a:avLst/>
          </a:prstGeom>
        </p:spPr>
        <p:txBody>
          <a:bodyPr wrap="square">
            <a:spAutoFit/>
          </a:bodyPr>
          <a:lstStyle/>
          <a:p>
            <a:pPr algn="ctr" defTabSz="412667" hangingPunct="0"/>
            <a:r>
              <a:rPr lang="en-US" sz="2000" kern="0" spc="300" dirty="0">
                <a:solidFill>
                  <a:srgbClr val="000000"/>
                </a:solidFill>
                <a:latin typeface="Arial Black" panose="020B0A04020102020204" pitchFamily="34" charset="0"/>
                <a:cs typeface="Century Gothic"/>
                <a:sym typeface="Helvetica Light"/>
              </a:rPr>
              <a:t>RINCIAN KEGIATAN DEKONSENTRASI DAK</a:t>
            </a:r>
            <a:endParaRPr lang="it-IT" sz="1600" kern="0" spc="300" dirty="0">
              <a:solidFill>
                <a:srgbClr val="000000"/>
              </a:solidFill>
              <a:latin typeface="+mj-lt"/>
              <a:cs typeface="Century Gothic"/>
              <a:sym typeface="Helvetica Light"/>
            </a:endParaRPr>
          </a:p>
        </p:txBody>
      </p:sp>
      <p:sp>
        <p:nvSpPr>
          <p:cNvPr id="25" name="TextBox 24">
            <a:extLst>
              <a:ext uri="{FF2B5EF4-FFF2-40B4-BE49-F238E27FC236}">
                <a16:creationId xmlns:a16="http://schemas.microsoft.com/office/drawing/2014/main" xmlns="" id="{43F4DF57-7AC0-0640-93F5-C33B8D201118}"/>
              </a:ext>
            </a:extLst>
          </p:cNvPr>
          <p:cNvSpPr txBox="1"/>
          <p:nvPr/>
        </p:nvSpPr>
        <p:spPr>
          <a:xfrm>
            <a:off x="190820" y="1553465"/>
            <a:ext cx="3254129" cy="646331"/>
          </a:xfrm>
          <a:prstGeom prst="rect">
            <a:avLst/>
          </a:prstGeom>
          <a:solidFill>
            <a:schemeClr val="accent6">
              <a:lumMod val="20000"/>
              <a:lumOff val="80000"/>
            </a:schemeClr>
          </a:solidFill>
        </p:spPr>
        <p:txBody>
          <a:bodyPr wrap="square" rtlCol="0">
            <a:spAutoFit/>
          </a:bodyPr>
          <a:lstStyle/>
          <a:p>
            <a:pPr algn="ctr"/>
            <a:r>
              <a:rPr lang="en-US" b="1" dirty="0" err="1"/>
              <a:t>Sosialisasi</a:t>
            </a:r>
            <a:r>
              <a:rPr lang="en-US" b="1" dirty="0"/>
              <a:t> </a:t>
            </a:r>
            <a:r>
              <a:rPr lang="en-US" b="1" dirty="0" err="1"/>
              <a:t>Arah</a:t>
            </a:r>
            <a:r>
              <a:rPr lang="en-US" b="1" dirty="0"/>
              <a:t> </a:t>
            </a:r>
            <a:r>
              <a:rPr lang="en-US" b="1" dirty="0" err="1"/>
              <a:t>Kebijakan</a:t>
            </a:r>
            <a:r>
              <a:rPr lang="en-US" b="1" dirty="0"/>
              <a:t> Dana </a:t>
            </a:r>
            <a:r>
              <a:rPr lang="en-US" b="1" dirty="0" err="1"/>
              <a:t>Alokasi</a:t>
            </a:r>
            <a:r>
              <a:rPr lang="en-US" b="1" dirty="0"/>
              <a:t> </a:t>
            </a:r>
            <a:r>
              <a:rPr lang="en-US" b="1" dirty="0" err="1"/>
              <a:t>Khusus</a:t>
            </a:r>
            <a:endParaRPr lang="en-US" b="1" dirty="0"/>
          </a:p>
        </p:txBody>
      </p:sp>
      <p:sp>
        <p:nvSpPr>
          <p:cNvPr id="26" name="TextBox 25">
            <a:extLst>
              <a:ext uri="{FF2B5EF4-FFF2-40B4-BE49-F238E27FC236}">
                <a16:creationId xmlns:a16="http://schemas.microsoft.com/office/drawing/2014/main" xmlns="" id="{224F0640-2B75-1649-BE75-BF5C095C5C0C}"/>
              </a:ext>
            </a:extLst>
          </p:cNvPr>
          <p:cNvSpPr txBox="1"/>
          <p:nvPr/>
        </p:nvSpPr>
        <p:spPr>
          <a:xfrm>
            <a:off x="225152" y="2761365"/>
            <a:ext cx="3254129" cy="1200329"/>
          </a:xfrm>
          <a:prstGeom prst="rect">
            <a:avLst/>
          </a:prstGeom>
          <a:solidFill>
            <a:schemeClr val="accent6">
              <a:lumMod val="20000"/>
              <a:lumOff val="80000"/>
            </a:schemeClr>
          </a:solidFill>
        </p:spPr>
        <p:txBody>
          <a:bodyPr wrap="square" rtlCol="0">
            <a:spAutoFit/>
          </a:bodyPr>
          <a:lstStyle/>
          <a:p>
            <a:pPr algn="ctr"/>
            <a:endParaRPr lang="en-US" b="1" dirty="0"/>
          </a:p>
          <a:p>
            <a:pPr algn="ctr"/>
            <a:r>
              <a:rPr lang="en-US" b="1" dirty="0" err="1"/>
              <a:t>Finalisasi</a:t>
            </a:r>
            <a:r>
              <a:rPr lang="en-US" b="1" dirty="0"/>
              <a:t> </a:t>
            </a:r>
            <a:r>
              <a:rPr lang="en-US" b="1" dirty="0" err="1"/>
              <a:t>Rekomendasi</a:t>
            </a:r>
            <a:r>
              <a:rPr lang="en-US" b="1" dirty="0"/>
              <a:t> </a:t>
            </a:r>
            <a:r>
              <a:rPr lang="en-US" b="1" dirty="0" err="1"/>
              <a:t>Usulan</a:t>
            </a:r>
            <a:r>
              <a:rPr lang="en-US" b="1" dirty="0"/>
              <a:t> DAK</a:t>
            </a:r>
          </a:p>
          <a:p>
            <a:pPr algn="ctr"/>
            <a:endParaRPr lang="en-US" b="1" dirty="0"/>
          </a:p>
        </p:txBody>
      </p:sp>
      <p:sp>
        <p:nvSpPr>
          <p:cNvPr id="27" name="TextBox 26">
            <a:extLst>
              <a:ext uri="{FF2B5EF4-FFF2-40B4-BE49-F238E27FC236}">
                <a16:creationId xmlns:a16="http://schemas.microsoft.com/office/drawing/2014/main" xmlns="" id="{D63C6DAD-54A6-B945-A5C2-5EB0AA556B90}"/>
              </a:ext>
            </a:extLst>
          </p:cNvPr>
          <p:cNvSpPr txBox="1"/>
          <p:nvPr/>
        </p:nvSpPr>
        <p:spPr>
          <a:xfrm>
            <a:off x="225151" y="4396565"/>
            <a:ext cx="3254129" cy="923330"/>
          </a:xfrm>
          <a:prstGeom prst="rect">
            <a:avLst/>
          </a:prstGeom>
          <a:solidFill>
            <a:schemeClr val="accent6">
              <a:lumMod val="20000"/>
              <a:lumOff val="80000"/>
            </a:schemeClr>
          </a:solidFill>
        </p:spPr>
        <p:txBody>
          <a:bodyPr wrap="square" rtlCol="0">
            <a:spAutoFit/>
          </a:bodyPr>
          <a:lstStyle/>
          <a:p>
            <a:pPr algn="ctr"/>
            <a:r>
              <a:rPr lang="en-US" b="1" dirty="0" err="1"/>
              <a:t>Analisis</a:t>
            </a:r>
            <a:r>
              <a:rPr lang="en-US" b="1" dirty="0"/>
              <a:t> </a:t>
            </a:r>
            <a:r>
              <a:rPr lang="en-US" b="1" dirty="0" err="1"/>
              <a:t>Usulan</a:t>
            </a:r>
            <a:r>
              <a:rPr lang="en-US" b="1" dirty="0"/>
              <a:t> dan </a:t>
            </a:r>
            <a:r>
              <a:rPr lang="en-US" b="1" dirty="0" err="1"/>
              <a:t>Penyusunan</a:t>
            </a:r>
            <a:r>
              <a:rPr lang="en-US" b="1" dirty="0"/>
              <a:t> </a:t>
            </a:r>
            <a:r>
              <a:rPr lang="en-US" b="1" dirty="0" err="1"/>
              <a:t>Laporan</a:t>
            </a:r>
            <a:r>
              <a:rPr lang="en-US" b="1" dirty="0"/>
              <a:t> </a:t>
            </a:r>
            <a:r>
              <a:rPr lang="en-US" b="1" dirty="0" err="1"/>
              <a:t>hasil</a:t>
            </a:r>
            <a:r>
              <a:rPr lang="en-US" b="1" dirty="0"/>
              <a:t> </a:t>
            </a:r>
            <a:r>
              <a:rPr lang="en-US" b="1" dirty="0" err="1"/>
              <a:t>Finalisasi</a:t>
            </a:r>
            <a:r>
              <a:rPr lang="en-US" b="1" dirty="0"/>
              <a:t> </a:t>
            </a:r>
            <a:r>
              <a:rPr lang="en-US" b="1" dirty="0" err="1"/>
              <a:t>Rekomendasi</a:t>
            </a:r>
            <a:r>
              <a:rPr lang="en-US" b="1" dirty="0"/>
              <a:t> </a:t>
            </a:r>
            <a:r>
              <a:rPr lang="en-US" b="1" dirty="0" err="1"/>
              <a:t>Usulan</a:t>
            </a:r>
            <a:r>
              <a:rPr lang="en-US" b="1" dirty="0"/>
              <a:t> DAK</a:t>
            </a:r>
          </a:p>
        </p:txBody>
      </p:sp>
      <p:sp>
        <p:nvSpPr>
          <p:cNvPr id="28" name="TextBox 27">
            <a:extLst>
              <a:ext uri="{FF2B5EF4-FFF2-40B4-BE49-F238E27FC236}">
                <a16:creationId xmlns:a16="http://schemas.microsoft.com/office/drawing/2014/main" xmlns="" id="{BBE21C29-06C9-5F43-85B1-2BF53AE97C4E}"/>
              </a:ext>
            </a:extLst>
          </p:cNvPr>
          <p:cNvSpPr txBox="1"/>
          <p:nvPr/>
        </p:nvSpPr>
        <p:spPr>
          <a:xfrm>
            <a:off x="3635768" y="1558451"/>
            <a:ext cx="8365411" cy="923330"/>
          </a:xfrm>
          <a:prstGeom prst="rect">
            <a:avLst/>
          </a:prstGeom>
          <a:solidFill>
            <a:schemeClr val="accent6">
              <a:lumMod val="60000"/>
              <a:lumOff val="40000"/>
            </a:schemeClr>
          </a:solidFill>
        </p:spPr>
        <p:txBody>
          <a:bodyPr wrap="square" rtlCol="0">
            <a:spAutoFit/>
          </a:bodyPr>
          <a:lstStyle/>
          <a:p>
            <a:r>
              <a:rPr lang="en-US" dirty="0"/>
              <a:t>Agar </a:t>
            </a:r>
            <a:r>
              <a:rPr lang="en-US" dirty="0" err="1"/>
              <a:t>usulan</a:t>
            </a:r>
            <a:r>
              <a:rPr lang="en-US" dirty="0"/>
              <a:t> Program dan </a:t>
            </a:r>
            <a:r>
              <a:rPr lang="en-US" dirty="0" err="1"/>
              <a:t>Kegiatan</a:t>
            </a:r>
            <a:r>
              <a:rPr lang="en-US" dirty="0"/>
              <a:t> DAK </a:t>
            </a:r>
            <a:r>
              <a:rPr lang="en-US" dirty="0" err="1"/>
              <a:t>sesuai</a:t>
            </a:r>
            <a:r>
              <a:rPr lang="en-US" dirty="0"/>
              <a:t> </a:t>
            </a:r>
            <a:r>
              <a:rPr lang="en-US" dirty="0" err="1"/>
              <a:t>dengan</a:t>
            </a:r>
            <a:r>
              <a:rPr lang="en-US" dirty="0"/>
              <a:t> </a:t>
            </a:r>
            <a:r>
              <a:rPr lang="en-US" dirty="0" err="1"/>
              <a:t>kebijakan</a:t>
            </a:r>
            <a:r>
              <a:rPr lang="en-US" dirty="0"/>
              <a:t> </a:t>
            </a:r>
            <a:r>
              <a:rPr lang="en-US" dirty="0" err="1"/>
              <a:t>pembangunan</a:t>
            </a:r>
            <a:r>
              <a:rPr lang="en-US" dirty="0"/>
              <a:t> </a:t>
            </a:r>
            <a:r>
              <a:rPr lang="en-US" dirty="0" err="1"/>
              <a:t>daerah</a:t>
            </a:r>
            <a:r>
              <a:rPr lang="en-US" dirty="0"/>
              <a:t> </a:t>
            </a:r>
            <a:r>
              <a:rPr lang="en-US" dirty="0" err="1"/>
              <a:t>dengan</a:t>
            </a:r>
            <a:r>
              <a:rPr lang="en-US" dirty="0"/>
              <a:t> </a:t>
            </a:r>
            <a:r>
              <a:rPr lang="en-US" dirty="0" err="1"/>
              <a:t>memperhatikan</a:t>
            </a:r>
            <a:r>
              <a:rPr lang="en-US" dirty="0"/>
              <a:t> </a:t>
            </a:r>
            <a:r>
              <a:rPr lang="en-US" dirty="0" err="1"/>
              <a:t>pemenuhan</a:t>
            </a:r>
            <a:r>
              <a:rPr lang="en-US" dirty="0"/>
              <a:t> SPM, </a:t>
            </a:r>
            <a:r>
              <a:rPr lang="en-US" dirty="0" err="1"/>
              <a:t>pencapaian</a:t>
            </a:r>
            <a:r>
              <a:rPr lang="en-US" dirty="0"/>
              <a:t> target </a:t>
            </a:r>
            <a:r>
              <a:rPr lang="en-US" dirty="0" err="1"/>
              <a:t>pembangunan</a:t>
            </a:r>
            <a:r>
              <a:rPr lang="en-US" dirty="0"/>
              <a:t> </a:t>
            </a:r>
            <a:r>
              <a:rPr lang="en-US" dirty="0" err="1"/>
              <a:t>nasional</a:t>
            </a:r>
            <a:r>
              <a:rPr lang="en-US" dirty="0"/>
              <a:t> dan </a:t>
            </a:r>
            <a:r>
              <a:rPr lang="en-US" dirty="0" err="1"/>
              <a:t>percepatan</a:t>
            </a:r>
            <a:r>
              <a:rPr lang="en-US" dirty="0"/>
              <a:t> </a:t>
            </a:r>
            <a:r>
              <a:rPr lang="en-US" dirty="0" err="1"/>
              <a:t>pembangunan</a:t>
            </a:r>
            <a:r>
              <a:rPr lang="en-US" dirty="0"/>
              <a:t> di </a:t>
            </a:r>
            <a:r>
              <a:rPr lang="en-US" dirty="0" err="1"/>
              <a:t>daerah</a:t>
            </a:r>
            <a:r>
              <a:rPr lang="en-US" dirty="0"/>
              <a:t> </a:t>
            </a:r>
            <a:r>
              <a:rPr lang="en-US" dirty="0" err="1"/>
              <a:t>tertinggal</a:t>
            </a:r>
            <a:endParaRPr lang="en-US" dirty="0"/>
          </a:p>
        </p:txBody>
      </p:sp>
      <p:sp>
        <p:nvSpPr>
          <p:cNvPr id="29" name="TextBox 28">
            <a:extLst>
              <a:ext uri="{FF2B5EF4-FFF2-40B4-BE49-F238E27FC236}">
                <a16:creationId xmlns:a16="http://schemas.microsoft.com/office/drawing/2014/main" xmlns="" id="{B4B81EA1-E7B1-B448-927C-B2C64ACDBFB1}"/>
              </a:ext>
            </a:extLst>
          </p:cNvPr>
          <p:cNvSpPr txBox="1"/>
          <p:nvPr/>
        </p:nvSpPr>
        <p:spPr>
          <a:xfrm>
            <a:off x="3628678" y="2761365"/>
            <a:ext cx="8365411" cy="1477328"/>
          </a:xfrm>
          <a:prstGeom prst="rect">
            <a:avLst/>
          </a:prstGeom>
          <a:solidFill>
            <a:schemeClr val="accent6">
              <a:lumMod val="60000"/>
              <a:lumOff val="40000"/>
            </a:schemeClr>
          </a:solidFill>
        </p:spPr>
        <p:txBody>
          <a:bodyPr wrap="square" rtlCol="0">
            <a:spAutoFit/>
          </a:bodyPr>
          <a:lstStyle/>
          <a:p>
            <a:r>
              <a:rPr lang="en-ID" dirty="0" err="1"/>
              <a:t>Finalisasi</a:t>
            </a:r>
            <a:r>
              <a:rPr lang="en-ID" dirty="0"/>
              <a:t> </a:t>
            </a:r>
            <a:r>
              <a:rPr lang="en-ID" dirty="0" err="1"/>
              <a:t>rekomendasi</a:t>
            </a:r>
            <a:r>
              <a:rPr lang="en-ID" dirty="0"/>
              <a:t> </a:t>
            </a:r>
            <a:r>
              <a:rPr lang="en-ID" dirty="0" err="1"/>
              <a:t>seluruh</a:t>
            </a:r>
            <a:r>
              <a:rPr lang="en-ID" dirty="0"/>
              <a:t> </a:t>
            </a:r>
            <a:r>
              <a:rPr lang="en-ID" dirty="0" err="1"/>
              <a:t>usulan</a:t>
            </a:r>
            <a:r>
              <a:rPr lang="en-ID" dirty="0"/>
              <a:t> </a:t>
            </a:r>
            <a:r>
              <a:rPr lang="en-ID" dirty="0" err="1"/>
              <a:t>kegiatan</a:t>
            </a:r>
            <a:r>
              <a:rPr lang="en-ID" dirty="0"/>
              <a:t> DAK </a:t>
            </a:r>
            <a:r>
              <a:rPr lang="en-ID" dirty="0" err="1"/>
              <a:t>Kabupaten</a:t>
            </a:r>
            <a:r>
              <a:rPr lang="en-ID" dirty="0"/>
              <a:t>/Kota </a:t>
            </a:r>
            <a:r>
              <a:rPr lang="en-ID" dirty="0" err="1"/>
              <a:t>untuk</a:t>
            </a:r>
            <a:r>
              <a:rPr lang="en-ID" dirty="0"/>
              <a:t> </a:t>
            </a:r>
            <a:r>
              <a:rPr lang="en-ID" dirty="0" err="1"/>
              <a:t>kemudian</a:t>
            </a:r>
            <a:r>
              <a:rPr lang="en-ID" dirty="0"/>
              <a:t> </a:t>
            </a:r>
            <a:r>
              <a:rPr lang="en-ID" dirty="0" err="1"/>
              <a:t>dilakukan</a:t>
            </a:r>
            <a:r>
              <a:rPr lang="en-ID" dirty="0"/>
              <a:t> </a:t>
            </a:r>
            <a:r>
              <a:rPr lang="en-ID" dirty="0" err="1"/>
              <a:t>verifikasi</a:t>
            </a:r>
            <a:r>
              <a:rPr lang="en-ID" dirty="0"/>
              <a:t> </a:t>
            </a:r>
            <a:r>
              <a:rPr lang="en-ID" dirty="0" err="1"/>
              <a:t>kelengkapan</a:t>
            </a:r>
            <a:r>
              <a:rPr lang="en-ID" dirty="0"/>
              <a:t> </a:t>
            </a:r>
            <a:r>
              <a:rPr lang="en-ID" dirty="0" err="1"/>
              <a:t>serta</a:t>
            </a:r>
            <a:r>
              <a:rPr lang="en-ID" dirty="0"/>
              <a:t> </a:t>
            </a:r>
            <a:r>
              <a:rPr lang="en-ID" dirty="0" err="1"/>
              <a:t>kesesuaian</a:t>
            </a:r>
            <a:r>
              <a:rPr lang="en-ID" dirty="0"/>
              <a:t> </a:t>
            </a:r>
            <a:r>
              <a:rPr lang="en-ID" dirty="0" err="1"/>
              <a:t>antara</a:t>
            </a:r>
            <a:r>
              <a:rPr lang="en-ID" dirty="0"/>
              <a:t> program dan </a:t>
            </a:r>
            <a:r>
              <a:rPr lang="en-ID" dirty="0" err="1"/>
              <a:t>kegiatan</a:t>
            </a:r>
            <a:r>
              <a:rPr lang="en-ID" dirty="0"/>
              <a:t> </a:t>
            </a:r>
            <a:r>
              <a:rPr lang="en-ID" dirty="0" err="1"/>
              <a:t>pembangunan</a:t>
            </a:r>
            <a:r>
              <a:rPr lang="en-ID" dirty="0"/>
              <a:t> </a:t>
            </a:r>
            <a:r>
              <a:rPr lang="en-ID" dirty="0" err="1"/>
              <a:t>daerah</a:t>
            </a:r>
            <a:r>
              <a:rPr lang="en-ID" dirty="0"/>
              <a:t> </a:t>
            </a:r>
            <a:r>
              <a:rPr lang="en-ID" dirty="0" err="1"/>
              <a:t>melalui</a:t>
            </a:r>
            <a:r>
              <a:rPr lang="en-ID" dirty="0"/>
              <a:t> DAK, </a:t>
            </a:r>
            <a:r>
              <a:rPr lang="en-ID" dirty="0" err="1"/>
              <a:t>kesesuaian</a:t>
            </a:r>
            <a:r>
              <a:rPr lang="en-ID" dirty="0"/>
              <a:t> </a:t>
            </a:r>
            <a:r>
              <a:rPr lang="en-ID" dirty="0" err="1"/>
              <a:t>dengan</a:t>
            </a:r>
            <a:r>
              <a:rPr lang="en-ID" dirty="0"/>
              <a:t> </a:t>
            </a:r>
            <a:r>
              <a:rPr lang="en-ID" dirty="0" err="1"/>
              <a:t>kewenangan</a:t>
            </a:r>
            <a:r>
              <a:rPr lang="en-ID" dirty="0"/>
              <a:t> </a:t>
            </a:r>
            <a:r>
              <a:rPr lang="en-ID" dirty="0" err="1"/>
              <a:t>daerah</a:t>
            </a:r>
            <a:r>
              <a:rPr lang="en-ID" dirty="0"/>
              <a:t> </a:t>
            </a:r>
            <a:r>
              <a:rPr lang="en-ID" dirty="0" err="1"/>
              <a:t>Kabupaten</a:t>
            </a:r>
            <a:r>
              <a:rPr lang="en-ID" dirty="0"/>
              <a:t>/Kota, </a:t>
            </a:r>
            <a:r>
              <a:rPr lang="en-ID" dirty="0" err="1"/>
              <a:t>pemerataan</a:t>
            </a:r>
            <a:r>
              <a:rPr lang="en-ID" dirty="0"/>
              <a:t> </a:t>
            </a:r>
            <a:r>
              <a:rPr lang="en-ID" dirty="0" err="1"/>
              <a:t>pembangunan</a:t>
            </a:r>
            <a:r>
              <a:rPr lang="en-ID" dirty="0"/>
              <a:t> di wilayah </a:t>
            </a:r>
            <a:r>
              <a:rPr lang="en-ID" dirty="0" err="1"/>
              <a:t>provinsi</a:t>
            </a:r>
            <a:r>
              <a:rPr lang="en-ID" dirty="0"/>
              <a:t> </a:t>
            </a:r>
            <a:r>
              <a:rPr lang="en-ID" dirty="0" err="1"/>
              <a:t>serta</a:t>
            </a:r>
            <a:r>
              <a:rPr lang="en-ID" dirty="0"/>
              <a:t> </a:t>
            </a:r>
            <a:r>
              <a:rPr lang="en-ID" dirty="0" err="1"/>
              <a:t>kewajaran</a:t>
            </a:r>
            <a:r>
              <a:rPr lang="en-ID" dirty="0"/>
              <a:t> </a:t>
            </a:r>
            <a:r>
              <a:rPr lang="en-ID" dirty="0" err="1"/>
              <a:t>rancangan</a:t>
            </a:r>
            <a:r>
              <a:rPr lang="en-ID" dirty="0"/>
              <a:t> </a:t>
            </a:r>
            <a:r>
              <a:rPr lang="en-ID" dirty="0" err="1"/>
              <a:t>usulan</a:t>
            </a:r>
            <a:r>
              <a:rPr lang="en-ID" dirty="0"/>
              <a:t> dana </a:t>
            </a:r>
            <a:r>
              <a:rPr lang="en-ID" dirty="0" err="1"/>
              <a:t>sesuai</a:t>
            </a:r>
            <a:r>
              <a:rPr lang="en-ID" dirty="0"/>
              <a:t> </a:t>
            </a:r>
            <a:r>
              <a:rPr lang="en-ID" dirty="0" err="1"/>
              <a:t>standar</a:t>
            </a:r>
            <a:r>
              <a:rPr lang="en-ID" dirty="0"/>
              <a:t> </a:t>
            </a:r>
            <a:r>
              <a:rPr lang="en-ID" dirty="0" err="1"/>
              <a:t>biaya</a:t>
            </a:r>
            <a:r>
              <a:rPr lang="en-ID" dirty="0"/>
              <a:t> </a:t>
            </a:r>
            <a:r>
              <a:rPr lang="en-ID" dirty="0" err="1"/>
              <a:t>daerah</a:t>
            </a:r>
            <a:r>
              <a:rPr lang="en-ID" dirty="0"/>
              <a:t>. </a:t>
            </a:r>
          </a:p>
        </p:txBody>
      </p:sp>
      <p:sp>
        <p:nvSpPr>
          <p:cNvPr id="30" name="TextBox 29">
            <a:extLst>
              <a:ext uri="{FF2B5EF4-FFF2-40B4-BE49-F238E27FC236}">
                <a16:creationId xmlns:a16="http://schemas.microsoft.com/office/drawing/2014/main" xmlns="" id="{0E4ABC51-C831-EA41-924A-076D036DCEC2}"/>
              </a:ext>
            </a:extLst>
          </p:cNvPr>
          <p:cNvSpPr txBox="1"/>
          <p:nvPr/>
        </p:nvSpPr>
        <p:spPr>
          <a:xfrm>
            <a:off x="3628679" y="4396565"/>
            <a:ext cx="8365410" cy="923330"/>
          </a:xfrm>
          <a:prstGeom prst="rect">
            <a:avLst/>
          </a:prstGeom>
          <a:solidFill>
            <a:schemeClr val="accent6">
              <a:lumMod val="60000"/>
              <a:lumOff val="40000"/>
            </a:schemeClr>
          </a:solidFill>
        </p:spPr>
        <p:txBody>
          <a:bodyPr wrap="square" rtlCol="0">
            <a:spAutoFit/>
          </a:bodyPr>
          <a:lstStyle/>
          <a:p>
            <a:r>
              <a:rPr lang="en-ID" dirty="0" err="1"/>
              <a:t>Melaksanakan</a:t>
            </a:r>
            <a:r>
              <a:rPr lang="en-ID" dirty="0"/>
              <a:t> </a:t>
            </a:r>
            <a:r>
              <a:rPr lang="en-ID" dirty="0" err="1"/>
              <a:t>rapat</a:t>
            </a:r>
            <a:r>
              <a:rPr lang="en-ID" dirty="0"/>
              <a:t> internal </a:t>
            </a:r>
            <a:r>
              <a:rPr lang="en-ID" dirty="0" err="1"/>
              <a:t>analisis</a:t>
            </a:r>
            <a:r>
              <a:rPr lang="en-ID" dirty="0"/>
              <a:t> </a:t>
            </a:r>
            <a:r>
              <a:rPr lang="en-ID" dirty="0" err="1"/>
              <a:t>usulan</a:t>
            </a:r>
            <a:r>
              <a:rPr lang="en-ID" dirty="0"/>
              <a:t> dan </a:t>
            </a:r>
            <a:r>
              <a:rPr lang="en-ID" dirty="0" err="1"/>
              <a:t>penyusunan</a:t>
            </a:r>
            <a:r>
              <a:rPr lang="en-ID" dirty="0"/>
              <a:t> </a:t>
            </a:r>
            <a:r>
              <a:rPr lang="en-ID" dirty="0" err="1"/>
              <a:t>laporan</a:t>
            </a:r>
            <a:r>
              <a:rPr lang="en-ID" dirty="0"/>
              <a:t> </a:t>
            </a:r>
            <a:r>
              <a:rPr lang="en-ID" dirty="0" err="1"/>
              <a:t>hasil</a:t>
            </a:r>
            <a:r>
              <a:rPr lang="en-ID" dirty="0"/>
              <a:t> </a:t>
            </a:r>
            <a:r>
              <a:rPr lang="en-ID" dirty="0" err="1"/>
              <a:t>finalisasi</a:t>
            </a:r>
            <a:r>
              <a:rPr lang="en-ID" dirty="0"/>
              <a:t> </a:t>
            </a:r>
            <a:r>
              <a:rPr lang="en-ID" dirty="0" err="1"/>
              <a:t>Rekomendasi</a:t>
            </a:r>
            <a:r>
              <a:rPr lang="en-ID" dirty="0"/>
              <a:t> </a:t>
            </a:r>
            <a:r>
              <a:rPr lang="en-ID" dirty="0" err="1"/>
              <a:t>Usulan</a:t>
            </a:r>
            <a:r>
              <a:rPr lang="en-ID" dirty="0"/>
              <a:t> DAK </a:t>
            </a:r>
            <a:r>
              <a:rPr lang="en-ID" dirty="0" err="1"/>
              <a:t>Kab</a:t>
            </a:r>
            <a:r>
              <a:rPr lang="en-ID" dirty="0"/>
              <a:t>/Kota </a:t>
            </a:r>
            <a:r>
              <a:rPr lang="en-ID" dirty="0" err="1"/>
              <a:t>dan</a:t>
            </a:r>
            <a:r>
              <a:rPr lang="en-ID" dirty="0"/>
              <a:t> </a:t>
            </a:r>
            <a:r>
              <a:rPr lang="en-ID" dirty="0" err="1"/>
              <a:t>laporan</a:t>
            </a:r>
            <a:r>
              <a:rPr lang="en-ID" dirty="0"/>
              <a:t> </a:t>
            </a:r>
            <a:r>
              <a:rPr lang="en-ID" dirty="0" err="1"/>
              <a:t>akuntabilitas</a:t>
            </a:r>
            <a:r>
              <a:rPr lang="en-ID" dirty="0"/>
              <a:t> </a:t>
            </a:r>
            <a:r>
              <a:rPr lang="en-ID" dirty="0" err="1"/>
              <a:t>pelaksanaan</a:t>
            </a:r>
            <a:r>
              <a:rPr lang="en-ID" dirty="0"/>
              <a:t> </a:t>
            </a:r>
            <a:r>
              <a:rPr lang="en-ID" dirty="0" err="1"/>
              <a:t>dekonsentrasi</a:t>
            </a:r>
            <a:r>
              <a:rPr lang="en-ID" dirty="0"/>
              <a:t>. </a:t>
            </a:r>
          </a:p>
        </p:txBody>
      </p:sp>
    </p:spTree>
    <p:extLst>
      <p:ext uri="{BB962C8B-B14F-4D97-AF65-F5344CB8AC3E}">
        <p14:creationId xmlns:p14="http://schemas.microsoft.com/office/powerpoint/2010/main" val="8825808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15584</TotalTime>
  <Words>2626</Words>
  <Application>Microsoft Office PowerPoint</Application>
  <PresentationFormat>Widescreen</PresentationFormat>
  <Paragraphs>436</Paragraphs>
  <Slides>16</Slides>
  <Notes>5</Notes>
  <HiddenSlides>0</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16</vt:i4>
      </vt:variant>
    </vt:vector>
  </HeadingPairs>
  <TitlesOfParts>
    <vt:vector size="37" baseType="lpstr">
      <vt:lpstr>Malgun Gothic</vt:lpstr>
      <vt:lpstr>Arial</vt:lpstr>
      <vt:lpstr>Arial Black</vt:lpstr>
      <vt:lpstr>Arial MT</vt:lpstr>
      <vt:lpstr>Arial Narrow</vt:lpstr>
      <vt:lpstr>Calibri</vt:lpstr>
      <vt:lpstr>Calibri Light</vt:lpstr>
      <vt:lpstr>Cambria</vt:lpstr>
      <vt:lpstr>Century Gothic</vt:lpstr>
      <vt:lpstr>Cordia New</vt:lpstr>
      <vt:lpstr>Courier New</vt:lpstr>
      <vt:lpstr>Dotum</vt:lpstr>
      <vt:lpstr>Helvetica Light</vt:lpstr>
      <vt:lpstr>MS Reference Sans Serif</vt:lpstr>
      <vt:lpstr>Open Sans Light</vt:lpstr>
      <vt:lpstr>Roboto</vt:lpstr>
      <vt:lpstr>Segoe UI</vt:lpstr>
      <vt:lpstr>Segoe UI Light</vt:lpstr>
      <vt:lpstr>Times New Roman</vt:lpstr>
      <vt:lpstr>Tw Cen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INTEGRASI KEBIJAKAN DAK DALAM PENYUSUNAN RKPD TAHUN 2022</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Ditjen Bangda</cp:lastModifiedBy>
  <cp:revision>1040</cp:revision>
  <dcterms:created xsi:type="dcterms:W3CDTF">2021-03-31T08:24:22Z</dcterms:created>
  <dcterms:modified xsi:type="dcterms:W3CDTF">2021-09-27T03:46:49Z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2021-03-31T00:00:00Z</vt:filetime>
  </property>
  <property fmtid="{D5CDD505-2E9C-101B-9397-08002B2CF9AE}" pid="3" name="Creator">
    <vt:lpwstr>Microsoft PowerPoint v16</vt:lpwstr>
  </property>
  <property fmtid="{D5CDD505-2E9C-101B-9397-08002B2CF9AE}" pid="4" name="LastSaved">
    <vt:filetime>2021-03-31T00:00:00Z</vt:filetime>
  </property>
</Properties>
</file>