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85" r:id="rId3"/>
    <p:sldId id="279" r:id="rId4"/>
    <p:sldId id="258" r:id="rId5"/>
    <p:sldId id="281" r:id="rId6"/>
    <p:sldId id="280" r:id="rId7"/>
    <p:sldId id="260" r:id="rId8"/>
    <p:sldId id="261" r:id="rId9"/>
    <p:sldId id="282" r:id="rId10"/>
    <p:sldId id="262" r:id="rId11"/>
    <p:sldId id="263" r:id="rId12"/>
    <p:sldId id="283" r:id="rId13"/>
    <p:sldId id="270" r:id="rId14"/>
    <p:sldId id="264" r:id="rId15"/>
    <p:sldId id="265" r:id="rId16"/>
    <p:sldId id="267" r:id="rId17"/>
    <p:sldId id="284" r:id="rId18"/>
    <p:sldId id="276" r:id="rId19"/>
    <p:sldId id="277" r:id="rId20"/>
    <p:sldId id="278" r:id="rId21"/>
    <p:sldId id="268" r:id="rId22"/>
    <p:sldId id="271" r:id="rId23"/>
    <p:sldId id="269" r:id="rId2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0545" autoAdjust="0"/>
  </p:normalViewPr>
  <p:slideViewPr>
    <p:cSldViewPr>
      <p:cViewPr varScale="1">
        <p:scale>
          <a:sx n="97" d="100"/>
          <a:sy n="97" d="100"/>
        </p:scale>
        <p:origin x="15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9EF21-1B09-4FE0-9E79-3FC0392815F3}" type="datetimeFigureOut">
              <a:rPr lang="nl-NL" smtClean="0"/>
              <a:t>03-11-16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8116C-5716-4537-A037-0A12E33B749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631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116C-5716-4537-A037-0A12E33B749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3211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116C-5716-4537-A037-0A12E33B749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9002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noProof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116C-5716-4537-A037-0A12E33B749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9002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116C-5716-4537-A037-0A12E33B749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0732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17,6 % siblings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116C-5716-4537-A037-0A12E33B749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5713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116C-5716-4537-A037-0A12E33B749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687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116C-5716-4537-A037-0A12E33B749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1515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116C-5716-4537-A037-0A12E33B749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1515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116C-5716-4537-A037-0A12E33B749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1515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116C-5716-4537-A037-0A12E33B749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1515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116C-5716-4537-A037-0A12E33B7492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471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116C-5716-4537-A037-0A12E33B749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1485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116C-5716-4537-A037-0A12E33B7492}" type="slidenum">
              <a:rPr lang="nl-NL" smtClean="0"/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7398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116C-5716-4537-A037-0A12E33B7492}" type="slidenum">
              <a:rPr lang="nl-NL" smtClean="0"/>
              <a:t>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088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116C-5716-4537-A037-0A12E33B749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146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116C-5716-4537-A037-0A12E33B749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6899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116C-5716-4537-A037-0A12E33B749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087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116C-5716-4537-A037-0A12E33B7492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0941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116C-5716-4537-A037-0A12E33B7492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34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116C-5716-4537-A037-0A12E33B7492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7292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116C-5716-4537-A037-0A12E33B7492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211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9" descr="Picture clipping.jpg                                           00000C61olaf                           BFEAC3DD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193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8" descr="Picture clipping 2.jpg                                         00000C61olaf                           BFEAC3DD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6324600"/>
            <a:ext cx="4365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057400" y="6477000"/>
            <a:ext cx="510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1400" b="0" dirty="0">
              <a:solidFill>
                <a:srgbClr val="156047"/>
              </a:solidFill>
              <a:latin typeface="Gill San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52400" y="640080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400" b="0">
                <a:solidFill>
                  <a:srgbClr val="156047"/>
                </a:solidFill>
                <a:latin typeface="Gill Sans" charset="0"/>
                <a:ea typeface="+mn-ea"/>
                <a:cs typeface="+mn-cs"/>
              </a:rPr>
              <a:t>http://www.nlnetlabs.nl/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52400" y="6629400"/>
            <a:ext cx="25908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 b="0">
                <a:solidFill>
                  <a:srgbClr val="156047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fld id="{258540F3-5CB2-4CC8-961D-F74BB3B4B7F5}" type="datetimeFigureOut">
              <a:rPr lang="nl-NL" smtClean="0"/>
              <a:t>03-11-16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781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0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6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6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288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3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9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13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752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164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981200" y="6477000"/>
            <a:ext cx="518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1400" b="0" dirty="0">
              <a:solidFill>
                <a:srgbClr val="156047"/>
              </a:solidFill>
              <a:latin typeface="Gill Sans" charset="0"/>
              <a:ea typeface="+mn-ea"/>
              <a:cs typeface="+mn-cs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52400" y="64770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400" b="0" dirty="0">
                <a:solidFill>
                  <a:srgbClr val="156047"/>
                </a:solidFill>
                <a:latin typeface="Gill Sans" charset="0"/>
                <a:ea typeface="+mn-ea"/>
                <a:cs typeface="+mn-cs"/>
              </a:rPr>
              <a:t>http://</a:t>
            </a:r>
            <a:r>
              <a:rPr lang="en-US" sz="1400" b="0" dirty="0" err="1">
                <a:solidFill>
                  <a:srgbClr val="156047"/>
                </a:solidFill>
                <a:latin typeface="Gill Sans" charset="0"/>
                <a:ea typeface="+mn-ea"/>
                <a:cs typeface="+mn-cs"/>
              </a:rPr>
              <a:t>www.nlnetlabs.nl</a:t>
            </a:r>
            <a:r>
              <a:rPr lang="en-US" sz="1400" b="0" dirty="0">
                <a:solidFill>
                  <a:srgbClr val="156047"/>
                </a:solidFill>
                <a:latin typeface="Gill Sans" charset="0"/>
                <a:ea typeface="+mn-ea"/>
                <a:cs typeface="+mn-cs"/>
              </a:rPr>
              <a:t>/</a:t>
            </a:r>
          </a:p>
        </p:txBody>
      </p:sp>
      <p:grpSp>
        <p:nvGrpSpPr>
          <p:cNvPr id="1030" name="Group 34"/>
          <p:cNvGrpSpPr>
            <a:grpSpLocks/>
          </p:cNvGrpSpPr>
          <p:nvPr/>
        </p:nvGrpSpPr>
        <p:grpSpPr bwMode="auto">
          <a:xfrm>
            <a:off x="8366125" y="6438900"/>
            <a:ext cx="777875" cy="419100"/>
            <a:chOff x="1718" y="3720"/>
            <a:chExt cx="490" cy="264"/>
          </a:xfrm>
        </p:grpSpPr>
        <p:sp>
          <p:nvSpPr>
            <p:cNvPr id="15395" name="Text Box 35"/>
            <p:cNvSpPr txBox="1">
              <a:spLocks noChangeArrowheads="1"/>
            </p:cNvSpPr>
            <p:nvPr userDrawn="1"/>
          </p:nvSpPr>
          <p:spPr bwMode="auto">
            <a:xfrm>
              <a:off x="1718" y="3720"/>
              <a:ext cx="42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1200">
                  <a:solidFill>
                    <a:srgbClr val="326F5B"/>
                  </a:solidFill>
                  <a:latin typeface="Gill Sans" charset="0"/>
                </a:rPr>
                <a:t>NLnet</a:t>
              </a:r>
              <a:endParaRPr lang="en-US" sz="1200" b="0">
                <a:solidFill>
                  <a:schemeClr val="hlink"/>
                </a:solidFill>
                <a:latin typeface="Gill Sans" charset="0"/>
              </a:endParaRPr>
            </a:p>
          </p:txBody>
        </p:sp>
        <p:sp>
          <p:nvSpPr>
            <p:cNvPr id="15396" name="Text Box 36"/>
            <p:cNvSpPr txBox="1">
              <a:spLocks noChangeArrowheads="1"/>
            </p:cNvSpPr>
            <p:nvPr userDrawn="1"/>
          </p:nvSpPr>
          <p:spPr bwMode="auto">
            <a:xfrm>
              <a:off x="1824" y="3792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400" b="0">
                  <a:latin typeface="Gill Sans" charset="0"/>
                  <a:ea typeface="+mn-ea"/>
                  <a:cs typeface="+mn-cs"/>
                </a:rPr>
                <a:t>Labs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56047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56047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56047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56047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56047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56047"/>
          </a:solidFill>
          <a:latin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56047"/>
          </a:solidFill>
          <a:latin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56047"/>
          </a:solidFill>
          <a:latin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56047"/>
          </a:solidFill>
          <a:latin typeface="Gill Sans" charset="0"/>
        </a:defRPr>
      </a:lvl9pPr>
    </p:titleStyle>
    <p:bodyStyle>
      <a:lvl1pPr marL="342900" indent="-342900" algn="l" rtl="0" eaLnBrk="1" fontAlgn="base" hangingPunct="1">
        <a:spcBef>
          <a:spcPts val="1363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Quantitative </a:t>
            </a:r>
            <a:r>
              <a:rPr lang="en-GB" smtClean="0"/>
              <a:t>Analysis of</a:t>
            </a:r>
            <a:br>
              <a:rPr lang="en-GB" smtClean="0"/>
            </a:br>
            <a:r>
              <a:rPr lang="en-GB" smtClean="0"/>
              <a:t>BGP Route Leaks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Benjamin </a:t>
            </a:r>
            <a:r>
              <a:rPr lang="en-GB" dirty="0" err="1" smtClean="0"/>
              <a:t>Wijchers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Benno Overeinder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6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Relation I</a:t>
            </a:r>
            <a:r>
              <a:rPr lang="en-GB" dirty="0" smtClean="0"/>
              <a:t>nferences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460" y="1844824"/>
            <a:ext cx="7560956" cy="4680520"/>
          </a:xfrm>
        </p:spPr>
        <p:txBody>
          <a:bodyPr>
            <a:normAutofit fontScale="85000" lnSpcReduction="20000"/>
          </a:bodyPr>
          <a:lstStyle/>
          <a:p>
            <a:r>
              <a:rPr lang="en-GB" dirty="0" err="1" smtClean="0"/>
              <a:t>Lixin</a:t>
            </a:r>
            <a:r>
              <a:rPr lang="en-GB" dirty="0" smtClean="0"/>
              <a:t> </a:t>
            </a:r>
            <a:r>
              <a:rPr lang="en-GB" dirty="0" err="1" smtClean="0"/>
              <a:t>Gao</a:t>
            </a:r>
            <a:endParaRPr lang="en-GB" dirty="0" smtClean="0"/>
          </a:p>
          <a:p>
            <a:pPr lvl="1"/>
            <a:r>
              <a:rPr lang="en-GB" dirty="0" smtClean="0"/>
              <a:t>Valley free rule</a:t>
            </a:r>
          </a:p>
          <a:p>
            <a:r>
              <a:rPr lang="en-GB" dirty="0" smtClean="0"/>
              <a:t>Ricardo Oliveira et al (UCLA)</a:t>
            </a:r>
          </a:p>
          <a:p>
            <a:pPr lvl="1"/>
            <a:r>
              <a:rPr lang="en-GB" dirty="0" smtClean="0"/>
              <a:t>Every non-tier-1 AS is (indirect) client (or peer) of tier-1</a:t>
            </a:r>
          </a:p>
          <a:p>
            <a:r>
              <a:rPr lang="en-GB" dirty="0" smtClean="0"/>
              <a:t>Matthew Lucky et al (CAIDA)</a:t>
            </a:r>
          </a:p>
          <a:p>
            <a:pPr marL="1097280" lvl="2" indent="-457200">
              <a:buFont typeface="+mj-lt"/>
              <a:buAutoNum type="arabicPeriod"/>
            </a:pPr>
            <a:r>
              <a:rPr lang="en-GB" dirty="0" smtClean="0"/>
              <a:t>C2P to reach global connectivity</a:t>
            </a:r>
          </a:p>
          <a:p>
            <a:pPr marL="1097280" lvl="2" indent="-457200">
              <a:buFont typeface="+mj-lt"/>
              <a:buAutoNum type="arabicPeriod"/>
            </a:pPr>
            <a:r>
              <a:rPr lang="en-GB" dirty="0" smtClean="0"/>
              <a:t>Peering clique at top of topology</a:t>
            </a:r>
          </a:p>
          <a:p>
            <a:pPr marL="1097280" lvl="2" indent="-457200">
              <a:buFont typeface="+mj-lt"/>
              <a:buAutoNum type="arabicPeriod"/>
            </a:pPr>
            <a:r>
              <a:rPr lang="en-GB" dirty="0" smtClean="0"/>
              <a:t>No cycles of C2P links</a:t>
            </a:r>
          </a:p>
          <a:p>
            <a:r>
              <a:rPr lang="en-GB" dirty="0" smtClean="0"/>
              <a:t>CAIDA chosen for project</a:t>
            </a:r>
          </a:p>
          <a:p>
            <a:pPr lvl="1"/>
            <a:r>
              <a:rPr lang="en-GB" dirty="0" smtClean="0"/>
              <a:t>Validation of relations</a:t>
            </a:r>
          </a:p>
          <a:p>
            <a:pPr lvl="1"/>
            <a:r>
              <a:rPr lang="en-GB" dirty="0" smtClean="0"/>
              <a:t>No valley freeness used in inference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17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Methodology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55576" y="2313432"/>
            <a:ext cx="3745608" cy="3779864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CAIDA relationship data</a:t>
            </a:r>
          </a:p>
          <a:p>
            <a:pPr lvl="1"/>
            <a:r>
              <a:rPr lang="en-GB" dirty="0" smtClean="0"/>
              <a:t>Combined with siblings data</a:t>
            </a:r>
          </a:p>
          <a:p>
            <a:r>
              <a:rPr lang="en-GB" dirty="0" smtClean="0"/>
              <a:t>BGP MRT files from</a:t>
            </a:r>
          </a:p>
          <a:p>
            <a:pPr lvl="1"/>
            <a:r>
              <a:rPr lang="en-GB" dirty="0" smtClean="0"/>
              <a:t>RIPE RIS RRC00</a:t>
            </a:r>
          </a:p>
          <a:p>
            <a:pPr lvl="1"/>
            <a:r>
              <a:rPr lang="en-GB" dirty="0" smtClean="0"/>
              <a:t>Routeviews WIDE</a:t>
            </a:r>
          </a:p>
          <a:p>
            <a:pPr lvl="1"/>
            <a:r>
              <a:rPr lang="en-GB" dirty="0" smtClean="0"/>
              <a:t>Routeviews Oregon</a:t>
            </a:r>
          </a:p>
          <a:p>
            <a:r>
              <a:rPr lang="en-GB" dirty="0" smtClean="0"/>
              <a:t>Custom </a:t>
            </a:r>
            <a:r>
              <a:rPr lang="en-GB" dirty="0" err="1" smtClean="0"/>
              <a:t>BGPdump</a:t>
            </a:r>
            <a:endParaRPr lang="en-GB" dirty="0" smtClean="0"/>
          </a:p>
          <a:p>
            <a:r>
              <a:rPr lang="en-GB" dirty="0" smtClean="0"/>
              <a:t>Detecting valleys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9" b="-11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5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Methodology (2)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27584" y="2313432"/>
            <a:ext cx="3744416" cy="377986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All valleys in database with</a:t>
            </a:r>
          </a:p>
          <a:p>
            <a:pPr lvl="1"/>
            <a:r>
              <a:rPr lang="en-GB" dirty="0"/>
              <a:t>v</a:t>
            </a:r>
            <a:r>
              <a:rPr lang="en-GB" dirty="0" smtClean="0"/>
              <a:t>iolation type</a:t>
            </a:r>
          </a:p>
          <a:p>
            <a:pPr lvl="2"/>
            <a:r>
              <a:rPr lang="en-GB" dirty="0"/>
              <a:t>e</a:t>
            </a:r>
            <a:r>
              <a:rPr lang="en-GB" dirty="0" smtClean="0"/>
              <a:t>.g. P2C-C2P</a:t>
            </a:r>
          </a:p>
          <a:p>
            <a:pPr lvl="1"/>
            <a:r>
              <a:rPr lang="en-GB" dirty="0" smtClean="0"/>
              <a:t>AS Leak triplet</a:t>
            </a:r>
          </a:p>
          <a:p>
            <a:pPr lvl="2"/>
            <a:r>
              <a:rPr lang="en-GB" dirty="0"/>
              <a:t>l</a:t>
            </a:r>
            <a:r>
              <a:rPr lang="en-GB" dirty="0" smtClean="0"/>
              <a:t>eaked from, leaker and receiver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uration</a:t>
            </a:r>
          </a:p>
          <a:p>
            <a:pPr lvl="2"/>
            <a:r>
              <a:rPr lang="en-GB" dirty="0"/>
              <a:t>c</a:t>
            </a:r>
            <a:r>
              <a:rPr lang="en-GB" dirty="0" smtClean="0"/>
              <a:t>heck updates for same AS &amp; prefix</a:t>
            </a:r>
          </a:p>
          <a:p>
            <a:endParaRPr lang="en-GB" dirty="0" smtClean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9" b="-11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962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the results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 results from 1 month from RIPE, Oregon and WIDE</a:t>
            </a:r>
          </a:p>
          <a:p>
            <a:pPr lvl="1"/>
            <a:r>
              <a:rPr lang="en-GB" dirty="0" smtClean="0"/>
              <a:t>~4% of routes investigated valley</a:t>
            </a:r>
          </a:p>
          <a:p>
            <a:pPr lvl="1"/>
            <a:r>
              <a:rPr lang="en-GB" dirty="0" smtClean="0"/>
              <a:t>Over 36 000 000 valley announces detected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7769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Distribution of Violation </a:t>
            </a:r>
            <a:r>
              <a:rPr lang="en-GB" dirty="0"/>
              <a:t>T</a:t>
            </a:r>
            <a:r>
              <a:rPr lang="en-GB" dirty="0" smtClean="0"/>
              <a:t>ypes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611560" y="1981200"/>
            <a:ext cx="3810000" cy="4114800"/>
          </a:xfrm>
        </p:spPr>
        <p:txBody>
          <a:bodyPr/>
          <a:lstStyle/>
          <a:p>
            <a:r>
              <a:rPr lang="en-GB" dirty="0" smtClean="0"/>
              <a:t>Top left area are no real valleys</a:t>
            </a:r>
          </a:p>
          <a:p>
            <a:r>
              <a:rPr lang="en-GB" dirty="0" smtClean="0"/>
              <a:t>P2P-P2P occurs most frequently</a:t>
            </a:r>
          </a:p>
          <a:p>
            <a:endParaRPr lang="en-GB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817" b="-23817"/>
          <a:stretch>
            <a:fillRect/>
          </a:stretch>
        </p:blipFill>
        <p:spPr>
          <a:xfrm>
            <a:off x="4283968" y="1412775"/>
            <a:ext cx="4896544" cy="5288267"/>
          </a:xfrm>
        </p:spPr>
      </p:pic>
    </p:spTree>
    <p:extLst>
      <p:ext uri="{BB962C8B-B14F-4D97-AF65-F5344CB8AC3E}">
        <p14:creationId xmlns:p14="http://schemas.microsoft.com/office/powerpoint/2010/main" val="6530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Distribution of Durations</a:t>
            </a:r>
            <a:endParaRPr lang="en-GB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33" y="2133504"/>
            <a:ext cx="6992966" cy="3095696"/>
          </a:xfrm>
        </p:spPr>
      </p:pic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>
          <a:xfrm>
            <a:off x="1403648" y="5157192"/>
            <a:ext cx="6840760" cy="122413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Peaks at &lt;2 seconds and 17-32 seconds</a:t>
            </a:r>
          </a:p>
          <a:p>
            <a:pPr lvl="1"/>
            <a:r>
              <a:rPr lang="en-GB" dirty="0" smtClean="0"/>
              <a:t>Default MRAI Cisco: 30 seconds</a:t>
            </a:r>
          </a:p>
          <a:p>
            <a:pPr lvl="1"/>
            <a:r>
              <a:rPr lang="en-GB" dirty="0" smtClean="0"/>
              <a:t>Probably unintentional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Most Frequent Leak </a:t>
            </a:r>
            <a:r>
              <a:rPr lang="en-GB" dirty="0"/>
              <a:t>T</a:t>
            </a:r>
            <a:r>
              <a:rPr lang="en-GB" dirty="0" smtClean="0"/>
              <a:t>riplets</a:t>
            </a:r>
            <a:endParaRPr lang="en-GB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1"/>
          </p:nvPr>
        </p:nvSpPr>
        <p:spPr>
          <a:xfrm>
            <a:off x="539552" y="1981200"/>
            <a:ext cx="2880320" cy="41148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Duration &gt; 1 minute</a:t>
            </a:r>
          </a:p>
          <a:p>
            <a:r>
              <a:rPr lang="en-GB" sz="2400" dirty="0" smtClean="0"/>
              <a:t>~12% of valleys found in top 10</a:t>
            </a:r>
          </a:p>
          <a:p>
            <a:endParaRPr lang="en-GB" sz="2400" dirty="0" smtClean="0"/>
          </a:p>
          <a:p>
            <a:r>
              <a:rPr lang="en-GB" sz="2400" dirty="0" smtClean="0"/>
              <a:t>Next challenge</a:t>
            </a:r>
          </a:p>
          <a:p>
            <a:pPr lvl="1"/>
            <a:r>
              <a:rPr lang="en-GB" sz="2000" dirty="0"/>
              <a:t>c</a:t>
            </a:r>
            <a:r>
              <a:rPr lang="en-GB" sz="2000" dirty="0" smtClean="0"/>
              <a:t>ategorize in classes</a:t>
            </a:r>
            <a:endParaRPr lang="en-GB" sz="2000" dirty="0"/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" b="-25"/>
          <a:stretch>
            <a:fillRect/>
          </a:stretch>
        </p:blipFill>
        <p:spPr>
          <a:xfrm>
            <a:off x="3002269" y="2348880"/>
            <a:ext cx="6250251" cy="3168352"/>
          </a:xfrm>
        </p:spPr>
      </p:pic>
    </p:spTree>
    <p:extLst>
      <p:ext uri="{BB962C8B-B14F-4D97-AF65-F5344CB8AC3E}">
        <p14:creationId xmlns:p14="http://schemas.microsoft.com/office/powerpoint/2010/main" val="20221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Geography of Most Frequent Leaks</a:t>
            </a:r>
            <a:endParaRPr lang="en-GB" dirty="0"/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78" b="-26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301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Top Leaks </a:t>
            </a:r>
            <a:r>
              <a:rPr lang="en-GB" dirty="0"/>
              <a:t>F</a:t>
            </a:r>
            <a:r>
              <a:rPr lang="en-GB" dirty="0" smtClean="0"/>
              <a:t>urther </a:t>
            </a:r>
            <a:r>
              <a:rPr lang="en-GB" dirty="0"/>
              <a:t>I</a:t>
            </a:r>
            <a:r>
              <a:rPr lang="en-GB" dirty="0" smtClean="0"/>
              <a:t>nvestigated</a:t>
            </a:r>
            <a:endParaRPr lang="en-GB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1"/>
          </p:nvPr>
        </p:nvSpPr>
        <p:spPr>
          <a:xfrm>
            <a:off x="1042416" y="4581128"/>
            <a:ext cx="7057976" cy="1656184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WIDE appears to provide transit for peer APNIC</a:t>
            </a:r>
          </a:p>
          <a:p>
            <a:r>
              <a:rPr lang="en-GB" dirty="0" smtClean="0"/>
              <a:t>APAN, WIDE and APNIC are all research </a:t>
            </a:r>
            <a:r>
              <a:rPr lang="en-GB" dirty="0" err="1" smtClean="0"/>
              <a:t>ASes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ho commonly have “special” relationships</a:t>
            </a:r>
          </a:p>
          <a:p>
            <a:r>
              <a:rPr lang="en-GB" dirty="0" smtClean="0"/>
              <a:t>Likely intentional behaviour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06764"/>
            <a:ext cx="5810242" cy="2342316"/>
          </a:xfrm>
        </p:spPr>
      </p:pic>
    </p:spTree>
    <p:extLst>
      <p:ext uri="{BB962C8B-B14F-4D97-AF65-F5344CB8AC3E}">
        <p14:creationId xmlns:p14="http://schemas.microsoft.com/office/powerpoint/2010/main" val="15020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Top Leaks </a:t>
            </a:r>
            <a:r>
              <a:rPr lang="en-GB" dirty="0"/>
              <a:t>F</a:t>
            </a:r>
            <a:r>
              <a:rPr lang="en-GB" dirty="0" smtClean="0"/>
              <a:t>urther </a:t>
            </a:r>
            <a:r>
              <a:rPr lang="en-GB" dirty="0"/>
              <a:t>I</a:t>
            </a:r>
            <a:r>
              <a:rPr lang="en-GB" dirty="0" smtClean="0"/>
              <a:t>nvestigated</a:t>
            </a:r>
            <a:endParaRPr lang="en-GB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1"/>
          </p:nvPr>
        </p:nvSpPr>
        <p:spPr>
          <a:xfrm>
            <a:off x="1042416" y="4581128"/>
            <a:ext cx="7057976" cy="180020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Both AS12880 and AS48159 from Iran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ossible merge -&gt; sibling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annot say for certain with data available</a:t>
            </a:r>
          </a:p>
          <a:p>
            <a:r>
              <a:rPr lang="en-GB" dirty="0" smtClean="0"/>
              <a:t>WHOIS AS12880 no mention of AS48159</a:t>
            </a:r>
          </a:p>
          <a:p>
            <a:pPr lvl="1"/>
            <a:r>
              <a:rPr lang="en-GB" dirty="0" smtClean="0"/>
              <a:t>WHOIS AS48159 mentions AS12880 as default route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373244" cy="2664296"/>
          </a:xfrm>
        </p:spPr>
      </p:pic>
    </p:spTree>
    <p:extLst>
      <p:ext uri="{BB962C8B-B14F-4D97-AF65-F5344CB8AC3E}">
        <p14:creationId xmlns:p14="http://schemas.microsoft.com/office/powerpoint/2010/main" val="12477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With</a:t>
            </a:r>
            <a:br>
              <a:rPr lang="en-US" dirty="0" smtClean="0"/>
            </a:br>
            <a:r>
              <a:rPr lang="en-US" dirty="0" smtClean="0"/>
              <a:t>Route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88840"/>
            <a:ext cx="7918648" cy="44721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Route leaks are not route hijacks (in my definition)</a:t>
            </a:r>
          </a:p>
          <a:p>
            <a:pPr lvl="1"/>
            <a:r>
              <a:rPr lang="en-US" dirty="0" smtClean="0"/>
              <a:t>route hijack: originate prefixes you do not “own”</a:t>
            </a:r>
          </a:p>
          <a:p>
            <a:pPr lvl="1"/>
            <a:r>
              <a:rPr lang="en-US" dirty="0" smtClean="0"/>
              <a:t>route leaks: forward BGP announcements you </a:t>
            </a:r>
            <a:r>
              <a:rPr lang="en-US" dirty="0" err="1" smtClean="0"/>
              <a:t>shouldn</a:t>
            </a:r>
            <a:r>
              <a:rPr lang="fr-FR" dirty="0" smtClean="0"/>
              <a:t>’</a:t>
            </a:r>
            <a:r>
              <a:rPr lang="en-US" dirty="0" smtClean="0"/>
              <a:t>t according policies</a:t>
            </a:r>
          </a:p>
          <a:p>
            <a:r>
              <a:rPr lang="en-US" dirty="0" smtClean="0"/>
              <a:t>Route leaks not easy to detect</a:t>
            </a:r>
          </a:p>
          <a:p>
            <a:r>
              <a:rPr lang="en-US" dirty="0" smtClean="0"/>
              <a:t>Potential security risk</a:t>
            </a:r>
          </a:p>
          <a:p>
            <a:pPr lvl="1"/>
            <a:r>
              <a:rPr lang="en-US" dirty="0" smtClean="0"/>
              <a:t>examples Belarusian and Iceland traffic misdirection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58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Top Leaks </a:t>
            </a:r>
            <a:r>
              <a:rPr lang="en-GB" dirty="0"/>
              <a:t>F</a:t>
            </a:r>
            <a:r>
              <a:rPr lang="en-GB" dirty="0" smtClean="0"/>
              <a:t>urther </a:t>
            </a:r>
            <a:r>
              <a:rPr lang="en-GB" dirty="0"/>
              <a:t>I</a:t>
            </a:r>
            <a:r>
              <a:rPr lang="en-GB" dirty="0" smtClean="0"/>
              <a:t>nvestigated</a:t>
            </a:r>
            <a:endParaRPr lang="en-GB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1"/>
          </p:nvPr>
        </p:nvSpPr>
        <p:spPr>
          <a:xfrm>
            <a:off x="1042416" y="4437112"/>
            <a:ext cx="7057976" cy="18002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Different policies IPv4 and IPv6</a:t>
            </a:r>
          </a:p>
          <a:p>
            <a:pPr lvl="1"/>
            <a:r>
              <a:rPr lang="en-US" dirty="0" err="1"/>
              <a:t>mp</a:t>
            </a:r>
            <a:r>
              <a:rPr lang="en-US" dirty="0"/>
              <a:t>-import:      </a:t>
            </a:r>
            <a:r>
              <a:rPr lang="en-US" dirty="0" err="1"/>
              <a:t>afi</a:t>
            </a:r>
            <a:r>
              <a:rPr lang="en-US" dirty="0"/>
              <a:t> ipv6.unicast from AS6939  action </a:t>
            </a:r>
            <a:r>
              <a:rPr lang="en-US" dirty="0" err="1"/>
              <a:t>pref</a:t>
            </a:r>
            <a:r>
              <a:rPr lang="en-US" dirty="0"/>
              <a:t>=150; accept ANY</a:t>
            </a:r>
          </a:p>
          <a:p>
            <a:pPr lvl="1"/>
            <a:r>
              <a:rPr lang="en-US" dirty="0" err="1"/>
              <a:t>mp</a:t>
            </a:r>
            <a:r>
              <a:rPr lang="en-US" dirty="0"/>
              <a:t>-import:      </a:t>
            </a:r>
            <a:r>
              <a:rPr lang="en-US" dirty="0" err="1"/>
              <a:t>afi</a:t>
            </a:r>
            <a:r>
              <a:rPr lang="en-US" dirty="0"/>
              <a:t> ipv4.unicast from AS6939   action </a:t>
            </a:r>
            <a:r>
              <a:rPr lang="en-US" dirty="0" err="1"/>
              <a:t>pref</a:t>
            </a:r>
            <a:r>
              <a:rPr lang="en-US" dirty="0"/>
              <a:t>=150; accept AS-HURRICANE</a:t>
            </a:r>
            <a:endParaRPr lang="en-GB" dirty="0" smtClean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92896"/>
            <a:ext cx="6862130" cy="1337142"/>
          </a:xfrm>
        </p:spPr>
      </p:pic>
    </p:spTree>
    <p:extLst>
      <p:ext uri="{BB962C8B-B14F-4D97-AF65-F5344CB8AC3E}">
        <p14:creationId xmlns:p14="http://schemas.microsoft.com/office/powerpoint/2010/main" val="258175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697636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Most route leaks are peer routes propagated to other peers</a:t>
            </a:r>
          </a:p>
          <a:p>
            <a:r>
              <a:rPr lang="en-GB" dirty="0" smtClean="0"/>
              <a:t>~65% valleys are very short-lived (&lt; minute)</a:t>
            </a:r>
          </a:p>
          <a:p>
            <a:pPr lvl="1"/>
            <a:r>
              <a:rPr lang="en-GB" dirty="0"/>
              <a:t>b</a:t>
            </a:r>
            <a:r>
              <a:rPr lang="en-GB" dirty="0" smtClean="0"/>
              <a:t>ut ~6% very persistent (&gt; day)</a:t>
            </a:r>
          </a:p>
          <a:p>
            <a:r>
              <a:rPr lang="en-GB" dirty="0" smtClean="0"/>
              <a:t>About 12% AS triplets reoccur frequently in found route leaks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ost of them “special” relations</a:t>
            </a:r>
          </a:p>
          <a:p>
            <a:pPr lvl="1"/>
            <a:r>
              <a:rPr lang="en-GB" dirty="0"/>
              <a:t>n</a:t>
            </a:r>
            <a:r>
              <a:rPr lang="en-GB" dirty="0" smtClean="0"/>
              <a:t>ot enough knowledge to define others</a:t>
            </a:r>
          </a:p>
        </p:txBody>
      </p:sp>
    </p:spTree>
    <p:extLst>
      <p:ext uri="{BB962C8B-B14F-4D97-AF65-F5344CB8AC3E}">
        <p14:creationId xmlns:p14="http://schemas.microsoft.com/office/powerpoint/2010/main" val="17417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Broader date range 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onthly reports, history with less storage</a:t>
            </a:r>
          </a:p>
          <a:p>
            <a:r>
              <a:rPr lang="en-GB" dirty="0" smtClean="0"/>
              <a:t>Separate relation data IPv4/IPv6</a:t>
            </a:r>
          </a:p>
          <a:p>
            <a:r>
              <a:rPr lang="en-GB" dirty="0" smtClean="0"/>
              <a:t>RPSL data usage for automatic detection of complex relations</a:t>
            </a:r>
          </a:p>
        </p:txBody>
      </p:sp>
    </p:spTree>
    <p:extLst>
      <p:ext uri="{BB962C8B-B14F-4D97-AF65-F5344CB8AC3E}">
        <p14:creationId xmlns:p14="http://schemas.microsoft.com/office/powerpoint/2010/main" val="161901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GB" dirty="0" smtClean="0"/>
          </a:p>
          <a:p>
            <a:r>
              <a:rPr lang="en-GB" dirty="0" smtClean="0"/>
              <a:t>Acknowledgments</a:t>
            </a:r>
          </a:p>
          <a:p>
            <a:pPr lvl="1"/>
            <a:r>
              <a:rPr lang="en-GB" dirty="0" smtClean="0"/>
              <a:t>Jared </a:t>
            </a:r>
            <a:r>
              <a:rPr lang="en-GB" dirty="0" err="1" smtClean="0"/>
              <a:t>Mauch</a:t>
            </a:r>
            <a:endParaRPr lang="en-GB" dirty="0" smtClean="0"/>
          </a:p>
          <a:p>
            <a:pPr lvl="1"/>
            <a:r>
              <a:rPr lang="en-GB" dirty="0" smtClean="0"/>
              <a:t>Stella </a:t>
            </a:r>
            <a:r>
              <a:rPr lang="en-GB" dirty="0" err="1" smtClean="0"/>
              <a:t>Vouteva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1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Relations and</a:t>
            </a:r>
            <a:br>
              <a:rPr lang="en-GB" dirty="0" smtClean="0"/>
            </a:br>
            <a:r>
              <a:rPr lang="en-GB" dirty="0" smtClean="0"/>
              <a:t>Route Leaks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27584" y="2313432"/>
            <a:ext cx="3634688" cy="3779864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 smtClean="0"/>
              <a:t>ASes</a:t>
            </a:r>
            <a:r>
              <a:rPr lang="en-GB" dirty="0" smtClean="0"/>
              <a:t> have business relationship</a:t>
            </a:r>
          </a:p>
          <a:p>
            <a:pPr lvl="1"/>
            <a:r>
              <a:rPr lang="en-GB" sz="2000" dirty="0" smtClean="0"/>
              <a:t>Client pays provider</a:t>
            </a:r>
          </a:p>
          <a:p>
            <a:pPr lvl="1"/>
            <a:r>
              <a:rPr lang="en-GB" sz="2000" dirty="0" smtClean="0"/>
              <a:t>Provider provides transit</a:t>
            </a:r>
          </a:p>
          <a:p>
            <a:pPr lvl="1"/>
            <a:r>
              <a:rPr lang="en-GB" sz="2000" dirty="0" smtClean="0"/>
              <a:t>Peers share client routes</a:t>
            </a:r>
          </a:p>
          <a:p>
            <a:r>
              <a:rPr lang="en-GB" dirty="0"/>
              <a:t>Routing should reflect </a:t>
            </a:r>
            <a:r>
              <a:rPr lang="en-GB" dirty="0" smtClean="0"/>
              <a:t>business relations</a:t>
            </a:r>
          </a:p>
          <a:p>
            <a:pPr lvl="1"/>
            <a:r>
              <a:rPr lang="en-GB" sz="2100" dirty="0" smtClean="0"/>
              <a:t>But in practice not always the case</a:t>
            </a:r>
          </a:p>
          <a:p>
            <a:pPr lvl="2"/>
            <a:r>
              <a:rPr lang="en-GB" dirty="0" smtClean="0"/>
              <a:t>Route leak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84" b="-12284"/>
          <a:stretch>
            <a:fillRect/>
          </a:stretch>
        </p:blipFill>
        <p:spPr>
          <a:xfrm>
            <a:off x="4648200" y="1981200"/>
            <a:ext cx="4028256" cy="4350516"/>
          </a:xfrm>
        </p:spPr>
      </p:pic>
    </p:spTree>
    <p:extLst>
      <p:ext uri="{BB962C8B-B14F-4D97-AF65-F5344CB8AC3E}">
        <p14:creationId xmlns:p14="http://schemas.microsoft.com/office/powerpoint/2010/main" val="34023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Valley Free Rule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552" y="1981200"/>
            <a:ext cx="3956248" cy="4114800"/>
          </a:xfrm>
        </p:spPr>
        <p:txBody>
          <a:bodyPr>
            <a:normAutofit/>
          </a:bodyPr>
          <a:lstStyle/>
          <a:p>
            <a:r>
              <a:rPr lang="en-GB" dirty="0" smtClean="0"/>
              <a:t>Relations between ASes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Customer-provider</a:t>
            </a:r>
          </a:p>
          <a:p>
            <a:pPr lvl="1"/>
            <a:r>
              <a:rPr lang="en-GB" dirty="0" smtClean="0"/>
              <a:t>Peer-peer</a:t>
            </a:r>
          </a:p>
          <a:p>
            <a:pPr lvl="1"/>
            <a:r>
              <a:rPr lang="en-GB" dirty="0" smtClean="0"/>
              <a:t>Siblings</a:t>
            </a:r>
          </a:p>
          <a:p>
            <a:r>
              <a:rPr lang="en-GB" dirty="0" smtClean="0"/>
              <a:t>Valley Free Rule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C2P(</a:t>
            </a:r>
            <a:r>
              <a:rPr lang="nl-NL" sz="1800" dirty="0" smtClean="0"/>
              <a:t>*</a:t>
            </a:r>
            <a:r>
              <a:rPr lang="nl-NL" dirty="0" smtClean="0"/>
              <a:t>) – P2P (</a:t>
            </a:r>
            <a:r>
              <a:rPr lang="nl-NL" sz="1800" dirty="0" smtClean="0"/>
              <a:t>1|0</a:t>
            </a:r>
            <a:r>
              <a:rPr lang="nl-NL" dirty="0" smtClean="0"/>
              <a:t>) – P2C (</a:t>
            </a:r>
            <a:r>
              <a:rPr lang="nl-NL" sz="1800" dirty="0" smtClean="0"/>
              <a:t>*</a:t>
            </a:r>
            <a:r>
              <a:rPr lang="nl-NL" dirty="0" smtClean="0"/>
              <a:t>)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0" y="2492896"/>
            <a:ext cx="4317778" cy="3337223"/>
          </a:xfrm>
        </p:spPr>
      </p:pic>
    </p:spTree>
    <p:extLst>
      <p:ext uri="{BB962C8B-B14F-4D97-AF65-F5344CB8AC3E}">
        <p14:creationId xmlns:p14="http://schemas.microsoft.com/office/powerpoint/2010/main" val="189285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Valley Free Rule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56" y="2042695"/>
            <a:ext cx="2913732" cy="2252032"/>
          </a:xfrm>
        </p:spPr>
      </p:pic>
      <p:pic>
        <p:nvPicPr>
          <p:cNvPr id="7" name="Tijdelijke aanduiding voor inhoud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18" y="4221088"/>
            <a:ext cx="2907552" cy="2247255"/>
          </a:xfrm>
        </p:spPr>
      </p:pic>
      <p:pic>
        <p:nvPicPr>
          <p:cNvPr id="8" name="Tijdelijke aanduiding voor inhoud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11" y="2081401"/>
            <a:ext cx="2913732" cy="2252032"/>
          </a:xfrm>
          <a:prstGeom prst="rect">
            <a:avLst/>
          </a:prstGeom>
        </p:spPr>
      </p:pic>
      <p:pic>
        <p:nvPicPr>
          <p:cNvPr id="9" name="Tijdelijke aanduiding voor inhoud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50" y="4278089"/>
            <a:ext cx="2907552" cy="224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Origins of Route Leaks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55576" y="2313432"/>
            <a:ext cx="3706696" cy="3779864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Misconfiguration</a:t>
            </a:r>
            <a:endParaRPr lang="en-GB" dirty="0"/>
          </a:p>
          <a:p>
            <a:r>
              <a:rPr lang="en-GB" dirty="0"/>
              <a:t>Malicious</a:t>
            </a:r>
          </a:p>
          <a:p>
            <a:pPr lvl="1"/>
            <a:r>
              <a:rPr lang="en-GB" dirty="0"/>
              <a:t>Man in the </a:t>
            </a:r>
            <a:r>
              <a:rPr lang="en-GB" dirty="0" smtClean="0"/>
              <a:t>middle</a:t>
            </a:r>
          </a:p>
          <a:p>
            <a:r>
              <a:rPr lang="en-GB" dirty="0" smtClean="0"/>
              <a:t>Intentional</a:t>
            </a:r>
          </a:p>
          <a:p>
            <a:pPr lvl="1"/>
            <a:r>
              <a:rPr lang="en-GB" dirty="0" smtClean="0"/>
              <a:t>Indirect peering</a:t>
            </a:r>
          </a:p>
          <a:p>
            <a:pPr lvl="2"/>
            <a:r>
              <a:rPr lang="en-GB" dirty="0" smtClean="0"/>
              <a:t>IXP</a:t>
            </a:r>
          </a:p>
          <a:p>
            <a:pPr lvl="2"/>
            <a:r>
              <a:rPr lang="en-GB" dirty="0" smtClean="0"/>
              <a:t>Research / Educational</a:t>
            </a:r>
          </a:p>
          <a:p>
            <a:pPr lvl="1"/>
            <a:r>
              <a:rPr lang="en-GB" dirty="0" smtClean="0"/>
              <a:t>Complex relations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Find characteristics for categorizing</a:t>
            </a:r>
            <a:endParaRPr lang="en-GB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348880"/>
            <a:ext cx="3931720" cy="1885840"/>
          </a:xfrm>
        </p:spPr>
      </p:pic>
      <p:pic>
        <p:nvPicPr>
          <p:cNvPr id="6" name="Tijdelijke aanduiding voor inhoud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50" y="4816585"/>
            <a:ext cx="3678451" cy="106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9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</a:t>
            </a:r>
            <a:r>
              <a:rPr lang="nl-NL" dirty="0" smtClean="0"/>
              <a:t> </a:t>
            </a:r>
            <a:r>
              <a:rPr lang="en-GB" dirty="0"/>
              <a:t>A</a:t>
            </a:r>
            <a:r>
              <a:rPr lang="en-GB" dirty="0" smtClean="0"/>
              <a:t>nalyse</a:t>
            </a:r>
            <a:r>
              <a:rPr lang="nl-NL" dirty="0" smtClean="0"/>
              <a:t> </a:t>
            </a:r>
            <a:r>
              <a:rPr lang="en-GB" dirty="0"/>
              <a:t>T</a:t>
            </a:r>
            <a:r>
              <a:rPr lang="en-GB" dirty="0" smtClean="0"/>
              <a:t>hem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C</a:t>
            </a:r>
            <a:r>
              <a:rPr lang="en-GB" smtClean="0"/>
              <a:t>ounter</a:t>
            </a:r>
            <a:r>
              <a:rPr lang="en-GB" dirty="0" smtClean="0"/>
              <a:t>-measures planned</a:t>
            </a:r>
          </a:p>
          <a:p>
            <a:pPr lvl="1"/>
            <a:r>
              <a:rPr lang="en-GB" dirty="0" smtClean="0"/>
              <a:t>part of </a:t>
            </a:r>
            <a:r>
              <a:rPr lang="en-GB" dirty="0" err="1" smtClean="0"/>
              <a:t>ongoing</a:t>
            </a:r>
            <a:r>
              <a:rPr lang="en-GB" dirty="0" smtClean="0"/>
              <a:t> IETF SIDR WG activities</a:t>
            </a:r>
          </a:p>
          <a:p>
            <a:pPr lvl="1"/>
            <a:r>
              <a:rPr lang="en-GB" dirty="0" smtClean="0"/>
              <a:t>discussions in the context of BGPSEC </a:t>
            </a:r>
          </a:p>
          <a:p>
            <a:r>
              <a:rPr lang="en-GB" dirty="0" smtClean="0"/>
              <a:t>Traffic routes incorrectly causing:</a:t>
            </a:r>
          </a:p>
          <a:p>
            <a:pPr lvl="1"/>
            <a:r>
              <a:rPr lang="en-GB" dirty="0" smtClean="0"/>
              <a:t>ASes </a:t>
            </a:r>
            <a:r>
              <a:rPr lang="en-GB" dirty="0"/>
              <a:t>paying for transit of other ASes </a:t>
            </a:r>
            <a:r>
              <a:rPr lang="en-GB" dirty="0" smtClean="0"/>
              <a:t>clients</a:t>
            </a:r>
          </a:p>
          <a:p>
            <a:pPr lvl="1"/>
            <a:r>
              <a:rPr lang="en-GB" dirty="0" smtClean="0"/>
              <a:t>Potentially slower connections</a:t>
            </a:r>
          </a:p>
          <a:p>
            <a:pPr lvl="1"/>
            <a:r>
              <a:rPr lang="en-GB" dirty="0" smtClean="0"/>
              <a:t>Potential hijacking of data (mitm)</a:t>
            </a:r>
          </a:p>
          <a:p>
            <a:r>
              <a:rPr lang="en-GB" dirty="0" smtClean="0"/>
              <a:t>Not much statistics available</a:t>
            </a:r>
          </a:p>
        </p:txBody>
      </p:sp>
    </p:spTree>
    <p:extLst>
      <p:ext uri="{BB962C8B-B14F-4D97-AF65-F5344CB8AC3E}">
        <p14:creationId xmlns:p14="http://schemas.microsoft.com/office/powerpoint/2010/main" val="9661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Previous 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55576" y="2313432"/>
            <a:ext cx="3960440" cy="3493008"/>
          </a:xfrm>
        </p:spPr>
        <p:txBody>
          <a:bodyPr>
            <a:normAutofit/>
          </a:bodyPr>
          <a:lstStyle/>
          <a:p>
            <a:r>
              <a:rPr lang="en-GB" dirty="0" smtClean="0"/>
              <a:t>Jared Mauch</a:t>
            </a:r>
          </a:p>
          <a:p>
            <a:pPr lvl="1"/>
            <a:r>
              <a:rPr lang="en-GB" dirty="0" smtClean="0"/>
              <a:t>Detection without relation data</a:t>
            </a:r>
          </a:p>
          <a:p>
            <a:pPr lvl="1"/>
            <a:r>
              <a:rPr lang="en-GB" dirty="0" smtClean="0"/>
              <a:t>Not much statistics</a:t>
            </a:r>
          </a:p>
          <a:p>
            <a:pPr lvl="2"/>
            <a:r>
              <a:rPr lang="en-GB" dirty="0" smtClean="0"/>
              <a:t>List of route leaks</a:t>
            </a:r>
          </a:p>
          <a:p>
            <a:pPr lvl="2"/>
            <a:r>
              <a:rPr lang="en-GB" dirty="0" smtClean="0"/>
              <a:t>General counts</a:t>
            </a: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4" b="32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96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Detecting Valleys</a:t>
            </a:r>
            <a:endParaRPr lang="en-GB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half" idx="1"/>
          </p:nvPr>
        </p:nvSpPr>
        <p:spPr>
          <a:xfrm>
            <a:off x="899592" y="2348880"/>
            <a:ext cx="5329784" cy="349300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Relations between ASes</a:t>
            </a:r>
          </a:p>
          <a:p>
            <a:pPr lvl="1"/>
            <a:r>
              <a:rPr lang="en-GB" dirty="0" smtClean="0"/>
              <a:t>Non-disclosure agreement</a:t>
            </a:r>
          </a:p>
          <a:p>
            <a:pPr lvl="1"/>
            <a:r>
              <a:rPr lang="en-GB" dirty="0" smtClean="0"/>
              <a:t>Inferred relations</a:t>
            </a:r>
          </a:p>
          <a:p>
            <a:r>
              <a:rPr lang="en-GB" dirty="0" smtClean="0"/>
              <a:t>BGP data dumps to investigate</a:t>
            </a:r>
          </a:p>
          <a:p>
            <a:pPr lvl="1"/>
            <a:r>
              <a:rPr lang="en-GB" dirty="0" smtClean="0"/>
              <a:t>RIPE Remote Route Collector</a:t>
            </a:r>
          </a:p>
          <a:p>
            <a:pPr lvl="1"/>
            <a:r>
              <a:rPr lang="en-GB" dirty="0" err="1" smtClean="0"/>
              <a:t>RouteViews</a:t>
            </a:r>
            <a:endParaRPr lang="en-GB" dirty="0" smtClean="0"/>
          </a:p>
          <a:p>
            <a:r>
              <a:rPr lang="en-GB" dirty="0" smtClean="0"/>
              <a:t>ASPATH attribute</a:t>
            </a:r>
          </a:p>
          <a:p>
            <a:pPr lvl="1"/>
            <a:r>
              <a:rPr lang="en-GB" dirty="0" smtClean="0"/>
              <a:t>Shows path of ASes traversed</a:t>
            </a:r>
            <a:endParaRPr lang="en-GB" dirty="0"/>
          </a:p>
        </p:txBody>
      </p:sp>
      <p:pic>
        <p:nvPicPr>
          <p:cNvPr id="11" name="Tijdelijke aanduiding voor inhoud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155" b="-46155"/>
          <a:stretch>
            <a:fillRect/>
          </a:stretch>
        </p:blipFill>
        <p:spPr>
          <a:xfrm>
            <a:off x="4572000" y="1844824"/>
            <a:ext cx="4427984" cy="4782223"/>
          </a:xfrm>
        </p:spPr>
      </p:pic>
    </p:spTree>
    <p:extLst>
      <p:ext uri="{BB962C8B-B14F-4D97-AF65-F5344CB8AC3E}">
        <p14:creationId xmlns:p14="http://schemas.microsoft.com/office/powerpoint/2010/main" val="26399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netLab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79CCA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NLnetLabs.thmx</Template>
  <TotalTime>4875</TotalTime>
  <Words>641</Words>
  <Application>Microsoft Macintosh PowerPoint</Application>
  <PresentationFormat>On-screen Show (4:3)</PresentationFormat>
  <Paragraphs>161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Gill Sans</vt:lpstr>
      <vt:lpstr>ＭＳ Ｐゴシック</vt:lpstr>
      <vt:lpstr>NLnetLabs</vt:lpstr>
      <vt:lpstr>Quantitative Analysis of BGP Route Leaks</vt:lpstr>
      <vt:lpstr>The Problem With Route Leaks</vt:lpstr>
      <vt:lpstr>Business Relations and Route Leaks</vt:lpstr>
      <vt:lpstr>The Valley Free Rule</vt:lpstr>
      <vt:lpstr>The Valley Free Rule</vt:lpstr>
      <vt:lpstr>Origins of Route Leaks</vt:lpstr>
      <vt:lpstr>Why Analyse Them?</vt:lpstr>
      <vt:lpstr>Previous Work</vt:lpstr>
      <vt:lpstr>Detecting Valleys</vt:lpstr>
      <vt:lpstr>Relation Inferences</vt:lpstr>
      <vt:lpstr>Methodology</vt:lpstr>
      <vt:lpstr>Methodology (2)</vt:lpstr>
      <vt:lpstr>About the results</vt:lpstr>
      <vt:lpstr>Distribution of Violation Types</vt:lpstr>
      <vt:lpstr>Distribution of Durations</vt:lpstr>
      <vt:lpstr>Most Frequent Leak Triplets</vt:lpstr>
      <vt:lpstr>Geography of Most Frequent Leaks</vt:lpstr>
      <vt:lpstr>Top Leaks Further Investigated</vt:lpstr>
      <vt:lpstr>Top Leaks Further Investigated</vt:lpstr>
      <vt:lpstr>Top Leaks Further Investigated</vt:lpstr>
      <vt:lpstr>Conclusion</vt:lpstr>
      <vt:lpstr>Future Work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BGP Route Leaks Analysis</dc:title>
  <dc:creator>Benjamin</dc:creator>
  <cp:lastModifiedBy>Humberto Galiza</cp:lastModifiedBy>
  <cp:revision>175</cp:revision>
  <dcterms:created xsi:type="dcterms:W3CDTF">2014-06-05T07:39:16Z</dcterms:created>
  <dcterms:modified xsi:type="dcterms:W3CDTF">2016-11-03T19:39:13Z</dcterms:modified>
</cp:coreProperties>
</file>