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sldIdLst>
    <p:sldId id="256" r:id="rId2"/>
    <p:sldId id="257" r:id="rId3"/>
    <p:sldId id="271" r:id="rId4"/>
    <p:sldId id="258" r:id="rId5"/>
    <p:sldId id="265" r:id="rId6"/>
    <p:sldId id="266" r:id="rId7"/>
    <p:sldId id="259" r:id="rId8"/>
    <p:sldId id="260" r:id="rId9"/>
    <p:sldId id="268" r:id="rId10"/>
    <p:sldId id="269" r:id="rId11"/>
    <p:sldId id="272" r:id="rId12"/>
    <p:sldId id="270" r:id="rId13"/>
    <p:sldId id="261" r:id="rId14"/>
    <p:sldId id="273" r:id="rId15"/>
    <p:sldId id="262" r:id="rId16"/>
    <p:sldId id="263"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3291" autoAdjust="0"/>
  </p:normalViewPr>
  <p:slideViewPr>
    <p:cSldViewPr snapToGrid="0">
      <p:cViewPr>
        <p:scale>
          <a:sx n="70" d="100"/>
          <a:sy n="70" d="100"/>
        </p:scale>
        <p:origin x="1166"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MX"/>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DF1D13-2360-480A-9DE2-99CC8DFE6CA0}" type="datetimeFigureOut">
              <a:rPr lang="es-MX" smtClean="0"/>
              <a:t>16/12/2022</a:t>
            </a:fld>
            <a:endParaRPr lang="es-MX"/>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MX"/>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MX"/>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2BE751-E02C-498F-B3E8-6BC0772CABFE}" type="slidenum">
              <a:rPr lang="es-MX" smtClean="0"/>
              <a:t>‹Nº›</a:t>
            </a:fld>
            <a:endParaRPr lang="es-MX"/>
          </a:p>
        </p:txBody>
      </p:sp>
    </p:spTree>
    <p:extLst>
      <p:ext uri="{BB962C8B-B14F-4D97-AF65-F5344CB8AC3E}">
        <p14:creationId xmlns:p14="http://schemas.microsoft.com/office/powerpoint/2010/main" val="21526388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Transformar variables a su tipo y escala correspondiente volvieron factor, nse5f, IA, área,  </a:t>
            </a:r>
            <a:r>
              <a:rPr lang="es-MX" dirty="0" err="1"/>
              <a:t>sexojef</a:t>
            </a:r>
            <a:endParaRPr lang="es-MX" dirty="0"/>
          </a:p>
        </p:txBody>
      </p:sp>
      <p:sp>
        <p:nvSpPr>
          <p:cNvPr id="4" name="Marcador de número de diapositiva 3"/>
          <p:cNvSpPr>
            <a:spLocks noGrp="1"/>
          </p:cNvSpPr>
          <p:nvPr>
            <p:ph type="sldNum" sz="quarter" idx="5"/>
          </p:nvPr>
        </p:nvSpPr>
        <p:spPr/>
        <p:txBody>
          <a:bodyPr/>
          <a:lstStyle/>
          <a:p>
            <a:fld id="{7C2BE751-E02C-498F-B3E8-6BC0772CABFE}" type="slidenum">
              <a:rPr lang="es-MX" smtClean="0"/>
              <a:t>3</a:t>
            </a:fld>
            <a:endParaRPr lang="es-MX"/>
          </a:p>
        </p:txBody>
      </p:sp>
    </p:spTree>
    <p:extLst>
      <p:ext uri="{BB962C8B-B14F-4D97-AF65-F5344CB8AC3E}">
        <p14:creationId xmlns:p14="http://schemas.microsoft.com/office/powerpoint/2010/main" val="22598303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Tabla de frecuencias IA vs las demás variables</a:t>
            </a:r>
          </a:p>
        </p:txBody>
      </p:sp>
      <p:sp>
        <p:nvSpPr>
          <p:cNvPr id="4" name="Marcador de número de diapositiva 3"/>
          <p:cNvSpPr>
            <a:spLocks noGrp="1"/>
          </p:cNvSpPr>
          <p:nvPr>
            <p:ph type="sldNum" sz="quarter" idx="5"/>
          </p:nvPr>
        </p:nvSpPr>
        <p:spPr/>
        <p:txBody>
          <a:bodyPr/>
          <a:lstStyle/>
          <a:p>
            <a:fld id="{7C2BE751-E02C-498F-B3E8-6BC0772CABFE}" type="slidenum">
              <a:rPr lang="es-MX" smtClean="0"/>
              <a:t>4</a:t>
            </a:fld>
            <a:endParaRPr lang="es-MX"/>
          </a:p>
        </p:txBody>
      </p:sp>
    </p:spTree>
    <p:extLst>
      <p:ext uri="{BB962C8B-B14F-4D97-AF65-F5344CB8AC3E}">
        <p14:creationId xmlns:p14="http://schemas.microsoft.com/office/powerpoint/2010/main" val="23780476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En la gráfica de Distribución de </a:t>
            </a:r>
            <a:r>
              <a:rPr lang="es-MX" dirty="0" err="1"/>
              <a:t>ln</a:t>
            </a:r>
            <a:r>
              <a:rPr lang="es-MX" dirty="0"/>
              <a:t>(alimentos saludables) (izquierda), se observa que la distribución esta sesgada a la izquierda</a:t>
            </a:r>
          </a:p>
          <a:p>
            <a:r>
              <a:rPr lang="es-MX" dirty="0"/>
              <a:t>En la gráfica de Distribución de </a:t>
            </a:r>
            <a:r>
              <a:rPr lang="es-MX" dirty="0" err="1"/>
              <a:t>ln</a:t>
            </a:r>
            <a:r>
              <a:rPr lang="es-MX" dirty="0"/>
              <a:t>(alimentos no saludables) (derecha), se observa que la distribución se puede considerar simétrica</a:t>
            </a:r>
          </a:p>
        </p:txBody>
      </p:sp>
      <p:sp>
        <p:nvSpPr>
          <p:cNvPr id="4" name="Marcador de número de diapositiva 3"/>
          <p:cNvSpPr>
            <a:spLocks noGrp="1"/>
          </p:cNvSpPr>
          <p:nvPr>
            <p:ph type="sldNum" sz="quarter" idx="5"/>
          </p:nvPr>
        </p:nvSpPr>
        <p:spPr/>
        <p:txBody>
          <a:bodyPr/>
          <a:lstStyle/>
          <a:p>
            <a:fld id="{7C2BE751-E02C-498F-B3E8-6BC0772CABFE}" type="slidenum">
              <a:rPr lang="es-MX" smtClean="0"/>
              <a:t>5</a:t>
            </a:fld>
            <a:endParaRPr lang="es-MX"/>
          </a:p>
        </p:txBody>
      </p:sp>
    </p:spTree>
    <p:extLst>
      <p:ext uri="{BB962C8B-B14F-4D97-AF65-F5344CB8AC3E}">
        <p14:creationId xmlns:p14="http://schemas.microsoft.com/office/powerpoint/2010/main" val="14052954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En ambos </a:t>
            </a:r>
            <a:r>
              <a:rPr lang="es-MX" dirty="0" err="1"/>
              <a:t>boxplot</a:t>
            </a:r>
            <a:r>
              <a:rPr lang="es-MX" dirty="0"/>
              <a:t> se observa que en cualquier grupo (inseguridad o no inseguridad alimentaria) el gasto en alimentos no presenta una diferencia significativa</a:t>
            </a:r>
          </a:p>
          <a:p>
            <a:r>
              <a:rPr lang="es-MX" dirty="0"/>
              <a:t>En el </a:t>
            </a:r>
            <a:r>
              <a:rPr lang="es-MX" dirty="0" err="1"/>
              <a:t>boxplot</a:t>
            </a:r>
            <a:r>
              <a:rPr lang="es-MX" dirty="0"/>
              <a:t> de la izquierda se observan muchos </a:t>
            </a:r>
            <a:r>
              <a:rPr lang="es-MX" dirty="0" err="1"/>
              <a:t>outlayers</a:t>
            </a:r>
            <a:r>
              <a:rPr lang="es-MX" dirty="0"/>
              <a:t> lo que le da un sesgo a la derecha</a:t>
            </a:r>
          </a:p>
        </p:txBody>
      </p:sp>
      <p:sp>
        <p:nvSpPr>
          <p:cNvPr id="4" name="Marcador de número de diapositiva 3"/>
          <p:cNvSpPr>
            <a:spLocks noGrp="1"/>
          </p:cNvSpPr>
          <p:nvPr>
            <p:ph type="sldNum" sz="quarter" idx="5"/>
          </p:nvPr>
        </p:nvSpPr>
        <p:spPr/>
        <p:txBody>
          <a:bodyPr/>
          <a:lstStyle/>
          <a:p>
            <a:fld id="{7C2BE751-E02C-498F-B3E8-6BC0772CABFE}" type="slidenum">
              <a:rPr lang="es-MX" smtClean="0"/>
              <a:t>6</a:t>
            </a:fld>
            <a:endParaRPr lang="es-MX"/>
          </a:p>
        </p:txBody>
      </p:sp>
    </p:spTree>
    <p:extLst>
      <p:ext uri="{BB962C8B-B14F-4D97-AF65-F5344CB8AC3E}">
        <p14:creationId xmlns:p14="http://schemas.microsoft.com/office/powerpoint/2010/main" val="10022969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p-</a:t>
            </a:r>
            <a:r>
              <a:rPr lang="es-MX" dirty="0" err="1"/>
              <a:t>value</a:t>
            </a:r>
            <a:r>
              <a:rPr lang="es-MX" dirty="0"/>
              <a:t> = 6.199e-13 &lt; significancia (0.05)</a:t>
            </a:r>
          </a:p>
          <a:p>
            <a:r>
              <a:rPr lang="es-MX" dirty="0"/>
              <a:t>A un nivel de confianza del 95% existe evidencia estadística para rechazar la </a:t>
            </a:r>
            <a:r>
              <a:rPr lang="es-MX" dirty="0" err="1"/>
              <a:t>hipotesis</a:t>
            </a:r>
            <a:r>
              <a:rPr lang="es-MX" dirty="0"/>
              <a:t> nula.</a:t>
            </a:r>
          </a:p>
          <a:p>
            <a:r>
              <a:rPr lang="es-MX" dirty="0"/>
              <a:t>Por lo tanto las varianzas son diferentes.</a:t>
            </a:r>
          </a:p>
          <a:p>
            <a:endParaRPr lang="es-MX" dirty="0"/>
          </a:p>
          <a:p>
            <a:r>
              <a:rPr lang="es-MX" dirty="0"/>
              <a:t>p-</a:t>
            </a:r>
            <a:r>
              <a:rPr lang="es-MX" dirty="0" err="1"/>
              <a:t>value</a:t>
            </a:r>
            <a:r>
              <a:rPr lang="es-MX" dirty="0"/>
              <a:t> = 1 &gt; significancia (0.05)</a:t>
            </a:r>
          </a:p>
          <a:p>
            <a:r>
              <a:rPr lang="es-MX" dirty="0"/>
              <a:t>A un nivel de confianza del 95% no existe evidencia estadística para rechazar la </a:t>
            </a:r>
            <a:r>
              <a:rPr lang="es-MX" dirty="0" err="1"/>
              <a:t>hipotesis</a:t>
            </a:r>
            <a:r>
              <a:rPr lang="es-MX" dirty="0"/>
              <a:t> nula.</a:t>
            </a:r>
          </a:p>
          <a:p>
            <a:r>
              <a:rPr lang="es-MX" dirty="0"/>
              <a:t>Por lo tanto: </a:t>
            </a:r>
            <a:r>
              <a:rPr lang="es-MX" dirty="0" err="1"/>
              <a:t>prom_ln_alns_baja</a:t>
            </a:r>
            <a:r>
              <a:rPr lang="es-MX" dirty="0"/>
              <a:t> &lt;= </a:t>
            </a:r>
            <a:r>
              <a:rPr lang="es-MX" dirty="0" err="1"/>
              <a:t>prom_ln_alns_alta</a:t>
            </a:r>
            <a:r>
              <a:rPr lang="es-MX" dirty="0"/>
              <a:t>.</a:t>
            </a:r>
          </a:p>
        </p:txBody>
      </p:sp>
      <p:sp>
        <p:nvSpPr>
          <p:cNvPr id="4" name="Marcador de número de diapositiva 3"/>
          <p:cNvSpPr>
            <a:spLocks noGrp="1"/>
          </p:cNvSpPr>
          <p:nvPr>
            <p:ph type="sldNum" sz="quarter" idx="5"/>
          </p:nvPr>
        </p:nvSpPr>
        <p:spPr/>
        <p:txBody>
          <a:bodyPr/>
          <a:lstStyle/>
          <a:p>
            <a:fld id="{7C2BE751-E02C-498F-B3E8-6BC0772CABFE}" type="slidenum">
              <a:rPr lang="es-MX" smtClean="0"/>
              <a:t>8</a:t>
            </a:fld>
            <a:endParaRPr lang="es-MX"/>
          </a:p>
        </p:txBody>
      </p:sp>
    </p:spTree>
    <p:extLst>
      <p:ext uri="{BB962C8B-B14F-4D97-AF65-F5344CB8AC3E}">
        <p14:creationId xmlns:p14="http://schemas.microsoft.com/office/powerpoint/2010/main" val="12979427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p-</a:t>
            </a:r>
            <a:r>
              <a:rPr lang="es-MX" dirty="0" err="1"/>
              <a:t>value</a:t>
            </a:r>
            <a:r>
              <a:rPr lang="es-MX" dirty="0"/>
              <a:t> = 1.75e-07 &lt; significancia (0.05)</a:t>
            </a:r>
          </a:p>
          <a:p>
            <a:r>
              <a:rPr lang="es-MX" dirty="0"/>
              <a:t>A un nivel de confianza del 95% existe evidencia estadística para rechazar la </a:t>
            </a:r>
            <a:r>
              <a:rPr lang="es-MX" dirty="0" err="1"/>
              <a:t>hipotesis</a:t>
            </a:r>
            <a:r>
              <a:rPr lang="es-MX" dirty="0"/>
              <a:t> nula.</a:t>
            </a:r>
          </a:p>
          <a:p>
            <a:r>
              <a:rPr lang="es-MX" dirty="0"/>
              <a:t>Por lo tanto las varianzas son diferentes.</a:t>
            </a:r>
          </a:p>
          <a:p>
            <a:endParaRPr lang="es-MX" dirty="0"/>
          </a:p>
          <a:p>
            <a:r>
              <a:rPr lang="es-MX" dirty="0"/>
              <a:t>p-</a:t>
            </a:r>
            <a:r>
              <a:rPr lang="es-MX" dirty="0" err="1"/>
              <a:t>value</a:t>
            </a:r>
            <a:r>
              <a:rPr lang="es-MX" dirty="0"/>
              <a:t> = 1 &gt; significancia (0.05)</a:t>
            </a:r>
          </a:p>
          <a:p>
            <a:r>
              <a:rPr lang="es-MX" dirty="0"/>
              <a:t>A un nivel de confianza del 95% no existe evidencia estadística para rechazar la </a:t>
            </a:r>
            <a:r>
              <a:rPr lang="es-MX" dirty="0" err="1"/>
              <a:t>hipotesis</a:t>
            </a:r>
            <a:r>
              <a:rPr lang="es-MX" dirty="0"/>
              <a:t> nula.</a:t>
            </a:r>
          </a:p>
          <a:p>
            <a:r>
              <a:rPr lang="es-MX" dirty="0"/>
              <a:t>Por lo tanto: </a:t>
            </a:r>
            <a:r>
              <a:rPr lang="es-MX" dirty="0" err="1"/>
              <a:t>prom_ln_alns_IA</a:t>
            </a:r>
            <a:r>
              <a:rPr lang="es-MX" dirty="0"/>
              <a:t> &lt;= </a:t>
            </a:r>
            <a:r>
              <a:rPr lang="es-MX" dirty="0" err="1"/>
              <a:t>prom_ln_alns_NIA</a:t>
            </a:r>
            <a:r>
              <a:rPr lang="es-MX" dirty="0"/>
              <a:t> .</a:t>
            </a:r>
          </a:p>
        </p:txBody>
      </p:sp>
      <p:sp>
        <p:nvSpPr>
          <p:cNvPr id="4" name="Marcador de número de diapositiva 3"/>
          <p:cNvSpPr>
            <a:spLocks noGrp="1"/>
          </p:cNvSpPr>
          <p:nvPr>
            <p:ph type="sldNum" sz="quarter" idx="5"/>
          </p:nvPr>
        </p:nvSpPr>
        <p:spPr/>
        <p:txBody>
          <a:bodyPr/>
          <a:lstStyle/>
          <a:p>
            <a:fld id="{7C2BE751-E02C-498F-B3E8-6BC0772CABFE}" type="slidenum">
              <a:rPr lang="es-MX" smtClean="0"/>
              <a:t>9</a:t>
            </a:fld>
            <a:endParaRPr lang="es-MX"/>
          </a:p>
        </p:txBody>
      </p:sp>
    </p:spTree>
    <p:extLst>
      <p:ext uri="{BB962C8B-B14F-4D97-AF65-F5344CB8AC3E}">
        <p14:creationId xmlns:p14="http://schemas.microsoft.com/office/powerpoint/2010/main" val="18874860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p-</a:t>
            </a:r>
            <a:r>
              <a:rPr lang="es-MX" dirty="0" err="1"/>
              <a:t>value</a:t>
            </a:r>
            <a:r>
              <a:rPr lang="es-MX" dirty="0"/>
              <a:t> = 0.377 &gt; significancia (0.05)</a:t>
            </a:r>
          </a:p>
          <a:p>
            <a:r>
              <a:rPr lang="es-MX" dirty="0"/>
              <a:t>A un nivel de confianza del 95% no existe evidencia estadística para rechazar la </a:t>
            </a:r>
            <a:r>
              <a:rPr lang="es-MX" dirty="0" err="1"/>
              <a:t>hipotesis</a:t>
            </a:r>
            <a:r>
              <a:rPr lang="es-MX" dirty="0"/>
              <a:t> nula.</a:t>
            </a:r>
          </a:p>
          <a:p>
            <a:r>
              <a:rPr lang="es-MX" dirty="0"/>
              <a:t>Por lo tanto las varianzas son iguales.</a:t>
            </a:r>
          </a:p>
          <a:p>
            <a:endParaRPr lang="es-MX" dirty="0"/>
          </a:p>
          <a:p>
            <a:r>
              <a:rPr lang="es-MX" dirty="0"/>
              <a:t>p-</a:t>
            </a:r>
            <a:r>
              <a:rPr lang="es-MX" dirty="0" err="1"/>
              <a:t>value</a:t>
            </a:r>
            <a:r>
              <a:rPr lang="es-MX" dirty="0"/>
              <a:t> = 1 &gt; significancia (0.05)</a:t>
            </a:r>
          </a:p>
          <a:p>
            <a:r>
              <a:rPr lang="es-MX" dirty="0"/>
              <a:t>A un nivel de confianza del 95% existe evidencia estadística para rechazar la </a:t>
            </a:r>
            <a:r>
              <a:rPr lang="es-MX" dirty="0" err="1"/>
              <a:t>hipotesis</a:t>
            </a:r>
            <a:r>
              <a:rPr lang="es-MX" dirty="0"/>
              <a:t> nula.</a:t>
            </a:r>
          </a:p>
          <a:p>
            <a:r>
              <a:rPr lang="es-MX" dirty="0"/>
              <a:t>Por lo tanto: </a:t>
            </a:r>
            <a:r>
              <a:rPr lang="es-MX" dirty="0" err="1"/>
              <a:t>prom_ln_alns_M</a:t>
            </a:r>
            <a:r>
              <a:rPr lang="es-MX" dirty="0"/>
              <a:t> &gt; </a:t>
            </a:r>
            <a:r>
              <a:rPr lang="es-MX" dirty="0" err="1"/>
              <a:t>prom_ln_alns_H</a:t>
            </a:r>
            <a:r>
              <a:rPr lang="es-MX" dirty="0"/>
              <a:t>.</a:t>
            </a:r>
          </a:p>
        </p:txBody>
      </p:sp>
      <p:sp>
        <p:nvSpPr>
          <p:cNvPr id="4" name="Marcador de número de diapositiva 3"/>
          <p:cNvSpPr>
            <a:spLocks noGrp="1"/>
          </p:cNvSpPr>
          <p:nvPr>
            <p:ph type="sldNum" sz="quarter" idx="5"/>
          </p:nvPr>
        </p:nvSpPr>
        <p:spPr/>
        <p:txBody>
          <a:bodyPr/>
          <a:lstStyle/>
          <a:p>
            <a:fld id="{7C2BE751-E02C-498F-B3E8-6BC0772CABFE}" type="slidenum">
              <a:rPr lang="es-MX" smtClean="0"/>
              <a:t>10</a:t>
            </a:fld>
            <a:endParaRPr lang="es-MX"/>
          </a:p>
        </p:txBody>
      </p:sp>
    </p:spTree>
    <p:extLst>
      <p:ext uri="{BB962C8B-B14F-4D97-AF65-F5344CB8AC3E}">
        <p14:creationId xmlns:p14="http://schemas.microsoft.com/office/powerpoint/2010/main" val="11862861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Beta (</a:t>
            </a:r>
            <a:r>
              <a:rPr lang="es-MX" dirty="0" err="1"/>
              <a:t>edadjef</a:t>
            </a:r>
            <a:r>
              <a:rPr lang="es-MX" dirty="0"/>
              <a:t>)</a:t>
            </a:r>
          </a:p>
          <a:p>
            <a:r>
              <a:rPr lang="es-MX" dirty="0"/>
              <a:t>p-</a:t>
            </a:r>
            <a:r>
              <a:rPr lang="es-MX" dirty="0" err="1"/>
              <a:t>value</a:t>
            </a:r>
            <a:r>
              <a:rPr lang="es-MX" dirty="0"/>
              <a:t> = 0.3577 &gt; significancia (0.1, 0.05, 0.01)</a:t>
            </a:r>
          </a:p>
          <a:p>
            <a:r>
              <a:rPr lang="es-MX" dirty="0"/>
              <a:t>A CUALQUIER NIVEL DE CONFIANZA EXISTE EVIDENCIA ESTADISTICA PARA NO RECHAZAR HIPOTESIS NULA</a:t>
            </a:r>
          </a:p>
          <a:p>
            <a:r>
              <a:rPr lang="es-MX" dirty="0"/>
              <a:t>POR LO TANTO Beta(</a:t>
            </a:r>
            <a:r>
              <a:rPr lang="es-MX" dirty="0" err="1"/>
              <a:t>edadjef</a:t>
            </a:r>
            <a:r>
              <a:rPr lang="es-MX" dirty="0"/>
              <a:t>) = 0</a:t>
            </a:r>
          </a:p>
        </p:txBody>
      </p:sp>
      <p:sp>
        <p:nvSpPr>
          <p:cNvPr id="4" name="Marcador de número de diapositiva 3"/>
          <p:cNvSpPr>
            <a:spLocks noGrp="1"/>
          </p:cNvSpPr>
          <p:nvPr>
            <p:ph type="sldNum" sz="quarter" idx="5"/>
          </p:nvPr>
        </p:nvSpPr>
        <p:spPr/>
        <p:txBody>
          <a:bodyPr/>
          <a:lstStyle/>
          <a:p>
            <a:fld id="{7C2BE751-E02C-498F-B3E8-6BC0772CABFE}" type="slidenum">
              <a:rPr lang="es-MX" smtClean="0"/>
              <a:t>12</a:t>
            </a:fld>
            <a:endParaRPr lang="es-MX"/>
          </a:p>
        </p:txBody>
      </p:sp>
    </p:spTree>
    <p:extLst>
      <p:ext uri="{BB962C8B-B14F-4D97-AF65-F5344CB8AC3E}">
        <p14:creationId xmlns:p14="http://schemas.microsoft.com/office/powerpoint/2010/main" val="29093778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Beta ( </a:t>
            </a:r>
            <a:r>
              <a:rPr lang="es-MX" dirty="0" err="1"/>
              <a:t>area</a:t>
            </a:r>
            <a:r>
              <a:rPr lang="es-MX" dirty="0"/>
              <a:t> )</a:t>
            </a:r>
          </a:p>
          <a:p>
            <a:r>
              <a:rPr lang="es-MX" dirty="0"/>
              <a:t>p-</a:t>
            </a:r>
            <a:r>
              <a:rPr lang="es-MX" dirty="0" err="1"/>
              <a:t>value</a:t>
            </a:r>
            <a:r>
              <a:rPr lang="es-MX" dirty="0"/>
              <a:t> = 0.03 &lt; significancia (0.05)</a:t>
            </a:r>
          </a:p>
          <a:p>
            <a:r>
              <a:rPr lang="es-MX" dirty="0"/>
              <a:t>A UN NIVEL DE CONFIANZA DE 95% EXISTE EVIDENCIA ESTADISTICA PARA RECHAZAR HIPOTESIS NULA </a:t>
            </a:r>
          </a:p>
          <a:p>
            <a:r>
              <a:rPr lang="es-MX" dirty="0"/>
              <a:t>POR LO TANTO Beta( </a:t>
            </a:r>
            <a:r>
              <a:rPr lang="es-MX" dirty="0" err="1"/>
              <a:t>area</a:t>
            </a:r>
            <a:r>
              <a:rPr lang="es-MX" dirty="0"/>
              <a:t>) =! 0</a:t>
            </a:r>
          </a:p>
        </p:txBody>
      </p:sp>
      <p:sp>
        <p:nvSpPr>
          <p:cNvPr id="4" name="Marcador de número de diapositiva 3"/>
          <p:cNvSpPr>
            <a:spLocks noGrp="1"/>
          </p:cNvSpPr>
          <p:nvPr>
            <p:ph type="sldNum" sz="quarter" idx="5"/>
          </p:nvPr>
        </p:nvSpPr>
        <p:spPr/>
        <p:txBody>
          <a:bodyPr/>
          <a:lstStyle/>
          <a:p>
            <a:fld id="{7C2BE751-E02C-498F-B3E8-6BC0772CABFE}" type="slidenum">
              <a:rPr lang="es-MX" smtClean="0"/>
              <a:t>13</a:t>
            </a:fld>
            <a:endParaRPr lang="es-MX"/>
          </a:p>
        </p:txBody>
      </p:sp>
    </p:spTree>
    <p:extLst>
      <p:ext uri="{BB962C8B-B14F-4D97-AF65-F5344CB8AC3E}">
        <p14:creationId xmlns:p14="http://schemas.microsoft.com/office/powerpoint/2010/main" val="20420294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F959618F-4CE0-4128-8379-B7F6CC63FE43}" type="datetimeFigureOut">
              <a:rPr lang="es-MX" smtClean="0"/>
              <a:t>16/12/2022</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7363260F-6944-48F5-A6B6-556F06E213FA}" type="slidenum">
              <a:rPr lang="es-MX" smtClean="0"/>
              <a:t>‹Nº›</a:t>
            </a:fld>
            <a:endParaRPr lang="es-MX"/>
          </a:p>
        </p:txBody>
      </p:sp>
    </p:spTree>
    <p:extLst>
      <p:ext uri="{BB962C8B-B14F-4D97-AF65-F5344CB8AC3E}">
        <p14:creationId xmlns:p14="http://schemas.microsoft.com/office/powerpoint/2010/main" val="29660066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F959618F-4CE0-4128-8379-B7F6CC63FE43}" type="datetimeFigureOut">
              <a:rPr lang="es-MX" smtClean="0"/>
              <a:t>16/12/2022</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7363260F-6944-48F5-A6B6-556F06E213FA}" type="slidenum">
              <a:rPr lang="es-MX" smtClean="0"/>
              <a:t>‹Nº›</a:t>
            </a:fld>
            <a:endParaRPr lang="es-MX"/>
          </a:p>
        </p:txBody>
      </p:sp>
    </p:spTree>
    <p:extLst>
      <p:ext uri="{BB962C8B-B14F-4D97-AF65-F5344CB8AC3E}">
        <p14:creationId xmlns:p14="http://schemas.microsoft.com/office/powerpoint/2010/main" val="20133458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F959618F-4CE0-4128-8379-B7F6CC63FE43}" type="datetimeFigureOut">
              <a:rPr lang="es-MX" smtClean="0"/>
              <a:t>16/12/2022</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7363260F-6944-48F5-A6B6-556F06E213FA}" type="slidenum">
              <a:rPr lang="es-MX" smtClean="0"/>
              <a:t>‹Nº›</a:t>
            </a:fld>
            <a:endParaRPr lang="es-MX"/>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2599808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F959618F-4CE0-4128-8379-B7F6CC63FE43}" type="datetimeFigureOut">
              <a:rPr lang="es-MX" smtClean="0"/>
              <a:t>16/12/2022</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7363260F-6944-48F5-A6B6-556F06E213FA}" type="slidenum">
              <a:rPr lang="es-MX" smtClean="0"/>
              <a:t>‹Nº›</a:t>
            </a:fld>
            <a:endParaRPr lang="es-MX"/>
          </a:p>
        </p:txBody>
      </p:sp>
    </p:spTree>
    <p:extLst>
      <p:ext uri="{BB962C8B-B14F-4D97-AF65-F5344CB8AC3E}">
        <p14:creationId xmlns:p14="http://schemas.microsoft.com/office/powerpoint/2010/main" val="2689472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F959618F-4CE0-4128-8379-B7F6CC63FE43}" type="datetimeFigureOut">
              <a:rPr lang="es-MX" smtClean="0"/>
              <a:t>16/12/2022</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7363260F-6944-48F5-A6B6-556F06E213FA}" type="slidenum">
              <a:rPr lang="es-MX" smtClean="0"/>
              <a:t>‹Nº›</a:t>
            </a:fld>
            <a:endParaRPr lang="es-MX"/>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8195517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F959618F-4CE0-4128-8379-B7F6CC63FE43}" type="datetimeFigureOut">
              <a:rPr lang="es-MX" smtClean="0"/>
              <a:t>16/12/2022</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7363260F-6944-48F5-A6B6-556F06E213FA}" type="slidenum">
              <a:rPr lang="es-MX" smtClean="0"/>
              <a:t>‹Nº›</a:t>
            </a:fld>
            <a:endParaRPr lang="es-MX"/>
          </a:p>
        </p:txBody>
      </p:sp>
    </p:spTree>
    <p:extLst>
      <p:ext uri="{BB962C8B-B14F-4D97-AF65-F5344CB8AC3E}">
        <p14:creationId xmlns:p14="http://schemas.microsoft.com/office/powerpoint/2010/main" val="26810119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F959618F-4CE0-4128-8379-B7F6CC63FE43}" type="datetimeFigureOut">
              <a:rPr lang="es-MX" smtClean="0"/>
              <a:t>16/12/2022</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7363260F-6944-48F5-A6B6-556F06E213FA}" type="slidenum">
              <a:rPr lang="es-MX" smtClean="0"/>
              <a:t>‹Nº›</a:t>
            </a:fld>
            <a:endParaRPr lang="es-MX"/>
          </a:p>
        </p:txBody>
      </p:sp>
    </p:spTree>
    <p:extLst>
      <p:ext uri="{BB962C8B-B14F-4D97-AF65-F5344CB8AC3E}">
        <p14:creationId xmlns:p14="http://schemas.microsoft.com/office/powerpoint/2010/main" val="40525696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F959618F-4CE0-4128-8379-B7F6CC63FE43}" type="datetimeFigureOut">
              <a:rPr lang="es-MX" smtClean="0"/>
              <a:t>16/12/2022</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7363260F-6944-48F5-A6B6-556F06E213FA}" type="slidenum">
              <a:rPr lang="es-MX" smtClean="0"/>
              <a:t>‹Nº›</a:t>
            </a:fld>
            <a:endParaRPr lang="es-MX"/>
          </a:p>
        </p:txBody>
      </p:sp>
    </p:spTree>
    <p:extLst>
      <p:ext uri="{BB962C8B-B14F-4D97-AF65-F5344CB8AC3E}">
        <p14:creationId xmlns:p14="http://schemas.microsoft.com/office/powerpoint/2010/main" val="36014135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F959618F-4CE0-4128-8379-B7F6CC63FE43}" type="datetimeFigureOut">
              <a:rPr lang="es-MX" smtClean="0"/>
              <a:t>16/12/2022</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7363260F-6944-48F5-A6B6-556F06E213FA}" type="slidenum">
              <a:rPr lang="es-MX" smtClean="0"/>
              <a:t>‹Nº›</a:t>
            </a:fld>
            <a:endParaRPr lang="es-MX"/>
          </a:p>
        </p:txBody>
      </p:sp>
    </p:spTree>
    <p:extLst>
      <p:ext uri="{BB962C8B-B14F-4D97-AF65-F5344CB8AC3E}">
        <p14:creationId xmlns:p14="http://schemas.microsoft.com/office/powerpoint/2010/main" val="8281820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F959618F-4CE0-4128-8379-B7F6CC63FE43}" type="datetimeFigureOut">
              <a:rPr lang="es-MX" smtClean="0"/>
              <a:t>16/12/2022</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7363260F-6944-48F5-A6B6-556F06E213FA}" type="slidenum">
              <a:rPr lang="es-MX" smtClean="0"/>
              <a:t>‹Nº›</a:t>
            </a:fld>
            <a:endParaRPr lang="es-MX"/>
          </a:p>
        </p:txBody>
      </p:sp>
    </p:spTree>
    <p:extLst>
      <p:ext uri="{BB962C8B-B14F-4D97-AF65-F5344CB8AC3E}">
        <p14:creationId xmlns:p14="http://schemas.microsoft.com/office/powerpoint/2010/main" val="19104759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F959618F-4CE0-4128-8379-B7F6CC63FE43}" type="datetimeFigureOut">
              <a:rPr lang="es-MX" smtClean="0"/>
              <a:t>16/12/2022</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7363260F-6944-48F5-A6B6-556F06E213FA}" type="slidenum">
              <a:rPr lang="es-MX" smtClean="0"/>
              <a:t>‹Nº›</a:t>
            </a:fld>
            <a:endParaRPr lang="es-MX"/>
          </a:p>
        </p:txBody>
      </p:sp>
    </p:spTree>
    <p:extLst>
      <p:ext uri="{BB962C8B-B14F-4D97-AF65-F5344CB8AC3E}">
        <p14:creationId xmlns:p14="http://schemas.microsoft.com/office/powerpoint/2010/main" val="2738720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F959618F-4CE0-4128-8379-B7F6CC63FE43}" type="datetimeFigureOut">
              <a:rPr lang="es-MX" smtClean="0"/>
              <a:t>16/12/2022</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7363260F-6944-48F5-A6B6-556F06E213FA}" type="slidenum">
              <a:rPr lang="es-MX" smtClean="0"/>
              <a:t>‹Nº›</a:t>
            </a:fld>
            <a:endParaRPr lang="es-MX"/>
          </a:p>
        </p:txBody>
      </p:sp>
    </p:spTree>
    <p:extLst>
      <p:ext uri="{BB962C8B-B14F-4D97-AF65-F5344CB8AC3E}">
        <p14:creationId xmlns:p14="http://schemas.microsoft.com/office/powerpoint/2010/main" val="40158916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F959618F-4CE0-4128-8379-B7F6CC63FE43}" type="datetimeFigureOut">
              <a:rPr lang="es-MX" smtClean="0"/>
              <a:t>16/12/2022</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7363260F-6944-48F5-A6B6-556F06E213FA}" type="slidenum">
              <a:rPr lang="es-MX" smtClean="0"/>
              <a:t>‹Nº›</a:t>
            </a:fld>
            <a:endParaRPr lang="es-MX"/>
          </a:p>
        </p:txBody>
      </p:sp>
    </p:spTree>
    <p:extLst>
      <p:ext uri="{BB962C8B-B14F-4D97-AF65-F5344CB8AC3E}">
        <p14:creationId xmlns:p14="http://schemas.microsoft.com/office/powerpoint/2010/main" val="7397949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959618F-4CE0-4128-8379-B7F6CC63FE43}" type="datetimeFigureOut">
              <a:rPr lang="es-MX" smtClean="0"/>
              <a:t>16/12/2022</a:t>
            </a:fld>
            <a:endParaRPr lang="es-MX"/>
          </a:p>
        </p:txBody>
      </p:sp>
      <p:sp>
        <p:nvSpPr>
          <p:cNvPr id="3" name="Footer Placeholder 2"/>
          <p:cNvSpPr>
            <a:spLocks noGrp="1"/>
          </p:cNvSpPr>
          <p:nvPr>
            <p:ph type="ftr" sz="quarter" idx="11"/>
          </p:nvPr>
        </p:nvSpPr>
        <p:spPr/>
        <p:txBody>
          <a:bodyPr/>
          <a:lstStyle/>
          <a:p>
            <a:endParaRPr lang="es-MX"/>
          </a:p>
        </p:txBody>
      </p:sp>
      <p:sp>
        <p:nvSpPr>
          <p:cNvPr id="4" name="Slide Number Placeholder 3"/>
          <p:cNvSpPr>
            <a:spLocks noGrp="1"/>
          </p:cNvSpPr>
          <p:nvPr>
            <p:ph type="sldNum" sz="quarter" idx="12"/>
          </p:nvPr>
        </p:nvSpPr>
        <p:spPr/>
        <p:txBody>
          <a:bodyPr/>
          <a:lstStyle/>
          <a:p>
            <a:fld id="{7363260F-6944-48F5-A6B6-556F06E213FA}" type="slidenum">
              <a:rPr lang="es-MX" smtClean="0"/>
              <a:t>‹Nº›</a:t>
            </a:fld>
            <a:endParaRPr lang="es-MX"/>
          </a:p>
        </p:txBody>
      </p:sp>
    </p:spTree>
    <p:extLst>
      <p:ext uri="{BB962C8B-B14F-4D97-AF65-F5344CB8AC3E}">
        <p14:creationId xmlns:p14="http://schemas.microsoft.com/office/powerpoint/2010/main" val="23554040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F959618F-4CE0-4128-8379-B7F6CC63FE43}" type="datetimeFigureOut">
              <a:rPr lang="es-MX" smtClean="0"/>
              <a:t>16/12/2022</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7363260F-6944-48F5-A6B6-556F06E213FA}" type="slidenum">
              <a:rPr lang="es-MX" smtClean="0"/>
              <a:t>‹Nº›</a:t>
            </a:fld>
            <a:endParaRPr lang="es-MX"/>
          </a:p>
        </p:txBody>
      </p:sp>
    </p:spTree>
    <p:extLst>
      <p:ext uri="{BB962C8B-B14F-4D97-AF65-F5344CB8AC3E}">
        <p14:creationId xmlns:p14="http://schemas.microsoft.com/office/powerpoint/2010/main" val="734194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F959618F-4CE0-4128-8379-B7F6CC63FE43}" type="datetimeFigureOut">
              <a:rPr lang="es-MX" smtClean="0"/>
              <a:t>16/12/2022</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7363260F-6944-48F5-A6B6-556F06E213FA}" type="slidenum">
              <a:rPr lang="es-MX" smtClean="0"/>
              <a:t>‹Nº›</a:t>
            </a:fld>
            <a:endParaRPr lang="es-MX"/>
          </a:p>
        </p:txBody>
      </p:sp>
    </p:spTree>
    <p:extLst>
      <p:ext uri="{BB962C8B-B14F-4D97-AF65-F5344CB8AC3E}">
        <p14:creationId xmlns:p14="http://schemas.microsoft.com/office/powerpoint/2010/main" val="37125268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959618F-4CE0-4128-8379-B7F6CC63FE43}" type="datetimeFigureOut">
              <a:rPr lang="es-MX" smtClean="0"/>
              <a:t>16/12/2022</a:t>
            </a:fld>
            <a:endParaRPr lang="es-MX"/>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s-MX"/>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7363260F-6944-48F5-A6B6-556F06E213FA}" type="slidenum">
              <a:rPr lang="es-MX" smtClean="0"/>
              <a:t>‹Nº›</a:t>
            </a:fld>
            <a:endParaRPr lang="es-MX"/>
          </a:p>
        </p:txBody>
      </p:sp>
    </p:spTree>
    <p:extLst>
      <p:ext uri="{BB962C8B-B14F-4D97-AF65-F5344CB8AC3E}">
        <p14:creationId xmlns:p14="http://schemas.microsoft.com/office/powerpoint/2010/main" val="136175027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mailto:dnplfx@hotmail.com" TargetMode="External"/><Relationship Id="rId3" Type="http://schemas.openxmlformats.org/officeDocument/2006/relationships/hyperlink" Target="mailto:rsolis@uaz.edu.mx" TargetMode="External"/><Relationship Id="rId7" Type="http://schemas.openxmlformats.org/officeDocument/2006/relationships/hyperlink" Target="mailto:marxilsg89@gmail.com" TargetMode="External"/><Relationship Id="rId2" Type="http://schemas.openxmlformats.org/officeDocument/2006/relationships/hyperlink" Target="mailto:cesar.perez.apolinar@gmail.com" TargetMode="External"/><Relationship Id="rId1" Type="http://schemas.openxmlformats.org/officeDocument/2006/relationships/slideLayout" Target="../slideLayouts/slideLayout1.xml"/><Relationship Id="rId6" Type="http://schemas.openxmlformats.org/officeDocument/2006/relationships/hyperlink" Target="mailto:tocu13@hotmail.com" TargetMode="External"/><Relationship Id="rId5" Type="http://schemas.openxmlformats.org/officeDocument/2006/relationships/hyperlink" Target="mailto:vm.ramirezalba@ugto.mx" TargetMode="External"/><Relationship Id="rId4" Type="http://schemas.openxmlformats.org/officeDocument/2006/relationships/hyperlink" Target="mailto:humberto.gmtz@outlook.com" TargetMode="External"/><Relationship Id="rId9"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github.com/humbertogmtz/bedu-m2-r-team14"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raw.githubusercontent.com/beduExpert/Programacion-R-Santander-2022/main/Sesion-06/data/advertising.csv"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461DCC3-9B06-A25A-E852-E8D8FB0DBA19}"/>
              </a:ext>
            </a:extLst>
          </p:cNvPr>
          <p:cNvSpPr>
            <a:spLocks noGrp="1"/>
          </p:cNvSpPr>
          <p:nvPr>
            <p:ph type="ctrTitle"/>
          </p:nvPr>
        </p:nvSpPr>
        <p:spPr>
          <a:xfrm>
            <a:off x="1507067" y="760750"/>
            <a:ext cx="7766936" cy="2461411"/>
          </a:xfrm>
        </p:spPr>
        <p:txBody>
          <a:bodyPr>
            <a:normAutofit fontScale="90000"/>
          </a:bodyPr>
          <a:lstStyle/>
          <a:p>
            <a:pPr algn="ctr"/>
            <a:r>
              <a:rPr lang="es-MX" dirty="0"/>
              <a:t>Análisis estadístico de la Encuesta Nacional de Salud y Nutrición (2012)</a:t>
            </a:r>
          </a:p>
        </p:txBody>
      </p:sp>
      <p:sp>
        <p:nvSpPr>
          <p:cNvPr id="3" name="Subtítulo 2">
            <a:extLst>
              <a:ext uri="{FF2B5EF4-FFF2-40B4-BE49-F238E27FC236}">
                <a16:creationId xmlns:a16="http://schemas.microsoft.com/office/drawing/2014/main" id="{A2A3A6A6-CCBB-2A32-1230-F308831C4E87}"/>
              </a:ext>
            </a:extLst>
          </p:cNvPr>
          <p:cNvSpPr>
            <a:spLocks noGrp="1"/>
          </p:cNvSpPr>
          <p:nvPr>
            <p:ph type="subTitle" idx="1"/>
          </p:nvPr>
        </p:nvSpPr>
        <p:spPr>
          <a:xfrm>
            <a:off x="1524000" y="3602037"/>
            <a:ext cx="9144000" cy="2461411"/>
          </a:xfrm>
        </p:spPr>
        <p:txBody>
          <a:bodyPr>
            <a:normAutofit fontScale="85000" lnSpcReduction="20000"/>
          </a:bodyPr>
          <a:lstStyle/>
          <a:p>
            <a:pPr algn="l"/>
            <a:r>
              <a:rPr lang="es-MX" sz="1900" b="1" dirty="0"/>
              <a:t>Equipo 14.</a:t>
            </a:r>
          </a:p>
          <a:p>
            <a:pPr algn="just"/>
            <a:r>
              <a:rPr lang="es-MX" dirty="0"/>
              <a:t>Cesar Pérez Apolinar (</a:t>
            </a:r>
            <a:r>
              <a:rPr lang="es-MX" dirty="0">
                <a:hlinkClick r:id="rId2"/>
              </a:rPr>
              <a:t>cesar.perez.apolinar@gmail.com</a:t>
            </a:r>
            <a:r>
              <a:rPr lang="es-MX" dirty="0"/>
              <a:t>)</a:t>
            </a:r>
          </a:p>
          <a:p>
            <a:pPr algn="just"/>
            <a:r>
              <a:rPr lang="es-MX" dirty="0"/>
              <a:t>Roberto Solís Robles (</a:t>
            </a:r>
            <a:r>
              <a:rPr lang="es-MX" dirty="0">
                <a:hlinkClick r:id="rId3"/>
              </a:rPr>
              <a:t>rsolis@uaz.edu.mx</a:t>
            </a:r>
            <a:r>
              <a:rPr lang="es-MX" dirty="0"/>
              <a:t>)</a:t>
            </a:r>
          </a:p>
          <a:p>
            <a:pPr algn="just"/>
            <a:r>
              <a:rPr lang="es-MX" dirty="0"/>
              <a:t>Humberto Guzmán Martínez (</a:t>
            </a:r>
            <a:r>
              <a:rPr lang="es-MX" dirty="0">
                <a:hlinkClick r:id="rId4"/>
              </a:rPr>
              <a:t>humberto.gmtz@outlook.com</a:t>
            </a:r>
            <a:r>
              <a:rPr lang="es-MX" dirty="0"/>
              <a:t>)</a:t>
            </a:r>
          </a:p>
          <a:p>
            <a:pPr algn="just"/>
            <a:r>
              <a:rPr lang="es-MX" dirty="0"/>
              <a:t>Victor Manuel Ramírez Alba (</a:t>
            </a:r>
            <a:r>
              <a:rPr lang="es-MX" dirty="0">
                <a:hlinkClick r:id="rId5"/>
              </a:rPr>
              <a:t>vm.ramirezalba@ugto.mx</a:t>
            </a:r>
            <a:r>
              <a:rPr lang="es-MX" dirty="0"/>
              <a:t>)</a:t>
            </a:r>
          </a:p>
          <a:p>
            <a:pPr algn="just"/>
            <a:r>
              <a:rPr lang="es-MX" dirty="0"/>
              <a:t>Ulises Osvaldo Tomás Canseco (</a:t>
            </a:r>
            <a:r>
              <a:rPr lang="es-MX" dirty="0">
                <a:hlinkClick r:id="rId6"/>
              </a:rPr>
              <a:t>tocu13@hotmail.com</a:t>
            </a:r>
            <a:r>
              <a:rPr lang="es-MX" dirty="0"/>
              <a:t>)</a:t>
            </a:r>
          </a:p>
          <a:p>
            <a:pPr algn="just"/>
            <a:r>
              <a:rPr lang="es-MX" dirty="0" err="1"/>
              <a:t>Marxil</a:t>
            </a:r>
            <a:r>
              <a:rPr lang="es-MX" dirty="0"/>
              <a:t> Sánchez García (</a:t>
            </a:r>
            <a:r>
              <a:rPr lang="es-MX" dirty="0">
                <a:hlinkClick r:id="rId7"/>
              </a:rPr>
              <a:t>marxilsg89@gmail.com</a:t>
            </a:r>
            <a:r>
              <a:rPr lang="es-MX" dirty="0"/>
              <a:t>)</a:t>
            </a:r>
          </a:p>
          <a:p>
            <a:pPr algn="just"/>
            <a:r>
              <a:rPr lang="es-MX" dirty="0"/>
              <a:t>Diana Palafox Monreal (</a:t>
            </a:r>
            <a:r>
              <a:rPr lang="es-MX" dirty="0">
                <a:hlinkClick r:id="rId8"/>
              </a:rPr>
              <a:t>dnplfx@hotmail.com</a:t>
            </a:r>
            <a:r>
              <a:rPr lang="es-MX" dirty="0"/>
              <a:t>)</a:t>
            </a:r>
          </a:p>
          <a:p>
            <a:pPr algn="just"/>
            <a:endParaRPr lang="es-MX" dirty="0"/>
          </a:p>
        </p:txBody>
      </p:sp>
      <p:pic>
        <p:nvPicPr>
          <p:cNvPr id="5" name="Imagen 4">
            <a:extLst>
              <a:ext uri="{FF2B5EF4-FFF2-40B4-BE49-F238E27FC236}">
                <a16:creationId xmlns:a16="http://schemas.microsoft.com/office/drawing/2014/main" id="{8C8D2860-7E94-5AFF-2A16-1084D205A75F}"/>
              </a:ext>
            </a:extLst>
          </p:cNvPr>
          <p:cNvPicPr>
            <a:picLocks noChangeAspect="1"/>
          </p:cNvPicPr>
          <p:nvPr/>
        </p:nvPicPr>
        <p:blipFill>
          <a:blip r:embed="rId9"/>
          <a:stretch>
            <a:fillRect/>
          </a:stretch>
        </p:blipFill>
        <p:spPr>
          <a:xfrm>
            <a:off x="811482" y="209424"/>
            <a:ext cx="1615253" cy="762126"/>
          </a:xfrm>
          <a:prstGeom prst="rect">
            <a:avLst/>
          </a:prstGeom>
        </p:spPr>
      </p:pic>
    </p:spTree>
    <p:extLst>
      <p:ext uri="{BB962C8B-B14F-4D97-AF65-F5344CB8AC3E}">
        <p14:creationId xmlns:p14="http://schemas.microsoft.com/office/powerpoint/2010/main" val="39954432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A44FEDE-774E-012B-58F7-F801F8E50F88}"/>
              </a:ext>
            </a:extLst>
          </p:cNvPr>
          <p:cNvSpPr>
            <a:spLocks noGrp="1"/>
          </p:cNvSpPr>
          <p:nvPr>
            <p:ph type="title"/>
          </p:nvPr>
        </p:nvSpPr>
        <p:spPr/>
        <p:txBody>
          <a:bodyPr/>
          <a:lstStyle/>
          <a:p>
            <a:r>
              <a:rPr lang="es-MX" dirty="0"/>
              <a:t>Planteamiento de Hipótesis Estadísticas</a:t>
            </a:r>
          </a:p>
        </p:txBody>
      </p:sp>
      <p:sp>
        <p:nvSpPr>
          <p:cNvPr id="3" name="Marcador de contenido 2">
            <a:extLst>
              <a:ext uri="{FF2B5EF4-FFF2-40B4-BE49-F238E27FC236}">
                <a16:creationId xmlns:a16="http://schemas.microsoft.com/office/drawing/2014/main" id="{0E5D4CCD-EA6D-2C5C-A942-9C92C4F7056E}"/>
              </a:ext>
            </a:extLst>
          </p:cNvPr>
          <p:cNvSpPr>
            <a:spLocks noGrp="1"/>
          </p:cNvSpPr>
          <p:nvPr>
            <p:ph idx="1"/>
          </p:nvPr>
        </p:nvSpPr>
        <p:spPr>
          <a:xfrm>
            <a:off x="838200" y="1589103"/>
            <a:ext cx="10515600" cy="4587860"/>
          </a:xfrm>
        </p:spPr>
        <p:txBody>
          <a:bodyPr>
            <a:normAutofit/>
          </a:bodyPr>
          <a:lstStyle/>
          <a:p>
            <a:pPr marL="0" indent="0">
              <a:buNone/>
            </a:pPr>
            <a:r>
              <a:rPr lang="es-MX" sz="2000" dirty="0"/>
              <a:t>El promedio de gasto en alimentos no saludables en familias cuando el jefe de familia es mujer es mayor que donde el jefe de familia es hombre.</a:t>
            </a:r>
          </a:p>
          <a:p>
            <a:pPr marL="0" indent="0">
              <a:buNone/>
            </a:pPr>
            <a:r>
              <a:rPr lang="es-MX" sz="2000" dirty="0"/>
              <a:t>Planteamiento de hipótesis:</a:t>
            </a:r>
          </a:p>
          <a:p>
            <a:pPr marL="0" indent="0">
              <a:buNone/>
            </a:pPr>
            <a:r>
              <a:rPr lang="es-MX" sz="2000" dirty="0"/>
              <a:t>	H</a:t>
            </a:r>
            <a:r>
              <a:rPr lang="es-MX" sz="1800" dirty="0"/>
              <a:t>o</a:t>
            </a:r>
            <a:r>
              <a:rPr lang="es-MX" sz="2000" dirty="0"/>
              <a:t>: </a:t>
            </a:r>
            <a:r>
              <a:rPr lang="es-MX" sz="2000" dirty="0" err="1"/>
              <a:t>prom_ln_alns_m</a:t>
            </a:r>
            <a:r>
              <a:rPr lang="es-MX" sz="2000" dirty="0"/>
              <a:t> &lt;= </a:t>
            </a:r>
            <a:r>
              <a:rPr lang="es-MX" sz="2000" dirty="0" err="1"/>
              <a:t>prom_ln_alns_h</a:t>
            </a:r>
            <a:r>
              <a:rPr lang="es-MX" sz="2000" dirty="0"/>
              <a:t> </a:t>
            </a:r>
            <a:br>
              <a:rPr lang="es-MX" sz="2000" dirty="0"/>
            </a:br>
            <a:r>
              <a:rPr lang="es-MX" sz="2000" dirty="0"/>
              <a:t>	H</a:t>
            </a:r>
            <a:r>
              <a:rPr lang="es-MX" sz="1800" dirty="0"/>
              <a:t>a</a:t>
            </a:r>
            <a:r>
              <a:rPr lang="es-MX" sz="2000" dirty="0"/>
              <a:t>: </a:t>
            </a:r>
            <a:r>
              <a:rPr lang="es-MX" sz="2000" dirty="0" err="1"/>
              <a:t>prom_ln_alns_m</a:t>
            </a:r>
            <a:r>
              <a:rPr lang="es-MX" sz="2000" dirty="0"/>
              <a:t> &gt; </a:t>
            </a:r>
            <a:r>
              <a:rPr lang="es-MX" sz="2000" dirty="0" err="1"/>
              <a:t>prom_ln_alns_h</a:t>
            </a:r>
            <a:endParaRPr lang="es-MX" sz="2000" dirty="0"/>
          </a:p>
        </p:txBody>
      </p:sp>
      <p:sp>
        <p:nvSpPr>
          <p:cNvPr id="4" name="CuadroTexto 3">
            <a:extLst>
              <a:ext uri="{FF2B5EF4-FFF2-40B4-BE49-F238E27FC236}">
                <a16:creationId xmlns:a16="http://schemas.microsoft.com/office/drawing/2014/main" id="{9A9FE052-F9EC-97F5-57ED-C2555FA9879E}"/>
              </a:ext>
            </a:extLst>
          </p:cNvPr>
          <p:cNvSpPr txBox="1"/>
          <p:nvPr/>
        </p:nvSpPr>
        <p:spPr>
          <a:xfrm>
            <a:off x="201408" y="4001294"/>
            <a:ext cx="5754255" cy="2123658"/>
          </a:xfrm>
          <a:prstGeom prst="rect">
            <a:avLst/>
          </a:prstGeom>
          <a:noFill/>
        </p:spPr>
        <p:txBody>
          <a:bodyPr wrap="square" rtlCol="0">
            <a:spAutoFit/>
          </a:bodyPr>
          <a:lstStyle/>
          <a:p>
            <a:r>
              <a:rPr lang="es-MX" sz="1200" dirty="0">
                <a:latin typeface="Consolas" panose="020B0609020204030204" pitchFamily="49" charset="0"/>
              </a:rPr>
              <a:t>	</a:t>
            </a:r>
            <a:r>
              <a:rPr lang="es-MX" sz="1200" b="1" dirty="0">
                <a:latin typeface="Consolas" panose="020B0609020204030204" pitchFamily="49" charset="0"/>
              </a:rPr>
              <a:t>F test </a:t>
            </a:r>
            <a:r>
              <a:rPr lang="es-MX" sz="1200" b="1" dirty="0" err="1">
                <a:latin typeface="Consolas" panose="020B0609020204030204" pitchFamily="49" charset="0"/>
              </a:rPr>
              <a:t>to</a:t>
            </a:r>
            <a:r>
              <a:rPr lang="es-MX" sz="1200" b="1" dirty="0">
                <a:latin typeface="Consolas" panose="020B0609020204030204" pitchFamily="49" charset="0"/>
              </a:rPr>
              <a:t> compare </a:t>
            </a:r>
            <a:r>
              <a:rPr lang="es-MX" sz="1200" b="1" dirty="0" err="1">
                <a:latin typeface="Consolas" panose="020B0609020204030204" pitchFamily="49" charset="0"/>
              </a:rPr>
              <a:t>two</a:t>
            </a:r>
            <a:r>
              <a:rPr lang="es-MX" sz="1200" b="1" dirty="0">
                <a:latin typeface="Consolas" panose="020B0609020204030204" pitchFamily="49" charset="0"/>
              </a:rPr>
              <a:t> </a:t>
            </a:r>
            <a:r>
              <a:rPr lang="es-MX" sz="1200" b="1" dirty="0" err="1">
                <a:latin typeface="Consolas" panose="020B0609020204030204" pitchFamily="49" charset="0"/>
              </a:rPr>
              <a:t>variances</a:t>
            </a:r>
            <a:endParaRPr lang="es-MX" sz="1200" b="1" dirty="0">
              <a:latin typeface="Consolas" panose="020B0609020204030204" pitchFamily="49" charset="0"/>
            </a:endParaRPr>
          </a:p>
          <a:p>
            <a:endParaRPr lang="es-MX" sz="1200" dirty="0">
              <a:latin typeface="Consolas" panose="020B0609020204030204" pitchFamily="49" charset="0"/>
            </a:endParaRPr>
          </a:p>
          <a:p>
            <a:r>
              <a:rPr lang="es-MX" sz="1200" dirty="0">
                <a:latin typeface="Consolas" panose="020B0609020204030204" pitchFamily="49" charset="0"/>
              </a:rPr>
              <a:t>data:  </a:t>
            </a:r>
            <a:r>
              <a:rPr lang="es-MX" sz="1200" dirty="0" err="1">
                <a:latin typeface="Consolas" panose="020B0609020204030204" pitchFamily="49" charset="0"/>
              </a:rPr>
              <a:t>df.clean</a:t>
            </a:r>
            <a:r>
              <a:rPr lang="es-MX" sz="1200" dirty="0">
                <a:latin typeface="Consolas" panose="020B0609020204030204" pitchFamily="49" charset="0"/>
              </a:rPr>
              <a:t>[</a:t>
            </a:r>
            <a:r>
              <a:rPr lang="es-MX" sz="1200" dirty="0" err="1">
                <a:latin typeface="Consolas" panose="020B0609020204030204" pitchFamily="49" charset="0"/>
              </a:rPr>
              <a:t>df.clean$sexojef</a:t>
            </a:r>
            <a:r>
              <a:rPr lang="es-MX" sz="1200" dirty="0">
                <a:latin typeface="Consolas" panose="020B0609020204030204" pitchFamily="49" charset="0"/>
              </a:rPr>
              <a:t> == "Mujer", "</a:t>
            </a:r>
            <a:r>
              <a:rPr lang="es-MX" sz="1200" dirty="0" err="1">
                <a:latin typeface="Consolas" panose="020B0609020204030204" pitchFamily="49" charset="0"/>
              </a:rPr>
              <a:t>ln_alns</a:t>
            </a:r>
            <a:r>
              <a:rPr lang="es-MX" sz="1200" dirty="0">
                <a:latin typeface="Consolas" panose="020B0609020204030204" pitchFamily="49" charset="0"/>
              </a:rPr>
              <a:t>"] and </a:t>
            </a:r>
          </a:p>
          <a:p>
            <a:r>
              <a:rPr lang="es-MX" sz="1200" dirty="0" err="1">
                <a:latin typeface="Consolas" panose="020B0609020204030204" pitchFamily="49" charset="0"/>
              </a:rPr>
              <a:t>df.clean</a:t>
            </a:r>
            <a:r>
              <a:rPr lang="es-MX" sz="1200" dirty="0">
                <a:latin typeface="Consolas" panose="020B0609020204030204" pitchFamily="49" charset="0"/>
              </a:rPr>
              <a:t>[</a:t>
            </a:r>
            <a:r>
              <a:rPr lang="es-MX" sz="1200" dirty="0" err="1">
                <a:latin typeface="Consolas" panose="020B0609020204030204" pitchFamily="49" charset="0"/>
              </a:rPr>
              <a:t>df.clean$sexojef</a:t>
            </a:r>
            <a:r>
              <a:rPr lang="es-MX" sz="1200" dirty="0">
                <a:latin typeface="Consolas" panose="020B0609020204030204" pitchFamily="49" charset="0"/>
              </a:rPr>
              <a:t> == "Hombre", "</a:t>
            </a:r>
            <a:r>
              <a:rPr lang="es-MX" sz="1200" dirty="0" err="1">
                <a:latin typeface="Consolas" panose="020B0609020204030204" pitchFamily="49" charset="0"/>
              </a:rPr>
              <a:t>ln_alns</a:t>
            </a:r>
            <a:r>
              <a:rPr lang="es-MX" sz="1200" dirty="0">
                <a:latin typeface="Consolas" panose="020B0609020204030204" pitchFamily="49" charset="0"/>
              </a:rPr>
              <a:t>"]</a:t>
            </a:r>
          </a:p>
          <a:p>
            <a:r>
              <a:rPr lang="es-MX" sz="1200" dirty="0">
                <a:latin typeface="Consolas" panose="020B0609020204030204" pitchFamily="49" charset="0"/>
              </a:rPr>
              <a:t>F = 0.97877, </a:t>
            </a:r>
            <a:r>
              <a:rPr lang="es-MX" sz="1200" dirty="0" err="1">
                <a:latin typeface="Consolas" panose="020B0609020204030204" pitchFamily="49" charset="0"/>
              </a:rPr>
              <a:t>num</a:t>
            </a:r>
            <a:r>
              <a:rPr lang="es-MX" sz="1200" dirty="0">
                <a:latin typeface="Consolas" panose="020B0609020204030204" pitchFamily="49" charset="0"/>
              </a:rPr>
              <a:t> </a:t>
            </a:r>
            <a:r>
              <a:rPr lang="es-MX" sz="1200" dirty="0" err="1">
                <a:latin typeface="Consolas" panose="020B0609020204030204" pitchFamily="49" charset="0"/>
              </a:rPr>
              <a:t>df</a:t>
            </a:r>
            <a:r>
              <a:rPr lang="es-MX" sz="1200" dirty="0">
                <a:latin typeface="Consolas" panose="020B0609020204030204" pitchFamily="49" charset="0"/>
              </a:rPr>
              <a:t> = 4392, </a:t>
            </a:r>
            <a:r>
              <a:rPr lang="es-MX" sz="1200" dirty="0" err="1">
                <a:latin typeface="Consolas" panose="020B0609020204030204" pitchFamily="49" charset="0"/>
              </a:rPr>
              <a:t>denom</a:t>
            </a:r>
            <a:r>
              <a:rPr lang="es-MX" sz="1200" dirty="0">
                <a:latin typeface="Consolas" panose="020B0609020204030204" pitchFamily="49" charset="0"/>
              </a:rPr>
              <a:t> </a:t>
            </a:r>
            <a:r>
              <a:rPr lang="es-MX" sz="1200" dirty="0" err="1">
                <a:latin typeface="Consolas" panose="020B0609020204030204" pitchFamily="49" charset="0"/>
              </a:rPr>
              <a:t>df</a:t>
            </a:r>
            <a:r>
              <a:rPr lang="es-MX" sz="1200" dirty="0">
                <a:latin typeface="Consolas" panose="020B0609020204030204" pitchFamily="49" charset="0"/>
              </a:rPr>
              <a:t> = 15886, p-</a:t>
            </a:r>
            <a:r>
              <a:rPr lang="es-MX" sz="1200" dirty="0" err="1">
                <a:latin typeface="Consolas" panose="020B0609020204030204" pitchFamily="49" charset="0"/>
              </a:rPr>
              <a:t>value</a:t>
            </a:r>
            <a:r>
              <a:rPr lang="es-MX" sz="1200" dirty="0">
                <a:latin typeface="Consolas" panose="020B0609020204030204" pitchFamily="49" charset="0"/>
              </a:rPr>
              <a:t> = 0.377</a:t>
            </a:r>
          </a:p>
          <a:p>
            <a:r>
              <a:rPr lang="es-MX" sz="1200" dirty="0">
                <a:latin typeface="Consolas" panose="020B0609020204030204" pitchFamily="49" charset="0"/>
              </a:rPr>
              <a:t>alternative </a:t>
            </a:r>
            <a:r>
              <a:rPr lang="es-MX" sz="1200" dirty="0" err="1">
                <a:latin typeface="Consolas" panose="020B0609020204030204" pitchFamily="49" charset="0"/>
              </a:rPr>
              <a:t>hypothesis</a:t>
            </a:r>
            <a:r>
              <a:rPr lang="es-MX" sz="1200" dirty="0">
                <a:latin typeface="Consolas" panose="020B0609020204030204" pitchFamily="49" charset="0"/>
              </a:rPr>
              <a:t>: true ratio </a:t>
            </a:r>
            <a:r>
              <a:rPr lang="es-MX" sz="1200" dirty="0" err="1">
                <a:latin typeface="Consolas" panose="020B0609020204030204" pitchFamily="49" charset="0"/>
              </a:rPr>
              <a:t>of</a:t>
            </a:r>
            <a:r>
              <a:rPr lang="es-MX" sz="1200" dirty="0">
                <a:latin typeface="Consolas" panose="020B0609020204030204" pitchFamily="49" charset="0"/>
              </a:rPr>
              <a:t> </a:t>
            </a:r>
            <a:r>
              <a:rPr lang="es-MX" sz="1200" dirty="0" err="1">
                <a:latin typeface="Consolas" panose="020B0609020204030204" pitchFamily="49" charset="0"/>
              </a:rPr>
              <a:t>variances</a:t>
            </a:r>
            <a:r>
              <a:rPr lang="es-MX" sz="1200" dirty="0">
                <a:latin typeface="Consolas" panose="020B0609020204030204" pitchFamily="49" charset="0"/>
              </a:rPr>
              <a:t> </a:t>
            </a:r>
            <a:r>
              <a:rPr lang="es-MX" sz="1200" dirty="0" err="1">
                <a:latin typeface="Consolas" panose="020B0609020204030204" pitchFamily="49" charset="0"/>
              </a:rPr>
              <a:t>is</a:t>
            </a:r>
            <a:r>
              <a:rPr lang="es-MX" sz="1200" dirty="0">
                <a:latin typeface="Consolas" panose="020B0609020204030204" pitchFamily="49" charset="0"/>
              </a:rPr>
              <a:t> </a:t>
            </a:r>
            <a:r>
              <a:rPr lang="es-MX" sz="1200" dirty="0" err="1">
                <a:latin typeface="Consolas" panose="020B0609020204030204" pitchFamily="49" charset="0"/>
              </a:rPr>
              <a:t>not</a:t>
            </a:r>
            <a:r>
              <a:rPr lang="es-MX" sz="1200" dirty="0">
                <a:latin typeface="Consolas" panose="020B0609020204030204" pitchFamily="49" charset="0"/>
              </a:rPr>
              <a:t> </a:t>
            </a:r>
            <a:r>
              <a:rPr lang="es-MX" sz="1200" dirty="0" err="1">
                <a:latin typeface="Consolas" panose="020B0609020204030204" pitchFamily="49" charset="0"/>
              </a:rPr>
              <a:t>equal</a:t>
            </a:r>
            <a:r>
              <a:rPr lang="es-MX" sz="1200" dirty="0">
                <a:latin typeface="Consolas" panose="020B0609020204030204" pitchFamily="49" charset="0"/>
              </a:rPr>
              <a:t> </a:t>
            </a:r>
            <a:r>
              <a:rPr lang="es-MX" sz="1200" dirty="0" err="1">
                <a:latin typeface="Consolas" panose="020B0609020204030204" pitchFamily="49" charset="0"/>
              </a:rPr>
              <a:t>to</a:t>
            </a:r>
            <a:r>
              <a:rPr lang="es-MX" sz="1200" dirty="0">
                <a:latin typeface="Consolas" panose="020B0609020204030204" pitchFamily="49" charset="0"/>
              </a:rPr>
              <a:t> 1</a:t>
            </a:r>
          </a:p>
          <a:p>
            <a:r>
              <a:rPr lang="es-MX" sz="1200" dirty="0">
                <a:latin typeface="Consolas" panose="020B0609020204030204" pitchFamily="49" charset="0"/>
              </a:rPr>
              <a:t>95 </a:t>
            </a:r>
            <a:r>
              <a:rPr lang="es-MX" sz="1200" dirty="0" err="1">
                <a:latin typeface="Consolas" panose="020B0609020204030204" pitchFamily="49" charset="0"/>
              </a:rPr>
              <a:t>percent</a:t>
            </a:r>
            <a:r>
              <a:rPr lang="es-MX" sz="1200" dirty="0">
                <a:latin typeface="Consolas" panose="020B0609020204030204" pitchFamily="49" charset="0"/>
              </a:rPr>
              <a:t> </a:t>
            </a:r>
            <a:r>
              <a:rPr lang="es-MX" sz="1200" dirty="0" err="1">
                <a:latin typeface="Consolas" panose="020B0609020204030204" pitchFamily="49" charset="0"/>
              </a:rPr>
              <a:t>confidence</a:t>
            </a:r>
            <a:r>
              <a:rPr lang="es-MX" sz="1200" dirty="0">
                <a:latin typeface="Consolas" panose="020B0609020204030204" pitchFamily="49" charset="0"/>
              </a:rPr>
              <a:t> </a:t>
            </a:r>
            <a:r>
              <a:rPr lang="es-MX" sz="1200" dirty="0" err="1">
                <a:latin typeface="Consolas" panose="020B0609020204030204" pitchFamily="49" charset="0"/>
              </a:rPr>
              <a:t>interval</a:t>
            </a:r>
            <a:r>
              <a:rPr lang="es-MX" sz="1200" dirty="0">
                <a:latin typeface="Consolas" panose="020B0609020204030204" pitchFamily="49" charset="0"/>
              </a:rPr>
              <a:t>:</a:t>
            </a:r>
          </a:p>
          <a:p>
            <a:r>
              <a:rPr lang="es-MX" sz="1200" dirty="0">
                <a:latin typeface="Consolas" panose="020B0609020204030204" pitchFamily="49" charset="0"/>
              </a:rPr>
              <a:t> 0.9338932 1.0264683</a:t>
            </a:r>
          </a:p>
          <a:p>
            <a:r>
              <a:rPr lang="es-MX" sz="1200" dirty="0" err="1">
                <a:latin typeface="Consolas" panose="020B0609020204030204" pitchFamily="49" charset="0"/>
              </a:rPr>
              <a:t>sample</a:t>
            </a:r>
            <a:r>
              <a:rPr lang="es-MX" sz="1200" dirty="0">
                <a:latin typeface="Consolas" panose="020B0609020204030204" pitchFamily="49" charset="0"/>
              </a:rPr>
              <a:t> </a:t>
            </a:r>
            <a:r>
              <a:rPr lang="es-MX" sz="1200" dirty="0" err="1">
                <a:latin typeface="Consolas" panose="020B0609020204030204" pitchFamily="49" charset="0"/>
              </a:rPr>
              <a:t>estimates</a:t>
            </a:r>
            <a:r>
              <a:rPr lang="es-MX" sz="1200" dirty="0">
                <a:latin typeface="Consolas" panose="020B0609020204030204" pitchFamily="49" charset="0"/>
              </a:rPr>
              <a:t>:</a:t>
            </a:r>
          </a:p>
          <a:p>
            <a:r>
              <a:rPr lang="es-MX" sz="1200" dirty="0">
                <a:latin typeface="Consolas" panose="020B0609020204030204" pitchFamily="49" charset="0"/>
              </a:rPr>
              <a:t>ratio </a:t>
            </a:r>
            <a:r>
              <a:rPr lang="es-MX" sz="1200" dirty="0" err="1">
                <a:latin typeface="Consolas" panose="020B0609020204030204" pitchFamily="49" charset="0"/>
              </a:rPr>
              <a:t>of</a:t>
            </a:r>
            <a:r>
              <a:rPr lang="es-MX" sz="1200" dirty="0">
                <a:latin typeface="Consolas" panose="020B0609020204030204" pitchFamily="49" charset="0"/>
              </a:rPr>
              <a:t> </a:t>
            </a:r>
            <a:r>
              <a:rPr lang="es-MX" sz="1200" dirty="0" err="1">
                <a:latin typeface="Consolas" panose="020B0609020204030204" pitchFamily="49" charset="0"/>
              </a:rPr>
              <a:t>variances</a:t>
            </a:r>
            <a:r>
              <a:rPr lang="es-MX" sz="1200" dirty="0">
                <a:latin typeface="Consolas" panose="020B0609020204030204" pitchFamily="49" charset="0"/>
              </a:rPr>
              <a:t> </a:t>
            </a:r>
          </a:p>
          <a:p>
            <a:r>
              <a:rPr lang="es-MX" sz="1200" dirty="0">
                <a:latin typeface="Consolas" panose="020B0609020204030204" pitchFamily="49" charset="0"/>
              </a:rPr>
              <a:t>         0.9787731 </a:t>
            </a:r>
          </a:p>
        </p:txBody>
      </p:sp>
      <p:sp>
        <p:nvSpPr>
          <p:cNvPr id="5" name="CuadroTexto 4">
            <a:extLst>
              <a:ext uri="{FF2B5EF4-FFF2-40B4-BE49-F238E27FC236}">
                <a16:creationId xmlns:a16="http://schemas.microsoft.com/office/drawing/2014/main" id="{7D280FCD-5583-5885-CB6F-BD0370D9488A}"/>
              </a:ext>
            </a:extLst>
          </p:cNvPr>
          <p:cNvSpPr txBox="1"/>
          <p:nvPr/>
        </p:nvSpPr>
        <p:spPr>
          <a:xfrm>
            <a:off x="6243012" y="4001294"/>
            <a:ext cx="5791970" cy="2123658"/>
          </a:xfrm>
          <a:prstGeom prst="rect">
            <a:avLst/>
          </a:prstGeom>
          <a:noFill/>
        </p:spPr>
        <p:txBody>
          <a:bodyPr wrap="none" rtlCol="0">
            <a:spAutoFit/>
          </a:bodyPr>
          <a:lstStyle/>
          <a:p>
            <a:r>
              <a:rPr lang="es-MX" sz="1200" dirty="0">
                <a:latin typeface="Consolas" panose="020B0609020204030204" pitchFamily="49" charset="0"/>
              </a:rPr>
              <a:t>	</a:t>
            </a:r>
            <a:r>
              <a:rPr lang="es-MX" sz="1200" b="1" dirty="0" err="1">
                <a:latin typeface="Consolas" panose="020B0609020204030204" pitchFamily="49" charset="0"/>
              </a:rPr>
              <a:t>Two</a:t>
            </a:r>
            <a:r>
              <a:rPr lang="es-MX" sz="1200" b="1" dirty="0">
                <a:latin typeface="Consolas" panose="020B0609020204030204" pitchFamily="49" charset="0"/>
              </a:rPr>
              <a:t> </a:t>
            </a:r>
            <a:r>
              <a:rPr lang="es-MX" sz="1200" b="1" dirty="0" err="1">
                <a:latin typeface="Consolas" panose="020B0609020204030204" pitchFamily="49" charset="0"/>
              </a:rPr>
              <a:t>Sample</a:t>
            </a:r>
            <a:r>
              <a:rPr lang="es-MX" sz="1200" b="1" dirty="0">
                <a:latin typeface="Consolas" panose="020B0609020204030204" pitchFamily="49" charset="0"/>
              </a:rPr>
              <a:t> t-test</a:t>
            </a:r>
          </a:p>
          <a:p>
            <a:endParaRPr lang="es-MX" sz="1200" dirty="0">
              <a:latin typeface="Consolas" panose="020B0609020204030204" pitchFamily="49" charset="0"/>
            </a:endParaRPr>
          </a:p>
          <a:p>
            <a:r>
              <a:rPr lang="es-MX" sz="1200" dirty="0">
                <a:latin typeface="Consolas" panose="020B0609020204030204" pitchFamily="49" charset="0"/>
              </a:rPr>
              <a:t>data:  </a:t>
            </a:r>
            <a:r>
              <a:rPr lang="es-MX" sz="1200" dirty="0" err="1">
                <a:latin typeface="Consolas" panose="020B0609020204030204" pitchFamily="49" charset="0"/>
              </a:rPr>
              <a:t>df.clean</a:t>
            </a:r>
            <a:r>
              <a:rPr lang="es-MX" sz="1200" dirty="0">
                <a:latin typeface="Consolas" panose="020B0609020204030204" pitchFamily="49" charset="0"/>
              </a:rPr>
              <a:t>[</a:t>
            </a:r>
            <a:r>
              <a:rPr lang="es-MX" sz="1200" dirty="0" err="1">
                <a:latin typeface="Consolas" panose="020B0609020204030204" pitchFamily="49" charset="0"/>
              </a:rPr>
              <a:t>df.clean$sexojef</a:t>
            </a:r>
            <a:r>
              <a:rPr lang="es-MX" sz="1200" dirty="0">
                <a:latin typeface="Consolas" panose="020B0609020204030204" pitchFamily="49" charset="0"/>
              </a:rPr>
              <a:t> == "Mujer", "</a:t>
            </a:r>
            <a:r>
              <a:rPr lang="es-MX" sz="1200" dirty="0" err="1">
                <a:latin typeface="Consolas" panose="020B0609020204030204" pitchFamily="49" charset="0"/>
              </a:rPr>
              <a:t>ln_alns</a:t>
            </a:r>
            <a:r>
              <a:rPr lang="es-MX" sz="1200" dirty="0">
                <a:latin typeface="Consolas" panose="020B0609020204030204" pitchFamily="49" charset="0"/>
              </a:rPr>
              <a:t>"] and </a:t>
            </a:r>
          </a:p>
          <a:p>
            <a:r>
              <a:rPr lang="es-MX" sz="1200" dirty="0" err="1">
                <a:latin typeface="Consolas" panose="020B0609020204030204" pitchFamily="49" charset="0"/>
              </a:rPr>
              <a:t>df.clean</a:t>
            </a:r>
            <a:r>
              <a:rPr lang="es-MX" sz="1200" dirty="0">
                <a:latin typeface="Consolas" panose="020B0609020204030204" pitchFamily="49" charset="0"/>
              </a:rPr>
              <a:t>[</a:t>
            </a:r>
            <a:r>
              <a:rPr lang="es-MX" sz="1200" dirty="0" err="1">
                <a:latin typeface="Consolas" panose="020B0609020204030204" pitchFamily="49" charset="0"/>
              </a:rPr>
              <a:t>df.clean$sexojef</a:t>
            </a:r>
            <a:r>
              <a:rPr lang="es-MX" sz="1200" dirty="0">
                <a:latin typeface="Consolas" panose="020B0609020204030204" pitchFamily="49" charset="0"/>
              </a:rPr>
              <a:t> == "Hombre", "</a:t>
            </a:r>
            <a:r>
              <a:rPr lang="es-MX" sz="1200" dirty="0" err="1">
                <a:latin typeface="Consolas" panose="020B0609020204030204" pitchFamily="49" charset="0"/>
              </a:rPr>
              <a:t>ln_alns</a:t>
            </a:r>
            <a:r>
              <a:rPr lang="es-MX" sz="1200" dirty="0">
                <a:latin typeface="Consolas" panose="020B0609020204030204" pitchFamily="49" charset="0"/>
              </a:rPr>
              <a:t>"]</a:t>
            </a:r>
          </a:p>
          <a:p>
            <a:r>
              <a:rPr lang="es-MX" sz="1200" dirty="0">
                <a:latin typeface="Consolas" panose="020B0609020204030204" pitchFamily="49" charset="0"/>
              </a:rPr>
              <a:t>t = -11.384, </a:t>
            </a:r>
            <a:r>
              <a:rPr lang="es-MX" sz="1200" dirty="0" err="1">
                <a:latin typeface="Consolas" panose="020B0609020204030204" pitchFamily="49" charset="0"/>
              </a:rPr>
              <a:t>df</a:t>
            </a:r>
            <a:r>
              <a:rPr lang="es-MX" sz="1200" dirty="0">
                <a:latin typeface="Consolas" panose="020B0609020204030204" pitchFamily="49" charset="0"/>
              </a:rPr>
              <a:t> = 20278, p-</a:t>
            </a:r>
            <a:r>
              <a:rPr lang="es-MX" sz="1200" dirty="0" err="1">
                <a:latin typeface="Consolas" panose="020B0609020204030204" pitchFamily="49" charset="0"/>
              </a:rPr>
              <a:t>value</a:t>
            </a:r>
            <a:r>
              <a:rPr lang="es-MX" sz="1200" dirty="0">
                <a:latin typeface="Consolas" panose="020B0609020204030204" pitchFamily="49" charset="0"/>
              </a:rPr>
              <a:t> = 1</a:t>
            </a:r>
          </a:p>
          <a:p>
            <a:r>
              <a:rPr lang="es-MX" sz="1200" dirty="0">
                <a:latin typeface="Consolas" panose="020B0609020204030204" pitchFamily="49" charset="0"/>
              </a:rPr>
              <a:t>alternative </a:t>
            </a:r>
            <a:r>
              <a:rPr lang="es-MX" sz="1200" dirty="0" err="1">
                <a:latin typeface="Consolas" panose="020B0609020204030204" pitchFamily="49" charset="0"/>
              </a:rPr>
              <a:t>hypothesis</a:t>
            </a:r>
            <a:r>
              <a:rPr lang="es-MX" sz="1200" dirty="0">
                <a:latin typeface="Consolas" panose="020B0609020204030204" pitchFamily="49" charset="0"/>
              </a:rPr>
              <a:t>: true </a:t>
            </a:r>
            <a:r>
              <a:rPr lang="es-MX" sz="1200" dirty="0" err="1">
                <a:latin typeface="Consolas" panose="020B0609020204030204" pitchFamily="49" charset="0"/>
              </a:rPr>
              <a:t>difference</a:t>
            </a:r>
            <a:r>
              <a:rPr lang="es-MX" sz="1200" dirty="0">
                <a:latin typeface="Consolas" panose="020B0609020204030204" pitchFamily="49" charset="0"/>
              </a:rPr>
              <a:t> in </a:t>
            </a:r>
            <a:r>
              <a:rPr lang="es-MX" sz="1200" dirty="0" err="1">
                <a:latin typeface="Consolas" panose="020B0609020204030204" pitchFamily="49" charset="0"/>
              </a:rPr>
              <a:t>means</a:t>
            </a:r>
            <a:r>
              <a:rPr lang="es-MX" sz="1200" dirty="0">
                <a:latin typeface="Consolas" panose="020B0609020204030204" pitchFamily="49" charset="0"/>
              </a:rPr>
              <a:t> </a:t>
            </a:r>
            <a:r>
              <a:rPr lang="es-MX" sz="1200" dirty="0" err="1">
                <a:latin typeface="Consolas" panose="020B0609020204030204" pitchFamily="49" charset="0"/>
              </a:rPr>
              <a:t>is</a:t>
            </a:r>
            <a:r>
              <a:rPr lang="es-MX" sz="1200" dirty="0">
                <a:latin typeface="Consolas" panose="020B0609020204030204" pitchFamily="49" charset="0"/>
              </a:rPr>
              <a:t> </a:t>
            </a:r>
            <a:r>
              <a:rPr lang="es-MX" sz="1200" dirty="0" err="1">
                <a:latin typeface="Consolas" panose="020B0609020204030204" pitchFamily="49" charset="0"/>
              </a:rPr>
              <a:t>greater</a:t>
            </a:r>
            <a:r>
              <a:rPr lang="es-MX" sz="1200" dirty="0">
                <a:latin typeface="Consolas" panose="020B0609020204030204" pitchFamily="49" charset="0"/>
              </a:rPr>
              <a:t> </a:t>
            </a:r>
            <a:r>
              <a:rPr lang="es-MX" sz="1200" dirty="0" err="1">
                <a:latin typeface="Consolas" panose="020B0609020204030204" pitchFamily="49" charset="0"/>
              </a:rPr>
              <a:t>than</a:t>
            </a:r>
            <a:r>
              <a:rPr lang="es-MX" sz="1200" dirty="0">
                <a:latin typeface="Consolas" panose="020B0609020204030204" pitchFamily="49" charset="0"/>
              </a:rPr>
              <a:t> 0</a:t>
            </a:r>
          </a:p>
          <a:p>
            <a:r>
              <a:rPr lang="es-MX" sz="1200" dirty="0">
                <a:latin typeface="Consolas" panose="020B0609020204030204" pitchFamily="49" charset="0"/>
              </a:rPr>
              <a:t>95 </a:t>
            </a:r>
            <a:r>
              <a:rPr lang="es-MX" sz="1200" dirty="0" err="1">
                <a:latin typeface="Consolas" panose="020B0609020204030204" pitchFamily="49" charset="0"/>
              </a:rPr>
              <a:t>percent</a:t>
            </a:r>
            <a:r>
              <a:rPr lang="es-MX" sz="1200" dirty="0">
                <a:latin typeface="Consolas" panose="020B0609020204030204" pitchFamily="49" charset="0"/>
              </a:rPr>
              <a:t> </a:t>
            </a:r>
            <a:r>
              <a:rPr lang="es-MX" sz="1200" dirty="0" err="1">
                <a:latin typeface="Consolas" panose="020B0609020204030204" pitchFamily="49" charset="0"/>
              </a:rPr>
              <a:t>confidence</a:t>
            </a:r>
            <a:r>
              <a:rPr lang="es-MX" sz="1200" dirty="0">
                <a:latin typeface="Consolas" panose="020B0609020204030204" pitchFamily="49" charset="0"/>
              </a:rPr>
              <a:t> </a:t>
            </a:r>
            <a:r>
              <a:rPr lang="es-MX" sz="1200" dirty="0" err="1">
                <a:latin typeface="Consolas" panose="020B0609020204030204" pitchFamily="49" charset="0"/>
              </a:rPr>
              <a:t>interval</a:t>
            </a:r>
            <a:r>
              <a:rPr lang="es-MX" sz="1200" dirty="0">
                <a:latin typeface="Consolas" panose="020B0609020204030204" pitchFamily="49" charset="0"/>
              </a:rPr>
              <a:t>:</a:t>
            </a:r>
          </a:p>
          <a:p>
            <a:r>
              <a:rPr lang="es-MX" sz="1200" dirty="0">
                <a:latin typeface="Consolas" panose="020B0609020204030204" pitchFamily="49" charset="0"/>
              </a:rPr>
              <a:t> -0.2305803        </a:t>
            </a:r>
            <a:r>
              <a:rPr lang="es-MX" sz="1200" dirty="0" err="1">
                <a:latin typeface="Consolas" panose="020B0609020204030204" pitchFamily="49" charset="0"/>
              </a:rPr>
              <a:t>Inf</a:t>
            </a:r>
            <a:endParaRPr lang="es-MX" sz="1200" dirty="0">
              <a:latin typeface="Consolas" panose="020B0609020204030204" pitchFamily="49" charset="0"/>
            </a:endParaRPr>
          </a:p>
          <a:p>
            <a:r>
              <a:rPr lang="es-MX" sz="1200" dirty="0" err="1">
                <a:latin typeface="Consolas" panose="020B0609020204030204" pitchFamily="49" charset="0"/>
              </a:rPr>
              <a:t>sample</a:t>
            </a:r>
            <a:r>
              <a:rPr lang="es-MX" sz="1200" dirty="0">
                <a:latin typeface="Consolas" panose="020B0609020204030204" pitchFamily="49" charset="0"/>
              </a:rPr>
              <a:t> </a:t>
            </a:r>
            <a:r>
              <a:rPr lang="es-MX" sz="1200" dirty="0" err="1">
                <a:latin typeface="Consolas" panose="020B0609020204030204" pitchFamily="49" charset="0"/>
              </a:rPr>
              <a:t>estimates</a:t>
            </a:r>
            <a:r>
              <a:rPr lang="es-MX" sz="1200" dirty="0">
                <a:latin typeface="Consolas" panose="020B0609020204030204" pitchFamily="49" charset="0"/>
              </a:rPr>
              <a:t>:</a:t>
            </a:r>
          </a:p>
          <a:p>
            <a:r>
              <a:rPr lang="es-MX" sz="1200" dirty="0">
                <a:latin typeface="Consolas" panose="020B0609020204030204" pitchFamily="49" charset="0"/>
              </a:rPr>
              <a:t>mean </a:t>
            </a:r>
            <a:r>
              <a:rPr lang="es-MX" sz="1200" dirty="0" err="1">
                <a:latin typeface="Consolas" panose="020B0609020204030204" pitchFamily="49" charset="0"/>
              </a:rPr>
              <a:t>of</a:t>
            </a:r>
            <a:r>
              <a:rPr lang="es-MX" sz="1200" dirty="0">
                <a:latin typeface="Consolas" panose="020B0609020204030204" pitchFamily="49" charset="0"/>
              </a:rPr>
              <a:t> x mean </a:t>
            </a:r>
            <a:r>
              <a:rPr lang="es-MX" sz="1200" dirty="0" err="1">
                <a:latin typeface="Consolas" panose="020B0609020204030204" pitchFamily="49" charset="0"/>
              </a:rPr>
              <a:t>of</a:t>
            </a:r>
            <a:r>
              <a:rPr lang="es-MX" sz="1200" dirty="0">
                <a:latin typeface="Consolas" panose="020B0609020204030204" pitchFamily="49" charset="0"/>
              </a:rPr>
              <a:t> y </a:t>
            </a:r>
          </a:p>
          <a:p>
            <a:r>
              <a:rPr lang="es-MX" sz="1200" dirty="0">
                <a:latin typeface="Consolas" panose="020B0609020204030204" pitchFamily="49" charset="0"/>
              </a:rPr>
              <a:t> 3.961017  4.162486</a:t>
            </a:r>
          </a:p>
        </p:txBody>
      </p:sp>
    </p:spTree>
    <p:extLst>
      <p:ext uri="{BB962C8B-B14F-4D97-AF65-F5344CB8AC3E}">
        <p14:creationId xmlns:p14="http://schemas.microsoft.com/office/powerpoint/2010/main" val="38064822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C7902A8-0A40-E4EE-A772-27508FFC2CBD}"/>
              </a:ext>
            </a:extLst>
          </p:cNvPr>
          <p:cNvSpPr>
            <a:spLocks noGrp="1"/>
          </p:cNvSpPr>
          <p:nvPr>
            <p:ph type="title"/>
          </p:nvPr>
        </p:nvSpPr>
        <p:spPr/>
        <p:txBody>
          <a:bodyPr/>
          <a:lstStyle/>
          <a:p>
            <a:r>
              <a:rPr lang="es-MX" sz="3600" dirty="0"/>
              <a:t>Modelo de Regresión Logístico</a:t>
            </a:r>
            <a:endParaRPr lang="es-MX" dirty="0"/>
          </a:p>
        </p:txBody>
      </p:sp>
      <p:sp>
        <p:nvSpPr>
          <p:cNvPr id="3" name="Marcador de contenido 2">
            <a:extLst>
              <a:ext uri="{FF2B5EF4-FFF2-40B4-BE49-F238E27FC236}">
                <a16:creationId xmlns:a16="http://schemas.microsoft.com/office/drawing/2014/main" id="{710565BE-0C11-DAC3-8D42-87F59202E0AB}"/>
              </a:ext>
            </a:extLst>
          </p:cNvPr>
          <p:cNvSpPr>
            <a:spLocks noGrp="1"/>
          </p:cNvSpPr>
          <p:nvPr>
            <p:ph idx="1"/>
          </p:nvPr>
        </p:nvSpPr>
        <p:spPr>
          <a:xfrm>
            <a:off x="677334" y="1554481"/>
            <a:ext cx="8596668" cy="4486882"/>
          </a:xfrm>
        </p:spPr>
        <p:txBody>
          <a:bodyPr>
            <a:normAutofit/>
          </a:bodyPr>
          <a:lstStyle/>
          <a:p>
            <a:r>
              <a:rPr lang="es-MX" dirty="0"/>
              <a:t>Modelo para determinar factores sobre Inseguridad Alimentaria</a:t>
            </a:r>
          </a:p>
          <a:p>
            <a:pPr marL="0" indent="0">
              <a:buNone/>
            </a:pPr>
            <a:r>
              <a:rPr lang="es-MX" dirty="0"/>
              <a:t>Dado que la variable dependiente es cualitativa y el número de predictores es amplio se usa un modelo de regresión logística múltiple.</a:t>
            </a:r>
          </a:p>
          <a:p>
            <a:pPr marL="0" indent="0">
              <a:buNone/>
            </a:pPr>
            <a:endParaRPr lang="es-MX" dirty="0"/>
          </a:p>
          <a:p>
            <a:pPr marL="0" indent="0">
              <a:buNone/>
            </a:pPr>
            <a:r>
              <a:rPr lang="es-MX" dirty="0"/>
              <a:t>Modelo 1 (todas las variables)</a:t>
            </a:r>
          </a:p>
          <a:p>
            <a:pPr marL="0" indent="0">
              <a:buNone/>
            </a:pPr>
            <a:r>
              <a:rPr lang="es-MX" dirty="0"/>
              <a:t>La variable </a:t>
            </a:r>
            <a:r>
              <a:rPr lang="es-MX" dirty="0" err="1"/>
              <a:t>ln_als</a:t>
            </a:r>
            <a:r>
              <a:rPr lang="es-MX" dirty="0"/>
              <a:t>, no se tomara en cuenta debido a que tiene muchos </a:t>
            </a:r>
            <a:r>
              <a:rPr lang="es-MX" dirty="0" err="1"/>
              <a:t>outliers</a:t>
            </a:r>
            <a:r>
              <a:rPr lang="es-MX" dirty="0"/>
              <a:t>, lo que puede complicar la creación de el modelo. Además de que esta variable es asimétrica.</a:t>
            </a:r>
          </a:p>
        </p:txBody>
      </p:sp>
    </p:spTree>
    <p:extLst>
      <p:ext uri="{BB962C8B-B14F-4D97-AF65-F5344CB8AC3E}">
        <p14:creationId xmlns:p14="http://schemas.microsoft.com/office/powerpoint/2010/main" val="16009822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4709245-8747-EDEC-F154-17F57E430DC4}"/>
              </a:ext>
            </a:extLst>
          </p:cNvPr>
          <p:cNvSpPr>
            <a:spLocks noGrp="1"/>
          </p:cNvSpPr>
          <p:nvPr>
            <p:ph type="title"/>
          </p:nvPr>
        </p:nvSpPr>
        <p:spPr/>
        <p:txBody>
          <a:bodyPr>
            <a:normAutofit/>
          </a:bodyPr>
          <a:lstStyle/>
          <a:p>
            <a:r>
              <a:rPr lang="es-MX" sz="3200" dirty="0"/>
              <a:t>Modelo de Regresión Logístico</a:t>
            </a:r>
          </a:p>
        </p:txBody>
      </p:sp>
      <p:sp>
        <p:nvSpPr>
          <p:cNvPr id="3" name="Marcador de contenido 2">
            <a:extLst>
              <a:ext uri="{FF2B5EF4-FFF2-40B4-BE49-F238E27FC236}">
                <a16:creationId xmlns:a16="http://schemas.microsoft.com/office/drawing/2014/main" id="{4269DE63-E9D7-7441-3F45-9E8866E7867C}"/>
              </a:ext>
            </a:extLst>
          </p:cNvPr>
          <p:cNvSpPr>
            <a:spLocks noGrp="1"/>
          </p:cNvSpPr>
          <p:nvPr>
            <p:ph idx="1"/>
          </p:nvPr>
        </p:nvSpPr>
        <p:spPr>
          <a:xfrm>
            <a:off x="677334" y="1415143"/>
            <a:ext cx="8596668" cy="4626219"/>
          </a:xfrm>
        </p:spPr>
        <p:txBody>
          <a:bodyPr>
            <a:normAutofit fontScale="92500" lnSpcReduction="10000"/>
          </a:bodyPr>
          <a:lstStyle/>
          <a:p>
            <a:r>
              <a:rPr lang="es-MX" dirty="0"/>
              <a:t>Las Bi contrastan la siguiente hipótesis</a:t>
            </a:r>
          </a:p>
          <a:p>
            <a:pPr marL="0" indent="0">
              <a:buNone/>
            </a:pPr>
            <a:r>
              <a:rPr lang="es-MX" dirty="0"/>
              <a:t>	Ho: Bi = 0</a:t>
            </a:r>
            <a:br>
              <a:rPr lang="es-MX" dirty="0"/>
            </a:br>
            <a:r>
              <a:rPr lang="es-MX" dirty="0"/>
              <a:t>	Ha: Bi =! 0</a:t>
            </a:r>
          </a:p>
          <a:p>
            <a:pPr marL="0" indent="0">
              <a:buNone/>
            </a:pPr>
            <a:endParaRPr lang="es-MX" dirty="0"/>
          </a:p>
          <a:p>
            <a:pPr marL="0" indent="0">
              <a:buNone/>
            </a:pPr>
            <a:r>
              <a:rPr lang="es-MX" dirty="0"/>
              <a:t>Si p-</a:t>
            </a:r>
            <a:r>
              <a:rPr lang="es-MX" dirty="0" err="1"/>
              <a:t>value</a:t>
            </a:r>
            <a:r>
              <a:rPr lang="es-MX" dirty="0"/>
              <a:t> &gt;= significancia - no rechazo Ho</a:t>
            </a:r>
            <a:br>
              <a:rPr lang="es-MX" dirty="0"/>
            </a:br>
            <a:r>
              <a:rPr lang="es-MX" dirty="0"/>
              <a:t>Si p-</a:t>
            </a:r>
            <a:r>
              <a:rPr lang="es-MX" dirty="0" err="1"/>
              <a:t>value</a:t>
            </a:r>
            <a:r>
              <a:rPr lang="es-MX" dirty="0"/>
              <a:t> &lt; significancia - rechazo Ho</a:t>
            </a:r>
          </a:p>
          <a:p>
            <a:pPr marL="0" indent="0">
              <a:buNone/>
            </a:pPr>
            <a:r>
              <a:rPr lang="es-MX" dirty="0"/>
              <a:t>Se tomará una significancia de 0.05</a:t>
            </a:r>
          </a:p>
          <a:p>
            <a:pPr marL="0" indent="0">
              <a:buNone/>
            </a:pPr>
            <a:endParaRPr lang="es-MX" dirty="0"/>
          </a:p>
          <a:p>
            <a:pPr marL="0" indent="0">
              <a:buNone/>
            </a:pPr>
            <a:endParaRPr lang="es-MX" dirty="0"/>
          </a:p>
          <a:p>
            <a:pPr marL="0" indent="0">
              <a:buNone/>
            </a:pPr>
            <a:r>
              <a:rPr lang="es-MX" dirty="0"/>
              <a:t>A cualquier nivel de confianza existe evidencia </a:t>
            </a:r>
          </a:p>
          <a:p>
            <a:pPr marL="0" indent="0">
              <a:buNone/>
            </a:pPr>
            <a:r>
              <a:rPr lang="es-MX" dirty="0"/>
              <a:t>estadística para no rechazar hipótesis nula</a:t>
            </a:r>
          </a:p>
          <a:p>
            <a:pPr marL="0" indent="0">
              <a:buNone/>
            </a:pPr>
            <a:r>
              <a:rPr lang="es-MX" dirty="0"/>
              <a:t>por lo tanto se determina </a:t>
            </a:r>
            <a:r>
              <a:rPr lang="es-MX" dirty="0" err="1"/>
              <a:t>edadjef</a:t>
            </a:r>
            <a:r>
              <a:rPr lang="es-MX" dirty="0"/>
              <a:t> como variable </a:t>
            </a:r>
          </a:p>
          <a:p>
            <a:pPr marL="0" indent="0">
              <a:buNone/>
            </a:pPr>
            <a:r>
              <a:rPr lang="es-MX" dirty="0"/>
              <a:t>no significativa.</a:t>
            </a:r>
          </a:p>
        </p:txBody>
      </p:sp>
      <p:sp>
        <p:nvSpPr>
          <p:cNvPr id="4" name="CuadroTexto 3">
            <a:extLst>
              <a:ext uri="{FF2B5EF4-FFF2-40B4-BE49-F238E27FC236}">
                <a16:creationId xmlns:a16="http://schemas.microsoft.com/office/drawing/2014/main" id="{6A5C2927-39BD-B3F7-56E5-58E6CBA1B9DD}"/>
              </a:ext>
            </a:extLst>
          </p:cNvPr>
          <p:cNvSpPr txBox="1"/>
          <p:nvPr/>
        </p:nvSpPr>
        <p:spPr>
          <a:xfrm>
            <a:off x="6324601" y="804374"/>
            <a:ext cx="5416868" cy="5509200"/>
          </a:xfrm>
          <a:prstGeom prst="rect">
            <a:avLst/>
          </a:prstGeom>
          <a:noFill/>
        </p:spPr>
        <p:txBody>
          <a:bodyPr wrap="none" rtlCol="0">
            <a:spAutoFit/>
          </a:bodyPr>
          <a:lstStyle/>
          <a:p>
            <a:r>
              <a:rPr lang="es-MX" sz="1100" dirty="0" err="1">
                <a:latin typeface="Consolas" panose="020B0609020204030204" pitchFamily="49" charset="0"/>
              </a:rPr>
              <a:t>Call</a:t>
            </a:r>
            <a:r>
              <a:rPr lang="es-MX" sz="1100" dirty="0">
                <a:latin typeface="Consolas" panose="020B0609020204030204" pitchFamily="49" charset="0"/>
              </a:rPr>
              <a:t>:</a:t>
            </a:r>
          </a:p>
          <a:p>
            <a:r>
              <a:rPr lang="es-MX" sz="1100" dirty="0" err="1">
                <a:latin typeface="Consolas" panose="020B0609020204030204" pitchFamily="49" charset="0"/>
              </a:rPr>
              <a:t>glm</a:t>
            </a:r>
            <a:r>
              <a:rPr lang="es-MX" sz="1100" dirty="0">
                <a:latin typeface="Consolas" panose="020B0609020204030204" pitchFamily="49" charset="0"/>
              </a:rPr>
              <a:t>(formula = IA ~ nse5f + </a:t>
            </a:r>
            <a:r>
              <a:rPr lang="es-MX" sz="1100" dirty="0" err="1">
                <a:latin typeface="Consolas" panose="020B0609020204030204" pitchFamily="49" charset="0"/>
              </a:rPr>
              <a:t>area</a:t>
            </a:r>
            <a:r>
              <a:rPr lang="es-MX" sz="1100" dirty="0">
                <a:latin typeface="Consolas" panose="020B0609020204030204" pitchFamily="49" charset="0"/>
              </a:rPr>
              <a:t> + </a:t>
            </a:r>
            <a:r>
              <a:rPr lang="es-MX" sz="1100" dirty="0" err="1">
                <a:latin typeface="Consolas" panose="020B0609020204030204" pitchFamily="49" charset="0"/>
              </a:rPr>
              <a:t>numpeho</a:t>
            </a:r>
            <a:r>
              <a:rPr lang="es-MX" sz="1100" dirty="0">
                <a:latin typeface="Consolas" panose="020B0609020204030204" pitchFamily="49" charset="0"/>
              </a:rPr>
              <a:t> + </a:t>
            </a:r>
            <a:r>
              <a:rPr lang="es-MX" sz="1100" dirty="0" err="1">
                <a:latin typeface="Consolas" panose="020B0609020204030204" pitchFamily="49" charset="0"/>
              </a:rPr>
              <a:t>refin</a:t>
            </a:r>
            <a:r>
              <a:rPr lang="es-MX" sz="1100" dirty="0">
                <a:latin typeface="Consolas" panose="020B0609020204030204" pitchFamily="49" charset="0"/>
              </a:rPr>
              <a:t> + </a:t>
            </a:r>
            <a:r>
              <a:rPr lang="es-MX" sz="1100" dirty="0" err="1">
                <a:latin typeface="Consolas" panose="020B0609020204030204" pitchFamily="49" charset="0"/>
              </a:rPr>
              <a:t>edadjef</a:t>
            </a:r>
            <a:r>
              <a:rPr lang="es-MX" sz="1100" dirty="0">
                <a:latin typeface="Consolas" panose="020B0609020204030204" pitchFamily="49" charset="0"/>
              </a:rPr>
              <a:t> + </a:t>
            </a:r>
          </a:p>
          <a:p>
            <a:r>
              <a:rPr lang="es-MX" sz="1100" dirty="0">
                <a:latin typeface="Consolas" panose="020B0609020204030204" pitchFamily="49" charset="0"/>
              </a:rPr>
              <a:t>    </a:t>
            </a:r>
            <a:r>
              <a:rPr lang="es-MX" sz="1100" dirty="0" err="1">
                <a:latin typeface="Consolas" panose="020B0609020204030204" pitchFamily="49" charset="0"/>
              </a:rPr>
              <a:t>sexojef</a:t>
            </a:r>
            <a:r>
              <a:rPr lang="es-MX" sz="1100" dirty="0">
                <a:latin typeface="Consolas" panose="020B0609020204030204" pitchFamily="49" charset="0"/>
              </a:rPr>
              <a:t> + </a:t>
            </a:r>
            <a:r>
              <a:rPr lang="es-MX" sz="1100" dirty="0" err="1">
                <a:latin typeface="Consolas" panose="020B0609020204030204" pitchFamily="49" charset="0"/>
              </a:rPr>
              <a:t>añosedu</a:t>
            </a:r>
            <a:r>
              <a:rPr lang="es-MX" sz="1100" dirty="0">
                <a:latin typeface="Consolas" panose="020B0609020204030204" pitchFamily="49" charset="0"/>
              </a:rPr>
              <a:t> + </a:t>
            </a:r>
            <a:r>
              <a:rPr lang="es-MX" sz="1100" dirty="0" err="1">
                <a:latin typeface="Consolas" panose="020B0609020204030204" pitchFamily="49" charset="0"/>
              </a:rPr>
              <a:t>ln_alns</a:t>
            </a:r>
            <a:r>
              <a:rPr lang="es-MX" sz="1100" dirty="0">
                <a:latin typeface="Consolas" panose="020B0609020204030204" pitchFamily="49" charset="0"/>
              </a:rPr>
              <a:t>, </a:t>
            </a:r>
            <a:r>
              <a:rPr lang="es-MX" sz="1100" dirty="0" err="1">
                <a:latin typeface="Consolas" panose="020B0609020204030204" pitchFamily="49" charset="0"/>
              </a:rPr>
              <a:t>family</a:t>
            </a:r>
            <a:r>
              <a:rPr lang="es-MX" sz="1100" dirty="0">
                <a:latin typeface="Consolas" panose="020B0609020204030204" pitchFamily="49" charset="0"/>
              </a:rPr>
              <a:t> = binomial, data = </a:t>
            </a:r>
            <a:r>
              <a:rPr lang="es-MX" sz="1100" dirty="0" err="1">
                <a:latin typeface="Consolas" panose="020B0609020204030204" pitchFamily="49" charset="0"/>
              </a:rPr>
              <a:t>df.clean</a:t>
            </a:r>
            <a:r>
              <a:rPr lang="es-MX" sz="1100" dirty="0">
                <a:latin typeface="Consolas" panose="020B0609020204030204" pitchFamily="49" charset="0"/>
              </a:rPr>
              <a:t>)</a:t>
            </a:r>
          </a:p>
          <a:p>
            <a:endParaRPr lang="es-MX" sz="1100" dirty="0">
              <a:latin typeface="Consolas" panose="020B0609020204030204" pitchFamily="49" charset="0"/>
            </a:endParaRPr>
          </a:p>
          <a:p>
            <a:r>
              <a:rPr lang="es-MX" sz="1100" dirty="0" err="1">
                <a:latin typeface="Consolas" panose="020B0609020204030204" pitchFamily="49" charset="0"/>
              </a:rPr>
              <a:t>Deviance</a:t>
            </a:r>
            <a:r>
              <a:rPr lang="es-MX" sz="1100" dirty="0">
                <a:latin typeface="Consolas" panose="020B0609020204030204" pitchFamily="49" charset="0"/>
              </a:rPr>
              <a:t> </a:t>
            </a:r>
            <a:r>
              <a:rPr lang="es-MX" sz="1100" dirty="0" err="1">
                <a:latin typeface="Consolas" panose="020B0609020204030204" pitchFamily="49" charset="0"/>
              </a:rPr>
              <a:t>Residuals</a:t>
            </a:r>
            <a:r>
              <a:rPr lang="es-MX" sz="1100" dirty="0">
                <a:latin typeface="Consolas" panose="020B0609020204030204" pitchFamily="49" charset="0"/>
              </a:rPr>
              <a:t>: </a:t>
            </a:r>
          </a:p>
          <a:p>
            <a:r>
              <a:rPr lang="es-MX" sz="1100" dirty="0">
                <a:latin typeface="Consolas" panose="020B0609020204030204" pitchFamily="49" charset="0"/>
              </a:rPr>
              <a:t>    Min       1Q   Median       3Q      Max  </a:t>
            </a:r>
          </a:p>
          <a:p>
            <a:r>
              <a:rPr lang="es-MX" sz="1100" dirty="0">
                <a:latin typeface="Consolas" panose="020B0609020204030204" pitchFamily="49" charset="0"/>
              </a:rPr>
              <a:t>-2.6481  -1.0554   0.6106   0.8053   1.6718  </a:t>
            </a:r>
          </a:p>
          <a:p>
            <a:endParaRPr lang="es-MX" sz="1100" dirty="0">
              <a:latin typeface="Consolas" panose="020B0609020204030204" pitchFamily="49" charset="0"/>
            </a:endParaRPr>
          </a:p>
          <a:p>
            <a:r>
              <a:rPr lang="es-MX" sz="1100" dirty="0" err="1">
                <a:latin typeface="Consolas" panose="020B0609020204030204" pitchFamily="49" charset="0"/>
              </a:rPr>
              <a:t>Coefficients</a:t>
            </a:r>
            <a:r>
              <a:rPr lang="es-MX" sz="1100" dirty="0">
                <a:latin typeface="Consolas" panose="020B0609020204030204" pitchFamily="49" charset="0"/>
              </a:rPr>
              <a:t>:</a:t>
            </a:r>
          </a:p>
          <a:p>
            <a:r>
              <a:rPr lang="es-MX" sz="1100" dirty="0">
                <a:latin typeface="Consolas" panose="020B0609020204030204" pitchFamily="49" charset="0"/>
              </a:rPr>
              <a:t>                </a:t>
            </a:r>
            <a:r>
              <a:rPr lang="es-MX" sz="1100" dirty="0" err="1">
                <a:latin typeface="Consolas" panose="020B0609020204030204" pitchFamily="49" charset="0"/>
              </a:rPr>
              <a:t>Estimate</a:t>
            </a:r>
            <a:r>
              <a:rPr lang="es-MX" sz="1100" dirty="0">
                <a:latin typeface="Consolas" panose="020B0609020204030204" pitchFamily="49" charset="0"/>
              </a:rPr>
              <a:t> </a:t>
            </a:r>
            <a:r>
              <a:rPr lang="es-MX" sz="1100" dirty="0" err="1">
                <a:latin typeface="Consolas" panose="020B0609020204030204" pitchFamily="49" charset="0"/>
              </a:rPr>
              <a:t>Std</a:t>
            </a:r>
            <a:r>
              <a:rPr lang="es-MX" sz="1100" dirty="0">
                <a:latin typeface="Consolas" panose="020B0609020204030204" pitchFamily="49" charset="0"/>
              </a:rPr>
              <a:t>. Error z </a:t>
            </a:r>
            <a:r>
              <a:rPr lang="es-MX" sz="1100" dirty="0" err="1">
                <a:latin typeface="Consolas" panose="020B0609020204030204" pitchFamily="49" charset="0"/>
              </a:rPr>
              <a:t>value</a:t>
            </a:r>
            <a:r>
              <a:rPr lang="es-MX" sz="1100" dirty="0">
                <a:latin typeface="Consolas" panose="020B0609020204030204" pitchFamily="49" charset="0"/>
              </a:rPr>
              <a:t> Pr(&gt;|z|)    </a:t>
            </a:r>
          </a:p>
          <a:p>
            <a:r>
              <a:rPr lang="es-MX" sz="1100" dirty="0">
                <a:latin typeface="Consolas" panose="020B0609020204030204" pitchFamily="49" charset="0"/>
              </a:rPr>
              <a:t>(</a:t>
            </a:r>
            <a:r>
              <a:rPr lang="es-MX" sz="1100" dirty="0" err="1">
                <a:latin typeface="Consolas" panose="020B0609020204030204" pitchFamily="49" charset="0"/>
              </a:rPr>
              <a:t>Intercept</a:t>
            </a:r>
            <a:r>
              <a:rPr lang="es-MX" sz="1100" dirty="0">
                <a:latin typeface="Consolas" panose="020B0609020204030204" pitchFamily="49" charset="0"/>
              </a:rPr>
              <a:t>)     1.944211   0.128332  15.150  &lt; 2e-16 ***</a:t>
            </a:r>
          </a:p>
          <a:p>
            <a:r>
              <a:rPr lang="es-MX" sz="1100" dirty="0">
                <a:latin typeface="Consolas" panose="020B0609020204030204" pitchFamily="49" charset="0"/>
              </a:rPr>
              <a:t>nse5fMedioBajo -0.320961   0.064394  -4.984 6.22e-07 ***</a:t>
            </a:r>
          </a:p>
          <a:p>
            <a:r>
              <a:rPr lang="es-MX" sz="1100" dirty="0">
                <a:latin typeface="Consolas" panose="020B0609020204030204" pitchFamily="49" charset="0"/>
              </a:rPr>
              <a:t>nse5fMedio     -0.555149   0.063512  -8.741  &lt; 2e-16 ***</a:t>
            </a:r>
          </a:p>
          <a:p>
            <a:r>
              <a:rPr lang="es-MX" sz="1100" dirty="0">
                <a:latin typeface="Consolas" panose="020B0609020204030204" pitchFamily="49" charset="0"/>
              </a:rPr>
              <a:t>nse5fMedioAlto -0.932981   0.063743 -14.637  &lt; 2e-16 ***</a:t>
            </a:r>
          </a:p>
          <a:p>
            <a:r>
              <a:rPr lang="es-MX" sz="1100" dirty="0">
                <a:latin typeface="Consolas" panose="020B0609020204030204" pitchFamily="49" charset="0"/>
              </a:rPr>
              <a:t>nse5fAlto      -1.538133   0.068077 -22.594  &lt; 2e-16 ***</a:t>
            </a:r>
          </a:p>
          <a:p>
            <a:r>
              <a:rPr lang="es-MX" sz="1100" dirty="0" err="1">
                <a:latin typeface="Consolas" panose="020B0609020204030204" pitchFamily="49" charset="0"/>
              </a:rPr>
              <a:t>areaRural</a:t>
            </a:r>
            <a:r>
              <a:rPr lang="es-MX" sz="1100" dirty="0">
                <a:latin typeface="Consolas" panose="020B0609020204030204" pitchFamily="49" charset="0"/>
              </a:rPr>
              <a:t>      -0.081577   0.041089  -1.985 0.047104 *  </a:t>
            </a:r>
          </a:p>
          <a:p>
            <a:r>
              <a:rPr lang="es-MX" sz="1100" dirty="0" err="1">
                <a:latin typeface="Consolas" panose="020B0609020204030204" pitchFamily="49" charset="0"/>
              </a:rPr>
              <a:t>numpeho</a:t>
            </a:r>
            <a:r>
              <a:rPr lang="es-MX" sz="1100" dirty="0">
                <a:latin typeface="Consolas" panose="020B0609020204030204" pitchFamily="49" charset="0"/>
              </a:rPr>
              <a:t>         0.165837   0.010129  16.373  &lt; 2e-16 ***</a:t>
            </a:r>
          </a:p>
          <a:p>
            <a:r>
              <a:rPr lang="es-MX" sz="1100" dirty="0" err="1">
                <a:latin typeface="Consolas" panose="020B0609020204030204" pitchFamily="49" charset="0"/>
              </a:rPr>
              <a:t>refinSi</a:t>
            </a:r>
            <a:r>
              <a:rPr lang="es-MX" sz="1100" dirty="0">
                <a:latin typeface="Consolas" panose="020B0609020204030204" pitchFamily="49" charset="0"/>
              </a:rPr>
              <a:t>         0.388896   0.044613   8.717  &lt; 2e-16 ***</a:t>
            </a:r>
          </a:p>
          <a:p>
            <a:r>
              <a:rPr lang="es-MX" sz="1100" dirty="0" err="1">
                <a:latin typeface="Consolas" panose="020B0609020204030204" pitchFamily="49" charset="0"/>
              </a:rPr>
              <a:t>edadjef</a:t>
            </a:r>
            <a:r>
              <a:rPr lang="es-MX" sz="1100" dirty="0">
                <a:latin typeface="Consolas" panose="020B0609020204030204" pitchFamily="49" charset="0"/>
              </a:rPr>
              <a:t>         0.001223   0.001238   0.988 0.323317    </a:t>
            </a:r>
          </a:p>
          <a:p>
            <a:r>
              <a:rPr lang="es-MX" sz="1100" dirty="0" err="1">
                <a:latin typeface="Consolas" panose="020B0609020204030204" pitchFamily="49" charset="0"/>
              </a:rPr>
              <a:t>sexojefMujer</a:t>
            </a:r>
            <a:r>
              <a:rPr lang="es-MX" sz="1100" dirty="0">
                <a:latin typeface="Consolas" panose="020B0609020204030204" pitchFamily="49" charset="0"/>
              </a:rPr>
              <a:t>    0.146485   0.041319   3.545 0.000392 ***</a:t>
            </a:r>
          </a:p>
          <a:p>
            <a:r>
              <a:rPr lang="es-MX" sz="1100" dirty="0" err="1">
                <a:latin typeface="Consolas" panose="020B0609020204030204" pitchFamily="49" charset="0"/>
              </a:rPr>
              <a:t>añosedu</a:t>
            </a:r>
            <a:r>
              <a:rPr lang="es-MX" sz="1100" dirty="0">
                <a:latin typeface="Consolas" panose="020B0609020204030204" pitchFamily="49" charset="0"/>
              </a:rPr>
              <a:t>        -0.052456   0.004499 -11.659  &lt; 2e-16 ***</a:t>
            </a:r>
          </a:p>
          <a:p>
            <a:r>
              <a:rPr lang="es-MX" sz="1100" dirty="0" err="1">
                <a:latin typeface="Consolas" panose="020B0609020204030204" pitchFamily="49" charset="0"/>
              </a:rPr>
              <a:t>ln_alns</a:t>
            </a:r>
            <a:r>
              <a:rPr lang="es-MX" sz="1100" dirty="0">
                <a:latin typeface="Consolas" panose="020B0609020204030204" pitchFamily="49" charset="0"/>
              </a:rPr>
              <a:t>        -0.109353   0.016499  -6.628 3.41e-11 ***</a:t>
            </a:r>
          </a:p>
          <a:p>
            <a:r>
              <a:rPr lang="es-MX" sz="1100" dirty="0">
                <a:latin typeface="Consolas" panose="020B0609020204030204" pitchFamily="49" charset="0"/>
              </a:rPr>
              <a:t>---</a:t>
            </a:r>
          </a:p>
          <a:p>
            <a:r>
              <a:rPr lang="es-MX" sz="1100" dirty="0" err="1">
                <a:latin typeface="Consolas" panose="020B0609020204030204" pitchFamily="49" charset="0"/>
              </a:rPr>
              <a:t>Signif</a:t>
            </a:r>
            <a:r>
              <a:rPr lang="es-MX" sz="1100" dirty="0">
                <a:latin typeface="Consolas" panose="020B0609020204030204" pitchFamily="49" charset="0"/>
              </a:rPr>
              <a:t>. </a:t>
            </a:r>
            <a:r>
              <a:rPr lang="es-MX" sz="1100" dirty="0" err="1">
                <a:latin typeface="Consolas" panose="020B0609020204030204" pitchFamily="49" charset="0"/>
              </a:rPr>
              <a:t>codes</a:t>
            </a:r>
            <a:r>
              <a:rPr lang="es-MX" sz="1100" dirty="0">
                <a:latin typeface="Consolas" panose="020B0609020204030204" pitchFamily="49" charset="0"/>
              </a:rPr>
              <a:t>:  0 ‘***’ 0.001 ‘**’ 0.01 ‘*’ 0.05 ‘.’ 0.1 ‘ ’ 1</a:t>
            </a:r>
          </a:p>
          <a:p>
            <a:endParaRPr lang="es-MX" sz="1100" dirty="0">
              <a:latin typeface="Consolas" panose="020B0609020204030204" pitchFamily="49" charset="0"/>
            </a:endParaRPr>
          </a:p>
          <a:p>
            <a:r>
              <a:rPr lang="es-MX" sz="1100" dirty="0">
                <a:latin typeface="Consolas" panose="020B0609020204030204" pitchFamily="49" charset="0"/>
              </a:rPr>
              <a:t>(</a:t>
            </a:r>
            <a:r>
              <a:rPr lang="es-MX" sz="1100" dirty="0" err="1">
                <a:latin typeface="Consolas" panose="020B0609020204030204" pitchFamily="49" charset="0"/>
              </a:rPr>
              <a:t>Dispersion</a:t>
            </a:r>
            <a:r>
              <a:rPr lang="es-MX" sz="1100" dirty="0">
                <a:latin typeface="Consolas" panose="020B0609020204030204" pitchFamily="49" charset="0"/>
              </a:rPr>
              <a:t> </a:t>
            </a:r>
            <a:r>
              <a:rPr lang="es-MX" sz="1100" dirty="0" err="1">
                <a:latin typeface="Consolas" panose="020B0609020204030204" pitchFamily="49" charset="0"/>
              </a:rPr>
              <a:t>parameter</a:t>
            </a:r>
            <a:r>
              <a:rPr lang="es-MX" sz="1100" dirty="0">
                <a:latin typeface="Consolas" panose="020B0609020204030204" pitchFamily="49" charset="0"/>
              </a:rPr>
              <a:t> </a:t>
            </a:r>
            <a:r>
              <a:rPr lang="es-MX" sz="1100" dirty="0" err="1">
                <a:latin typeface="Consolas" panose="020B0609020204030204" pitchFamily="49" charset="0"/>
              </a:rPr>
              <a:t>for</a:t>
            </a:r>
            <a:r>
              <a:rPr lang="es-MX" sz="1100" dirty="0">
                <a:latin typeface="Consolas" panose="020B0609020204030204" pitchFamily="49" charset="0"/>
              </a:rPr>
              <a:t> binomial </a:t>
            </a:r>
            <a:r>
              <a:rPr lang="es-MX" sz="1100" dirty="0" err="1">
                <a:latin typeface="Consolas" panose="020B0609020204030204" pitchFamily="49" charset="0"/>
              </a:rPr>
              <a:t>family</a:t>
            </a:r>
            <a:r>
              <a:rPr lang="es-MX" sz="1100" dirty="0">
                <a:latin typeface="Consolas" panose="020B0609020204030204" pitchFamily="49" charset="0"/>
              </a:rPr>
              <a:t> </a:t>
            </a:r>
            <a:r>
              <a:rPr lang="es-MX" sz="1100" dirty="0" err="1">
                <a:latin typeface="Consolas" panose="020B0609020204030204" pitchFamily="49" charset="0"/>
              </a:rPr>
              <a:t>taken</a:t>
            </a:r>
            <a:r>
              <a:rPr lang="es-MX" sz="1100" dirty="0">
                <a:latin typeface="Consolas" panose="020B0609020204030204" pitchFamily="49" charset="0"/>
              </a:rPr>
              <a:t> </a:t>
            </a:r>
            <a:r>
              <a:rPr lang="es-MX" sz="1100" dirty="0" err="1">
                <a:latin typeface="Consolas" panose="020B0609020204030204" pitchFamily="49" charset="0"/>
              </a:rPr>
              <a:t>to</a:t>
            </a:r>
            <a:r>
              <a:rPr lang="es-MX" sz="1100" dirty="0">
                <a:latin typeface="Consolas" panose="020B0609020204030204" pitchFamily="49" charset="0"/>
              </a:rPr>
              <a:t> be 1)</a:t>
            </a:r>
          </a:p>
          <a:p>
            <a:endParaRPr lang="es-MX" sz="1100" dirty="0">
              <a:latin typeface="Consolas" panose="020B0609020204030204" pitchFamily="49" charset="0"/>
            </a:endParaRPr>
          </a:p>
          <a:p>
            <a:r>
              <a:rPr lang="es-MX" sz="1100" dirty="0">
                <a:latin typeface="Consolas" panose="020B0609020204030204" pitchFamily="49" charset="0"/>
              </a:rPr>
              <a:t>    </a:t>
            </a:r>
            <a:r>
              <a:rPr lang="es-MX" sz="1100" dirty="0" err="1">
                <a:latin typeface="Consolas" panose="020B0609020204030204" pitchFamily="49" charset="0"/>
              </a:rPr>
              <a:t>Null</a:t>
            </a:r>
            <a:r>
              <a:rPr lang="es-MX" sz="1100" dirty="0">
                <a:latin typeface="Consolas" panose="020B0609020204030204" pitchFamily="49" charset="0"/>
              </a:rPr>
              <a:t> </a:t>
            </a:r>
            <a:r>
              <a:rPr lang="es-MX" sz="1100" dirty="0" err="1">
                <a:latin typeface="Consolas" panose="020B0609020204030204" pitchFamily="49" charset="0"/>
              </a:rPr>
              <a:t>deviance</a:t>
            </a:r>
            <a:r>
              <a:rPr lang="es-MX" sz="1100" dirty="0">
                <a:latin typeface="Consolas" panose="020B0609020204030204" pitchFamily="49" charset="0"/>
              </a:rPr>
              <a:t>: 24373  </a:t>
            </a:r>
            <a:r>
              <a:rPr lang="es-MX" sz="1100" dirty="0" err="1">
                <a:latin typeface="Consolas" panose="020B0609020204030204" pitchFamily="49" charset="0"/>
              </a:rPr>
              <a:t>on</a:t>
            </a:r>
            <a:r>
              <a:rPr lang="es-MX" sz="1100" dirty="0">
                <a:latin typeface="Consolas" panose="020B0609020204030204" pitchFamily="49" charset="0"/>
              </a:rPr>
              <a:t> 20279  </a:t>
            </a:r>
            <a:r>
              <a:rPr lang="es-MX" sz="1100" dirty="0" err="1">
                <a:latin typeface="Consolas" panose="020B0609020204030204" pitchFamily="49" charset="0"/>
              </a:rPr>
              <a:t>degrees</a:t>
            </a:r>
            <a:r>
              <a:rPr lang="es-MX" sz="1100" dirty="0">
                <a:latin typeface="Consolas" panose="020B0609020204030204" pitchFamily="49" charset="0"/>
              </a:rPr>
              <a:t> </a:t>
            </a:r>
            <a:r>
              <a:rPr lang="es-MX" sz="1100" dirty="0" err="1">
                <a:latin typeface="Consolas" panose="020B0609020204030204" pitchFamily="49" charset="0"/>
              </a:rPr>
              <a:t>of</a:t>
            </a:r>
            <a:r>
              <a:rPr lang="es-MX" sz="1100" dirty="0">
                <a:latin typeface="Consolas" panose="020B0609020204030204" pitchFamily="49" charset="0"/>
              </a:rPr>
              <a:t> </a:t>
            </a:r>
            <a:r>
              <a:rPr lang="es-MX" sz="1100" dirty="0" err="1">
                <a:latin typeface="Consolas" panose="020B0609020204030204" pitchFamily="49" charset="0"/>
              </a:rPr>
              <a:t>freedom</a:t>
            </a:r>
            <a:endParaRPr lang="es-MX" sz="1100" dirty="0">
              <a:latin typeface="Consolas" panose="020B0609020204030204" pitchFamily="49" charset="0"/>
            </a:endParaRPr>
          </a:p>
          <a:p>
            <a:r>
              <a:rPr lang="es-MX" sz="1100" dirty="0">
                <a:latin typeface="Consolas" panose="020B0609020204030204" pitchFamily="49" charset="0"/>
              </a:rPr>
              <a:t>Residual </a:t>
            </a:r>
            <a:r>
              <a:rPr lang="es-MX" sz="1100" dirty="0" err="1">
                <a:latin typeface="Consolas" panose="020B0609020204030204" pitchFamily="49" charset="0"/>
              </a:rPr>
              <a:t>deviance</a:t>
            </a:r>
            <a:r>
              <a:rPr lang="es-MX" sz="1100" dirty="0">
                <a:latin typeface="Consolas" panose="020B0609020204030204" pitchFamily="49" charset="0"/>
              </a:rPr>
              <a:t>: 22128  </a:t>
            </a:r>
            <a:r>
              <a:rPr lang="es-MX" sz="1100" dirty="0" err="1">
                <a:latin typeface="Consolas" panose="020B0609020204030204" pitchFamily="49" charset="0"/>
              </a:rPr>
              <a:t>on</a:t>
            </a:r>
            <a:r>
              <a:rPr lang="es-MX" sz="1100" dirty="0">
                <a:latin typeface="Consolas" panose="020B0609020204030204" pitchFamily="49" charset="0"/>
              </a:rPr>
              <a:t> 20268  </a:t>
            </a:r>
            <a:r>
              <a:rPr lang="es-MX" sz="1100" dirty="0" err="1">
                <a:latin typeface="Consolas" panose="020B0609020204030204" pitchFamily="49" charset="0"/>
              </a:rPr>
              <a:t>degrees</a:t>
            </a:r>
            <a:r>
              <a:rPr lang="es-MX" sz="1100" dirty="0">
                <a:latin typeface="Consolas" panose="020B0609020204030204" pitchFamily="49" charset="0"/>
              </a:rPr>
              <a:t> </a:t>
            </a:r>
            <a:r>
              <a:rPr lang="es-MX" sz="1100" dirty="0" err="1">
                <a:latin typeface="Consolas" panose="020B0609020204030204" pitchFamily="49" charset="0"/>
              </a:rPr>
              <a:t>of</a:t>
            </a:r>
            <a:r>
              <a:rPr lang="es-MX" sz="1100" dirty="0">
                <a:latin typeface="Consolas" panose="020B0609020204030204" pitchFamily="49" charset="0"/>
              </a:rPr>
              <a:t> </a:t>
            </a:r>
            <a:r>
              <a:rPr lang="es-MX" sz="1100" dirty="0" err="1">
                <a:latin typeface="Consolas" panose="020B0609020204030204" pitchFamily="49" charset="0"/>
              </a:rPr>
              <a:t>freedom</a:t>
            </a:r>
            <a:endParaRPr lang="es-MX" sz="1100" dirty="0">
              <a:latin typeface="Consolas" panose="020B0609020204030204" pitchFamily="49" charset="0"/>
            </a:endParaRPr>
          </a:p>
          <a:p>
            <a:r>
              <a:rPr lang="es-MX" sz="1100" dirty="0">
                <a:latin typeface="Consolas" panose="020B0609020204030204" pitchFamily="49" charset="0"/>
              </a:rPr>
              <a:t>AIC: 22152</a:t>
            </a:r>
          </a:p>
          <a:p>
            <a:endParaRPr lang="es-MX" sz="1100" dirty="0">
              <a:latin typeface="Consolas" panose="020B0609020204030204" pitchFamily="49" charset="0"/>
            </a:endParaRPr>
          </a:p>
          <a:p>
            <a:r>
              <a:rPr lang="es-MX" sz="1100" dirty="0" err="1">
                <a:latin typeface="Consolas" panose="020B0609020204030204" pitchFamily="49" charset="0"/>
              </a:rPr>
              <a:t>Number</a:t>
            </a:r>
            <a:r>
              <a:rPr lang="es-MX" sz="1100" dirty="0">
                <a:latin typeface="Consolas" panose="020B0609020204030204" pitchFamily="49" charset="0"/>
              </a:rPr>
              <a:t> </a:t>
            </a:r>
            <a:r>
              <a:rPr lang="es-MX" sz="1100" dirty="0" err="1">
                <a:latin typeface="Consolas" panose="020B0609020204030204" pitchFamily="49" charset="0"/>
              </a:rPr>
              <a:t>of</a:t>
            </a:r>
            <a:r>
              <a:rPr lang="es-MX" sz="1100" dirty="0">
                <a:latin typeface="Consolas" panose="020B0609020204030204" pitchFamily="49" charset="0"/>
              </a:rPr>
              <a:t> Fisher </a:t>
            </a:r>
            <a:r>
              <a:rPr lang="es-MX" sz="1100" dirty="0" err="1">
                <a:latin typeface="Consolas" panose="020B0609020204030204" pitchFamily="49" charset="0"/>
              </a:rPr>
              <a:t>Scoring</a:t>
            </a:r>
            <a:r>
              <a:rPr lang="es-MX" sz="1100" dirty="0">
                <a:latin typeface="Consolas" panose="020B0609020204030204" pitchFamily="49" charset="0"/>
              </a:rPr>
              <a:t> </a:t>
            </a:r>
            <a:r>
              <a:rPr lang="es-MX" sz="1100" dirty="0" err="1">
                <a:latin typeface="Consolas" panose="020B0609020204030204" pitchFamily="49" charset="0"/>
              </a:rPr>
              <a:t>iterations</a:t>
            </a:r>
            <a:r>
              <a:rPr lang="es-MX" sz="1100" dirty="0">
                <a:latin typeface="Consolas" panose="020B0609020204030204" pitchFamily="49" charset="0"/>
              </a:rPr>
              <a:t>: 4</a:t>
            </a:r>
          </a:p>
        </p:txBody>
      </p:sp>
      <p:sp>
        <p:nvSpPr>
          <p:cNvPr id="5" name="Rectángulo 4">
            <a:extLst>
              <a:ext uri="{FF2B5EF4-FFF2-40B4-BE49-F238E27FC236}">
                <a16:creationId xmlns:a16="http://schemas.microsoft.com/office/drawing/2014/main" id="{1C5877D8-8FD1-B9AF-4391-82CF06DB6763}"/>
              </a:ext>
            </a:extLst>
          </p:cNvPr>
          <p:cNvSpPr/>
          <p:nvPr/>
        </p:nvSpPr>
        <p:spPr>
          <a:xfrm>
            <a:off x="6380418" y="3884099"/>
            <a:ext cx="4093028" cy="16328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5211913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A015952-2BA2-10E0-1EB9-58F15C0EFC86}"/>
              </a:ext>
            </a:extLst>
          </p:cNvPr>
          <p:cNvSpPr>
            <a:spLocks noGrp="1"/>
          </p:cNvSpPr>
          <p:nvPr>
            <p:ph type="title"/>
          </p:nvPr>
        </p:nvSpPr>
        <p:spPr/>
        <p:txBody>
          <a:bodyPr/>
          <a:lstStyle/>
          <a:p>
            <a:r>
              <a:rPr lang="es-MX" dirty="0"/>
              <a:t>Modelo de Regresión Logístico</a:t>
            </a:r>
          </a:p>
        </p:txBody>
      </p:sp>
      <p:sp>
        <p:nvSpPr>
          <p:cNvPr id="3" name="Marcador de contenido 2">
            <a:extLst>
              <a:ext uri="{FF2B5EF4-FFF2-40B4-BE49-F238E27FC236}">
                <a16:creationId xmlns:a16="http://schemas.microsoft.com/office/drawing/2014/main" id="{8367F47C-ADDD-5A0C-CC3A-84C9154B830D}"/>
              </a:ext>
            </a:extLst>
          </p:cNvPr>
          <p:cNvSpPr>
            <a:spLocks noGrp="1"/>
          </p:cNvSpPr>
          <p:nvPr>
            <p:ph idx="1"/>
          </p:nvPr>
        </p:nvSpPr>
        <p:spPr>
          <a:xfrm>
            <a:off x="4767943" y="1518082"/>
            <a:ext cx="6585857" cy="4974793"/>
          </a:xfrm>
        </p:spPr>
        <p:txBody>
          <a:bodyPr>
            <a:normAutofit fontScale="92500" lnSpcReduction="10000"/>
          </a:bodyPr>
          <a:lstStyle/>
          <a:p>
            <a:pPr marL="0" indent="0">
              <a:buNone/>
            </a:pPr>
            <a:r>
              <a:rPr lang="es-MX" sz="1200" dirty="0" err="1">
                <a:latin typeface="Consolas" panose="020B0609020204030204" pitchFamily="49" charset="0"/>
              </a:rPr>
              <a:t>Call</a:t>
            </a:r>
            <a:r>
              <a:rPr lang="es-MX" sz="1200" dirty="0">
                <a:latin typeface="Consolas" panose="020B0609020204030204" pitchFamily="49" charset="0"/>
              </a:rPr>
              <a:t>:</a:t>
            </a:r>
            <a:br>
              <a:rPr lang="es-MX" sz="1200" dirty="0">
                <a:latin typeface="Consolas" panose="020B0609020204030204" pitchFamily="49" charset="0"/>
              </a:rPr>
            </a:br>
            <a:r>
              <a:rPr lang="es-MX" sz="1200" dirty="0" err="1">
                <a:latin typeface="Consolas" panose="020B0609020204030204" pitchFamily="49" charset="0"/>
              </a:rPr>
              <a:t>glm</a:t>
            </a:r>
            <a:r>
              <a:rPr lang="es-MX" sz="1200" dirty="0">
                <a:latin typeface="Consolas" panose="020B0609020204030204" pitchFamily="49" charset="0"/>
              </a:rPr>
              <a:t>(formula = IA ~ nse5f + </a:t>
            </a:r>
            <a:r>
              <a:rPr lang="es-MX" sz="1200" dirty="0" err="1">
                <a:latin typeface="Consolas" panose="020B0609020204030204" pitchFamily="49" charset="0"/>
              </a:rPr>
              <a:t>area</a:t>
            </a:r>
            <a:r>
              <a:rPr lang="es-MX" sz="1200" dirty="0">
                <a:latin typeface="Consolas" panose="020B0609020204030204" pitchFamily="49" charset="0"/>
              </a:rPr>
              <a:t> + </a:t>
            </a:r>
            <a:r>
              <a:rPr lang="es-MX" sz="1200" dirty="0" err="1">
                <a:latin typeface="Consolas" panose="020B0609020204030204" pitchFamily="49" charset="0"/>
              </a:rPr>
              <a:t>numpeho</a:t>
            </a:r>
            <a:r>
              <a:rPr lang="es-MX" sz="1200" dirty="0">
                <a:latin typeface="Consolas" panose="020B0609020204030204" pitchFamily="49" charset="0"/>
              </a:rPr>
              <a:t> + </a:t>
            </a:r>
            <a:r>
              <a:rPr lang="es-MX" sz="1200" dirty="0" err="1">
                <a:latin typeface="Consolas" panose="020B0609020204030204" pitchFamily="49" charset="0"/>
              </a:rPr>
              <a:t>refin</a:t>
            </a:r>
            <a:r>
              <a:rPr lang="es-MX" sz="1200" dirty="0">
                <a:latin typeface="Consolas" panose="020B0609020204030204" pitchFamily="49" charset="0"/>
              </a:rPr>
              <a:t> + </a:t>
            </a:r>
            <a:r>
              <a:rPr lang="es-MX" sz="1200" dirty="0" err="1">
                <a:latin typeface="Consolas" panose="020B0609020204030204" pitchFamily="49" charset="0"/>
              </a:rPr>
              <a:t>sexojef</a:t>
            </a:r>
            <a:r>
              <a:rPr lang="es-MX" sz="1200" dirty="0">
                <a:latin typeface="Consolas" panose="020B0609020204030204" pitchFamily="49" charset="0"/>
              </a:rPr>
              <a:t> + </a:t>
            </a:r>
            <a:br>
              <a:rPr lang="es-MX" sz="1200" dirty="0">
                <a:latin typeface="Consolas" panose="020B0609020204030204" pitchFamily="49" charset="0"/>
              </a:rPr>
            </a:br>
            <a:r>
              <a:rPr lang="es-MX" sz="1200" dirty="0">
                <a:latin typeface="Consolas" panose="020B0609020204030204" pitchFamily="49" charset="0"/>
              </a:rPr>
              <a:t>    </a:t>
            </a:r>
            <a:r>
              <a:rPr lang="es-MX" sz="1200" dirty="0" err="1">
                <a:latin typeface="Consolas" panose="020B0609020204030204" pitchFamily="49" charset="0"/>
              </a:rPr>
              <a:t>añosedu</a:t>
            </a:r>
            <a:r>
              <a:rPr lang="es-MX" sz="1200" dirty="0">
                <a:latin typeface="Consolas" panose="020B0609020204030204" pitchFamily="49" charset="0"/>
              </a:rPr>
              <a:t> + </a:t>
            </a:r>
            <a:r>
              <a:rPr lang="es-MX" sz="1200" dirty="0" err="1">
                <a:latin typeface="Consolas" panose="020B0609020204030204" pitchFamily="49" charset="0"/>
              </a:rPr>
              <a:t>ln_alns</a:t>
            </a:r>
            <a:r>
              <a:rPr lang="es-MX" sz="1200" dirty="0">
                <a:latin typeface="Consolas" panose="020B0609020204030204" pitchFamily="49" charset="0"/>
              </a:rPr>
              <a:t>, </a:t>
            </a:r>
            <a:r>
              <a:rPr lang="es-MX" sz="1200" dirty="0" err="1">
                <a:latin typeface="Consolas" panose="020B0609020204030204" pitchFamily="49" charset="0"/>
              </a:rPr>
              <a:t>family</a:t>
            </a:r>
            <a:r>
              <a:rPr lang="es-MX" sz="1200" dirty="0">
                <a:latin typeface="Consolas" panose="020B0609020204030204" pitchFamily="49" charset="0"/>
              </a:rPr>
              <a:t> = binomial, data = </a:t>
            </a:r>
            <a:r>
              <a:rPr lang="es-MX" sz="1200" dirty="0" err="1">
                <a:latin typeface="Consolas" panose="020B0609020204030204" pitchFamily="49" charset="0"/>
              </a:rPr>
              <a:t>df.clean</a:t>
            </a:r>
            <a:r>
              <a:rPr lang="es-MX" sz="1200" dirty="0">
                <a:latin typeface="Consolas" panose="020B0609020204030204" pitchFamily="49" charset="0"/>
              </a:rPr>
              <a:t>)</a:t>
            </a:r>
            <a:br>
              <a:rPr lang="es-MX" sz="1200" dirty="0">
                <a:latin typeface="Consolas" panose="020B0609020204030204" pitchFamily="49" charset="0"/>
              </a:rPr>
            </a:br>
            <a:br>
              <a:rPr lang="es-MX" sz="1200" dirty="0">
                <a:latin typeface="Consolas" panose="020B0609020204030204" pitchFamily="49" charset="0"/>
              </a:rPr>
            </a:br>
            <a:r>
              <a:rPr lang="es-MX" sz="1200" dirty="0" err="1">
                <a:latin typeface="Consolas" panose="020B0609020204030204" pitchFamily="49" charset="0"/>
              </a:rPr>
              <a:t>Deviance</a:t>
            </a:r>
            <a:r>
              <a:rPr lang="es-MX" sz="1200" dirty="0">
                <a:latin typeface="Consolas" panose="020B0609020204030204" pitchFamily="49" charset="0"/>
              </a:rPr>
              <a:t> </a:t>
            </a:r>
            <a:r>
              <a:rPr lang="es-MX" sz="1200" dirty="0" err="1">
                <a:latin typeface="Consolas" panose="020B0609020204030204" pitchFamily="49" charset="0"/>
              </a:rPr>
              <a:t>Residuals</a:t>
            </a:r>
            <a:r>
              <a:rPr lang="es-MX" sz="1200" dirty="0">
                <a:latin typeface="Consolas" panose="020B0609020204030204" pitchFamily="49" charset="0"/>
              </a:rPr>
              <a:t>: </a:t>
            </a:r>
            <a:br>
              <a:rPr lang="es-MX" sz="1200" dirty="0">
                <a:latin typeface="Consolas" panose="020B0609020204030204" pitchFamily="49" charset="0"/>
              </a:rPr>
            </a:br>
            <a:r>
              <a:rPr lang="es-MX" sz="1200" dirty="0">
                <a:latin typeface="Consolas" panose="020B0609020204030204" pitchFamily="49" charset="0"/>
              </a:rPr>
              <a:t>    Min       1Q   Median       3Q      Max  </a:t>
            </a:r>
            <a:br>
              <a:rPr lang="es-MX" sz="1200" dirty="0">
                <a:latin typeface="Consolas" panose="020B0609020204030204" pitchFamily="49" charset="0"/>
              </a:rPr>
            </a:br>
            <a:r>
              <a:rPr lang="es-MX" sz="1200" dirty="0">
                <a:latin typeface="Consolas" panose="020B0609020204030204" pitchFamily="49" charset="0"/>
              </a:rPr>
              <a:t>-2.6395  -1.0554   0.6103   0.8050   1.6586  </a:t>
            </a:r>
            <a:br>
              <a:rPr lang="es-MX" sz="1200" dirty="0">
                <a:latin typeface="Consolas" panose="020B0609020204030204" pitchFamily="49" charset="0"/>
              </a:rPr>
            </a:br>
            <a:br>
              <a:rPr lang="es-MX" sz="1200" dirty="0">
                <a:latin typeface="Consolas" panose="020B0609020204030204" pitchFamily="49" charset="0"/>
              </a:rPr>
            </a:br>
            <a:r>
              <a:rPr lang="es-MX" sz="1200" dirty="0" err="1">
                <a:latin typeface="Consolas" panose="020B0609020204030204" pitchFamily="49" charset="0"/>
              </a:rPr>
              <a:t>Coefficients</a:t>
            </a:r>
            <a:r>
              <a:rPr lang="es-MX" sz="1200" dirty="0">
                <a:latin typeface="Consolas" panose="020B0609020204030204" pitchFamily="49" charset="0"/>
              </a:rPr>
              <a:t>:</a:t>
            </a:r>
            <a:br>
              <a:rPr lang="es-MX" sz="1200" dirty="0">
                <a:latin typeface="Consolas" panose="020B0609020204030204" pitchFamily="49" charset="0"/>
              </a:rPr>
            </a:br>
            <a:r>
              <a:rPr lang="es-MX" sz="1200" dirty="0">
                <a:latin typeface="Consolas" panose="020B0609020204030204" pitchFamily="49" charset="0"/>
              </a:rPr>
              <a:t>                </a:t>
            </a:r>
            <a:r>
              <a:rPr lang="es-MX" sz="1200" dirty="0" err="1">
                <a:latin typeface="Consolas" panose="020B0609020204030204" pitchFamily="49" charset="0"/>
              </a:rPr>
              <a:t>Estimate</a:t>
            </a:r>
            <a:r>
              <a:rPr lang="es-MX" sz="1200" dirty="0">
                <a:latin typeface="Consolas" panose="020B0609020204030204" pitchFamily="49" charset="0"/>
              </a:rPr>
              <a:t> </a:t>
            </a:r>
            <a:r>
              <a:rPr lang="es-MX" sz="1200" dirty="0" err="1">
                <a:latin typeface="Consolas" panose="020B0609020204030204" pitchFamily="49" charset="0"/>
              </a:rPr>
              <a:t>Std</a:t>
            </a:r>
            <a:r>
              <a:rPr lang="es-MX" sz="1200" dirty="0">
                <a:latin typeface="Consolas" panose="020B0609020204030204" pitchFamily="49" charset="0"/>
              </a:rPr>
              <a:t>. Error z </a:t>
            </a:r>
            <a:r>
              <a:rPr lang="es-MX" sz="1200" dirty="0" err="1">
                <a:latin typeface="Consolas" panose="020B0609020204030204" pitchFamily="49" charset="0"/>
              </a:rPr>
              <a:t>value</a:t>
            </a:r>
            <a:r>
              <a:rPr lang="es-MX" sz="1200" dirty="0">
                <a:latin typeface="Consolas" panose="020B0609020204030204" pitchFamily="49" charset="0"/>
              </a:rPr>
              <a:t> Pr(&gt;|z|)    </a:t>
            </a:r>
            <a:br>
              <a:rPr lang="es-MX" sz="1200" dirty="0">
                <a:latin typeface="Consolas" panose="020B0609020204030204" pitchFamily="49" charset="0"/>
              </a:rPr>
            </a:br>
            <a:r>
              <a:rPr lang="es-MX" sz="1200" dirty="0">
                <a:latin typeface="Consolas" panose="020B0609020204030204" pitchFamily="49" charset="0"/>
              </a:rPr>
              <a:t>(</a:t>
            </a:r>
            <a:r>
              <a:rPr lang="es-MX" sz="1200" dirty="0" err="1">
                <a:latin typeface="Consolas" panose="020B0609020204030204" pitchFamily="49" charset="0"/>
              </a:rPr>
              <a:t>Intercept</a:t>
            </a:r>
            <a:r>
              <a:rPr lang="es-MX" sz="1200" dirty="0">
                <a:latin typeface="Consolas" panose="020B0609020204030204" pitchFamily="49" charset="0"/>
              </a:rPr>
              <a:t>)     2.026193   0.097946  20.687  &lt; 2e-16 ***</a:t>
            </a:r>
            <a:br>
              <a:rPr lang="es-MX" sz="1200" dirty="0">
                <a:latin typeface="Consolas" panose="020B0609020204030204" pitchFamily="49" charset="0"/>
              </a:rPr>
            </a:br>
            <a:r>
              <a:rPr lang="es-MX" sz="1200" dirty="0">
                <a:latin typeface="Consolas" panose="020B0609020204030204" pitchFamily="49" charset="0"/>
              </a:rPr>
              <a:t>nse5fMedioBajo -0.318853   0.064358  -4.954 7.26e-07 ***</a:t>
            </a:r>
            <a:br>
              <a:rPr lang="es-MX" sz="1200" dirty="0">
                <a:latin typeface="Consolas" panose="020B0609020204030204" pitchFamily="49" charset="0"/>
              </a:rPr>
            </a:br>
            <a:r>
              <a:rPr lang="es-MX" sz="1200" dirty="0">
                <a:latin typeface="Consolas" panose="020B0609020204030204" pitchFamily="49" charset="0"/>
              </a:rPr>
              <a:t>nse5fMedio     -0.551218   0.063387  -8.696  &lt; 2e-16 ***</a:t>
            </a:r>
            <a:br>
              <a:rPr lang="es-MX" sz="1200" dirty="0">
                <a:latin typeface="Consolas" panose="020B0609020204030204" pitchFamily="49" charset="0"/>
              </a:rPr>
            </a:br>
            <a:r>
              <a:rPr lang="es-MX" sz="1200" dirty="0">
                <a:latin typeface="Consolas" panose="020B0609020204030204" pitchFamily="49" charset="0"/>
              </a:rPr>
              <a:t>nse5fMedioAlto -0.925194   0.063254 -14.627  &lt; 2e-16 ***</a:t>
            </a:r>
            <a:br>
              <a:rPr lang="es-MX" sz="1200" dirty="0">
                <a:latin typeface="Consolas" panose="020B0609020204030204" pitchFamily="49" charset="0"/>
              </a:rPr>
            </a:br>
            <a:r>
              <a:rPr lang="es-MX" sz="1200" dirty="0">
                <a:latin typeface="Consolas" panose="020B0609020204030204" pitchFamily="49" charset="0"/>
              </a:rPr>
              <a:t>nse5fAlto      -1.523028   0.066326 -22.963  &lt; 2e-16 ***</a:t>
            </a:r>
            <a:br>
              <a:rPr lang="es-MX" sz="1200" dirty="0">
                <a:latin typeface="Consolas" panose="020B0609020204030204" pitchFamily="49" charset="0"/>
              </a:rPr>
            </a:br>
            <a:r>
              <a:rPr lang="es-MX" sz="1200" dirty="0" err="1">
                <a:latin typeface="Consolas" panose="020B0609020204030204" pitchFamily="49" charset="0"/>
              </a:rPr>
              <a:t>areaRural</a:t>
            </a:r>
            <a:r>
              <a:rPr lang="es-MX" sz="1200" dirty="0">
                <a:latin typeface="Consolas" panose="020B0609020204030204" pitchFamily="49" charset="0"/>
              </a:rPr>
              <a:t>      -0.080633   0.041078  -1.963 0.049657 *  </a:t>
            </a:r>
            <a:br>
              <a:rPr lang="es-MX" sz="1200" dirty="0">
                <a:latin typeface="Consolas" panose="020B0609020204030204" pitchFamily="49" charset="0"/>
              </a:rPr>
            </a:br>
            <a:r>
              <a:rPr lang="es-MX" sz="1200" dirty="0" err="1">
                <a:latin typeface="Consolas" panose="020B0609020204030204" pitchFamily="49" charset="0"/>
              </a:rPr>
              <a:t>numpeho</a:t>
            </a:r>
            <a:r>
              <a:rPr lang="es-MX" sz="1200" dirty="0">
                <a:latin typeface="Consolas" panose="020B0609020204030204" pitchFamily="49" charset="0"/>
              </a:rPr>
              <a:t>         0.164207   0.009978  16.457  &lt; 2e-16 ***</a:t>
            </a:r>
            <a:br>
              <a:rPr lang="es-MX" sz="1200" dirty="0">
                <a:latin typeface="Consolas" panose="020B0609020204030204" pitchFamily="49" charset="0"/>
              </a:rPr>
            </a:br>
            <a:r>
              <a:rPr lang="es-MX" sz="1200" dirty="0" err="1">
                <a:latin typeface="Consolas" panose="020B0609020204030204" pitchFamily="49" charset="0"/>
              </a:rPr>
              <a:t>refinSi</a:t>
            </a:r>
            <a:r>
              <a:rPr lang="es-MX" sz="1200" dirty="0">
                <a:latin typeface="Consolas" panose="020B0609020204030204" pitchFamily="49" charset="0"/>
              </a:rPr>
              <a:t>         0.387753   0.044600   8.694  &lt; 2e-16 ***</a:t>
            </a:r>
            <a:br>
              <a:rPr lang="es-MX" sz="1200" dirty="0">
                <a:latin typeface="Consolas" panose="020B0609020204030204" pitchFamily="49" charset="0"/>
              </a:rPr>
            </a:br>
            <a:r>
              <a:rPr lang="es-MX" sz="1200" dirty="0" err="1">
                <a:latin typeface="Consolas" panose="020B0609020204030204" pitchFamily="49" charset="0"/>
              </a:rPr>
              <a:t>sexojefMujer</a:t>
            </a:r>
            <a:r>
              <a:rPr lang="es-MX" sz="1200" dirty="0">
                <a:latin typeface="Consolas" panose="020B0609020204030204" pitchFamily="49" charset="0"/>
              </a:rPr>
              <a:t>    0.148135   0.041281   3.588 0.000333 ***</a:t>
            </a:r>
            <a:br>
              <a:rPr lang="es-MX" sz="1200" dirty="0">
                <a:latin typeface="Consolas" panose="020B0609020204030204" pitchFamily="49" charset="0"/>
              </a:rPr>
            </a:br>
            <a:r>
              <a:rPr lang="es-MX" sz="1200" dirty="0" err="1">
                <a:latin typeface="Consolas" panose="020B0609020204030204" pitchFamily="49" charset="0"/>
              </a:rPr>
              <a:t>añosedu</a:t>
            </a:r>
            <a:r>
              <a:rPr lang="es-MX" sz="1200" dirty="0">
                <a:latin typeface="Consolas" panose="020B0609020204030204" pitchFamily="49" charset="0"/>
              </a:rPr>
              <a:t>        -0.054213   0.004134 -13.114  &lt; 2e-16 ***</a:t>
            </a:r>
            <a:br>
              <a:rPr lang="es-MX" sz="1200" dirty="0">
                <a:latin typeface="Consolas" panose="020B0609020204030204" pitchFamily="49" charset="0"/>
              </a:rPr>
            </a:br>
            <a:r>
              <a:rPr lang="es-MX" sz="1200" dirty="0" err="1">
                <a:latin typeface="Consolas" panose="020B0609020204030204" pitchFamily="49" charset="0"/>
              </a:rPr>
              <a:t>ln_alns</a:t>
            </a:r>
            <a:r>
              <a:rPr lang="es-MX" sz="1200" dirty="0">
                <a:latin typeface="Consolas" panose="020B0609020204030204" pitchFamily="49" charset="0"/>
              </a:rPr>
              <a:t>        -0.110618   0.016450  -6.725 1.76e-11 ***</a:t>
            </a:r>
            <a:br>
              <a:rPr lang="es-MX" sz="1200" dirty="0">
                <a:latin typeface="Consolas" panose="020B0609020204030204" pitchFamily="49" charset="0"/>
              </a:rPr>
            </a:br>
            <a:r>
              <a:rPr lang="es-MX" sz="1200" dirty="0">
                <a:latin typeface="Consolas" panose="020B0609020204030204" pitchFamily="49" charset="0"/>
              </a:rPr>
              <a:t>---</a:t>
            </a:r>
            <a:br>
              <a:rPr lang="es-MX" sz="1200" dirty="0">
                <a:latin typeface="Consolas" panose="020B0609020204030204" pitchFamily="49" charset="0"/>
              </a:rPr>
            </a:br>
            <a:r>
              <a:rPr lang="es-MX" sz="1200" dirty="0" err="1">
                <a:latin typeface="Consolas" panose="020B0609020204030204" pitchFamily="49" charset="0"/>
              </a:rPr>
              <a:t>Signif</a:t>
            </a:r>
            <a:r>
              <a:rPr lang="es-MX" sz="1200" dirty="0">
                <a:latin typeface="Consolas" panose="020B0609020204030204" pitchFamily="49" charset="0"/>
              </a:rPr>
              <a:t>. </a:t>
            </a:r>
            <a:r>
              <a:rPr lang="es-MX" sz="1200" dirty="0" err="1">
                <a:latin typeface="Consolas" panose="020B0609020204030204" pitchFamily="49" charset="0"/>
              </a:rPr>
              <a:t>codes</a:t>
            </a:r>
            <a:r>
              <a:rPr lang="es-MX" sz="1200" dirty="0">
                <a:latin typeface="Consolas" panose="020B0609020204030204" pitchFamily="49" charset="0"/>
              </a:rPr>
              <a:t>:  0 ‘***’ 0.001 ‘**’ 0.01 ‘*’ 0.05 ‘.’ 0.1 ‘ ’ 1</a:t>
            </a:r>
          </a:p>
          <a:p>
            <a:pPr marL="0" indent="0">
              <a:buNone/>
            </a:pPr>
            <a:r>
              <a:rPr lang="es-MX" sz="1200" dirty="0">
                <a:latin typeface="Consolas" panose="020B0609020204030204" pitchFamily="49" charset="0"/>
              </a:rPr>
              <a:t>(</a:t>
            </a:r>
            <a:r>
              <a:rPr lang="es-MX" sz="1200" dirty="0" err="1">
                <a:latin typeface="Consolas" panose="020B0609020204030204" pitchFamily="49" charset="0"/>
              </a:rPr>
              <a:t>Dispersion</a:t>
            </a:r>
            <a:r>
              <a:rPr lang="es-MX" sz="1200" dirty="0">
                <a:latin typeface="Consolas" panose="020B0609020204030204" pitchFamily="49" charset="0"/>
              </a:rPr>
              <a:t> </a:t>
            </a:r>
            <a:r>
              <a:rPr lang="es-MX" sz="1200" dirty="0" err="1">
                <a:latin typeface="Consolas" panose="020B0609020204030204" pitchFamily="49" charset="0"/>
              </a:rPr>
              <a:t>parameter</a:t>
            </a:r>
            <a:r>
              <a:rPr lang="es-MX" sz="1200" dirty="0">
                <a:latin typeface="Consolas" panose="020B0609020204030204" pitchFamily="49" charset="0"/>
              </a:rPr>
              <a:t> </a:t>
            </a:r>
            <a:r>
              <a:rPr lang="es-MX" sz="1200" dirty="0" err="1">
                <a:latin typeface="Consolas" panose="020B0609020204030204" pitchFamily="49" charset="0"/>
              </a:rPr>
              <a:t>for</a:t>
            </a:r>
            <a:r>
              <a:rPr lang="es-MX" sz="1200" dirty="0">
                <a:latin typeface="Consolas" panose="020B0609020204030204" pitchFamily="49" charset="0"/>
              </a:rPr>
              <a:t> binomial </a:t>
            </a:r>
            <a:r>
              <a:rPr lang="es-MX" sz="1200" dirty="0" err="1">
                <a:latin typeface="Consolas" panose="020B0609020204030204" pitchFamily="49" charset="0"/>
              </a:rPr>
              <a:t>family</a:t>
            </a:r>
            <a:r>
              <a:rPr lang="es-MX" sz="1200" dirty="0">
                <a:latin typeface="Consolas" panose="020B0609020204030204" pitchFamily="49" charset="0"/>
              </a:rPr>
              <a:t> </a:t>
            </a:r>
            <a:r>
              <a:rPr lang="es-MX" sz="1200" dirty="0" err="1">
                <a:latin typeface="Consolas" panose="020B0609020204030204" pitchFamily="49" charset="0"/>
              </a:rPr>
              <a:t>taken</a:t>
            </a:r>
            <a:r>
              <a:rPr lang="es-MX" sz="1200" dirty="0">
                <a:latin typeface="Consolas" panose="020B0609020204030204" pitchFamily="49" charset="0"/>
              </a:rPr>
              <a:t> </a:t>
            </a:r>
            <a:r>
              <a:rPr lang="es-MX" sz="1200" dirty="0" err="1">
                <a:latin typeface="Consolas" panose="020B0609020204030204" pitchFamily="49" charset="0"/>
              </a:rPr>
              <a:t>to</a:t>
            </a:r>
            <a:r>
              <a:rPr lang="es-MX" sz="1200" dirty="0">
                <a:latin typeface="Consolas" panose="020B0609020204030204" pitchFamily="49" charset="0"/>
              </a:rPr>
              <a:t> be 1)</a:t>
            </a:r>
          </a:p>
          <a:p>
            <a:pPr marL="0" indent="0">
              <a:buNone/>
            </a:pPr>
            <a:r>
              <a:rPr lang="es-MX" sz="1200" dirty="0">
                <a:latin typeface="Consolas" panose="020B0609020204030204" pitchFamily="49" charset="0"/>
              </a:rPr>
              <a:t>    </a:t>
            </a:r>
            <a:r>
              <a:rPr lang="es-MX" sz="1200" dirty="0" err="1">
                <a:latin typeface="Consolas" panose="020B0609020204030204" pitchFamily="49" charset="0"/>
              </a:rPr>
              <a:t>Null</a:t>
            </a:r>
            <a:r>
              <a:rPr lang="es-MX" sz="1200" dirty="0">
                <a:latin typeface="Consolas" panose="020B0609020204030204" pitchFamily="49" charset="0"/>
              </a:rPr>
              <a:t> </a:t>
            </a:r>
            <a:r>
              <a:rPr lang="es-MX" sz="1200" dirty="0" err="1">
                <a:latin typeface="Consolas" panose="020B0609020204030204" pitchFamily="49" charset="0"/>
              </a:rPr>
              <a:t>deviance</a:t>
            </a:r>
            <a:r>
              <a:rPr lang="es-MX" sz="1200" dirty="0">
                <a:latin typeface="Consolas" panose="020B0609020204030204" pitchFamily="49" charset="0"/>
              </a:rPr>
              <a:t>: 24373  </a:t>
            </a:r>
            <a:r>
              <a:rPr lang="es-MX" sz="1200" dirty="0" err="1">
                <a:latin typeface="Consolas" panose="020B0609020204030204" pitchFamily="49" charset="0"/>
              </a:rPr>
              <a:t>on</a:t>
            </a:r>
            <a:r>
              <a:rPr lang="es-MX" sz="1200" dirty="0">
                <a:latin typeface="Consolas" panose="020B0609020204030204" pitchFamily="49" charset="0"/>
              </a:rPr>
              <a:t> 20279  </a:t>
            </a:r>
            <a:r>
              <a:rPr lang="es-MX" sz="1200" dirty="0" err="1">
                <a:latin typeface="Consolas" panose="020B0609020204030204" pitchFamily="49" charset="0"/>
              </a:rPr>
              <a:t>degrees</a:t>
            </a:r>
            <a:r>
              <a:rPr lang="es-MX" sz="1200" dirty="0">
                <a:latin typeface="Consolas" panose="020B0609020204030204" pitchFamily="49" charset="0"/>
              </a:rPr>
              <a:t> </a:t>
            </a:r>
            <a:r>
              <a:rPr lang="es-MX" sz="1200" dirty="0" err="1">
                <a:latin typeface="Consolas" panose="020B0609020204030204" pitchFamily="49" charset="0"/>
              </a:rPr>
              <a:t>of</a:t>
            </a:r>
            <a:r>
              <a:rPr lang="es-MX" sz="1200" dirty="0">
                <a:latin typeface="Consolas" panose="020B0609020204030204" pitchFamily="49" charset="0"/>
              </a:rPr>
              <a:t> </a:t>
            </a:r>
            <a:r>
              <a:rPr lang="es-MX" sz="1200" dirty="0" err="1">
                <a:latin typeface="Consolas" panose="020B0609020204030204" pitchFamily="49" charset="0"/>
              </a:rPr>
              <a:t>freedom</a:t>
            </a:r>
            <a:br>
              <a:rPr lang="es-MX" sz="1200" dirty="0">
                <a:latin typeface="Consolas" panose="020B0609020204030204" pitchFamily="49" charset="0"/>
              </a:rPr>
            </a:br>
            <a:r>
              <a:rPr lang="es-MX" sz="1200" dirty="0">
                <a:latin typeface="Consolas" panose="020B0609020204030204" pitchFamily="49" charset="0"/>
              </a:rPr>
              <a:t>Residual </a:t>
            </a:r>
            <a:r>
              <a:rPr lang="es-MX" sz="1200" dirty="0" err="1">
                <a:latin typeface="Consolas" panose="020B0609020204030204" pitchFamily="49" charset="0"/>
              </a:rPr>
              <a:t>deviance</a:t>
            </a:r>
            <a:r>
              <a:rPr lang="es-MX" sz="1200" dirty="0">
                <a:latin typeface="Consolas" panose="020B0609020204030204" pitchFamily="49" charset="0"/>
              </a:rPr>
              <a:t>: 22129  </a:t>
            </a:r>
            <a:r>
              <a:rPr lang="es-MX" sz="1200" dirty="0" err="1">
                <a:latin typeface="Consolas" panose="020B0609020204030204" pitchFamily="49" charset="0"/>
              </a:rPr>
              <a:t>on</a:t>
            </a:r>
            <a:r>
              <a:rPr lang="es-MX" sz="1200" dirty="0">
                <a:latin typeface="Consolas" panose="020B0609020204030204" pitchFamily="49" charset="0"/>
              </a:rPr>
              <a:t> 20269  </a:t>
            </a:r>
            <a:r>
              <a:rPr lang="es-MX" sz="1200" dirty="0" err="1">
                <a:latin typeface="Consolas" panose="020B0609020204030204" pitchFamily="49" charset="0"/>
              </a:rPr>
              <a:t>degrees</a:t>
            </a:r>
            <a:r>
              <a:rPr lang="es-MX" sz="1200" dirty="0">
                <a:latin typeface="Consolas" panose="020B0609020204030204" pitchFamily="49" charset="0"/>
              </a:rPr>
              <a:t> </a:t>
            </a:r>
            <a:r>
              <a:rPr lang="es-MX" sz="1200" dirty="0" err="1">
                <a:latin typeface="Consolas" panose="020B0609020204030204" pitchFamily="49" charset="0"/>
              </a:rPr>
              <a:t>of</a:t>
            </a:r>
            <a:r>
              <a:rPr lang="es-MX" sz="1200" dirty="0">
                <a:latin typeface="Consolas" panose="020B0609020204030204" pitchFamily="49" charset="0"/>
              </a:rPr>
              <a:t> </a:t>
            </a:r>
            <a:r>
              <a:rPr lang="es-MX" sz="1200" dirty="0" err="1">
                <a:latin typeface="Consolas" panose="020B0609020204030204" pitchFamily="49" charset="0"/>
              </a:rPr>
              <a:t>freedom</a:t>
            </a:r>
            <a:br>
              <a:rPr lang="es-MX" sz="1200" dirty="0">
                <a:latin typeface="Consolas" panose="020B0609020204030204" pitchFamily="49" charset="0"/>
              </a:rPr>
            </a:br>
            <a:r>
              <a:rPr lang="es-MX" sz="1200" dirty="0">
                <a:latin typeface="Consolas" panose="020B0609020204030204" pitchFamily="49" charset="0"/>
              </a:rPr>
              <a:t>AIC: 22151</a:t>
            </a:r>
          </a:p>
          <a:p>
            <a:pPr marL="0" indent="0">
              <a:buNone/>
            </a:pPr>
            <a:r>
              <a:rPr lang="es-MX" sz="1200" dirty="0" err="1">
                <a:latin typeface="Consolas" panose="020B0609020204030204" pitchFamily="49" charset="0"/>
              </a:rPr>
              <a:t>Number</a:t>
            </a:r>
            <a:r>
              <a:rPr lang="es-MX" sz="1200" dirty="0">
                <a:latin typeface="Consolas" panose="020B0609020204030204" pitchFamily="49" charset="0"/>
              </a:rPr>
              <a:t> </a:t>
            </a:r>
            <a:r>
              <a:rPr lang="es-MX" sz="1200" dirty="0" err="1">
                <a:latin typeface="Consolas" panose="020B0609020204030204" pitchFamily="49" charset="0"/>
              </a:rPr>
              <a:t>of</a:t>
            </a:r>
            <a:r>
              <a:rPr lang="es-MX" sz="1200" dirty="0">
                <a:latin typeface="Consolas" panose="020B0609020204030204" pitchFamily="49" charset="0"/>
              </a:rPr>
              <a:t> Fisher </a:t>
            </a:r>
            <a:r>
              <a:rPr lang="es-MX" sz="1200" dirty="0" err="1">
                <a:latin typeface="Consolas" panose="020B0609020204030204" pitchFamily="49" charset="0"/>
              </a:rPr>
              <a:t>Scoring</a:t>
            </a:r>
            <a:r>
              <a:rPr lang="es-MX" sz="1200" dirty="0">
                <a:latin typeface="Consolas" panose="020B0609020204030204" pitchFamily="49" charset="0"/>
              </a:rPr>
              <a:t> </a:t>
            </a:r>
            <a:r>
              <a:rPr lang="es-MX" sz="1200" dirty="0" err="1">
                <a:latin typeface="Consolas" panose="020B0609020204030204" pitchFamily="49" charset="0"/>
              </a:rPr>
              <a:t>iterations</a:t>
            </a:r>
            <a:r>
              <a:rPr lang="es-MX" sz="1200" dirty="0">
                <a:latin typeface="Consolas" panose="020B0609020204030204" pitchFamily="49" charset="0"/>
              </a:rPr>
              <a:t>: 4</a:t>
            </a:r>
          </a:p>
          <a:p>
            <a:pPr marL="0" indent="0">
              <a:buNone/>
            </a:pPr>
            <a:endParaRPr lang="es-MX" sz="1200" dirty="0">
              <a:latin typeface="Consolas" panose="020B0609020204030204" pitchFamily="49" charset="0"/>
            </a:endParaRPr>
          </a:p>
        </p:txBody>
      </p:sp>
      <p:sp>
        <p:nvSpPr>
          <p:cNvPr id="4" name="CuadroTexto 3">
            <a:extLst>
              <a:ext uri="{FF2B5EF4-FFF2-40B4-BE49-F238E27FC236}">
                <a16:creationId xmlns:a16="http://schemas.microsoft.com/office/drawing/2014/main" id="{0398ACE6-035E-B26E-F3A9-6128A091CA44}"/>
              </a:ext>
            </a:extLst>
          </p:cNvPr>
          <p:cNvSpPr txBox="1"/>
          <p:nvPr/>
        </p:nvSpPr>
        <p:spPr>
          <a:xfrm>
            <a:off x="677334" y="1518082"/>
            <a:ext cx="3666066" cy="3200876"/>
          </a:xfrm>
          <a:prstGeom prst="rect">
            <a:avLst/>
          </a:prstGeom>
          <a:noFill/>
        </p:spPr>
        <p:txBody>
          <a:bodyPr wrap="square" rtlCol="0">
            <a:spAutoFit/>
          </a:bodyPr>
          <a:lstStyle/>
          <a:p>
            <a:r>
              <a:rPr lang="es-MX" dirty="0"/>
              <a:t>Modelo 2</a:t>
            </a:r>
          </a:p>
          <a:p>
            <a:endParaRPr lang="es-MX" dirty="0"/>
          </a:p>
          <a:p>
            <a:r>
              <a:rPr lang="es-MX" sz="1600" dirty="0"/>
              <a:t>Beta ( </a:t>
            </a:r>
            <a:r>
              <a:rPr lang="es-MX" sz="1600" dirty="0" err="1"/>
              <a:t>area</a:t>
            </a:r>
            <a:r>
              <a:rPr lang="es-MX" sz="1600" dirty="0"/>
              <a:t> )</a:t>
            </a:r>
          </a:p>
          <a:p>
            <a:r>
              <a:rPr lang="es-MX" sz="1600" dirty="0"/>
              <a:t>p-</a:t>
            </a:r>
            <a:r>
              <a:rPr lang="es-MX" sz="1600" dirty="0" err="1"/>
              <a:t>value</a:t>
            </a:r>
            <a:r>
              <a:rPr lang="es-MX" sz="1600" dirty="0"/>
              <a:t> = 0.049 &lt; significancia (0.05)</a:t>
            </a:r>
          </a:p>
          <a:p>
            <a:r>
              <a:rPr lang="es-MX" sz="1600" dirty="0"/>
              <a:t>A un nivel de confianza de 95%</a:t>
            </a:r>
          </a:p>
          <a:p>
            <a:r>
              <a:rPr lang="es-MX" sz="1600" dirty="0"/>
              <a:t>existe evidencia estadística para rechazar hipótesis nula.</a:t>
            </a:r>
          </a:p>
          <a:p>
            <a:endParaRPr lang="es-MX" dirty="0"/>
          </a:p>
          <a:p>
            <a:pPr marL="0" indent="0">
              <a:buNone/>
            </a:pPr>
            <a:r>
              <a:rPr lang="es-MX" sz="1600" dirty="0"/>
              <a:t>Por lo tanto se determina la variable área como significativa.</a:t>
            </a:r>
          </a:p>
          <a:p>
            <a:endParaRPr lang="es-MX" dirty="0"/>
          </a:p>
          <a:p>
            <a:endParaRPr lang="es-MX" dirty="0"/>
          </a:p>
        </p:txBody>
      </p:sp>
      <p:sp>
        <p:nvSpPr>
          <p:cNvPr id="5" name="Rectángulo 4">
            <a:extLst>
              <a:ext uri="{FF2B5EF4-FFF2-40B4-BE49-F238E27FC236}">
                <a16:creationId xmlns:a16="http://schemas.microsoft.com/office/drawing/2014/main" id="{7D6AD2DB-7116-2301-032E-6915C5A65AFE}"/>
              </a:ext>
            </a:extLst>
          </p:cNvPr>
          <p:cNvSpPr/>
          <p:nvPr/>
        </p:nvSpPr>
        <p:spPr>
          <a:xfrm>
            <a:off x="4767943" y="3831771"/>
            <a:ext cx="4386943" cy="141514"/>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38497371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86A6427-19C2-686D-0620-EBF33B392BD6}"/>
              </a:ext>
            </a:extLst>
          </p:cNvPr>
          <p:cNvSpPr>
            <a:spLocks noGrp="1"/>
          </p:cNvSpPr>
          <p:nvPr>
            <p:ph type="title"/>
          </p:nvPr>
        </p:nvSpPr>
        <p:spPr/>
        <p:txBody>
          <a:bodyPr/>
          <a:lstStyle/>
          <a:p>
            <a:r>
              <a:rPr lang="es-MX" dirty="0"/>
              <a:t>Modelo de Regresión Logístico</a:t>
            </a:r>
          </a:p>
        </p:txBody>
      </p:sp>
      <p:sp>
        <p:nvSpPr>
          <p:cNvPr id="3" name="Marcador de contenido 2">
            <a:extLst>
              <a:ext uri="{FF2B5EF4-FFF2-40B4-BE49-F238E27FC236}">
                <a16:creationId xmlns:a16="http://schemas.microsoft.com/office/drawing/2014/main" id="{FC7F3F09-389F-9C45-9A22-26B057C779FF}"/>
              </a:ext>
            </a:extLst>
          </p:cNvPr>
          <p:cNvSpPr>
            <a:spLocks noGrp="1"/>
          </p:cNvSpPr>
          <p:nvPr>
            <p:ph idx="1"/>
          </p:nvPr>
        </p:nvSpPr>
        <p:spPr>
          <a:xfrm>
            <a:off x="677334" y="1611087"/>
            <a:ext cx="8596668" cy="5148942"/>
          </a:xfrm>
        </p:spPr>
        <p:txBody>
          <a:bodyPr>
            <a:normAutofit/>
          </a:bodyPr>
          <a:lstStyle/>
          <a:p>
            <a:r>
              <a:rPr lang="es-MX" sz="2400" dirty="0"/>
              <a:t>Comparación de clasificación predicha y observaciones</a:t>
            </a:r>
            <a:endParaRPr lang="es-MX" dirty="0"/>
          </a:p>
          <a:p>
            <a:pPr marL="457200" lvl="1" indent="0">
              <a:buNone/>
            </a:pPr>
            <a:r>
              <a:rPr lang="es-MX" dirty="0"/>
              <a:t>Para este estudio se va a emplear un </a:t>
            </a:r>
            <a:r>
              <a:rPr lang="es-MX" dirty="0" err="1"/>
              <a:t>threshold</a:t>
            </a:r>
            <a:r>
              <a:rPr lang="es-MX" dirty="0"/>
              <a:t> de 0.5</a:t>
            </a:r>
          </a:p>
          <a:p>
            <a:pPr marL="457200" lvl="1" indent="0">
              <a:buNone/>
            </a:pPr>
            <a:endParaRPr lang="es-MX" dirty="0"/>
          </a:p>
          <a:p>
            <a:pPr marL="457200" lvl="1" indent="0">
              <a:buNone/>
            </a:pPr>
            <a:endParaRPr lang="es-MX" dirty="0"/>
          </a:p>
          <a:p>
            <a:pPr marL="457200" lvl="1" indent="0">
              <a:buNone/>
            </a:pPr>
            <a:endParaRPr lang="es-MX" dirty="0"/>
          </a:p>
          <a:p>
            <a:pPr marL="457200" lvl="1" indent="0">
              <a:buNone/>
            </a:pPr>
            <a:endParaRPr lang="es-MX" dirty="0"/>
          </a:p>
          <a:p>
            <a:pPr marL="457200" lvl="1" indent="0">
              <a:buNone/>
            </a:pPr>
            <a:endParaRPr lang="es-MX" dirty="0"/>
          </a:p>
          <a:p>
            <a:pPr marL="457200" lvl="1" indent="0">
              <a:buNone/>
            </a:pPr>
            <a:endParaRPr lang="es-MX" dirty="0"/>
          </a:p>
          <a:p>
            <a:pPr marL="457200" lvl="1" indent="0">
              <a:buNone/>
            </a:pPr>
            <a:r>
              <a:rPr lang="es-MX" dirty="0"/>
              <a:t>Precisión</a:t>
            </a:r>
            <a:br>
              <a:rPr lang="es-MX" dirty="0"/>
            </a:br>
            <a:r>
              <a:rPr lang="es-MX" dirty="0"/>
              <a:t>(</a:t>
            </a:r>
            <a:r>
              <a:rPr lang="es-MX" dirty="0" err="1"/>
              <a:t>verdadero.negativos</a:t>
            </a:r>
            <a:r>
              <a:rPr lang="es-MX" dirty="0"/>
              <a:t> + </a:t>
            </a:r>
            <a:r>
              <a:rPr lang="es-MX" dirty="0" err="1"/>
              <a:t>verdadero.positivo</a:t>
            </a:r>
            <a:r>
              <a:rPr lang="es-MX" dirty="0"/>
              <a:t>) / </a:t>
            </a:r>
            <a:r>
              <a:rPr lang="es-MX" dirty="0" err="1"/>
              <a:t>total.muestra</a:t>
            </a:r>
            <a:r>
              <a:rPr lang="es-MX" dirty="0"/>
              <a:t> </a:t>
            </a:r>
            <a:br>
              <a:rPr lang="es-MX" dirty="0"/>
            </a:br>
            <a:r>
              <a:rPr lang="es-MX" dirty="0"/>
              <a:t>0.7333 (73.33%)</a:t>
            </a:r>
          </a:p>
          <a:p>
            <a:pPr marL="457200" lvl="1" indent="0">
              <a:buNone/>
            </a:pPr>
            <a:r>
              <a:rPr lang="es-MX" dirty="0"/>
              <a:t>Porcentaje de falsos negativos</a:t>
            </a:r>
            <a:br>
              <a:rPr lang="es-MX" dirty="0"/>
            </a:br>
            <a:r>
              <a:rPr lang="es-MX" dirty="0" err="1"/>
              <a:t>falso.negativo</a:t>
            </a:r>
            <a:r>
              <a:rPr lang="es-MX" dirty="0"/>
              <a:t> / (</a:t>
            </a:r>
            <a:r>
              <a:rPr lang="es-MX" dirty="0" err="1"/>
              <a:t>falso.negativo</a:t>
            </a:r>
            <a:r>
              <a:rPr lang="es-MX" dirty="0"/>
              <a:t> + </a:t>
            </a:r>
            <a:r>
              <a:rPr lang="es-MX" dirty="0" err="1"/>
              <a:t>verdadero.positivo</a:t>
            </a:r>
            <a:r>
              <a:rPr lang="es-MX" dirty="0"/>
              <a:t>)</a:t>
            </a:r>
            <a:br>
              <a:rPr lang="es-MX" dirty="0"/>
            </a:br>
            <a:r>
              <a:rPr lang="es-MX" dirty="0"/>
              <a:t>0.0703 (7.03 %)</a:t>
            </a:r>
          </a:p>
          <a:p>
            <a:pPr marL="457200" lvl="1" indent="0">
              <a:buNone/>
            </a:pPr>
            <a:endParaRPr lang="es-MX" dirty="0"/>
          </a:p>
        </p:txBody>
      </p:sp>
      <p:sp>
        <p:nvSpPr>
          <p:cNvPr id="4" name="CuadroTexto 3">
            <a:extLst>
              <a:ext uri="{FF2B5EF4-FFF2-40B4-BE49-F238E27FC236}">
                <a16:creationId xmlns:a16="http://schemas.microsoft.com/office/drawing/2014/main" id="{3D954028-96AF-D657-5833-7E74EFC072A2}"/>
              </a:ext>
            </a:extLst>
          </p:cNvPr>
          <p:cNvSpPr txBox="1"/>
          <p:nvPr/>
        </p:nvSpPr>
        <p:spPr>
          <a:xfrm>
            <a:off x="478971" y="2837190"/>
            <a:ext cx="4256315" cy="1477328"/>
          </a:xfrm>
          <a:prstGeom prst="rect">
            <a:avLst/>
          </a:prstGeom>
          <a:noFill/>
        </p:spPr>
        <p:txBody>
          <a:bodyPr wrap="square" rtlCol="0">
            <a:spAutoFit/>
          </a:bodyPr>
          <a:lstStyle/>
          <a:p>
            <a:r>
              <a:rPr lang="en-US" dirty="0">
                <a:latin typeface="Consolas" panose="020B0609020204030204" pitchFamily="49" charset="0"/>
              </a:rPr>
              <a:t> Prediction</a:t>
            </a:r>
          </a:p>
          <a:p>
            <a:r>
              <a:rPr lang="en-US" dirty="0">
                <a:latin typeface="Consolas" panose="020B0609020204030204" pitchFamily="49" charset="0"/>
              </a:rPr>
              <a:t>True status  Fail Success Total</a:t>
            </a:r>
          </a:p>
          <a:p>
            <a:r>
              <a:rPr lang="en-US" dirty="0">
                <a:latin typeface="Consolas" panose="020B0609020204030204" pitchFamily="49" charset="0"/>
              </a:rPr>
              <a:t>    Fail     1461    4392  5853</a:t>
            </a:r>
          </a:p>
          <a:p>
            <a:r>
              <a:rPr lang="en-US" dirty="0">
                <a:latin typeface="Consolas" panose="020B0609020204030204" pitchFamily="49" charset="0"/>
              </a:rPr>
              <a:t>    Success  1015   13412 14427</a:t>
            </a:r>
          </a:p>
          <a:p>
            <a:r>
              <a:rPr lang="en-US" dirty="0">
                <a:latin typeface="Consolas" panose="020B0609020204030204" pitchFamily="49" charset="0"/>
              </a:rPr>
              <a:t>    Total    2476   17804 20280</a:t>
            </a:r>
            <a:endParaRPr lang="es-MX" dirty="0">
              <a:latin typeface="Consolas" panose="020B0609020204030204" pitchFamily="49" charset="0"/>
            </a:endParaRPr>
          </a:p>
        </p:txBody>
      </p:sp>
      <p:pic>
        <p:nvPicPr>
          <p:cNvPr id="6" name="Imagen 5" descr="Imagen que contiene Forma&#10;&#10;Descripción generada automáticamente">
            <a:extLst>
              <a:ext uri="{FF2B5EF4-FFF2-40B4-BE49-F238E27FC236}">
                <a16:creationId xmlns:a16="http://schemas.microsoft.com/office/drawing/2014/main" id="{DBA6408D-34EB-1D58-E947-2EFCF3E6C945}"/>
              </a:ext>
            </a:extLst>
          </p:cNvPr>
          <p:cNvPicPr>
            <a:picLocks noChangeAspect="1"/>
          </p:cNvPicPr>
          <p:nvPr/>
        </p:nvPicPr>
        <p:blipFill rotWithShape="1">
          <a:blip r:embed="rId2">
            <a:extLst>
              <a:ext uri="{28A0092B-C50C-407E-A947-70E740481C1C}">
                <a14:useLocalDpi xmlns:a14="http://schemas.microsoft.com/office/drawing/2010/main" val="0"/>
              </a:ext>
            </a:extLst>
          </a:blip>
          <a:srcRect l="17824" r="20320" b="7641"/>
          <a:stretch/>
        </p:blipFill>
        <p:spPr>
          <a:xfrm>
            <a:off x="6945085" y="2171109"/>
            <a:ext cx="4256316" cy="4028898"/>
          </a:xfrm>
          <a:prstGeom prst="rect">
            <a:avLst/>
          </a:prstGeom>
        </p:spPr>
      </p:pic>
    </p:spTree>
    <p:extLst>
      <p:ext uri="{BB962C8B-B14F-4D97-AF65-F5344CB8AC3E}">
        <p14:creationId xmlns:p14="http://schemas.microsoft.com/office/powerpoint/2010/main" val="22538227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8413CA5-1BB8-85A7-A4AD-255B7D7828BD}"/>
              </a:ext>
            </a:extLst>
          </p:cNvPr>
          <p:cNvSpPr>
            <a:spLocks noGrp="1"/>
          </p:cNvSpPr>
          <p:nvPr>
            <p:ph type="title"/>
          </p:nvPr>
        </p:nvSpPr>
        <p:spPr/>
        <p:txBody>
          <a:bodyPr/>
          <a:lstStyle/>
          <a:p>
            <a:r>
              <a:rPr lang="es-MX" dirty="0"/>
              <a:t>Conclusiones</a:t>
            </a:r>
          </a:p>
        </p:txBody>
      </p:sp>
      <p:sp>
        <p:nvSpPr>
          <p:cNvPr id="3" name="Marcador de contenido 2">
            <a:extLst>
              <a:ext uri="{FF2B5EF4-FFF2-40B4-BE49-F238E27FC236}">
                <a16:creationId xmlns:a16="http://schemas.microsoft.com/office/drawing/2014/main" id="{2A07BAE9-FA4C-D54D-E394-E3FF314B4488}"/>
              </a:ext>
            </a:extLst>
          </p:cNvPr>
          <p:cNvSpPr>
            <a:spLocks noGrp="1"/>
          </p:cNvSpPr>
          <p:nvPr>
            <p:ph idx="1"/>
          </p:nvPr>
        </p:nvSpPr>
        <p:spPr>
          <a:xfrm>
            <a:off x="677334" y="1513115"/>
            <a:ext cx="8596668" cy="4920342"/>
          </a:xfrm>
        </p:spPr>
        <p:txBody>
          <a:bodyPr>
            <a:normAutofit fontScale="92500" lnSpcReduction="20000"/>
          </a:bodyPr>
          <a:lstStyle/>
          <a:p>
            <a:pPr>
              <a:buFont typeface="+mj-lt"/>
              <a:buAutoNum type="arabicParenR"/>
            </a:pPr>
            <a:r>
              <a:rPr lang="es-MX" sz="1600" dirty="0"/>
              <a:t>Se analizaron con éxito los datos de la Encuesta Nacional de Salud y Nutrición (2012), utilizando las herramientas obtenidas durante el curso de Programación y Estadística con R</a:t>
            </a:r>
          </a:p>
          <a:p>
            <a:pPr>
              <a:buFont typeface="+mj-lt"/>
              <a:buAutoNum type="arabicParenR"/>
            </a:pPr>
            <a:r>
              <a:rPr lang="es-MX" sz="1600" dirty="0"/>
              <a:t>Mientras mayor sea la clase social se tiene menos probabilidad de presentar IA</a:t>
            </a:r>
          </a:p>
          <a:p>
            <a:pPr>
              <a:buFont typeface="+mj-lt"/>
              <a:buAutoNum type="arabicParenR"/>
            </a:pPr>
            <a:r>
              <a:rPr lang="es-MX" sz="1600" dirty="0"/>
              <a:t>Las familias de clase Media Baja tienen menor probabilidad de presentar IA que los de clase Baja</a:t>
            </a:r>
          </a:p>
          <a:p>
            <a:pPr>
              <a:buFont typeface="+mj-lt"/>
              <a:buAutoNum type="arabicParenR"/>
            </a:pPr>
            <a:r>
              <a:rPr lang="es-MX" sz="1600" dirty="0"/>
              <a:t>Las familias de clase Media tienen menor probabilidad de presentar IA que los de clase Baja</a:t>
            </a:r>
          </a:p>
          <a:p>
            <a:pPr>
              <a:buFont typeface="+mj-lt"/>
              <a:buAutoNum type="arabicParenR"/>
            </a:pPr>
            <a:r>
              <a:rPr lang="es-MX" sz="1600" dirty="0"/>
              <a:t>Las familias de clase Media Alta tienen menor probabilidad de presentar IA que los de clase Baja</a:t>
            </a:r>
          </a:p>
          <a:p>
            <a:pPr>
              <a:buFont typeface="+mj-lt"/>
              <a:buAutoNum type="arabicParenR"/>
            </a:pPr>
            <a:r>
              <a:rPr lang="es-MX" sz="1600" dirty="0"/>
              <a:t>Las familias de clase Alta tienen menor probabilidad de presentar IA que los de clase Baja</a:t>
            </a:r>
          </a:p>
          <a:p>
            <a:pPr>
              <a:buFont typeface="+mj-lt"/>
              <a:buAutoNum type="arabicParenR"/>
            </a:pPr>
            <a:r>
              <a:rPr lang="es-MX" sz="1600" dirty="0"/>
              <a:t>La probabilidad de IA en área rural es menor que en área urbana</a:t>
            </a:r>
          </a:p>
          <a:p>
            <a:pPr>
              <a:buFont typeface="+mj-lt"/>
              <a:buAutoNum type="arabicParenR"/>
            </a:pPr>
            <a:r>
              <a:rPr lang="es-MX" sz="1600" dirty="0"/>
              <a:t>A mayor número de personas en el hogar, mayor probabilidad de presentar IA</a:t>
            </a:r>
          </a:p>
          <a:p>
            <a:pPr>
              <a:buFont typeface="+mj-lt"/>
              <a:buAutoNum type="arabicParenR"/>
            </a:pPr>
            <a:r>
              <a:rPr lang="es-MX" sz="1600" dirty="0"/>
              <a:t>Hay mayor probabilidad de presentar IA si las familias cuentan con recursos financieros adicionales</a:t>
            </a:r>
          </a:p>
          <a:p>
            <a:pPr>
              <a:buFont typeface="+mj-lt"/>
              <a:buAutoNum type="arabicParenR"/>
            </a:pPr>
            <a:r>
              <a:rPr lang="es-MX" sz="1600" dirty="0"/>
              <a:t>Hay mayor probabilidad de presentar IA si la mujer funge como jefe de familia</a:t>
            </a:r>
          </a:p>
          <a:p>
            <a:pPr>
              <a:buFont typeface="+mj-lt"/>
              <a:buAutoNum type="arabicParenR"/>
            </a:pPr>
            <a:r>
              <a:rPr lang="es-MX" sz="1600" dirty="0"/>
              <a:t>Hay menor probabilidad de presentar IA si el jefe de familia cuenta con mas años de educación</a:t>
            </a:r>
          </a:p>
          <a:p>
            <a:pPr>
              <a:buFont typeface="+mj-lt"/>
              <a:buAutoNum type="arabicParenR"/>
            </a:pPr>
            <a:r>
              <a:rPr lang="es-MX" sz="1600" dirty="0"/>
              <a:t>Hay menor probabilidad de presentar IA si aumentamos el gasto en alimentos no saludable.</a:t>
            </a:r>
          </a:p>
        </p:txBody>
      </p:sp>
    </p:spTree>
    <p:extLst>
      <p:ext uri="{BB962C8B-B14F-4D97-AF65-F5344CB8AC3E}">
        <p14:creationId xmlns:p14="http://schemas.microsoft.com/office/powerpoint/2010/main" val="2347252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E123491-7744-67E0-0508-2C9E1BF509CE}"/>
              </a:ext>
            </a:extLst>
          </p:cNvPr>
          <p:cNvSpPr>
            <a:spLocks noGrp="1"/>
          </p:cNvSpPr>
          <p:nvPr>
            <p:ph type="title"/>
          </p:nvPr>
        </p:nvSpPr>
        <p:spPr/>
        <p:txBody>
          <a:bodyPr/>
          <a:lstStyle/>
          <a:p>
            <a:r>
              <a:rPr lang="es-MX" dirty="0"/>
              <a:t>Link al GitHub </a:t>
            </a:r>
          </a:p>
        </p:txBody>
      </p:sp>
      <p:sp>
        <p:nvSpPr>
          <p:cNvPr id="3" name="Marcador de contenido 2">
            <a:extLst>
              <a:ext uri="{FF2B5EF4-FFF2-40B4-BE49-F238E27FC236}">
                <a16:creationId xmlns:a16="http://schemas.microsoft.com/office/drawing/2014/main" id="{ADB964E8-A1B5-8D40-B937-0985CC333ADD}"/>
              </a:ext>
            </a:extLst>
          </p:cNvPr>
          <p:cNvSpPr>
            <a:spLocks noGrp="1"/>
          </p:cNvSpPr>
          <p:nvPr>
            <p:ph idx="1"/>
          </p:nvPr>
        </p:nvSpPr>
        <p:spPr/>
        <p:txBody>
          <a:bodyPr/>
          <a:lstStyle/>
          <a:p>
            <a:pPr marL="0" indent="0">
              <a:buNone/>
            </a:pPr>
            <a:r>
              <a:rPr lang="es-MX" dirty="0"/>
              <a:t> </a:t>
            </a:r>
            <a:r>
              <a:rPr lang="es-MX" sz="2400" dirty="0">
                <a:hlinkClick r:id="rId2"/>
              </a:rPr>
              <a:t>https://github.com/humbertogmtz/bedu-m2-r-team14</a:t>
            </a:r>
            <a:endParaRPr lang="es-MX" sz="2400" dirty="0"/>
          </a:p>
          <a:p>
            <a:pPr marL="0" indent="0">
              <a:buNone/>
            </a:pPr>
            <a:endParaRPr lang="es-MX" dirty="0"/>
          </a:p>
          <a:p>
            <a:pPr marL="0" indent="0">
              <a:buNone/>
            </a:pPr>
            <a:endParaRPr lang="es-MX" dirty="0"/>
          </a:p>
        </p:txBody>
      </p:sp>
    </p:spTree>
    <p:extLst>
      <p:ext uri="{BB962C8B-B14F-4D97-AF65-F5344CB8AC3E}">
        <p14:creationId xmlns:p14="http://schemas.microsoft.com/office/powerpoint/2010/main" val="42695891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DE4D06F-3465-B3FF-EB9A-71D74988A155}"/>
              </a:ext>
            </a:extLst>
          </p:cNvPr>
          <p:cNvSpPr>
            <a:spLocks noGrp="1"/>
          </p:cNvSpPr>
          <p:nvPr>
            <p:ph type="title"/>
          </p:nvPr>
        </p:nvSpPr>
        <p:spPr/>
        <p:txBody>
          <a:bodyPr/>
          <a:lstStyle/>
          <a:p>
            <a:r>
              <a:rPr lang="es-MX" dirty="0"/>
              <a:t>Objetivo.</a:t>
            </a:r>
          </a:p>
        </p:txBody>
      </p:sp>
      <p:sp>
        <p:nvSpPr>
          <p:cNvPr id="3" name="Marcador de contenido 2">
            <a:extLst>
              <a:ext uri="{FF2B5EF4-FFF2-40B4-BE49-F238E27FC236}">
                <a16:creationId xmlns:a16="http://schemas.microsoft.com/office/drawing/2014/main" id="{13CC72B4-72BE-BF18-0D0E-475FBF464DD2}"/>
              </a:ext>
            </a:extLst>
          </p:cNvPr>
          <p:cNvSpPr>
            <a:spLocks noGrp="1"/>
          </p:cNvSpPr>
          <p:nvPr>
            <p:ph idx="1"/>
          </p:nvPr>
        </p:nvSpPr>
        <p:spPr>
          <a:xfrm>
            <a:off x="677334" y="1571349"/>
            <a:ext cx="8596668" cy="4470014"/>
          </a:xfrm>
        </p:spPr>
        <p:txBody>
          <a:bodyPr>
            <a:normAutofit/>
          </a:bodyPr>
          <a:lstStyle/>
          <a:p>
            <a:pPr>
              <a:buFont typeface="Wingdings" panose="05000000000000000000" pitchFamily="2" charset="2"/>
              <a:buChar char="§"/>
            </a:pPr>
            <a:r>
              <a:rPr lang="es-MX" dirty="0"/>
              <a:t>Utilizando la siguiente base de datos. </a:t>
            </a:r>
            <a:r>
              <a:rPr lang="es-MX" dirty="0">
                <a:hlinkClick r:id="rId2"/>
              </a:rPr>
              <a:t>https://raw.githubusercontent.com/beduExpert/Programacion-R-Santander-2022/main/Sesion-06/data/advertising.csv</a:t>
            </a:r>
            <a:br>
              <a:rPr lang="es-MX" dirty="0"/>
            </a:br>
            <a:br>
              <a:rPr lang="es-MX" dirty="0"/>
            </a:br>
            <a:r>
              <a:rPr lang="es-MX" dirty="0"/>
              <a:t>Realizar los siguientes puntos:</a:t>
            </a:r>
          </a:p>
          <a:p>
            <a:pPr marL="571500" indent="-571500">
              <a:buFont typeface="+mj-lt"/>
              <a:buAutoNum type="romanUcPeriod"/>
            </a:pPr>
            <a:r>
              <a:rPr lang="es-MX" dirty="0"/>
              <a:t>Establecer si existe correlación entre los gastos en alimentos saludables ( o no saludables) con respecto al nivel socio económico, así mismo, si hay recursos financieros extras y si existe inseguridad alimentaria.</a:t>
            </a:r>
          </a:p>
          <a:p>
            <a:pPr marL="571500" indent="-571500">
              <a:buFont typeface="+mj-lt"/>
              <a:buAutoNum type="romanUcPeriod"/>
            </a:pPr>
            <a:r>
              <a:rPr lang="es-MX" dirty="0"/>
              <a:t>Determinar las posibles causas de la inseguridad alimentaria (IA).</a:t>
            </a:r>
          </a:p>
          <a:p>
            <a:pPr marL="571500" indent="-571500">
              <a:buFont typeface="+mj-lt"/>
              <a:buAutoNum type="romanUcPeriod"/>
            </a:pPr>
            <a:r>
              <a:rPr lang="es-MX" dirty="0"/>
              <a:t>Comprobar si los hogares con menor nivel socioeconómico tienden a gastar más en productos no saludables que las personas con mayores niveles socioeconómicos por lo que presentan cierta inseguridad alimentaria.</a:t>
            </a:r>
          </a:p>
        </p:txBody>
      </p:sp>
    </p:spTree>
    <p:extLst>
      <p:ext uri="{BB962C8B-B14F-4D97-AF65-F5344CB8AC3E}">
        <p14:creationId xmlns:p14="http://schemas.microsoft.com/office/powerpoint/2010/main" val="9482054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ECD7205-1B82-F3F0-2EE3-B22F04511709}"/>
              </a:ext>
            </a:extLst>
          </p:cNvPr>
          <p:cNvSpPr>
            <a:spLocks noGrp="1"/>
          </p:cNvSpPr>
          <p:nvPr>
            <p:ph type="title"/>
          </p:nvPr>
        </p:nvSpPr>
        <p:spPr/>
        <p:txBody>
          <a:bodyPr/>
          <a:lstStyle/>
          <a:p>
            <a:r>
              <a:rPr lang="es-MX" dirty="0"/>
              <a:t>Análisis Descriptivo</a:t>
            </a:r>
          </a:p>
        </p:txBody>
      </p:sp>
      <p:sp>
        <p:nvSpPr>
          <p:cNvPr id="3" name="Marcador de contenido 2">
            <a:extLst>
              <a:ext uri="{FF2B5EF4-FFF2-40B4-BE49-F238E27FC236}">
                <a16:creationId xmlns:a16="http://schemas.microsoft.com/office/drawing/2014/main" id="{E2808ABC-F9F2-4315-B04C-96882CE44C57}"/>
              </a:ext>
            </a:extLst>
          </p:cNvPr>
          <p:cNvSpPr>
            <a:spLocks noGrp="1"/>
          </p:cNvSpPr>
          <p:nvPr>
            <p:ph idx="1"/>
          </p:nvPr>
        </p:nvSpPr>
        <p:spPr/>
        <p:txBody>
          <a:bodyPr/>
          <a:lstStyle/>
          <a:p>
            <a:r>
              <a:rPr lang="es-MX" dirty="0"/>
              <a:t>Limpieza de datos y transformación de variables</a:t>
            </a:r>
          </a:p>
          <a:p>
            <a:pPr marL="0" indent="0">
              <a:buNone/>
            </a:pPr>
            <a:r>
              <a:rPr lang="es-MX" dirty="0" err="1"/>
              <a:t>Summary</a:t>
            </a:r>
            <a:r>
              <a:rPr lang="es-MX" dirty="0"/>
              <a:t> original (40809) vs </a:t>
            </a:r>
            <a:r>
              <a:rPr lang="es-MX" dirty="0" err="1"/>
              <a:t>summary</a:t>
            </a:r>
            <a:r>
              <a:rPr lang="es-MX" dirty="0"/>
              <a:t> </a:t>
            </a:r>
            <a:r>
              <a:rPr lang="es-MX" dirty="0" err="1"/>
              <a:t>clean</a:t>
            </a:r>
            <a:r>
              <a:rPr lang="es-MX" dirty="0"/>
              <a:t> (20280)</a:t>
            </a:r>
          </a:p>
        </p:txBody>
      </p:sp>
      <p:sp>
        <p:nvSpPr>
          <p:cNvPr id="4" name="CuadroTexto 3">
            <a:extLst>
              <a:ext uri="{FF2B5EF4-FFF2-40B4-BE49-F238E27FC236}">
                <a16:creationId xmlns:a16="http://schemas.microsoft.com/office/drawing/2014/main" id="{97540E58-ABF6-0C8B-8112-5D74DC9EBB1E}"/>
              </a:ext>
            </a:extLst>
          </p:cNvPr>
          <p:cNvSpPr txBox="1"/>
          <p:nvPr/>
        </p:nvSpPr>
        <p:spPr>
          <a:xfrm>
            <a:off x="566057" y="3142497"/>
            <a:ext cx="11440886" cy="3570208"/>
          </a:xfrm>
          <a:prstGeom prst="rect">
            <a:avLst/>
          </a:prstGeom>
          <a:noFill/>
        </p:spPr>
        <p:txBody>
          <a:bodyPr wrap="square" rtlCol="0">
            <a:spAutoFit/>
          </a:bodyPr>
          <a:lstStyle/>
          <a:p>
            <a:r>
              <a:rPr lang="es-MX" sz="1600" dirty="0">
                <a:latin typeface="Consolas" panose="020B0609020204030204" pitchFamily="49" charset="0"/>
              </a:rPr>
              <a:t> nse5f            </a:t>
            </a:r>
            <a:r>
              <a:rPr lang="es-MX" sz="1600" dirty="0" err="1">
                <a:latin typeface="Consolas" panose="020B0609020204030204" pitchFamily="49" charset="0"/>
              </a:rPr>
              <a:t>area</a:t>
            </a:r>
            <a:r>
              <a:rPr lang="es-MX" sz="1600" dirty="0">
                <a:latin typeface="Consolas" panose="020B0609020204030204" pitchFamily="49" charset="0"/>
              </a:rPr>
              <a:t>           </a:t>
            </a:r>
            <a:r>
              <a:rPr lang="es-MX" sz="1600" dirty="0" err="1">
                <a:latin typeface="Consolas" panose="020B0609020204030204" pitchFamily="49" charset="0"/>
              </a:rPr>
              <a:t>numpeho</a:t>
            </a:r>
            <a:r>
              <a:rPr lang="es-MX" sz="1600" dirty="0">
                <a:latin typeface="Consolas" panose="020B0609020204030204" pitchFamily="49" charset="0"/>
              </a:rPr>
              <a:t>          </a:t>
            </a:r>
            <a:r>
              <a:rPr lang="es-MX" sz="1600" dirty="0" err="1">
                <a:latin typeface="Consolas" panose="020B0609020204030204" pitchFamily="49" charset="0"/>
              </a:rPr>
              <a:t>refin</a:t>
            </a:r>
            <a:r>
              <a:rPr lang="es-MX" sz="1600" dirty="0">
                <a:latin typeface="Consolas" panose="020B0609020204030204" pitchFamily="49" charset="0"/>
              </a:rPr>
              <a:t>         </a:t>
            </a:r>
            <a:r>
              <a:rPr lang="es-MX" sz="1600" dirty="0" err="1">
                <a:latin typeface="Consolas" panose="020B0609020204030204" pitchFamily="49" charset="0"/>
              </a:rPr>
              <a:t>edadjef</a:t>
            </a:r>
            <a:r>
              <a:rPr lang="es-MX" sz="1600" dirty="0">
                <a:latin typeface="Consolas" panose="020B0609020204030204" pitchFamily="49" charset="0"/>
              </a:rPr>
              <a:t>         </a:t>
            </a:r>
            <a:r>
              <a:rPr lang="es-MX" sz="1600" dirty="0" err="1">
                <a:latin typeface="Consolas" panose="020B0609020204030204" pitchFamily="49" charset="0"/>
              </a:rPr>
              <a:t>sexojef</a:t>
            </a:r>
            <a:r>
              <a:rPr lang="es-MX" sz="1600" dirty="0">
                <a:latin typeface="Consolas" panose="020B0609020204030204" pitchFamily="49" charset="0"/>
              </a:rPr>
              <a:t>     </a:t>
            </a:r>
          </a:p>
          <a:p>
            <a:r>
              <a:rPr lang="es-MX" sz="1600" dirty="0">
                <a:latin typeface="Consolas" panose="020B0609020204030204" pitchFamily="49" charset="0"/>
              </a:rPr>
              <a:t> Bajo     :3553   Urbana:13959   Min.   : 1.000   No:16421   Min.   : 18.00   Hombre:15887  </a:t>
            </a:r>
          </a:p>
          <a:p>
            <a:r>
              <a:rPr lang="es-MX" sz="1600" dirty="0">
                <a:latin typeface="Consolas" panose="020B0609020204030204" pitchFamily="49" charset="0"/>
              </a:rPr>
              <a:t> MedioBajo:3927   Rural : 6321   1st Qu.: 3.000   Si: 3859   1st Qu.: 36.00   Mujer : 4393  </a:t>
            </a:r>
          </a:p>
          <a:p>
            <a:r>
              <a:rPr lang="es-MX" sz="1600" dirty="0">
                <a:latin typeface="Consolas" panose="020B0609020204030204" pitchFamily="49" charset="0"/>
              </a:rPr>
              <a:t> Medio    :4119                  Median : 4.000              Median : 46.00                 </a:t>
            </a:r>
          </a:p>
          <a:p>
            <a:r>
              <a:rPr lang="es-MX" sz="1600" dirty="0">
                <a:latin typeface="Consolas" panose="020B0609020204030204" pitchFamily="49" charset="0"/>
              </a:rPr>
              <a:t> MedioAlto:4364                  Mean   : 3.991              Mean   : 47.32                 </a:t>
            </a:r>
          </a:p>
          <a:p>
            <a:r>
              <a:rPr lang="es-MX" sz="1600" dirty="0">
                <a:latin typeface="Consolas" panose="020B0609020204030204" pitchFamily="49" charset="0"/>
              </a:rPr>
              <a:t> Alto     :4317                  3rd Qu.: 5.000              3rd Qu.: 57.00                 </a:t>
            </a:r>
          </a:p>
          <a:p>
            <a:r>
              <a:rPr lang="es-MX" sz="1600" dirty="0">
                <a:latin typeface="Consolas" panose="020B0609020204030204" pitchFamily="49" charset="0"/>
              </a:rPr>
              <a:t>                                 Max.   :19.000              Max.   :101.00                 </a:t>
            </a:r>
          </a:p>
          <a:p>
            <a:r>
              <a:rPr lang="es-MX" sz="1600" dirty="0">
                <a:latin typeface="Consolas" panose="020B0609020204030204" pitchFamily="49" charset="0"/>
              </a:rPr>
              <a:t>    </a:t>
            </a:r>
            <a:r>
              <a:rPr lang="es-MX" sz="1600" dirty="0" err="1">
                <a:latin typeface="Consolas" panose="020B0609020204030204" pitchFamily="49" charset="0"/>
              </a:rPr>
              <a:t>añosedu</a:t>
            </a:r>
            <a:r>
              <a:rPr lang="es-MX" sz="1600" dirty="0">
                <a:latin typeface="Consolas" panose="020B0609020204030204" pitchFamily="49" charset="0"/>
              </a:rPr>
              <a:t>      IA            </a:t>
            </a:r>
            <a:r>
              <a:rPr lang="es-MX" sz="1600" dirty="0" err="1">
                <a:latin typeface="Consolas" panose="020B0609020204030204" pitchFamily="49" charset="0"/>
              </a:rPr>
              <a:t>ln_als</a:t>
            </a:r>
            <a:r>
              <a:rPr lang="es-MX" sz="1600" dirty="0">
                <a:latin typeface="Consolas" panose="020B0609020204030204" pitchFamily="49" charset="0"/>
              </a:rPr>
              <a:t>         </a:t>
            </a:r>
            <a:r>
              <a:rPr lang="es-MX" sz="1600" dirty="0" err="1">
                <a:latin typeface="Consolas" panose="020B0609020204030204" pitchFamily="49" charset="0"/>
              </a:rPr>
              <a:t>ln_alns</a:t>
            </a:r>
            <a:r>
              <a:rPr lang="es-MX" sz="1600" dirty="0">
                <a:latin typeface="Consolas" panose="020B0609020204030204" pitchFamily="49" charset="0"/>
              </a:rPr>
              <a:t>     </a:t>
            </a:r>
          </a:p>
          <a:p>
            <a:r>
              <a:rPr lang="es-MX" sz="1600" dirty="0">
                <a:latin typeface="Consolas" panose="020B0609020204030204" pitchFamily="49" charset="0"/>
              </a:rPr>
              <a:t> Min.   : 0.0   No: 5853   Min.   :1.099   Min.   :0.000  </a:t>
            </a:r>
          </a:p>
          <a:p>
            <a:r>
              <a:rPr lang="es-MX" sz="1600" dirty="0">
                <a:latin typeface="Consolas" panose="020B0609020204030204" pitchFamily="49" charset="0"/>
              </a:rPr>
              <a:t> 1st Qu.: 9.0   Si:14427   1st Qu.:5.844   1st Qu.:3.401  </a:t>
            </a:r>
          </a:p>
          <a:p>
            <a:r>
              <a:rPr lang="es-MX" sz="1600" dirty="0">
                <a:latin typeface="Consolas" panose="020B0609020204030204" pitchFamily="49" charset="0"/>
              </a:rPr>
              <a:t> Median :12.0              Median :6.274   Median :4.007  </a:t>
            </a:r>
          </a:p>
          <a:p>
            <a:r>
              <a:rPr lang="es-MX" sz="1600" dirty="0">
                <a:latin typeface="Consolas" panose="020B0609020204030204" pitchFamily="49" charset="0"/>
              </a:rPr>
              <a:t> Mean   :10.9              Mean   :6.192   Mean   :4.119  </a:t>
            </a:r>
          </a:p>
          <a:p>
            <a:r>
              <a:rPr lang="es-MX" sz="1600" dirty="0">
                <a:latin typeface="Consolas" panose="020B0609020204030204" pitchFamily="49" charset="0"/>
              </a:rPr>
              <a:t> 3rd Qu.:12.0              3rd Qu.:6.633   3rd Qu.:4.868  </a:t>
            </a:r>
          </a:p>
          <a:p>
            <a:r>
              <a:rPr lang="es-MX" sz="1600" dirty="0">
                <a:latin typeface="Consolas" panose="020B0609020204030204" pitchFamily="49" charset="0"/>
              </a:rPr>
              <a:t> Max.   :24.0              Max.   :8.605   Max.   :8.298</a:t>
            </a:r>
          </a:p>
        </p:txBody>
      </p:sp>
    </p:spTree>
    <p:extLst>
      <p:ext uri="{BB962C8B-B14F-4D97-AF65-F5344CB8AC3E}">
        <p14:creationId xmlns:p14="http://schemas.microsoft.com/office/powerpoint/2010/main" val="41681938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68E6E5A-18D4-B6EA-674A-B996DCE7C035}"/>
              </a:ext>
            </a:extLst>
          </p:cNvPr>
          <p:cNvSpPr>
            <a:spLocks noGrp="1"/>
          </p:cNvSpPr>
          <p:nvPr>
            <p:ph type="title"/>
          </p:nvPr>
        </p:nvSpPr>
        <p:spPr/>
        <p:txBody>
          <a:bodyPr/>
          <a:lstStyle/>
          <a:p>
            <a:r>
              <a:rPr lang="es-MX" dirty="0"/>
              <a:t>Análisis Descriptivo</a:t>
            </a:r>
          </a:p>
        </p:txBody>
      </p:sp>
      <p:pic>
        <p:nvPicPr>
          <p:cNvPr id="5" name="Marcador de contenido 4" descr="Tabla&#10;&#10;Descripción generada automáticamente">
            <a:extLst>
              <a:ext uri="{FF2B5EF4-FFF2-40B4-BE49-F238E27FC236}">
                <a16:creationId xmlns:a16="http://schemas.microsoft.com/office/drawing/2014/main" id="{C0726E4A-452E-E009-3263-590EB09FAD86}"/>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r="45509"/>
          <a:stretch/>
        </p:blipFill>
        <p:spPr>
          <a:xfrm>
            <a:off x="3037734" y="1355187"/>
            <a:ext cx="4581525" cy="5323052"/>
          </a:xfrm>
        </p:spPr>
      </p:pic>
      <p:sp>
        <p:nvSpPr>
          <p:cNvPr id="10" name="CuadroTexto 9">
            <a:extLst>
              <a:ext uri="{FF2B5EF4-FFF2-40B4-BE49-F238E27FC236}">
                <a16:creationId xmlns:a16="http://schemas.microsoft.com/office/drawing/2014/main" id="{597A5EC8-B8BE-33B6-E4F4-F4BAA214E704}"/>
              </a:ext>
            </a:extLst>
          </p:cNvPr>
          <p:cNvSpPr txBox="1"/>
          <p:nvPr/>
        </p:nvSpPr>
        <p:spPr>
          <a:xfrm>
            <a:off x="3000643" y="1500326"/>
            <a:ext cx="1961965" cy="261610"/>
          </a:xfrm>
          <a:prstGeom prst="rect">
            <a:avLst/>
          </a:prstGeom>
          <a:noFill/>
        </p:spPr>
        <p:txBody>
          <a:bodyPr wrap="square" rtlCol="0">
            <a:spAutoFit/>
          </a:bodyPr>
          <a:lstStyle/>
          <a:p>
            <a:r>
              <a:rPr lang="es-MX" sz="1100" dirty="0"/>
              <a:t>Inseguridad alimetaria</a:t>
            </a:r>
            <a:endParaRPr lang="es-MX" sz="1600" dirty="0"/>
          </a:p>
        </p:txBody>
      </p:sp>
    </p:spTree>
    <p:extLst>
      <p:ext uri="{BB962C8B-B14F-4D97-AF65-F5344CB8AC3E}">
        <p14:creationId xmlns:p14="http://schemas.microsoft.com/office/powerpoint/2010/main" val="40707656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985D969-FA36-CE9E-19F5-C28486A598F3}"/>
              </a:ext>
            </a:extLst>
          </p:cNvPr>
          <p:cNvSpPr>
            <a:spLocks noGrp="1"/>
          </p:cNvSpPr>
          <p:nvPr>
            <p:ph type="title"/>
          </p:nvPr>
        </p:nvSpPr>
        <p:spPr/>
        <p:txBody>
          <a:bodyPr/>
          <a:lstStyle/>
          <a:p>
            <a:r>
              <a:rPr lang="es-MX" dirty="0"/>
              <a:t>Análisis Descriptivo</a:t>
            </a:r>
          </a:p>
        </p:txBody>
      </p:sp>
      <p:pic>
        <p:nvPicPr>
          <p:cNvPr id="7" name="Marcador de contenido 6" descr="Gráfico, Histograma&#10;&#10;Descripción generada automáticamente">
            <a:extLst>
              <a:ext uri="{FF2B5EF4-FFF2-40B4-BE49-F238E27FC236}">
                <a16:creationId xmlns:a16="http://schemas.microsoft.com/office/drawing/2014/main" id="{6FE5EDB5-17A7-7D2E-23E4-C0E44733DE7F}"/>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092192" y="1783830"/>
            <a:ext cx="6092190" cy="3862140"/>
          </a:xfrm>
        </p:spPr>
      </p:pic>
      <p:pic>
        <p:nvPicPr>
          <p:cNvPr id="9" name="Imagen 8" descr="Gráfico, Histograma&#10;&#10;Descripción generada automáticamente">
            <a:extLst>
              <a:ext uri="{FF2B5EF4-FFF2-40B4-BE49-F238E27FC236}">
                <a16:creationId xmlns:a16="http://schemas.microsoft.com/office/drawing/2014/main" id="{75C8978B-278D-E1CF-122D-28BFB25915E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737259"/>
            <a:ext cx="6092192" cy="3862140"/>
          </a:xfrm>
          <a:prstGeom prst="rect">
            <a:avLst/>
          </a:prstGeom>
        </p:spPr>
      </p:pic>
    </p:spTree>
    <p:extLst>
      <p:ext uri="{BB962C8B-B14F-4D97-AF65-F5344CB8AC3E}">
        <p14:creationId xmlns:p14="http://schemas.microsoft.com/office/powerpoint/2010/main" val="21000943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9193471-0771-617F-B363-3F21EFA70262}"/>
              </a:ext>
            </a:extLst>
          </p:cNvPr>
          <p:cNvSpPr>
            <a:spLocks noGrp="1"/>
          </p:cNvSpPr>
          <p:nvPr>
            <p:ph type="title"/>
          </p:nvPr>
        </p:nvSpPr>
        <p:spPr/>
        <p:txBody>
          <a:bodyPr/>
          <a:lstStyle/>
          <a:p>
            <a:r>
              <a:rPr lang="es-MX" dirty="0"/>
              <a:t>Análisis Descriptivo</a:t>
            </a:r>
          </a:p>
        </p:txBody>
      </p:sp>
      <p:pic>
        <p:nvPicPr>
          <p:cNvPr id="11" name="Marcador de contenido 10" descr="Gráfico&#10;&#10;Descripción generada automáticamente">
            <a:extLst>
              <a:ext uri="{FF2B5EF4-FFF2-40B4-BE49-F238E27FC236}">
                <a16:creationId xmlns:a16="http://schemas.microsoft.com/office/drawing/2014/main" id="{0CA881C7-0E0D-B71C-803B-F3E6359CF7B6}"/>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063342" y="1738087"/>
            <a:ext cx="6122630" cy="3881437"/>
          </a:xfrm>
        </p:spPr>
      </p:pic>
      <p:pic>
        <p:nvPicPr>
          <p:cNvPr id="13" name="Imagen 12" descr="Gráfico, Gráfico de cajas y bigotes&#10;&#10;Descripción generada automáticamente">
            <a:extLst>
              <a:ext uri="{FF2B5EF4-FFF2-40B4-BE49-F238E27FC236}">
                <a16:creationId xmlns:a16="http://schemas.microsoft.com/office/drawing/2014/main" id="{5AFA373F-72B4-F8E5-896F-B39D225B455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18" y="1727201"/>
            <a:ext cx="6122631" cy="3881437"/>
          </a:xfrm>
          <a:prstGeom prst="rect">
            <a:avLst/>
          </a:prstGeom>
        </p:spPr>
      </p:pic>
    </p:spTree>
    <p:extLst>
      <p:ext uri="{BB962C8B-B14F-4D97-AF65-F5344CB8AC3E}">
        <p14:creationId xmlns:p14="http://schemas.microsoft.com/office/powerpoint/2010/main" val="18645442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35B0328-BDF5-A85C-3F2F-731DECFB4D70}"/>
              </a:ext>
            </a:extLst>
          </p:cNvPr>
          <p:cNvSpPr>
            <a:spLocks noGrp="1"/>
          </p:cNvSpPr>
          <p:nvPr>
            <p:ph type="title"/>
          </p:nvPr>
        </p:nvSpPr>
        <p:spPr/>
        <p:txBody>
          <a:bodyPr/>
          <a:lstStyle/>
          <a:p>
            <a:r>
              <a:rPr lang="es-MX" dirty="0"/>
              <a:t>Cálculo de Probabilidades</a:t>
            </a:r>
          </a:p>
        </p:txBody>
      </p:sp>
      <p:sp>
        <p:nvSpPr>
          <p:cNvPr id="3" name="Marcador de contenido 2">
            <a:extLst>
              <a:ext uri="{FF2B5EF4-FFF2-40B4-BE49-F238E27FC236}">
                <a16:creationId xmlns:a16="http://schemas.microsoft.com/office/drawing/2014/main" id="{97818D1B-7EFD-16DF-544D-A3C57E66D40D}"/>
              </a:ext>
            </a:extLst>
          </p:cNvPr>
          <p:cNvSpPr>
            <a:spLocks noGrp="1"/>
          </p:cNvSpPr>
          <p:nvPr>
            <p:ph idx="1"/>
          </p:nvPr>
        </p:nvSpPr>
        <p:spPr>
          <a:xfrm>
            <a:off x="677334" y="1930400"/>
            <a:ext cx="8596668" cy="4110962"/>
          </a:xfrm>
        </p:spPr>
        <p:txBody>
          <a:bodyPr/>
          <a:lstStyle/>
          <a:p>
            <a:r>
              <a:rPr lang="es-MX" dirty="0"/>
              <a:t>De acuerdo a la tabla de frecuencias del porcentaje de población Mexicana que presenta inseguridad alimentaria vs Nivel Socioeconómico, si se selecciona un grupo de 100 personas, ¿Cuál es la probabilidad de que 70 personas o mas de </a:t>
            </a:r>
            <a:r>
              <a:rPr lang="es-MX" dirty="0">
                <a:solidFill>
                  <a:srgbClr val="FFC000"/>
                </a:solidFill>
              </a:rPr>
              <a:t>clase alta</a:t>
            </a:r>
            <a:r>
              <a:rPr lang="es-MX" dirty="0"/>
              <a:t>, de </a:t>
            </a:r>
            <a:r>
              <a:rPr lang="es-MX" dirty="0">
                <a:solidFill>
                  <a:srgbClr val="00B050"/>
                </a:solidFill>
              </a:rPr>
              <a:t>clase media </a:t>
            </a:r>
            <a:r>
              <a:rPr lang="es-MX" dirty="0"/>
              <a:t>y de </a:t>
            </a:r>
            <a:r>
              <a:rPr lang="es-MX" dirty="0">
                <a:solidFill>
                  <a:srgbClr val="00B0F0"/>
                </a:solidFill>
              </a:rPr>
              <a:t>clase baja </a:t>
            </a:r>
            <a:r>
              <a:rPr lang="es-MX" dirty="0"/>
              <a:t>presente inseguridad alimentaria?</a:t>
            </a:r>
          </a:p>
          <a:p>
            <a:endParaRPr lang="es-MX" dirty="0"/>
          </a:p>
        </p:txBody>
      </p:sp>
      <p:pic>
        <p:nvPicPr>
          <p:cNvPr id="5" name="Imagen 4" descr="Tabla&#10;&#10;Descripción generada automáticamente">
            <a:extLst>
              <a:ext uri="{FF2B5EF4-FFF2-40B4-BE49-F238E27FC236}">
                <a16:creationId xmlns:a16="http://schemas.microsoft.com/office/drawing/2014/main" id="{0DBACC54-49CC-3114-8A68-A27151D1048E}"/>
              </a:ext>
            </a:extLst>
          </p:cNvPr>
          <p:cNvPicPr>
            <a:picLocks noChangeAspect="1"/>
          </p:cNvPicPr>
          <p:nvPr/>
        </p:nvPicPr>
        <p:blipFill rotWithShape="1">
          <a:blip r:embed="rId2">
            <a:extLst>
              <a:ext uri="{28A0092B-C50C-407E-A947-70E740481C1C}">
                <a14:useLocalDpi xmlns:a14="http://schemas.microsoft.com/office/drawing/2010/main" val="0"/>
              </a:ext>
            </a:extLst>
          </a:blip>
          <a:srcRect r="21791" b="77192"/>
          <a:stretch/>
        </p:blipFill>
        <p:spPr>
          <a:xfrm>
            <a:off x="562590" y="3343431"/>
            <a:ext cx="9128164" cy="1685375"/>
          </a:xfrm>
          <a:prstGeom prst="rect">
            <a:avLst/>
          </a:prstGeom>
        </p:spPr>
      </p:pic>
      <p:sp>
        <p:nvSpPr>
          <p:cNvPr id="6" name="Rectángulo 5">
            <a:extLst>
              <a:ext uri="{FF2B5EF4-FFF2-40B4-BE49-F238E27FC236}">
                <a16:creationId xmlns:a16="http://schemas.microsoft.com/office/drawing/2014/main" id="{51C00AF9-894F-8827-1634-7F03E24F8E74}"/>
              </a:ext>
            </a:extLst>
          </p:cNvPr>
          <p:cNvSpPr/>
          <p:nvPr/>
        </p:nvSpPr>
        <p:spPr>
          <a:xfrm>
            <a:off x="6764322" y="4542262"/>
            <a:ext cx="1265276" cy="297431"/>
          </a:xfrm>
          <a:prstGeom prst="rect">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8" name="CuadroTexto 7">
            <a:extLst>
              <a:ext uri="{FF2B5EF4-FFF2-40B4-BE49-F238E27FC236}">
                <a16:creationId xmlns:a16="http://schemas.microsoft.com/office/drawing/2014/main" id="{363C6A7E-8B56-321A-F9EC-FE05489D2D25}"/>
              </a:ext>
            </a:extLst>
          </p:cNvPr>
          <p:cNvSpPr txBox="1"/>
          <p:nvPr/>
        </p:nvSpPr>
        <p:spPr>
          <a:xfrm>
            <a:off x="743349" y="5028806"/>
            <a:ext cx="6103854" cy="1477328"/>
          </a:xfrm>
          <a:prstGeom prst="rect">
            <a:avLst/>
          </a:prstGeom>
          <a:noFill/>
        </p:spPr>
        <p:txBody>
          <a:bodyPr wrap="square">
            <a:spAutoFit/>
          </a:bodyPr>
          <a:lstStyle/>
          <a:p>
            <a:pPr marL="0" indent="0">
              <a:buNone/>
            </a:pPr>
            <a:r>
              <a:rPr lang="es-MX" dirty="0"/>
              <a:t>P(70 personas o más de </a:t>
            </a:r>
            <a:r>
              <a:rPr lang="es-MX" dirty="0">
                <a:solidFill>
                  <a:srgbClr val="FFC000"/>
                </a:solidFill>
              </a:rPr>
              <a:t>clase alta</a:t>
            </a:r>
            <a:r>
              <a:rPr lang="es-MX" dirty="0"/>
              <a:t>) = 0.0012%</a:t>
            </a:r>
          </a:p>
          <a:p>
            <a:pPr marL="0" indent="0">
              <a:buNone/>
            </a:pPr>
            <a:endParaRPr lang="es-MX" dirty="0"/>
          </a:p>
          <a:p>
            <a:pPr marL="0" indent="0">
              <a:buNone/>
            </a:pPr>
            <a:r>
              <a:rPr lang="es-MX" dirty="0"/>
              <a:t>P(70 personas o más de </a:t>
            </a:r>
            <a:r>
              <a:rPr lang="es-MX" dirty="0">
                <a:solidFill>
                  <a:srgbClr val="00B050"/>
                </a:solidFill>
              </a:rPr>
              <a:t>clase media</a:t>
            </a:r>
            <a:r>
              <a:rPr lang="es-MX" dirty="0"/>
              <a:t>) = 89.91%</a:t>
            </a:r>
          </a:p>
          <a:p>
            <a:pPr marL="0" indent="0">
              <a:buNone/>
            </a:pPr>
            <a:endParaRPr lang="es-MX" dirty="0"/>
          </a:p>
          <a:p>
            <a:pPr marL="0" indent="0">
              <a:buNone/>
            </a:pPr>
            <a:r>
              <a:rPr lang="es-MX" dirty="0"/>
              <a:t>P(70 personas o más de </a:t>
            </a:r>
            <a:r>
              <a:rPr lang="es-MX" dirty="0">
                <a:solidFill>
                  <a:srgbClr val="00B0F0"/>
                </a:solidFill>
              </a:rPr>
              <a:t>clase baja</a:t>
            </a:r>
            <a:r>
              <a:rPr lang="es-MX" dirty="0"/>
              <a:t>) = 99.26%</a:t>
            </a:r>
          </a:p>
        </p:txBody>
      </p:sp>
      <p:sp>
        <p:nvSpPr>
          <p:cNvPr id="9" name="Rectángulo 8">
            <a:extLst>
              <a:ext uri="{FF2B5EF4-FFF2-40B4-BE49-F238E27FC236}">
                <a16:creationId xmlns:a16="http://schemas.microsoft.com/office/drawing/2014/main" id="{5929FA85-88F5-E3B8-E671-C90E575725CF}"/>
              </a:ext>
            </a:extLst>
          </p:cNvPr>
          <p:cNvSpPr/>
          <p:nvPr/>
        </p:nvSpPr>
        <p:spPr>
          <a:xfrm>
            <a:off x="4042893" y="4520761"/>
            <a:ext cx="1265276" cy="297431"/>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Rectángulo 9">
            <a:extLst>
              <a:ext uri="{FF2B5EF4-FFF2-40B4-BE49-F238E27FC236}">
                <a16:creationId xmlns:a16="http://schemas.microsoft.com/office/drawing/2014/main" id="{F12E1D63-8410-C92C-CEFF-9D9AB06F305B}"/>
              </a:ext>
            </a:extLst>
          </p:cNvPr>
          <p:cNvSpPr/>
          <p:nvPr/>
        </p:nvSpPr>
        <p:spPr>
          <a:xfrm>
            <a:off x="1353621" y="4531783"/>
            <a:ext cx="1265276" cy="297431"/>
          </a:xfrm>
          <a:prstGeom prst="rect">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39744121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DC6B3F6-3FD1-0FCC-111F-EB3444B28F53}"/>
              </a:ext>
            </a:extLst>
          </p:cNvPr>
          <p:cNvSpPr>
            <a:spLocks noGrp="1"/>
          </p:cNvSpPr>
          <p:nvPr>
            <p:ph type="title"/>
          </p:nvPr>
        </p:nvSpPr>
        <p:spPr/>
        <p:txBody>
          <a:bodyPr/>
          <a:lstStyle/>
          <a:p>
            <a:r>
              <a:rPr lang="es-MX" dirty="0"/>
              <a:t>Planteamiento de Hipótesis Estadísticas</a:t>
            </a:r>
          </a:p>
        </p:txBody>
      </p:sp>
      <p:sp>
        <p:nvSpPr>
          <p:cNvPr id="3" name="Marcador de contenido 2">
            <a:extLst>
              <a:ext uri="{FF2B5EF4-FFF2-40B4-BE49-F238E27FC236}">
                <a16:creationId xmlns:a16="http://schemas.microsoft.com/office/drawing/2014/main" id="{C82E159B-22F5-2327-E3B9-5FC5229C811A}"/>
              </a:ext>
            </a:extLst>
          </p:cNvPr>
          <p:cNvSpPr>
            <a:spLocks noGrp="1"/>
          </p:cNvSpPr>
          <p:nvPr>
            <p:ph idx="1"/>
          </p:nvPr>
        </p:nvSpPr>
        <p:spPr>
          <a:xfrm>
            <a:off x="838200" y="1580225"/>
            <a:ext cx="10515600" cy="4596738"/>
          </a:xfrm>
        </p:spPr>
        <p:txBody>
          <a:bodyPr>
            <a:normAutofit/>
          </a:bodyPr>
          <a:lstStyle/>
          <a:p>
            <a:pPr marL="0" indent="0">
              <a:buNone/>
            </a:pPr>
            <a:r>
              <a:rPr lang="es-MX" sz="2000" dirty="0"/>
              <a:t>La mayoría de las personas afirman que los hogares con menor nivel socioeconómico tienden a gastar más en productos no saludables que las personas con mayores niveles socioeconómicos</a:t>
            </a:r>
          </a:p>
          <a:p>
            <a:pPr marL="0" indent="0">
              <a:buNone/>
            </a:pPr>
            <a:r>
              <a:rPr lang="es-MX" sz="2000" dirty="0"/>
              <a:t>Planteamiento de hipótesis:</a:t>
            </a:r>
          </a:p>
          <a:p>
            <a:pPr marL="0" indent="0">
              <a:buNone/>
            </a:pPr>
            <a:r>
              <a:rPr lang="es-MX" sz="2000" dirty="0"/>
              <a:t>	H</a:t>
            </a:r>
            <a:r>
              <a:rPr lang="es-MX" sz="1600" dirty="0"/>
              <a:t>o</a:t>
            </a:r>
            <a:r>
              <a:rPr lang="es-MX" sz="2000" dirty="0"/>
              <a:t>: </a:t>
            </a:r>
            <a:r>
              <a:rPr lang="es-MX" sz="2000" dirty="0" err="1"/>
              <a:t>prom_ln_alns_baja</a:t>
            </a:r>
            <a:r>
              <a:rPr lang="es-MX" sz="2000" dirty="0"/>
              <a:t> &lt;= </a:t>
            </a:r>
            <a:r>
              <a:rPr lang="es-MX" sz="2000" dirty="0" err="1"/>
              <a:t>prom_ln_alns_alta</a:t>
            </a:r>
            <a:r>
              <a:rPr lang="es-MX" sz="2000" dirty="0"/>
              <a:t> </a:t>
            </a:r>
            <a:br>
              <a:rPr lang="es-MX" sz="2000" dirty="0"/>
            </a:br>
            <a:r>
              <a:rPr lang="es-MX" sz="2000" dirty="0"/>
              <a:t>	H</a:t>
            </a:r>
            <a:r>
              <a:rPr lang="es-MX" sz="1600" dirty="0"/>
              <a:t>a</a:t>
            </a:r>
            <a:r>
              <a:rPr lang="es-MX" sz="2000" dirty="0"/>
              <a:t>: </a:t>
            </a:r>
            <a:r>
              <a:rPr lang="es-MX" sz="2000" dirty="0" err="1"/>
              <a:t>prom_ln_alns_baja</a:t>
            </a:r>
            <a:r>
              <a:rPr lang="es-MX" sz="2000" dirty="0"/>
              <a:t> &gt; </a:t>
            </a:r>
            <a:r>
              <a:rPr lang="es-MX" sz="2000" dirty="0" err="1"/>
              <a:t>prom_ln_alns_alta</a:t>
            </a:r>
            <a:endParaRPr lang="es-MX" sz="2000" dirty="0"/>
          </a:p>
        </p:txBody>
      </p:sp>
      <p:sp>
        <p:nvSpPr>
          <p:cNvPr id="4" name="CuadroTexto 3">
            <a:extLst>
              <a:ext uri="{FF2B5EF4-FFF2-40B4-BE49-F238E27FC236}">
                <a16:creationId xmlns:a16="http://schemas.microsoft.com/office/drawing/2014/main" id="{92CE6C7C-BB3C-3491-2D83-9B28BEF10F84}"/>
              </a:ext>
            </a:extLst>
          </p:cNvPr>
          <p:cNvSpPr txBox="1"/>
          <p:nvPr/>
        </p:nvSpPr>
        <p:spPr>
          <a:xfrm>
            <a:off x="324005" y="3892005"/>
            <a:ext cx="5237825" cy="2492990"/>
          </a:xfrm>
          <a:prstGeom prst="rect">
            <a:avLst/>
          </a:prstGeom>
          <a:noFill/>
        </p:spPr>
        <p:txBody>
          <a:bodyPr wrap="square" rtlCol="0">
            <a:spAutoFit/>
          </a:bodyPr>
          <a:lstStyle/>
          <a:p>
            <a:r>
              <a:rPr lang="es-MX" sz="1200" b="1" dirty="0">
                <a:latin typeface="Consolas" panose="020B0609020204030204" pitchFamily="49" charset="0"/>
              </a:rPr>
              <a:t>	F test </a:t>
            </a:r>
            <a:r>
              <a:rPr lang="es-MX" sz="1200" b="1" dirty="0" err="1">
                <a:latin typeface="Consolas" panose="020B0609020204030204" pitchFamily="49" charset="0"/>
              </a:rPr>
              <a:t>to</a:t>
            </a:r>
            <a:r>
              <a:rPr lang="es-MX" sz="1200" b="1" dirty="0">
                <a:latin typeface="Consolas" panose="020B0609020204030204" pitchFamily="49" charset="0"/>
              </a:rPr>
              <a:t> compare </a:t>
            </a:r>
            <a:r>
              <a:rPr lang="es-MX" sz="1200" b="1" dirty="0" err="1">
                <a:latin typeface="Consolas" panose="020B0609020204030204" pitchFamily="49" charset="0"/>
              </a:rPr>
              <a:t>two</a:t>
            </a:r>
            <a:r>
              <a:rPr lang="es-MX" sz="1200" b="1" dirty="0">
                <a:latin typeface="Consolas" panose="020B0609020204030204" pitchFamily="49" charset="0"/>
              </a:rPr>
              <a:t> </a:t>
            </a:r>
            <a:r>
              <a:rPr lang="es-MX" sz="1200" b="1" dirty="0" err="1">
                <a:latin typeface="Consolas" panose="020B0609020204030204" pitchFamily="49" charset="0"/>
              </a:rPr>
              <a:t>variances</a:t>
            </a:r>
            <a:endParaRPr lang="es-MX" sz="1200" b="1" dirty="0">
              <a:latin typeface="Consolas" panose="020B0609020204030204" pitchFamily="49" charset="0"/>
            </a:endParaRPr>
          </a:p>
          <a:p>
            <a:endParaRPr lang="es-MX" sz="1200" dirty="0">
              <a:latin typeface="Consolas" panose="020B0609020204030204" pitchFamily="49" charset="0"/>
            </a:endParaRPr>
          </a:p>
          <a:p>
            <a:r>
              <a:rPr lang="es-MX" sz="1200" dirty="0">
                <a:latin typeface="Consolas" panose="020B0609020204030204" pitchFamily="49" charset="0"/>
              </a:rPr>
              <a:t>data:  </a:t>
            </a:r>
            <a:r>
              <a:rPr lang="es-MX" sz="1200" dirty="0" err="1">
                <a:latin typeface="Consolas" panose="020B0609020204030204" pitchFamily="49" charset="0"/>
              </a:rPr>
              <a:t>df.clean</a:t>
            </a:r>
            <a:r>
              <a:rPr lang="es-MX" sz="1200" dirty="0">
                <a:latin typeface="Consolas" panose="020B0609020204030204" pitchFamily="49" charset="0"/>
              </a:rPr>
              <a:t>[df.clean$nse5f == "Bajo", "</a:t>
            </a:r>
            <a:r>
              <a:rPr lang="es-MX" sz="1200" dirty="0" err="1">
                <a:latin typeface="Consolas" panose="020B0609020204030204" pitchFamily="49" charset="0"/>
              </a:rPr>
              <a:t>ln_alns</a:t>
            </a:r>
            <a:r>
              <a:rPr lang="es-MX" sz="1200" dirty="0">
                <a:latin typeface="Consolas" panose="020B0609020204030204" pitchFamily="49" charset="0"/>
              </a:rPr>
              <a:t>"] and </a:t>
            </a:r>
            <a:r>
              <a:rPr lang="es-MX" sz="1200" dirty="0" err="1">
                <a:latin typeface="Consolas" panose="020B0609020204030204" pitchFamily="49" charset="0"/>
              </a:rPr>
              <a:t>df.clean</a:t>
            </a:r>
            <a:r>
              <a:rPr lang="es-MX" sz="1200" dirty="0">
                <a:latin typeface="Consolas" panose="020B0609020204030204" pitchFamily="49" charset="0"/>
              </a:rPr>
              <a:t>[df.clean$nse5f == "Alto", "</a:t>
            </a:r>
            <a:r>
              <a:rPr lang="es-MX" sz="1200" dirty="0" err="1">
                <a:latin typeface="Consolas" panose="020B0609020204030204" pitchFamily="49" charset="0"/>
              </a:rPr>
              <a:t>ln_alns</a:t>
            </a:r>
            <a:r>
              <a:rPr lang="es-MX" sz="1200" dirty="0">
                <a:latin typeface="Consolas" panose="020B0609020204030204" pitchFamily="49" charset="0"/>
              </a:rPr>
              <a:t>"]</a:t>
            </a:r>
          </a:p>
          <a:p>
            <a:r>
              <a:rPr lang="es-MX" sz="1200" dirty="0">
                <a:latin typeface="Consolas" panose="020B0609020204030204" pitchFamily="49" charset="0"/>
              </a:rPr>
              <a:t>F = 0.79317, </a:t>
            </a:r>
            <a:r>
              <a:rPr lang="es-MX" sz="1200" dirty="0" err="1">
                <a:latin typeface="Consolas" panose="020B0609020204030204" pitchFamily="49" charset="0"/>
              </a:rPr>
              <a:t>num</a:t>
            </a:r>
            <a:r>
              <a:rPr lang="es-MX" sz="1200" dirty="0">
                <a:latin typeface="Consolas" panose="020B0609020204030204" pitchFamily="49" charset="0"/>
              </a:rPr>
              <a:t> </a:t>
            </a:r>
            <a:r>
              <a:rPr lang="es-MX" sz="1200" dirty="0" err="1">
                <a:latin typeface="Consolas" panose="020B0609020204030204" pitchFamily="49" charset="0"/>
              </a:rPr>
              <a:t>df</a:t>
            </a:r>
            <a:r>
              <a:rPr lang="es-MX" sz="1200" dirty="0">
                <a:latin typeface="Consolas" panose="020B0609020204030204" pitchFamily="49" charset="0"/>
              </a:rPr>
              <a:t> = 3552, </a:t>
            </a:r>
            <a:r>
              <a:rPr lang="es-MX" sz="1200" dirty="0" err="1">
                <a:latin typeface="Consolas" panose="020B0609020204030204" pitchFamily="49" charset="0"/>
              </a:rPr>
              <a:t>denom</a:t>
            </a:r>
            <a:r>
              <a:rPr lang="es-MX" sz="1200" dirty="0">
                <a:latin typeface="Consolas" panose="020B0609020204030204" pitchFamily="49" charset="0"/>
              </a:rPr>
              <a:t> </a:t>
            </a:r>
            <a:r>
              <a:rPr lang="es-MX" sz="1200" dirty="0" err="1">
                <a:latin typeface="Consolas" panose="020B0609020204030204" pitchFamily="49" charset="0"/>
              </a:rPr>
              <a:t>df</a:t>
            </a:r>
            <a:r>
              <a:rPr lang="es-MX" sz="1200" dirty="0">
                <a:latin typeface="Consolas" panose="020B0609020204030204" pitchFamily="49" charset="0"/>
              </a:rPr>
              <a:t> = 4316, p-</a:t>
            </a:r>
            <a:r>
              <a:rPr lang="es-MX" sz="1200" dirty="0" err="1">
                <a:latin typeface="Consolas" panose="020B0609020204030204" pitchFamily="49" charset="0"/>
              </a:rPr>
              <a:t>value</a:t>
            </a:r>
            <a:r>
              <a:rPr lang="es-MX" sz="1200" dirty="0">
                <a:latin typeface="Consolas" panose="020B0609020204030204" pitchFamily="49" charset="0"/>
              </a:rPr>
              <a:t> = 6.199e-13</a:t>
            </a:r>
          </a:p>
          <a:p>
            <a:r>
              <a:rPr lang="es-MX" sz="1200" dirty="0">
                <a:latin typeface="Consolas" panose="020B0609020204030204" pitchFamily="49" charset="0"/>
              </a:rPr>
              <a:t>alternative </a:t>
            </a:r>
            <a:r>
              <a:rPr lang="es-MX" sz="1200" dirty="0" err="1">
                <a:latin typeface="Consolas" panose="020B0609020204030204" pitchFamily="49" charset="0"/>
              </a:rPr>
              <a:t>hypothesis</a:t>
            </a:r>
            <a:r>
              <a:rPr lang="es-MX" sz="1200" dirty="0">
                <a:latin typeface="Consolas" panose="020B0609020204030204" pitchFamily="49" charset="0"/>
              </a:rPr>
              <a:t>: true ratio </a:t>
            </a:r>
            <a:r>
              <a:rPr lang="es-MX" sz="1200" dirty="0" err="1">
                <a:latin typeface="Consolas" panose="020B0609020204030204" pitchFamily="49" charset="0"/>
              </a:rPr>
              <a:t>of</a:t>
            </a:r>
            <a:r>
              <a:rPr lang="es-MX" sz="1200" dirty="0">
                <a:latin typeface="Consolas" panose="020B0609020204030204" pitchFamily="49" charset="0"/>
              </a:rPr>
              <a:t> </a:t>
            </a:r>
            <a:r>
              <a:rPr lang="es-MX" sz="1200" dirty="0" err="1">
                <a:latin typeface="Consolas" panose="020B0609020204030204" pitchFamily="49" charset="0"/>
              </a:rPr>
              <a:t>variances</a:t>
            </a:r>
            <a:r>
              <a:rPr lang="es-MX" sz="1200" dirty="0">
                <a:latin typeface="Consolas" panose="020B0609020204030204" pitchFamily="49" charset="0"/>
              </a:rPr>
              <a:t> </a:t>
            </a:r>
            <a:r>
              <a:rPr lang="es-MX" sz="1200" dirty="0" err="1">
                <a:latin typeface="Consolas" panose="020B0609020204030204" pitchFamily="49" charset="0"/>
              </a:rPr>
              <a:t>is</a:t>
            </a:r>
            <a:r>
              <a:rPr lang="es-MX" sz="1200" dirty="0">
                <a:latin typeface="Consolas" panose="020B0609020204030204" pitchFamily="49" charset="0"/>
              </a:rPr>
              <a:t> </a:t>
            </a:r>
            <a:r>
              <a:rPr lang="es-MX" sz="1200" dirty="0" err="1">
                <a:latin typeface="Consolas" panose="020B0609020204030204" pitchFamily="49" charset="0"/>
              </a:rPr>
              <a:t>not</a:t>
            </a:r>
            <a:r>
              <a:rPr lang="es-MX" sz="1200" dirty="0">
                <a:latin typeface="Consolas" panose="020B0609020204030204" pitchFamily="49" charset="0"/>
              </a:rPr>
              <a:t> </a:t>
            </a:r>
            <a:r>
              <a:rPr lang="es-MX" sz="1200" dirty="0" err="1">
                <a:latin typeface="Consolas" panose="020B0609020204030204" pitchFamily="49" charset="0"/>
              </a:rPr>
              <a:t>equal</a:t>
            </a:r>
            <a:r>
              <a:rPr lang="es-MX" sz="1200" dirty="0">
                <a:latin typeface="Consolas" panose="020B0609020204030204" pitchFamily="49" charset="0"/>
              </a:rPr>
              <a:t> </a:t>
            </a:r>
            <a:r>
              <a:rPr lang="es-MX" sz="1200" dirty="0" err="1">
                <a:latin typeface="Consolas" panose="020B0609020204030204" pitchFamily="49" charset="0"/>
              </a:rPr>
              <a:t>to</a:t>
            </a:r>
            <a:r>
              <a:rPr lang="es-MX" sz="1200" dirty="0">
                <a:latin typeface="Consolas" panose="020B0609020204030204" pitchFamily="49" charset="0"/>
              </a:rPr>
              <a:t> 1</a:t>
            </a:r>
          </a:p>
          <a:p>
            <a:r>
              <a:rPr lang="es-MX" sz="1200" dirty="0">
                <a:latin typeface="Consolas" panose="020B0609020204030204" pitchFamily="49" charset="0"/>
              </a:rPr>
              <a:t>95 </a:t>
            </a:r>
            <a:r>
              <a:rPr lang="es-MX" sz="1200" dirty="0" err="1">
                <a:latin typeface="Consolas" panose="020B0609020204030204" pitchFamily="49" charset="0"/>
              </a:rPr>
              <a:t>percent</a:t>
            </a:r>
            <a:r>
              <a:rPr lang="es-MX" sz="1200" dirty="0">
                <a:latin typeface="Consolas" panose="020B0609020204030204" pitchFamily="49" charset="0"/>
              </a:rPr>
              <a:t> </a:t>
            </a:r>
            <a:r>
              <a:rPr lang="es-MX" sz="1200" dirty="0" err="1">
                <a:latin typeface="Consolas" panose="020B0609020204030204" pitchFamily="49" charset="0"/>
              </a:rPr>
              <a:t>confidence</a:t>
            </a:r>
            <a:r>
              <a:rPr lang="es-MX" sz="1200" dirty="0">
                <a:latin typeface="Consolas" panose="020B0609020204030204" pitchFamily="49" charset="0"/>
              </a:rPr>
              <a:t> </a:t>
            </a:r>
            <a:r>
              <a:rPr lang="es-MX" sz="1200" dirty="0" err="1">
                <a:latin typeface="Consolas" panose="020B0609020204030204" pitchFamily="49" charset="0"/>
              </a:rPr>
              <a:t>interval</a:t>
            </a:r>
            <a:r>
              <a:rPr lang="es-MX" sz="1200" dirty="0">
                <a:latin typeface="Consolas" panose="020B0609020204030204" pitchFamily="49" charset="0"/>
              </a:rPr>
              <a:t>:</a:t>
            </a:r>
          </a:p>
          <a:p>
            <a:r>
              <a:rPr lang="es-MX" sz="1200" dirty="0">
                <a:latin typeface="Consolas" panose="020B0609020204030204" pitchFamily="49" charset="0"/>
              </a:rPr>
              <a:t> 0.7449630 0.8446658</a:t>
            </a:r>
          </a:p>
          <a:p>
            <a:r>
              <a:rPr lang="es-MX" sz="1200" dirty="0" err="1">
                <a:latin typeface="Consolas" panose="020B0609020204030204" pitchFamily="49" charset="0"/>
              </a:rPr>
              <a:t>sample</a:t>
            </a:r>
            <a:r>
              <a:rPr lang="es-MX" sz="1200" dirty="0">
                <a:latin typeface="Consolas" panose="020B0609020204030204" pitchFamily="49" charset="0"/>
              </a:rPr>
              <a:t> </a:t>
            </a:r>
            <a:r>
              <a:rPr lang="es-MX" sz="1200" dirty="0" err="1">
                <a:latin typeface="Consolas" panose="020B0609020204030204" pitchFamily="49" charset="0"/>
              </a:rPr>
              <a:t>estimates</a:t>
            </a:r>
            <a:r>
              <a:rPr lang="es-MX" sz="1200" dirty="0">
                <a:latin typeface="Consolas" panose="020B0609020204030204" pitchFamily="49" charset="0"/>
              </a:rPr>
              <a:t>:</a:t>
            </a:r>
          </a:p>
          <a:p>
            <a:r>
              <a:rPr lang="es-MX" sz="1200" dirty="0">
                <a:latin typeface="Consolas" panose="020B0609020204030204" pitchFamily="49" charset="0"/>
              </a:rPr>
              <a:t>ratio </a:t>
            </a:r>
            <a:r>
              <a:rPr lang="es-MX" sz="1200" dirty="0" err="1">
                <a:latin typeface="Consolas" panose="020B0609020204030204" pitchFamily="49" charset="0"/>
              </a:rPr>
              <a:t>of</a:t>
            </a:r>
            <a:r>
              <a:rPr lang="es-MX" sz="1200" dirty="0">
                <a:latin typeface="Consolas" panose="020B0609020204030204" pitchFamily="49" charset="0"/>
              </a:rPr>
              <a:t> </a:t>
            </a:r>
            <a:r>
              <a:rPr lang="es-MX" sz="1200" dirty="0" err="1">
                <a:latin typeface="Consolas" panose="020B0609020204030204" pitchFamily="49" charset="0"/>
              </a:rPr>
              <a:t>variances</a:t>
            </a:r>
            <a:r>
              <a:rPr lang="es-MX" sz="1200" dirty="0">
                <a:latin typeface="Consolas" panose="020B0609020204030204" pitchFamily="49" charset="0"/>
              </a:rPr>
              <a:t> </a:t>
            </a:r>
          </a:p>
          <a:p>
            <a:r>
              <a:rPr lang="es-MX" sz="1200" dirty="0">
                <a:latin typeface="Consolas" panose="020B0609020204030204" pitchFamily="49" charset="0"/>
              </a:rPr>
              <a:t>         0.7931725</a:t>
            </a:r>
          </a:p>
        </p:txBody>
      </p:sp>
      <p:sp>
        <p:nvSpPr>
          <p:cNvPr id="5" name="CuadroTexto 4">
            <a:extLst>
              <a:ext uri="{FF2B5EF4-FFF2-40B4-BE49-F238E27FC236}">
                <a16:creationId xmlns:a16="http://schemas.microsoft.com/office/drawing/2014/main" id="{19D65C37-5930-4FE2-7944-FD049AC1F436}"/>
              </a:ext>
            </a:extLst>
          </p:cNvPr>
          <p:cNvSpPr txBox="1"/>
          <p:nvPr/>
        </p:nvSpPr>
        <p:spPr>
          <a:xfrm>
            <a:off x="5823760" y="3892005"/>
            <a:ext cx="5791970" cy="2123658"/>
          </a:xfrm>
          <a:prstGeom prst="rect">
            <a:avLst/>
          </a:prstGeom>
          <a:noFill/>
        </p:spPr>
        <p:txBody>
          <a:bodyPr wrap="none" rtlCol="0">
            <a:spAutoFit/>
          </a:bodyPr>
          <a:lstStyle/>
          <a:p>
            <a:r>
              <a:rPr lang="es-MX" sz="1200" dirty="0">
                <a:latin typeface="Consolas" panose="020B0609020204030204" pitchFamily="49" charset="0"/>
              </a:rPr>
              <a:t>	</a:t>
            </a:r>
            <a:r>
              <a:rPr lang="es-MX" sz="1200" b="1" dirty="0">
                <a:latin typeface="Consolas" panose="020B0609020204030204" pitchFamily="49" charset="0"/>
              </a:rPr>
              <a:t>Welch </a:t>
            </a:r>
            <a:r>
              <a:rPr lang="es-MX" sz="1200" b="1" dirty="0" err="1">
                <a:latin typeface="Consolas" panose="020B0609020204030204" pitchFamily="49" charset="0"/>
              </a:rPr>
              <a:t>Two</a:t>
            </a:r>
            <a:r>
              <a:rPr lang="es-MX" sz="1200" b="1" dirty="0">
                <a:latin typeface="Consolas" panose="020B0609020204030204" pitchFamily="49" charset="0"/>
              </a:rPr>
              <a:t> </a:t>
            </a:r>
            <a:r>
              <a:rPr lang="es-MX" sz="1200" b="1" dirty="0" err="1">
                <a:latin typeface="Consolas" panose="020B0609020204030204" pitchFamily="49" charset="0"/>
              </a:rPr>
              <a:t>Sample</a:t>
            </a:r>
            <a:r>
              <a:rPr lang="es-MX" sz="1200" b="1" dirty="0">
                <a:latin typeface="Consolas" panose="020B0609020204030204" pitchFamily="49" charset="0"/>
              </a:rPr>
              <a:t> t-test</a:t>
            </a:r>
          </a:p>
          <a:p>
            <a:endParaRPr lang="es-MX" sz="1200" dirty="0">
              <a:latin typeface="Consolas" panose="020B0609020204030204" pitchFamily="49" charset="0"/>
            </a:endParaRPr>
          </a:p>
          <a:p>
            <a:r>
              <a:rPr lang="es-MX" sz="1200" dirty="0">
                <a:latin typeface="Consolas" panose="020B0609020204030204" pitchFamily="49" charset="0"/>
              </a:rPr>
              <a:t>data:  </a:t>
            </a:r>
            <a:r>
              <a:rPr lang="es-MX" sz="1200" dirty="0" err="1">
                <a:latin typeface="Consolas" panose="020B0609020204030204" pitchFamily="49" charset="0"/>
              </a:rPr>
              <a:t>df.clean</a:t>
            </a:r>
            <a:r>
              <a:rPr lang="es-MX" sz="1200" dirty="0">
                <a:latin typeface="Consolas" panose="020B0609020204030204" pitchFamily="49" charset="0"/>
              </a:rPr>
              <a:t>[df.clean$nse5f == "Bajo", "</a:t>
            </a:r>
            <a:r>
              <a:rPr lang="es-MX" sz="1200" dirty="0" err="1">
                <a:latin typeface="Consolas" panose="020B0609020204030204" pitchFamily="49" charset="0"/>
              </a:rPr>
              <a:t>ln_alns</a:t>
            </a:r>
            <a:r>
              <a:rPr lang="es-MX" sz="1200" dirty="0">
                <a:latin typeface="Consolas" panose="020B0609020204030204" pitchFamily="49" charset="0"/>
              </a:rPr>
              <a:t>"] and </a:t>
            </a:r>
          </a:p>
          <a:p>
            <a:r>
              <a:rPr lang="es-MX" sz="1200" dirty="0" err="1">
                <a:latin typeface="Consolas" panose="020B0609020204030204" pitchFamily="49" charset="0"/>
              </a:rPr>
              <a:t>df.clean</a:t>
            </a:r>
            <a:r>
              <a:rPr lang="es-MX" sz="1200" dirty="0">
                <a:latin typeface="Consolas" panose="020B0609020204030204" pitchFamily="49" charset="0"/>
              </a:rPr>
              <a:t>[df.clean$nse5f == "Alto", "</a:t>
            </a:r>
            <a:r>
              <a:rPr lang="es-MX" sz="1200" dirty="0" err="1">
                <a:latin typeface="Consolas" panose="020B0609020204030204" pitchFamily="49" charset="0"/>
              </a:rPr>
              <a:t>ln_alns</a:t>
            </a:r>
            <a:r>
              <a:rPr lang="es-MX" sz="1200" dirty="0">
                <a:latin typeface="Consolas" panose="020B0609020204030204" pitchFamily="49" charset="0"/>
              </a:rPr>
              <a:t>"]</a:t>
            </a:r>
          </a:p>
          <a:p>
            <a:r>
              <a:rPr lang="es-MX" sz="1200" dirty="0">
                <a:latin typeface="Consolas" panose="020B0609020204030204" pitchFamily="49" charset="0"/>
              </a:rPr>
              <a:t>t = -40.863, </a:t>
            </a:r>
            <a:r>
              <a:rPr lang="es-MX" sz="1200" dirty="0" err="1">
                <a:latin typeface="Consolas" panose="020B0609020204030204" pitchFamily="49" charset="0"/>
              </a:rPr>
              <a:t>df</a:t>
            </a:r>
            <a:r>
              <a:rPr lang="es-MX" sz="1200" dirty="0">
                <a:latin typeface="Consolas" panose="020B0609020204030204" pitchFamily="49" charset="0"/>
              </a:rPr>
              <a:t> = 7819.2, p-</a:t>
            </a:r>
            <a:r>
              <a:rPr lang="es-MX" sz="1200" dirty="0" err="1">
                <a:latin typeface="Consolas" panose="020B0609020204030204" pitchFamily="49" charset="0"/>
              </a:rPr>
              <a:t>value</a:t>
            </a:r>
            <a:r>
              <a:rPr lang="es-MX" sz="1200" dirty="0">
                <a:latin typeface="Consolas" panose="020B0609020204030204" pitchFamily="49" charset="0"/>
              </a:rPr>
              <a:t> = 1</a:t>
            </a:r>
          </a:p>
          <a:p>
            <a:r>
              <a:rPr lang="es-MX" sz="1200" dirty="0">
                <a:latin typeface="Consolas" panose="020B0609020204030204" pitchFamily="49" charset="0"/>
              </a:rPr>
              <a:t>alternative </a:t>
            </a:r>
            <a:r>
              <a:rPr lang="es-MX" sz="1200" dirty="0" err="1">
                <a:latin typeface="Consolas" panose="020B0609020204030204" pitchFamily="49" charset="0"/>
              </a:rPr>
              <a:t>hypothesis</a:t>
            </a:r>
            <a:r>
              <a:rPr lang="es-MX" sz="1200" dirty="0">
                <a:latin typeface="Consolas" panose="020B0609020204030204" pitchFamily="49" charset="0"/>
              </a:rPr>
              <a:t>: true </a:t>
            </a:r>
            <a:r>
              <a:rPr lang="es-MX" sz="1200" dirty="0" err="1">
                <a:latin typeface="Consolas" panose="020B0609020204030204" pitchFamily="49" charset="0"/>
              </a:rPr>
              <a:t>difference</a:t>
            </a:r>
            <a:r>
              <a:rPr lang="es-MX" sz="1200" dirty="0">
                <a:latin typeface="Consolas" panose="020B0609020204030204" pitchFamily="49" charset="0"/>
              </a:rPr>
              <a:t> in </a:t>
            </a:r>
            <a:r>
              <a:rPr lang="es-MX" sz="1200" dirty="0" err="1">
                <a:latin typeface="Consolas" panose="020B0609020204030204" pitchFamily="49" charset="0"/>
              </a:rPr>
              <a:t>means</a:t>
            </a:r>
            <a:r>
              <a:rPr lang="es-MX" sz="1200" dirty="0">
                <a:latin typeface="Consolas" panose="020B0609020204030204" pitchFamily="49" charset="0"/>
              </a:rPr>
              <a:t> </a:t>
            </a:r>
            <a:r>
              <a:rPr lang="es-MX" sz="1200" dirty="0" err="1">
                <a:latin typeface="Consolas" panose="020B0609020204030204" pitchFamily="49" charset="0"/>
              </a:rPr>
              <a:t>is</a:t>
            </a:r>
            <a:r>
              <a:rPr lang="es-MX" sz="1200" dirty="0">
                <a:latin typeface="Consolas" panose="020B0609020204030204" pitchFamily="49" charset="0"/>
              </a:rPr>
              <a:t> </a:t>
            </a:r>
            <a:r>
              <a:rPr lang="es-MX" sz="1200" dirty="0" err="1">
                <a:latin typeface="Consolas" panose="020B0609020204030204" pitchFamily="49" charset="0"/>
              </a:rPr>
              <a:t>greater</a:t>
            </a:r>
            <a:r>
              <a:rPr lang="es-MX" sz="1200" dirty="0">
                <a:latin typeface="Consolas" panose="020B0609020204030204" pitchFamily="49" charset="0"/>
              </a:rPr>
              <a:t> </a:t>
            </a:r>
            <a:r>
              <a:rPr lang="es-MX" sz="1200" dirty="0" err="1">
                <a:latin typeface="Consolas" panose="020B0609020204030204" pitchFamily="49" charset="0"/>
              </a:rPr>
              <a:t>than</a:t>
            </a:r>
            <a:r>
              <a:rPr lang="es-MX" sz="1200" dirty="0">
                <a:latin typeface="Consolas" panose="020B0609020204030204" pitchFamily="49" charset="0"/>
              </a:rPr>
              <a:t> 0</a:t>
            </a:r>
          </a:p>
          <a:p>
            <a:r>
              <a:rPr lang="es-MX" sz="1200" dirty="0">
                <a:latin typeface="Consolas" panose="020B0609020204030204" pitchFamily="49" charset="0"/>
              </a:rPr>
              <a:t>95 </a:t>
            </a:r>
            <a:r>
              <a:rPr lang="es-MX" sz="1200" dirty="0" err="1">
                <a:latin typeface="Consolas" panose="020B0609020204030204" pitchFamily="49" charset="0"/>
              </a:rPr>
              <a:t>percent</a:t>
            </a:r>
            <a:r>
              <a:rPr lang="es-MX" sz="1200" dirty="0">
                <a:latin typeface="Consolas" panose="020B0609020204030204" pitchFamily="49" charset="0"/>
              </a:rPr>
              <a:t> </a:t>
            </a:r>
            <a:r>
              <a:rPr lang="es-MX" sz="1200" dirty="0" err="1">
                <a:latin typeface="Consolas" panose="020B0609020204030204" pitchFamily="49" charset="0"/>
              </a:rPr>
              <a:t>confidence</a:t>
            </a:r>
            <a:r>
              <a:rPr lang="es-MX" sz="1200" dirty="0">
                <a:latin typeface="Consolas" panose="020B0609020204030204" pitchFamily="49" charset="0"/>
              </a:rPr>
              <a:t> </a:t>
            </a:r>
            <a:r>
              <a:rPr lang="es-MX" sz="1200" dirty="0" err="1">
                <a:latin typeface="Consolas" panose="020B0609020204030204" pitchFamily="49" charset="0"/>
              </a:rPr>
              <a:t>interval</a:t>
            </a:r>
            <a:r>
              <a:rPr lang="es-MX" sz="1200" dirty="0">
                <a:latin typeface="Consolas" panose="020B0609020204030204" pitchFamily="49" charset="0"/>
              </a:rPr>
              <a:t>:</a:t>
            </a:r>
          </a:p>
          <a:p>
            <a:r>
              <a:rPr lang="es-MX" sz="1200" dirty="0">
                <a:latin typeface="Consolas" panose="020B0609020204030204" pitchFamily="49" charset="0"/>
              </a:rPr>
              <a:t> -0.9596575        </a:t>
            </a:r>
            <a:r>
              <a:rPr lang="es-MX" sz="1200" dirty="0" err="1">
                <a:latin typeface="Consolas" panose="020B0609020204030204" pitchFamily="49" charset="0"/>
              </a:rPr>
              <a:t>Inf</a:t>
            </a:r>
            <a:endParaRPr lang="es-MX" sz="1200" dirty="0">
              <a:latin typeface="Consolas" panose="020B0609020204030204" pitchFamily="49" charset="0"/>
            </a:endParaRPr>
          </a:p>
          <a:p>
            <a:r>
              <a:rPr lang="es-MX" sz="1200" dirty="0" err="1">
                <a:latin typeface="Consolas" panose="020B0609020204030204" pitchFamily="49" charset="0"/>
              </a:rPr>
              <a:t>sample</a:t>
            </a:r>
            <a:r>
              <a:rPr lang="es-MX" sz="1200" dirty="0">
                <a:latin typeface="Consolas" panose="020B0609020204030204" pitchFamily="49" charset="0"/>
              </a:rPr>
              <a:t> </a:t>
            </a:r>
            <a:r>
              <a:rPr lang="es-MX" sz="1200" dirty="0" err="1">
                <a:latin typeface="Consolas" panose="020B0609020204030204" pitchFamily="49" charset="0"/>
              </a:rPr>
              <a:t>estimates</a:t>
            </a:r>
            <a:r>
              <a:rPr lang="es-MX" sz="1200" dirty="0">
                <a:latin typeface="Consolas" panose="020B0609020204030204" pitchFamily="49" charset="0"/>
              </a:rPr>
              <a:t>:</a:t>
            </a:r>
          </a:p>
          <a:p>
            <a:r>
              <a:rPr lang="es-MX" sz="1200" dirty="0">
                <a:latin typeface="Consolas" panose="020B0609020204030204" pitchFamily="49" charset="0"/>
              </a:rPr>
              <a:t>mean </a:t>
            </a:r>
            <a:r>
              <a:rPr lang="es-MX" sz="1200" dirty="0" err="1">
                <a:latin typeface="Consolas" panose="020B0609020204030204" pitchFamily="49" charset="0"/>
              </a:rPr>
              <a:t>of</a:t>
            </a:r>
            <a:r>
              <a:rPr lang="es-MX" sz="1200" dirty="0">
                <a:latin typeface="Consolas" panose="020B0609020204030204" pitchFamily="49" charset="0"/>
              </a:rPr>
              <a:t> x mean </a:t>
            </a:r>
            <a:r>
              <a:rPr lang="es-MX" sz="1200" dirty="0" err="1">
                <a:latin typeface="Consolas" panose="020B0609020204030204" pitchFamily="49" charset="0"/>
              </a:rPr>
              <a:t>of</a:t>
            </a:r>
            <a:r>
              <a:rPr lang="es-MX" sz="1200" dirty="0">
                <a:latin typeface="Consolas" panose="020B0609020204030204" pitchFamily="49" charset="0"/>
              </a:rPr>
              <a:t> y </a:t>
            </a:r>
          </a:p>
          <a:p>
            <a:r>
              <a:rPr lang="es-MX" sz="1200" dirty="0">
                <a:latin typeface="Consolas" panose="020B0609020204030204" pitchFamily="49" charset="0"/>
              </a:rPr>
              <a:t> 3.688413  4.610932</a:t>
            </a:r>
          </a:p>
        </p:txBody>
      </p:sp>
    </p:spTree>
    <p:extLst>
      <p:ext uri="{BB962C8B-B14F-4D97-AF65-F5344CB8AC3E}">
        <p14:creationId xmlns:p14="http://schemas.microsoft.com/office/powerpoint/2010/main" val="34206349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FC5EDCB-4290-8139-F2B2-83CE702ED00E}"/>
              </a:ext>
            </a:extLst>
          </p:cNvPr>
          <p:cNvSpPr>
            <a:spLocks noGrp="1"/>
          </p:cNvSpPr>
          <p:nvPr>
            <p:ph type="title"/>
          </p:nvPr>
        </p:nvSpPr>
        <p:spPr/>
        <p:txBody>
          <a:bodyPr/>
          <a:lstStyle/>
          <a:p>
            <a:r>
              <a:rPr lang="es-MX" dirty="0"/>
              <a:t>Planteamiento de Hipótesis Estadísticas</a:t>
            </a:r>
          </a:p>
        </p:txBody>
      </p:sp>
      <p:sp>
        <p:nvSpPr>
          <p:cNvPr id="3" name="Marcador de contenido 2">
            <a:extLst>
              <a:ext uri="{FF2B5EF4-FFF2-40B4-BE49-F238E27FC236}">
                <a16:creationId xmlns:a16="http://schemas.microsoft.com/office/drawing/2014/main" id="{7058648A-075F-8F49-B04E-A9FDA8B81476}"/>
              </a:ext>
            </a:extLst>
          </p:cNvPr>
          <p:cNvSpPr>
            <a:spLocks noGrp="1"/>
          </p:cNvSpPr>
          <p:nvPr>
            <p:ph idx="1"/>
          </p:nvPr>
        </p:nvSpPr>
        <p:spPr>
          <a:xfrm>
            <a:off x="838200" y="1589103"/>
            <a:ext cx="10515600" cy="4587860"/>
          </a:xfrm>
        </p:spPr>
        <p:txBody>
          <a:bodyPr>
            <a:normAutofit/>
          </a:bodyPr>
          <a:lstStyle/>
          <a:p>
            <a:pPr marL="0" indent="0">
              <a:buNone/>
            </a:pPr>
            <a:r>
              <a:rPr lang="es-MX" sz="2000" dirty="0"/>
              <a:t>El promedio de gasto en alimentos no saludables en familias que presentan IA es mayor que en familias que no tienen IA.</a:t>
            </a:r>
          </a:p>
          <a:p>
            <a:pPr marL="0" indent="0">
              <a:buNone/>
            </a:pPr>
            <a:r>
              <a:rPr lang="es-MX" sz="2000" dirty="0"/>
              <a:t>Planteamiento de hipótesis:</a:t>
            </a:r>
          </a:p>
          <a:p>
            <a:pPr marL="0" indent="0">
              <a:buNone/>
            </a:pPr>
            <a:r>
              <a:rPr lang="es-MX" sz="2000" dirty="0"/>
              <a:t>	H</a:t>
            </a:r>
            <a:r>
              <a:rPr lang="es-MX" sz="1800" dirty="0"/>
              <a:t>o</a:t>
            </a:r>
            <a:r>
              <a:rPr lang="es-MX" sz="2000" dirty="0"/>
              <a:t>: </a:t>
            </a:r>
            <a:r>
              <a:rPr lang="es-MX" sz="2000" dirty="0" err="1"/>
              <a:t>prom_ln_alns_IA</a:t>
            </a:r>
            <a:r>
              <a:rPr lang="es-MX" sz="2000" dirty="0"/>
              <a:t> &lt;= </a:t>
            </a:r>
            <a:r>
              <a:rPr lang="es-MX" sz="2000" dirty="0" err="1"/>
              <a:t>prom_ln_alns_NIA</a:t>
            </a:r>
            <a:r>
              <a:rPr lang="es-MX" sz="2000" dirty="0"/>
              <a:t> </a:t>
            </a:r>
            <a:br>
              <a:rPr lang="es-MX" sz="2000" dirty="0"/>
            </a:br>
            <a:r>
              <a:rPr lang="es-MX" sz="2000" dirty="0"/>
              <a:t>	H</a:t>
            </a:r>
            <a:r>
              <a:rPr lang="es-MX" sz="1800" dirty="0"/>
              <a:t>a</a:t>
            </a:r>
            <a:r>
              <a:rPr lang="es-MX" sz="2000" dirty="0"/>
              <a:t>: </a:t>
            </a:r>
            <a:r>
              <a:rPr lang="es-MX" sz="2000" dirty="0" err="1"/>
              <a:t>prom_ln_alns_IA</a:t>
            </a:r>
            <a:r>
              <a:rPr lang="es-MX" sz="2000" dirty="0"/>
              <a:t> &gt; </a:t>
            </a:r>
            <a:r>
              <a:rPr lang="es-MX" sz="2000" dirty="0" err="1"/>
              <a:t>prom_ln_alns_NIA</a:t>
            </a:r>
            <a:r>
              <a:rPr lang="es-MX" sz="2000" dirty="0"/>
              <a:t>"</a:t>
            </a:r>
          </a:p>
        </p:txBody>
      </p:sp>
      <p:sp>
        <p:nvSpPr>
          <p:cNvPr id="4" name="CuadroTexto 3">
            <a:extLst>
              <a:ext uri="{FF2B5EF4-FFF2-40B4-BE49-F238E27FC236}">
                <a16:creationId xmlns:a16="http://schemas.microsoft.com/office/drawing/2014/main" id="{74BC6824-9179-47A9-68E2-0852E56FD9AB}"/>
              </a:ext>
            </a:extLst>
          </p:cNvPr>
          <p:cNvSpPr txBox="1"/>
          <p:nvPr/>
        </p:nvSpPr>
        <p:spPr>
          <a:xfrm>
            <a:off x="293286" y="3865366"/>
            <a:ext cx="5707012" cy="2123658"/>
          </a:xfrm>
          <a:prstGeom prst="rect">
            <a:avLst/>
          </a:prstGeom>
          <a:noFill/>
        </p:spPr>
        <p:txBody>
          <a:bodyPr wrap="none" rtlCol="0">
            <a:spAutoFit/>
          </a:bodyPr>
          <a:lstStyle/>
          <a:p>
            <a:r>
              <a:rPr lang="es-MX" sz="1200" dirty="0">
                <a:latin typeface="Consolas" panose="020B0609020204030204" pitchFamily="49" charset="0"/>
              </a:rPr>
              <a:t>	</a:t>
            </a:r>
            <a:r>
              <a:rPr lang="es-MX" sz="1200" b="1" dirty="0">
                <a:latin typeface="Consolas" panose="020B0609020204030204" pitchFamily="49" charset="0"/>
              </a:rPr>
              <a:t>F test </a:t>
            </a:r>
            <a:r>
              <a:rPr lang="es-MX" sz="1200" b="1" dirty="0" err="1">
                <a:latin typeface="Consolas" panose="020B0609020204030204" pitchFamily="49" charset="0"/>
              </a:rPr>
              <a:t>to</a:t>
            </a:r>
            <a:r>
              <a:rPr lang="es-MX" sz="1200" b="1" dirty="0">
                <a:latin typeface="Consolas" panose="020B0609020204030204" pitchFamily="49" charset="0"/>
              </a:rPr>
              <a:t> compare </a:t>
            </a:r>
            <a:r>
              <a:rPr lang="es-MX" sz="1200" b="1" dirty="0" err="1">
                <a:latin typeface="Consolas" panose="020B0609020204030204" pitchFamily="49" charset="0"/>
              </a:rPr>
              <a:t>two</a:t>
            </a:r>
            <a:r>
              <a:rPr lang="es-MX" sz="1200" b="1" dirty="0">
                <a:latin typeface="Consolas" panose="020B0609020204030204" pitchFamily="49" charset="0"/>
              </a:rPr>
              <a:t> </a:t>
            </a:r>
            <a:r>
              <a:rPr lang="es-MX" sz="1200" b="1" dirty="0" err="1">
                <a:latin typeface="Consolas" panose="020B0609020204030204" pitchFamily="49" charset="0"/>
              </a:rPr>
              <a:t>variances</a:t>
            </a:r>
            <a:endParaRPr lang="es-MX" sz="1200" b="1" dirty="0">
              <a:latin typeface="Consolas" panose="020B0609020204030204" pitchFamily="49" charset="0"/>
            </a:endParaRPr>
          </a:p>
          <a:p>
            <a:endParaRPr lang="es-MX" sz="1200" dirty="0">
              <a:latin typeface="Consolas" panose="020B0609020204030204" pitchFamily="49" charset="0"/>
            </a:endParaRPr>
          </a:p>
          <a:p>
            <a:r>
              <a:rPr lang="es-MX" sz="1200" dirty="0">
                <a:latin typeface="Consolas" panose="020B0609020204030204" pitchFamily="49" charset="0"/>
              </a:rPr>
              <a:t>data:  </a:t>
            </a:r>
            <a:r>
              <a:rPr lang="es-MX" sz="1200" dirty="0" err="1">
                <a:latin typeface="Consolas" panose="020B0609020204030204" pitchFamily="49" charset="0"/>
              </a:rPr>
              <a:t>df.clean</a:t>
            </a:r>
            <a:r>
              <a:rPr lang="es-MX" sz="1200" dirty="0">
                <a:latin typeface="Consolas" panose="020B0609020204030204" pitchFamily="49" charset="0"/>
              </a:rPr>
              <a:t>[</a:t>
            </a:r>
            <a:r>
              <a:rPr lang="es-MX" sz="1200" dirty="0" err="1">
                <a:latin typeface="Consolas" panose="020B0609020204030204" pitchFamily="49" charset="0"/>
              </a:rPr>
              <a:t>df.clean$IA</a:t>
            </a:r>
            <a:r>
              <a:rPr lang="es-MX" sz="1200" dirty="0">
                <a:latin typeface="Consolas" panose="020B0609020204030204" pitchFamily="49" charset="0"/>
              </a:rPr>
              <a:t> == "Si", "</a:t>
            </a:r>
            <a:r>
              <a:rPr lang="es-MX" sz="1200" dirty="0" err="1">
                <a:latin typeface="Consolas" panose="020B0609020204030204" pitchFamily="49" charset="0"/>
              </a:rPr>
              <a:t>ln_alns</a:t>
            </a:r>
            <a:r>
              <a:rPr lang="es-MX" sz="1200" dirty="0">
                <a:latin typeface="Consolas" panose="020B0609020204030204" pitchFamily="49" charset="0"/>
              </a:rPr>
              <a:t>"] and </a:t>
            </a:r>
          </a:p>
          <a:p>
            <a:r>
              <a:rPr lang="es-MX" sz="1200" dirty="0" err="1">
                <a:latin typeface="Consolas" panose="020B0609020204030204" pitchFamily="49" charset="0"/>
              </a:rPr>
              <a:t>df.clean</a:t>
            </a:r>
            <a:r>
              <a:rPr lang="es-MX" sz="1200" dirty="0">
                <a:latin typeface="Consolas" panose="020B0609020204030204" pitchFamily="49" charset="0"/>
              </a:rPr>
              <a:t>[</a:t>
            </a:r>
            <a:r>
              <a:rPr lang="es-MX" sz="1200" dirty="0" err="1">
                <a:latin typeface="Consolas" panose="020B0609020204030204" pitchFamily="49" charset="0"/>
              </a:rPr>
              <a:t>df.clean$IA</a:t>
            </a:r>
            <a:r>
              <a:rPr lang="es-MX" sz="1200" dirty="0">
                <a:latin typeface="Consolas" panose="020B0609020204030204" pitchFamily="49" charset="0"/>
              </a:rPr>
              <a:t> == "No", "</a:t>
            </a:r>
            <a:r>
              <a:rPr lang="es-MX" sz="1200" dirty="0" err="1">
                <a:latin typeface="Consolas" panose="020B0609020204030204" pitchFamily="49" charset="0"/>
              </a:rPr>
              <a:t>ln_alns</a:t>
            </a:r>
            <a:r>
              <a:rPr lang="es-MX" sz="1200" dirty="0">
                <a:latin typeface="Consolas" panose="020B0609020204030204" pitchFamily="49" charset="0"/>
              </a:rPr>
              <a:t>"]</a:t>
            </a:r>
          </a:p>
          <a:p>
            <a:r>
              <a:rPr lang="es-MX" sz="1200" dirty="0">
                <a:latin typeface="Consolas" panose="020B0609020204030204" pitchFamily="49" charset="0"/>
              </a:rPr>
              <a:t>F = 0.89267, </a:t>
            </a:r>
            <a:r>
              <a:rPr lang="es-MX" sz="1200" dirty="0" err="1">
                <a:latin typeface="Consolas" panose="020B0609020204030204" pitchFamily="49" charset="0"/>
              </a:rPr>
              <a:t>num</a:t>
            </a:r>
            <a:r>
              <a:rPr lang="es-MX" sz="1200" dirty="0">
                <a:latin typeface="Consolas" panose="020B0609020204030204" pitchFamily="49" charset="0"/>
              </a:rPr>
              <a:t> </a:t>
            </a:r>
            <a:r>
              <a:rPr lang="es-MX" sz="1200" dirty="0" err="1">
                <a:latin typeface="Consolas" panose="020B0609020204030204" pitchFamily="49" charset="0"/>
              </a:rPr>
              <a:t>df</a:t>
            </a:r>
            <a:r>
              <a:rPr lang="es-MX" sz="1200" dirty="0">
                <a:latin typeface="Consolas" panose="020B0609020204030204" pitchFamily="49" charset="0"/>
              </a:rPr>
              <a:t> = 14426, </a:t>
            </a:r>
            <a:r>
              <a:rPr lang="es-MX" sz="1200" dirty="0" err="1">
                <a:latin typeface="Consolas" panose="020B0609020204030204" pitchFamily="49" charset="0"/>
              </a:rPr>
              <a:t>denom</a:t>
            </a:r>
            <a:r>
              <a:rPr lang="es-MX" sz="1200" dirty="0">
                <a:latin typeface="Consolas" panose="020B0609020204030204" pitchFamily="49" charset="0"/>
              </a:rPr>
              <a:t> </a:t>
            </a:r>
            <a:r>
              <a:rPr lang="es-MX" sz="1200" dirty="0" err="1">
                <a:latin typeface="Consolas" panose="020B0609020204030204" pitchFamily="49" charset="0"/>
              </a:rPr>
              <a:t>df</a:t>
            </a:r>
            <a:r>
              <a:rPr lang="es-MX" sz="1200" dirty="0">
                <a:latin typeface="Consolas" panose="020B0609020204030204" pitchFamily="49" charset="0"/>
              </a:rPr>
              <a:t> = 5852, p-</a:t>
            </a:r>
            <a:r>
              <a:rPr lang="es-MX" sz="1200" dirty="0" err="1">
                <a:latin typeface="Consolas" panose="020B0609020204030204" pitchFamily="49" charset="0"/>
              </a:rPr>
              <a:t>value</a:t>
            </a:r>
            <a:r>
              <a:rPr lang="es-MX" sz="1200" dirty="0">
                <a:latin typeface="Consolas" panose="020B0609020204030204" pitchFamily="49" charset="0"/>
              </a:rPr>
              <a:t> = 1.755e-07</a:t>
            </a:r>
          </a:p>
          <a:p>
            <a:r>
              <a:rPr lang="es-MX" sz="1200" dirty="0">
                <a:latin typeface="Consolas" panose="020B0609020204030204" pitchFamily="49" charset="0"/>
              </a:rPr>
              <a:t>alternative </a:t>
            </a:r>
            <a:r>
              <a:rPr lang="es-MX" sz="1200" dirty="0" err="1">
                <a:latin typeface="Consolas" panose="020B0609020204030204" pitchFamily="49" charset="0"/>
              </a:rPr>
              <a:t>hypothesis</a:t>
            </a:r>
            <a:r>
              <a:rPr lang="es-MX" sz="1200" dirty="0">
                <a:latin typeface="Consolas" panose="020B0609020204030204" pitchFamily="49" charset="0"/>
              </a:rPr>
              <a:t>: true ratio </a:t>
            </a:r>
            <a:r>
              <a:rPr lang="es-MX" sz="1200" dirty="0" err="1">
                <a:latin typeface="Consolas" panose="020B0609020204030204" pitchFamily="49" charset="0"/>
              </a:rPr>
              <a:t>of</a:t>
            </a:r>
            <a:r>
              <a:rPr lang="es-MX" sz="1200" dirty="0">
                <a:latin typeface="Consolas" panose="020B0609020204030204" pitchFamily="49" charset="0"/>
              </a:rPr>
              <a:t> </a:t>
            </a:r>
            <a:r>
              <a:rPr lang="es-MX" sz="1200" dirty="0" err="1">
                <a:latin typeface="Consolas" panose="020B0609020204030204" pitchFamily="49" charset="0"/>
              </a:rPr>
              <a:t>variances</a:t>
            </a:r>
            <a:r>
              <a:rPr lang="es-MX" sz="1200" dirty="0">
                <a:latin typeface="Consolas" panose="020B0609020204030204" pitchFamily="49" charset="0"/>
              </a:rPr>
              <a:t> </a:t>
            </a:r>
            <a:r>
              <a:rPr lang="es-MX" sz="1200" dirty="0" err="1">
                <a:latin typeface="Consolas" panose="020B0609020204030204" pitchFamily="49" charset="0"/>
              </a:rPr>
              <a:t>is</a:t>
            </a:r>
            <a:r>
              <a:rPr lang="es-MX" sz="1200" dirty="0">
                <a:latin typeface="Consolas" panose="020B0609020204030204" pitchFamily="49" charset="0"/>
              </a:rPr>
              <a:t> </a:t>
            </a:r>
            <a:r>
              <a:rPr lang="es-MX" sz="1200" dirty="0" err="1">
                <a:latin typeface="Consolas" panose="020B0609020204030204" pitchFamily="49" charset="0"/>
              </a:rPr>
              <a:t>not</a:t>
            </a:r>
            <a:r>
              <a:rPr lang="es-MX" sz="1200" dirty="0">
                <a:latin typeface="Consolas" panose="020B0609020204030204" pitchFamily="49" charset="0"/>
              </a:rPr>
              <a:t> </a:t>
            </a:r>
            <a:r>
              <a:rPr lang="es-MX" sz="1200" dirty="0" err="1">
                <a:latin typeface="Consolas" panose="020B0609020204030204" pitchFamily="49" charset="0"/>
              </a:rPr>
              <a:t>equal</a:t>
            </a:r>
            <a:r>
              <a:rPr lang="es-MX" sz="1200" dirty="0">
                <a:latin typeface="Consolas" panose="020B0609020204030204" pitchFamily="49" charset="0"/>
              </a:rPr>
              <a:t> </a:t>
            </a:r>
            <a:r>
              <a:rPr lang="es-MX" sz="1200" dirty="0" err="1">
                <a:latin typeface="Consolas" panose="020B0609020204030204" pitchFamily="49" charset="0"/>
              </a:rPr>
              <a:t>to</a:t>
            </a:r>
            <a:r>
              <a:rPr lang="es-MX" sz="1200" dirty="0">
                <a:latin typeface="Consolas" panose="020B0609020204030204" pitchFamily="49" charset="0"/>
              </a:rPr>
              <a:t> 1</a:t>
            </a:r>
          </a:p>
          <a:p>
            <a:r>
              <a:rPr lang="es-MX" sz="1200" dirty="0">
                <a:latin typeface="Consolas" panose="020B0609020204030204" pitchFamily="49" charset="0"/>
              </a:rPr>
              <a:t>95 </a:t>
            </a:r>
            <a:r>
              <a:rPr lang="es-MX" sz="1200" dirty="0" err="1">
                <a:latin typeface="Consolas" panose="020B0609020204030204" pitchFamily="49" charset="0"/>
              </a:rPr>
              <a:t>percent</a:t>
            </a:r>
            <a:r>
              <a:rPr lang="es-MX" sz="1200" dirty="0">
                <a:latin typeface="Consolas" panose="020B0609020204030204" pitchFamily="49" charset="0"/>
              </a:rPr>
              <a:t> </a:t>
            </a:r>
            <a:r>
              <a:rPr lang="es-MX" sz="1200" dirty="0" err="1">
                <a:latin typeface="Consolas" panose="020B0609020204030204" pitchFamily="49" charset="0"/>
              </a:rPr>
              <a:t>confidence</a:t>
            </a:r>
            <a:r>
              <a:rPr lang="es-MX" sz="1200" dirty="0">
                <a:latin typeface="Consolas" panose="020B0609020204030204" pitchFamily="49" charset="0"/>
              </a:rPr>
              <a:t> </a:t>
            </a:r>
            <a:r>
              <a:rPr lang="es-MX" sz="1200" dirty="0" err="1">
                <a:latin typeface="Consolas" panose="020B0609020204030204" pitchFamily="49" charset="0"/>
              </a:rPr>
              <a:t>interval</a:t>
            </a:r>
            <a:r>
              <a:rPr lang="es-MX" sz="1200" dirty="0">
                <a:latin typeface="Consolas" panose="020B0609020204030204" pitchFamily="49" charset="0"/>
              </a:rPr>
              <a:t>:</a:t>
            </a:r>
          </a:p>
          <a:p>
            <a:r>
              <a:rPr lang="es-MX" sz="1200" dirty="0">
                <a:latin typeface="Consolas" panose="020B0609020204030204" pitchFamily="49" charset="0"/>
              </a:rPr>
              <a:t> 0.8549641 0.9316744</a:t>
            </a:r>
          </a:p>
          <a:p>
            <a:r>
              <a:rPr lang="es-MX" sz="1200" dirty="0" err="1">
                <a:latin typeface="Consolas" panose="020B0609020204030204" pitchFamily="49" charset="0"/>
              </a:rPr>
              <a:t>sample</a:t>
            </a:r>
            <a:r>
              <a:rPr lang="es-MX" sz="1200" dirty="0">
                <a:latin typeface="Consolas" panose="020B0609020204030204" pitchFamily="49" charset="0"/>
              </a:rPr>
              <a:t> </a:t>
            </a:r>
            <a:r>
              <a:rPr lang="es-MX" sz="1200" dirty="0" err="1">
                <a:latin typeface="Consolas" panose="020B0609020204030204" pitchFamily="49" charset="0"/>
              </a:rPr>
              <a:t>estimates</a:t>
            </a:r>
            <a:r>
              <a:rPr lang="es-MX" sz="1200" dirty="0">
                <a:latin typeface="Consolas" panose="020B0609020204030204" pitchFamily="49" charset="0"/>
              </a:rPr>
              <a:t>:</a:t>
            </a:r>
          </a:p>
          <a:p>
            <a:r>
              <a:rPr lang="es-MX" sz="1200" dirty="0">
                <a:latin typeface="Consolas" panose="020B0609020204030204" pitchFamily="49" charset="0"/>
              </a:rPr>
              <a:t>ratio </a:t>
            </a:r>
            <a:r>
              <a:rPr lang="es-MX" sz="1200" dirty="0" err="1">
                <a:latin typeface="Consolas" panose="020B0609020204030204" pitchFamily="49" charset="0"/>
              </a:rPr>
              <a:t>of</a:t>
            </a:r>
            <a:r>
              <a:rPr lang="es-MX" sz="1200" dirty="0">
                <a:latin typeface="Consolas" panose="020B0609020204030204" pitchFamily="49" charset="0"/>
              </a:rPr>
              <a:t> </a:t>
            </a:r>
            <a:r>
              <a:rPr lang="es-MX" sz="1200" dirty="0" err="1">
                <a:latin typeface="Consolas" panose="020B0609020204030204" pitchFamily="49" charset="0"/>
              </a:rPr>
              <a:t>variances</a:t>
            </a:r>
            <a:r>
              <a:rPr lang="es-MX" sz="1200" dirty="0">
                <a:latin typeface="Consolas" panose="020B0609020204030204" pitchFamily="49" charset="0"/>
              </a:rPr>
              <a:t> </a:t>
            </a:r>
          </a:p>
          <a:p>
            <a:r>
              <a:rPr lang="es-MX" sz="1200" dirty="0">
                <a:latin typeface="Consolas" panose="020B0609020204030204" pitchFamily="49" charset="0"/>
              </a:rPr>
              <a:t>          0.892672</a:t>
            </a:r>
          </a:p>
        </p:txBody>
      </p:sp>
      <p:sp>
        <p:nvSpPr>
          <p:cNvPr id="5" name="CuadroTexto 4">
            <a:extLst>
              <a:ext uri="{FF2B5EF4-FFF2-40B4-BE49-F238E27FC236}">
                <a16:creationId xmlns:a16="http://schemas.microsoft.com/office/drawing/2014/main" id="{02EBE660-A45C-D9AD-5D23-F0F5F347D058}"/>
              </a:ext>
            </a:extLst>
          </p:cNvPr>
          <p:cNvSpPr txBox="1"/>
          <p:nvPr/>
        </p:nvSpPr>
        <p:spPr>
          <a:xfrm>
            <a:off x="6191704" y="3883033"/>
            <a:ext cx="5791970" cy="2123658"/>
          </a:xfrm>
          <a:prstGeom prst="rect">
            <a:avLst/>
          </a:prstGeom>
          <a:noFill/>
        </p:spPr>
        <p:txBody>
          <a:bodyPr wrap="none" rtlCol="0">
            <a:spAutoFit/>
          </a:bodyPr>
          <a:lstStyle/>
          <a:p>
            <a:r>
              <a:rPr lang="es-MX" sz="1200" dirty="0">
                <a:latin typeface="Consolas" panose="020B0609020204030204" pitchFamily="49" charset="0"/>
              </a:rPr>
              <a:t>	</a:t>
            </a:r>
            <a:r>
              <a:rPr lang="es-MX" sz="1200" b="1" dirty="0">
                <a:latin typeface="Consolas" panose="020B0609020204030204" pitchFamily="49" charset="0"/>
              </a:rPr>
              <a:t>Welch </a:t>
            </a:r>
            <a:r>
              <a:rPr lang="es-MX" sz="1200" b="1" dirty="0" err="1">
                <a:latin typeface="Consolas" panose="020B0609020204030204" pitchFamily="49" charset="0"/>
              </a:rPr>
              <a:t>Two</a:t>
            </a:r>
            <a:r>
              <a:rPr lang="es-MX" sz="1200" b="1" dirty="0">
                <a:latin typeface="Consolas" panose="020B0609020204030204" pitchFamily="49" charset="0"/>
              </a:rPr>
              <a:t> </a:t>
            </a:r>
            <a:r>
              <a:rPr lang="es-MX" sz="1200" b="1" dirty="0" err="1">
                <a:latin typeface="Consolas" panose="020B0609020204030204" pitchFamily="49" charset="0"/>
              </a:rPr>
              <a:t>Sample</a:t>
            </a:r>
            <a:r>
              <a:rPr lang="es-MX" sz="1200" b="1" dirty="0">
                <a:latin typeface="Consolas" panose="020B0609020204030204" pitchFamily="49" charset="0"/>
              </a:rPr>
              <a:t> t-test</a:t>
            </a:r>
          </a:p>
          <a:p>
            <a:endParaRPr lang="es-MX" sz="1200" dirty="0">
              <a:latin typeface="Consolas" panose="020B0609020204030204" pitchFamily="49" charset="0"/>
            </a:endParaRPr>
          </a:p>
          <a:p>
            <a:r>
              <a:rPr lang="es-MX" sz="1200" dirty="0">
                <a:latin typeface="Consolas" panose="020B0609020204030204" pitchFamily="49" charset="0"/>
              </a:rPr>
              <a:t>data:  </a:t>
            </a:r>
            <a:r>
              <a:rPr lang="es-MX" sz="1200" dirty="0" err="1">
                <a:latin typeface="Consolas" panose="020B0609020204030204" pitchFamily="49" charset="0"/>
              </a:rPr>
              <a:t>df.clean</a:t>
            </a:r>
            <a:r>
              <a:rPr lang="es-MX" sz="1200" dirty="0">
                <a:latin typeface="Consolas" panose="020B0609020204030204" pitchFamily="49" charset="0"/>
              </a:rPr>
              <a:t>[</a:t>
            </a:r>
            <a:r>
              <a:rPr lang="es-MX" sz="1200" dirty="0" err="1">
                <a:latin typeface="Consolas" panose="020B0609020204030204" pitchFamily="49" charset="0"/>
              </a:rPr>
              <a:t>df.clean$IA</a:t>
            </a:r>
            <a:r>
              <a:rPr lang="es-MX" sz="1200" dirty="0">
                <a:latin typeface="Consolas" panose="020B0609020204030204" pitchFamily="49" charset="0"/>
              </a:rPr>
              <a:t> == "Si", "</a:t>
            </a:r>
            <a:r>
              <a:rPr lang="es-MX" sz="1200" dirty="0" err="1">
                <a:latin typeface="Consolas" panose="020B0609020204030204" pitchFamily="49" charset="0"/>
              </a:rPr>
              <a:t>ln_alns</a:t>
            </a:r>
            <a:r>
              <a:rPr lang="es-MX" sz="1200" dirty="0">
                <a:latin typeface="Consolas" panose="020B0609020204030204" pitchFamily="49" charset="0"/>
              </a:rPr>
              <a:t>"] and </a:t>
            </a:r>
          </a:p>
          <a:p>
            <a:r>
              <a:rPr lang="es-MX" sz="1200" dirty="0" err="1">
                <a:latin typeface="Consolas" panose="020B0609020204030204" pitchFamily="49" charset="0"/>
              </a:rPr>
              <a:t>df.clean</a:t>
            </a:r>
            <a:r>
              <a:rPr lang="es-MX" sz="1200" dirty="0">
                <a:latin typeface="Consolas" panose="020B0609020204030204" pitchFamily="49" charset="0"/>
              </a:rPr>
              <a:t>[</a:t>
            </a:r>
            <a:r>
              <a:rPr lang="es-MX" sz="1200" dirty="0" err="1">
                <a:latin typeface="Consolas" panose="020B0609020204030204" pitchFamily="49" charset="0"/>
              </a:rPr>
              <a:t>df.clean$IA</a:t>
            </a:r>
            <a:r>
              <a:rPr lang="es-MX" sz="1200" dirty="0">
                <a:latin typeface="Consolas" panose="020B0609020204030204" pitchFamily="49" charset="0"/>
              </a:rPr>
              <a:t> == "No", "</a:t>
            </a:r>
            <a:r>
              <a:rPr lang="es-MX" sz="1200" dirty="0" err="1">
                <a:latin typeface="Consolas" panose="020B0609020204030204" pitchFamily="49" charset="0"/>
              </a:rPr>
              <a:t>ln_alns</a:t>
            </a:r>
            <a:r>
              <a:rPr lang="es-MX" sz="1200" dirty="0">
                <a:latin typeface="Consolas" panose="020B0609020204030204" pitchFamily="49" charset="0"/>
              </a:rPr>
              <a:t>"]</a:t>
            </a:r>
          </a:p>
          <a:p>
            <a:r>
              <a:rPr lang="es-MX" sz="1200" dirty="0">
                <a:latin typeface="Consolas" panose="020B0609020204030204" pitchFamily="49" charset="0"/>
              </a:rPr>
              <a:t>t = -18.178, </a:t>
            </a:r>
            <a:r>
              <a:rPr lang="es-MX" sz="1200" dirty="0" err="1">
                <a:latin typeface="Consolas" panose="020B0609020204030204" pitchFamily="49" charset="0"/>
              </a:rPr>
              <a:t>df</a:t>
            </a:r>
            <a:r>
              <a:rPr lang="es-MX" sz="1200" dirty="0">
                <a:latin typeface="Consolas" panose="020B0609020204030204" pitchFamily="49" charset="0"/>
              </a:rPr>
              <a:t> = 10310, p-</a:t>
            </a:r>
            <a:r>
              <a:rPr lang="es-MX" sz="1200" dirty="0" err="1">
                <a:latin typeface="Consolas" panose="020B0609020204030204" pitchFamily="49" charset="0"/>
              </a:rPr>
              <a:t>value</a:t>
            </a:r>
            <a:r>
              <a:rPr lang="es-MX" sz="1200" dirty="0">
                <a:latin typeface="Consolas" panose="020B0609020204030204" pitchFamily="49" charset="0"/>
              </a:rPr>
              <a:t> = 1</a:t>
            </a:r>
          </a:p>
          <a:p>
            <a:r>
              <a:rPr lang="es-MX" sz="1200" dirty="0">
                <a:latin typeface="Consolas" panose="020B0609020204030204" pitchFamily="49" charset="0"/>
              </a:rPr>
              <a:t>alternative </a:t>
            </a:r>
            <a:r>
              <a:rPr lang="es-MX" sz="1200" dirty="0" err="1">
                <a:latin typeface="Consolas" panose="020B0609020204030204" pitchFamily="49" charset="0"/>
              </a:rPr>
              <a:t>hypothesis</a:t>
            </a:r>
            <a:r>
              <a:rPr lang="es-MX" sz="1200" dirty="0">
                <a:latin typeface="Consolas" panose="020B0609020204030204" pitchFamily="49" charset="0"/>
              </a:rPr>
              <a:t>: true </a:t>
            </a:r>
            <a:r>
              <a:rPr lang="es-MX" sz="1200" dirty="0" err="1">
                <a:latin typeface="Consolas" panose="020B0609020204030204" pitchFamily="49" charset="0"/>
              </a:rPr>
              <a:t>difference</a:t>
            </a:r>
            <a:r>
              <a:rPr lang="es-MX" sz="1200" dirty="0">
                <a:latin typeface="Consolas" panose="020B0609020204030204" pitchFamily="49" charset="0"/>
              </a:rPr>
              <a:t> in </a:t>
            </a:r>
            <a:r>
              <a:rPr lang="es-MX" sz="1200" dirty="0" err="1">
                <a:latin typeface="Consolas" panose="020B0609020204030204" pitchFamily="49" charset="0"/>
              </a:rPr>
              <a:t>means</a:t>
            </a:r>
            <a:r>
              <a:rPr lang="es-MX" sz="1200" dirty="0">
                <a:latin typeface="Consolas" panose="020B0609020204030204" pitchFamily="49" charset="0"/>
              </a:rPr>
              <a:t> </a:t>
            </a:r>
            <a:r>
              <a:rPr lang="es-MX" sz="1200" dirty="0" err="1">
                <a:latin typeface="Consolas" panose="020B0609020204030204" pitchFamily="49" charset="0"/>
              </a:rPr>
              <a:t>is</a:t>
            </a:r>
            <a:r>
              <a:rPr lang="es-MX" sz="1200" dirty="0">
                <a:latin typeface="Consolas" panose="020B0609020204030204" pitchFamily="49" charset="0"/>
              </a:rPr>
              <a:t> </a:t>
            </a:r>
            <a:r>
              <a:rPr lang="es-MX" sz="1200" dirty="0" err="1">
                <a:latin typeface="Consolas" panose="020B0609020204030204" pitchFamily="49" charset="0"/>
              </a:rPr>
              <a:t>greater</a:t>
            </a:r>
            <a:r>
              <a:rPr lang="es-MX" sz="1200" dirty="0">
                <a:latin typeface="Consolas" panose="020B0609020204030204" pitchFamily="49" charset="0"/>
              </a:rPr>
              <a:t> </a:t>
            </a:r>
            <a:r>
              <a:rPr lang="es-MX" sz="1200" dirty="0" err="1">
                <a:latin typeface="Consolas" panose="020B0609020204030204" pitchFamily="49" charset="0"/>
              </a:rPr>
              <a:t>than</a:t>
            </a:r>
            <a:r>
              <a:rPr lang="es-MX" sz="1200" dirty="0">
                <a:latin typeface="Consolas" panose="020B0609020204030204" pitchFamily="49" charset="0"/>
              </a:rPr>
              <a:t> 0</a:t>
            </a:r>
          </a:p>
          <a:p>
            <a:r>
              <a:rPr lang="es-MX" sz="1200" dirty="0">
                <a:latin typeface="Consolas" panose="020B0609020204030204" pitchFamily="49" charset="0"/>
              </a:rPr>
              <a:t>95 </a:t>
            </a:r>
            <a:r>
              <a:rPr lang="es-MX" sz="1200" dirty="0" err="1">
                <a:latin typeface="Consolas" panose="020B0609020204030204" pitchFamily="49" charset="0"/>
              </a:rPr>
              <a:t>percent</a:t>
            </a:r>
            <a:r>
              <a:rPr lang="es-MX" sz="1200" dirty="0">
                <a:latin typeface="Consolas" panose="020B0609020204030204" pitchFamily="49" charset="0"/>
              </a:rPr>
              <a:t> </a:t>
            </a:r>
            <a:r>
              <a:rPr lang="es-MX" sz="1200" dirty="0" err="1">
                <a:latin typeface="Consolas" panose="020B0609020204030204" pitchFamily="49" charset="0"/>
              </a:rPr>
              <a:t>confidence</a:t>
            </a:r>
            <a:r>
              <a:rPr lang="es-MX" sz="1200" dirty="0">
                <a:latin typeface="Consolas" panose="020B0609020204030204" pitchFamily="49" charset="0"/>
              </a:rPr>
              <a:t> </a:t>
            </a:r>
            <a:r>
              <a:rPr lang="es-MX" sz="1200" dirty="0" err="1">
                <a:latin typeface="Consolas" panose="020B0609020204030204" pitchFamily="49" charset="0"/>
              </a:rPr>
              <a:t>interval</a:t>
            </a:r>
            <a:r>
              <a:rPr lang="es-MX" sz="1200" dirty="0">
                <a:latin typeface="Consolas" panose="020B0609020204030204" pitchFamily="49" charset="0"/>
              </a:rPr>
              <a:t>:</a:t>
            </a:r>
          </a:p>
          <a:p>
            <a:r>
              <a:rPr lang="es-MX" sz="1200" dirty="0">
                <a:latin typeface="Consolas" panose="020B0609020204030204" pitchFamily="49" charset="0"/>
              </a:rPr>
              <a:t> -0.3249486        </a:t>
            </a:r>
            <a:r>
              <a:rPr lang="es-MX" sz="1200" dirty="0" err="1">
                <a:latin typeface="Consolas" panose="020B0609020204030204" pitchFamily="49" charset="0"/>
              </a:rPr>
              <a:t>Inf</a:t>
            </a:r>
            <a:endParaRPr lang="es-MX" sz="1200" dirty="0">
              <a:latin typeface="Consolas" panose="020B0609020204030204" pitchFamily="49" charset="0"/>
            </a:endParaRPr>
          </a:p>
          <a:p>
            <a:r>
              <a:rPr lang="es-MX" sz="1200" dirty="0" err="1">
                <a:latin typeface="Consolas" panose="020B0609020204030204" pitchFamily="49" charset="0"/>
              </a:rPr>
              <a:t>sample</a:t>
            </a:r>
            <a:r>
              <a:rPr lang="es-MX" sz="1200" dirty="0">
                <a:latin typeface="Consolas" panose="020B0609020204030204" pitchFamily="49" charset="0"/>
              </a:rPr>
              <a:t> </a:t>
            </a:r>
            <a:r>
              <a:rPr lang="es-MX" sz="1200" dirty="0" err="1">
                <a:latin typeface="Consolas" panose="020B0609020204030204" pitchFamily="49" charset="0"/>
              </a:rPr>
              <a:t>estimates</a:t>
            </a:r>
            <a:r>
              <a:rPr lang="es-MX" sz="1200" dirty="0">
                <a:latin typeface="Consolas" panose="020B0609020204030204" pitchFamily="49" charset="0"/>
              </a:rPr>
              <a:t>:</a:t>
            </a:r>
          </a:p>
          <a:p>
            <a:r>
              <a:rPr lang="es-MX" sz="1200" dirty="0">
                <a:latin typeface="Consolas" panose="020B0609020204030204" pitchFamily="49" charset="0"/>
              </a:rPr>
              <a:t>mean </a:t>
            </a:r>
            <a:r>
              <a:rPr lang="es-MX" sz="1200" dirty="0" err="1">
                <a:latin typeface="Consolas" panose="020B0609020204030204" pitchFamily="49" charset="0"/>
              </a:rPr>
              <a:t>of</a:t>
            </a:r>
            <a:r>
              <a:rPr lang="es-MX" sz="1200" dirty="0">
                <a:latin typeface="Consolas" panose="020B0609020204030204" pitchFamily="49" charset="0"/>
              </a:rPr>
              <a:t> x mean </a:t>
            </a:r>
            <a:r>
              <a:rPr lang="es-MX" sz="1200" dirty="0" err="1">
                <a:latin typeface="Consolas" panose="020B0609020204030204" pitchFamily="49" charset="0"/>
              </a:rPr>
              <a:t>of</a:t>
            </a:r>
            <a:r>
              <a:rPr lang="es-MX" sz="1200" dirty="0">
                <a:latin typeface="Consolas" panose="020B0609020204030204" pitchFamily="49" charset="0"/>
              </a:rPr>
              <a:t> y </a:t>
            </a:r>
          </a:p>
          <a:p>
            <a:r>
              <a:rPr lang="es-MX" sz="1200" dirty="0">
                <a:latin typeface="Consolas" panose="020B0609020204030204" pitchFamily="49" charset="0"/>
              </a:rPr>
              <a:t> 4.032844  4.330827 </a:t>
            </a:r>
          </a:p>
        </p:txBody>
      </p:sp>
    </p:spTree>
    <p:extLst>
      <p:ext uri="{BB962C8B-B14F-4D97-AF65-F5344CB8AC3E}">
        <p14:creationId xmlns:p14="http://schemas.microsoft.com/office/powerpoint/2010/main" val="2182463698"/>
      </p:ext>
    </p:extLst>
  </p:cSld>
  <p:clrMapOvr>
    <a:masterClrMapping/>
  </p:clrMapOvr>
</p:sld>
</file>

<file path=ppt/theme/theme1.xml><?xml version="1.0" encoding="utf-8"?>
<a:theme xmlns:a="http://schemas.openxmlformats.org/drawingml/2006/main" name="Facet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Faceta">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a">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333</TotalTime>
  <Words>2646</Words>
  <Application>Microsoft Office PowerPoint</Application>
  <PresentationFormat>Panorámica</PresentationFormat>
  <Paragraphs>257</Paragraphs>
  <Slides>16</Slides>
  <Notes>9</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16</vt:i4>
      </vt:variant>
    </vt:vector>
  </HeadingPairs>
  <TitlesOfParts>
    <vt:vector size="23" baseType="lpstr">
      <vt:lpstr>Arial</vt:lpstr>
      <vt:lpstr>Calibri</vt:lpstr>
      <vt:lpstr>Consolas</vt:lpstr>
      <vt:lpstr>Trebuchet MS</vt:lpstr>
      <vt:lpstr>Wingdings</vt:lpstr>
      <vt:lpstr>Wingdings 3</vt:lpstr>
      <vt:lpstr>Faceta</vt:lpstr>
      <vt:lpstr>Análisis estadístico de la Encuesta Nacional de Salud y Nutrición (2012)</vt:lpstr>
      <vt:lpstr>Objetivo.</vt:lpstr>
      <vt:lpstr>Análisis Descriptivo</vt:lpstr>
      <vt:lpstr>Análisis Descriptivo</vt:lpstr>
      <vt:lpstr>Análisis Descriptivo</vt:lpstr>
      <vt:lpstr>Análisis Descriptivo</vt:lpstr>
      <vt:lpstr>Cálculo de Probabilidades</vt:lpstr>
      <vt:lpstr>Planteamiento de Hipótesis Estadísticas</vt:lpstr>
      <vt:lpstr>Planteamiento de Hipótesis Estadísticas</vt:lpstr>
      <vt:lpstr>Planteamiento de Hipótesis Estadísticas</vt:lpstr>
      <vt:lpstr>Modelo de Regresión Logístico</vt:lpstr>
      <vt:lpstr>Modelo de Regresión Logístico</vt:lpstr>
      <vt:lpstr>Modelo de Regresión Logístico</vt:lpstr>
      <vt:lpstr>Modelo de Regresión Logístico</vt:lpstr>
      <vt:lpstr>Conclusiones</vt:lpstr>
      <vt:lpstr>Link al GitHub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Análisis estadístico de la Encuesta Nacional de Salud y Nutrición (2012)</dc:title>
  <dc:creator>Victor Ramirez</dc:creator>
  <cp:lastModifiedBy>Victor Ramirez</cp:lastModifiedBy>
  <cp:revision>1</cp:revision>
  <dcterms:created xsi:type="dcterms:W3CDTF">2022-12-16T21:47:26Z</dcterms:created>
  <dcterms:modified xsi:type="dcterms:W3CDTF">2022-12-17T03:20:39Z</dcterms:modified>
</cp:coreProperties>
</file>