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93" r:id="rId3"/>
    <p:sldId id="295" r:id="rId4"/>
    <p:sldId id="306" r:id="rId5"/>
    <p:sldId id="307" r:id="rId6"/>
    <p:sldId id="308" r:id="rId7"/>
    <p:sldId id="309" r:id="rId8"/>
    <p:sldId id="310" r:id="rId9"/>
    <p:sldId id="304" r:id="rId10"/>
    <p:sldId id="305" r:id="rId11"/>
    <p:sldId id="314" r:id="rId12"/>
    <p:sldId id="315" r:id="rId13"/>
    <p:sldId id="316" r:id="rId14"/>
    <p:sldId id="303" r:id="rId15"/>
    <p:sldId id="312" r:id="rId16"/>
    <p:sldId id="313" r:id="rId17"/>
    <p:sldId id="317" r:id="rId18"/>
    <p:sldId id="318" r:id="rId19"/>
    <p:sldId id="319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7AE3D"/>
    <a:srgbClr val="FB7317"/>
    <a:srgbClr val="6FBD23"/>
    <a:srgbClr val="00BAFF"/>
    <a:srgbClr val="D0EBF7"/>
    <a:srgbClr val="00D0FF"/>
    <a:srgbClr val="00FDFF"/>
    <a:srgbClr val="9570D5"/>
    <a:srgbClr val="C34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66008"/>
  </p:normalViewPr>
  <p:slideViewPr>
    <p:cSldViewPr snapToGrid="0" snapToObjects="1">
      <p:cViewPr varScale="1">
        <p:scale>
          <a:sx n="56" d="100"/>
          <a:sy n="56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FE027-D3A4-8949-B9F4-ABBD9A4CB34F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A2DC-9F44-B34D-95B0-37E101AB94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76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91DB-B9F5-B347-8D3F-3794C3BC7D6D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30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234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43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705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127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04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814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4417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5295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8076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811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91DB-B9F5-B347-8D3F-3794C3BC7D6D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916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91DB-B9F5-B347-8D3F-3794C3BC7D6D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602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941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11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212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318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141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91DB-B9F5-B347-8D3F-3794C3BC7D6D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472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A2DC-9F44-B34D-95B0-37E101AB94D5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49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0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812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7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168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678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1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30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24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16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128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EB2B-B3D0-AB4E-BAD3-B28666D3CE1C}" type="datetimeFigureOut">
              <a:rPr lang="es-ES_tradnl" smtClean="0"/>
              <a:t>27/6/18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C727-B014-5A4F-B347-534CE6F8CC7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20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26255"/>
          <a:stretch/>
        </p:blipFill>
        <p:spPr>
          <a:xfrm>
            <a:off x="0" y="-16628"/>
            <a:ext cx="12192000" cy="68746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6000"/>
                </a:schemeClr>
              </a:gs>
              <a:gs pos="100000">
                <a:schemeClr val="accent1">
                  <a:lumMod val="30000"/>
                  <a:lumOff val="70000"/>
                  <a:alpha val="48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6858000"/>
            <a:ext cx="3531079" cy="419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800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0" y="6119451"/>
            <a:ext cx="12192000" cy="738549"/>
            <a:chOff x="0" y="6119451"/>
            <a:chExt cx="12192000" cy="7385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b="15731"/>
            <a:stretch/>
          </p:blipFill>
          <p:spPr>
            <a:xfrm>
              <a:off x="0" y="6119451"/>
              <a:ext cx="2953407" cy="73854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Rectángulo 1"/>
            <p:cNvSpPr/>
            <p:nvPr/>
          </p:nvSpPr>
          <p:spPr>
            <a:xfrm>
              <a:off x="1" y="6119451"/>
              <a:ext cx="12063046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ES_tradnl" sz="3200" dirty="0"/>
                <a:t>Humberto </a:t>
              </a:r>
              <a:r>
                <a:rPr lang="es-ES_tradnl" sz="3200" dirty="0" err="1"/>
                <a:t>Jaimes</a:t>
              </a:r>
              <a:r>
                <a:rPr lang="es-ES_tradnl" sz="3200" dirty="0"/>
                <a:t> </a:t>
              </a:r>
              <a:r>
                <a:rPr lang="mr-IN" sz="3200" dirty="0"/>
                <a:t>–</a:t>
              </a:r>
              <a:r>
                <a:rPr lang="es-ES_tradnl" sz="3200" dirty="0"/>
                <a:t> </a:t>
              </a:r>
              <a:r>
                <a:rPr lang="es-ES_tradnl" sz="3200" dirty="0" err="1"/>
                <a:t>humberto@humbertojaimes.net</a:t>
              </a:r>
              <a:r>
                <a:rPr lang="es-ES_tradnl" sz="3200" dirty="0"/>
                <a:t>  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063046" y="6119451"/>
              <a:ext cx="128954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08301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86DF0-36D2-2940-9F39-4982828E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40" y="245660"/>
            <a:ext cx="6807438" cy="6721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67297B-9BE0-9540-A463-0A0F4786541E}"/>
              </a:ext>
            </a:extLst>
          </p:cNvPr>
          <p:cNvSpPr/>
          <p:nvPr/>
        </p:nvSpPr>
        <p:spPr>
          <a:xfrm>
            <a:off x="74612" y="0"/>
            <a:ext cx="10212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 de </a:t>
            </a:r>
          </a:p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notificaciones</a:t>
            </a:r>
          </a:p>
        </p:txBody>
      </p:sp>
    </p:spTree>
    <p:extLst>
      <p:ext uri="{BB962C8B-B14F-4D97-AF65-F5344CB8AC3E}">
        <p14:creationId xmlns:p14="http://schemas.microsoft.com/office/powerpoint/2010/main" val="235505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7297B-9BE0-9540-A463-0A0F4786541E}"/>
              </a:ext>
            </a:extLst>
          </p:cNvPr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Device</a:t>
            </a:r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5400" dirty="0" err="1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Registration</a:t>
            </a:r>
            <a:endParaRPr lang="es-ES_tradnl" sz="5400" dirty="0">
              <a:solidFill>
                <a:srgbClr val="1980E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2DDBF2-8EAD-1141-AB7A-504CED2E8C98}"/>
              </a:ext>
            </a:extLst>
          </p:cNvPr>
          <p:cNvGrpSpPr/>
          <p:nvPr/>
        </p:nvGrpSpPr>
        <p:grpSpPr>
          <a:xfrm rot="259143">
            <a:off x="398901" y="1903521"/>
            <a:ext cx="3144144" cy="2954841"/>
            <a:chOff x="3086319" y="3394487"/>
            <a:chExt cx="2168659" cy="2113367"/>
          </a:xfr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606C5-2018-CC4A-BBA9-33CE191605C4}"/>
                </a:ext>
              </a:extLst>
            </p:cNvPr>
            <p:cNvGrpSpPr/>
            <p:nvPr/>
          </p:nvGrpSpPr>
          <p:grpSpPr>
            <a:xfrm rot="21203063">
              <a:off x="3086319" y="3394487"/>
              <a:ext cx="2168659" cy="2113367"/>
              <a:chOff x="457200" y="432816"/>
              <a:chExt cx="2168659" cy="2113367"/>
            </a:xfrm>
            <a:grpFill/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A7372E0-673D-F34F-AFB7-D37F5D6C3D29}"/>
                  </a:ext>
                </a:extLst>
              </p:cNvPr>
              <p:cNvSpPr>
                <a:spLocks/>
              </p:cNvSpPr>
              <p:nvPr/>
            </p:nvSpPr>
            <p:spPr bwMode="auto">
              <a:xfrm rot="346487">
                <a:off x="499719" y="483481"/>
                <a:ext cx="2126140" cy="2062702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_tradnl" sz="4000" b="1"/>
                  <a:t>  </a:t>
                </a: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475DFF7-C3C2-5441-9343-23971FD8B7BC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220">
                <a:off x="457200" y="432816"/>
                <a:ext cx="2133599" cy="2069938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4000" b="1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B6A01-1C38-C945-BA4F-2E0783233B08}"/>
                </a:ext>
              </a:extLst>
            </p:cNvPr>
            <p:cNvSpPr txBox="1"/>
            <p:nvPr/>
          </p:nvSpPr>
          <p:spPr>
            <a:xfrm rot="21540000">
              <a:off x="3161148" y="3678354"/>
              <a:ext cx="1981199" cy="15629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ES_tradnl" sz="3200" b="1">
                  <a:latin typeface="Arial Narrow" pitchFamily="34" charset="0"/>
                </a:rPr>
                <a:t>Asocia un manejador de PNS con un dispositivo y sus etiquetas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BD3E3-8A54-8643-B67C-8AE14C11D2B3}"/>
              </a:ext>
            </a:extLst>
          </p:cNvPr>
          <p:cNvGrpSpPr/>
          <p:nvPr/>
        </p:nvGrpSpPr>
        <p:grpSpPr>
          <a:xfrm rot="259143">
            <a:off x="4427264" y="1996443"/>
            <a:ext cx="3144144" cy="2954841"/>
            <a:chOff x="3086319" y="3394487"/>
            <a:chExt cx="2168659" cy="2113367"/>
          </a:xfr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3E26F-65B5-A14B-AF1C-0B338625A92F}"/>
                </a:ext>
              </a:extLst>
            </p:cNvPr>
            <p:cNvGrpSpPr/>
            <p:nvPr/>
          </p:nvGrpSpPr>
          <p:grpSpPr>
            <a:xfrm rot="21203063">
              <a:off x="3086319" y="3394487"/>
              <a:ext cx="2168659" cy="2113367"/>
              <a:chOff x="457200" y="432816"/>
              <a:chExt cx="2168659" cy="2113367"/>
            </a:xfrm>
            <a:grpFill/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712759E3-1A66-3B4E-8AB6-C9718B16D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46487">
                <a:off x="499719" y="483481"/>
                <a:ext cx="2126140" cy="2062702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_tradnl" sz="4000" b="1"/>
                  <a:t>  </a:t>
                </a: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BA2E094-7D47-7147-A343-3799DDAC7DA7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220">
                <a:off x="457200" y="432816"/>
                <a:ext cx="2133599" cy="2069938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4000" b="1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21BFB5-1342-2545-B698-631E4141438C}"/>
                </a:ext>
              </a:extLst>
            </p:cNvPr>
            <p:cNvSpPr txBox="1"/>
            <p:nvPr/>
          </p:nvSpPr>
          <p:spPr>
            <a:xfrm rot="21540000">
              <a:off x="3161148" y="3678353"/>
              <a:ext cx="1981199" cy="15629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ES_tradnl" sz="3200" b="1" dirty="0">
                  <a:latin typeface="Arial Narrow" pitchFamily="34" charset="0"/>
                </a:rPr>
                <a:t>Las etiquetas dirigen las notificaciones a los dispositivos interesados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8D3608-B596-0140-9218-207FEBD1E3D6}"/>
              </a:ext>
            </a:extLst>
          </p:cNvPr>
          <p:cNvGrpSpPr/>
          <p:nvPr/>
        </p:nvGrpSpPr>
        <p:grpSpPr>
          <a:xfrm rot="259143">
            <a:off x="8046195" y="2089365"/>
            <a:ext cx="3144144" cy="2954841"/>
            <a:chOff x="3086319" y="3394487"/>
            <a:chExt cx="2168659" cy="2113367"/>
          </a:xfr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48D0C2-EDA4-D24A-B3E0-EDA86D045737}"/>
                </a:ext>
              </a:extLst>
            </p:cNvPr>
            <p:cNvGrpSpPr/>
            <p:nvPr/>
          </p:nvGrpSpPr>
          <p:grpSpPr>
            <a:xfrm rot="21203063">
              <a:off x="3086319" y="3394487"/>
              <a:ext cx="2168659" cy="2113367"/>
              <a:chOff x="457200" y="432816"/>
              <a:chExt cx="2168659" cy="2113367"/>
            </a:xfrm>
            <a:grpFill/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2CC33C19-CDF0-B34C-B43F-3C2F43118FB3}"/>
                  </a:ext>
                </a:extLst>
              </p:cNvPr>
              <p:cNvSpPr>
                <a:spLocks/>
              </p:cNvSpPr>
              <p:nvPr/>
            </p:nvSpPr>
            <p:spPr bwMode="auto">
              <a:xfrm rot="346487">
                <a:off x="499719" y="483481"/>
                <a:ext cx="2126140" cy="2062702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_tradnl" sz="4000" b="1"/>
                  <a:t>  </a:t>
                </a: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A0552EA4-A2D9-6949-9BF4-CAEEF4011587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220">
                <a:off x="457200" y="432816"/>
                <a:ext cx="2133599" cy="2069938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4000" b="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080AED-2F5C-1444-8317-CBC93D19DA31}"/>
                </a:ext>
              </a:extLst>
            </p:cNvPr>
            <p:cNvSpPr txBox="1"/>
            <p:nvPr/>
          </p:nvSpPr>
          <p:spPr>
            <a:xfrm rot="21540000">
              <a:off x="3161148" y="3828041"/>
              <a:ext cx="1981199" cy="1263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ES_tradnl" sz="3200" b="1" dirty="0">
                  <a:latin typeface="Arial Narrow" pitchFamily="34" charset="0"/>
                </a:rPr>
                <a:t>El dispositivo se registra directamente al </a:t>
              </a:r>
              <a:r>
                <a:rPr lang="es-ES_tradnl" sz="3200" b="1" dirty="0" err="1">
                  <a:latin typeface="Arial Narrow" pitchFamily="34" charset="0"/>
                </a:rPr>
                <a:t>Notification</a:t>
              </a:r>
              <a:r>
                <a:rPr lang="es-ES_tradnl" sz="3200" b="1" dirty="0">
                  <a:latin typeface="Arial Narrow" pitchFamily="34" charset="0"/>
                </a:rPr>
                <a:t> </a:t>
              </a:r>
              <a:r>
                <a:rPr lang="es-ES_tradnl" sz="3200" b="1" dirty="0" err="1">
                  <a:latin typeface="Arial Narrow" pitchFamily="34" charset="0"/>
                </a:rPr>
                <a:t>Hub</a:t>
              </a:r>
              <a:endParaRPr lang="es-ES_tradnl" sz="3200" b="1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5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7297B-9BE0-9540-A463-0A0F4786541E}"/>
              </a:ext>
            </a:extLst>
          </p:cNvPr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Device</a:t>
            </a:r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5400" dirty="0" err="1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Installation</a:t>
            </a:r>
            <a:endParaRPr lang="es-ES_tradnl" sz="5400" dirty="0">
              <a:solidFill>
                <a:srgbClr val="1980E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2DDBF2-8EAD-1141-AB7A-504CED2E8C98}"/>
              </a:ext>
            </a:extLst>
          </p:cNvPr>
          <p:cNvGrpSpPr/>
          <p:nvPr/>
        </p:nvGrpSpPr>
        <p:grpSpPr>
          <a:xfrm rot="259143">
            <a:off x="398901" y="1903521"/>
            <a:ext cx="3144144" cy="2954841"/>
            <a:chOff x="3086319" y="3394487"/>
            <a:chExt cx="2168659" cy="2113367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606C5-2018-CC4A-BBA9-33CE191605C4}"/>
                </a:ext>
              </a:extLst>
            </p:cNvPr>
            <p:cNvGrpSpPr/>
            <p:nvPr/>
          </p:nvGrpSpPr>
          <p:grpSpPr>
            <a:xfrm rot="21203063">
              <a:off x="3086319" y="3394487"/>
              <a:ext cx="2168659" cy="2113367"/>
              <a:chOff x="457200" y="432816"/>
              <a:chExt cx="2168659" cy="2113367"/>
            </a:xfrm>
            <a:grpFill/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A7372E0-673D-F34F-AFB7-D37F5D6C3D29}"/>
                  </a:ext>
                </a:extLst>
              </p:cNvPr>
              <p:cNvSpPr>
                <a:spLocks/>
              </p:cNvSpPr>
              <p:nvPr/>
            </p:nvSpPr>
            <p:spPr bwMode="auto">
              <a:xfrm rot="346487">
                <a:off x="499719" y="483481"/>
                <a:ext cx="2126140" cy="2062702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_tradnl" sz="4000" b="1"/>
                  <a:t>  </a:t>
                </a: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475DFF7-C3C2-5441-9343-23971FD8B7BC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220">
                <a:off x="457200" y="432816"/>
                <a:ext cx="2133599" cy="2069938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4000" b="1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B6A01-1C38-C945-BA4F-2E0783233B08}"/>
                </a:ext>
              </a:extLst>
            </p:cNvPr>
            <p:cNvSpPr txBox="1"/>
            <p:nvPr/>
          </p:nvSpPr>
          <p:spPr>
            <a:xfrm rot="21540000">
              <a:off x="3161148" y="3828041"/>
              <a:ext cx="1981199" cy="1263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ES_tradnl" sz="3200" b="1" dirty="0">
                  <a:latin typeface="Arial Narrow" pitchFamily="34" charset="0"/>
                </a:rPr>
                <a:t>Es un modelo mas avanzado al de </a:t>
              </a:r>
              <a:r>
                <a:rPr lang="es-ES_tradnl" sz="3200" b="1" dirty="0" err="1">
                  <a:latin typeface="Arial Narrow" pitchFamily="34" charset="0"/>
                </a:rPr>
                <a:t>Device</a:t>
              </a:r>
              <a:r>
                <a:rPr lang="es-ES_tradnl" sz="3200" b="1" dirty="0">
                  <a:latin typeface="Arial Narrow" pitchFamily="34" charset="0"/>
                </a:rPr>
                <a:t> </a:t>
              </a:r>
              <a:r>
                <a:rPr lang="es-ES_tradnl" sz="3200" b="1" dirty="0" err="1">
                  <a:latin typeface="Arial Narrow" pitchFamily="34" charset="0"/>
                </a:rPr>
                <a:t>Registrations</a:t>
              </a:r>
              <a:endParaRPr lang="es-ES_tradnl" sz="3200" b="1" dirty="0">
                <a:latin typeface="Arial Narrow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BD3E3-8A54-8643-B67C-8AE14C11D2B3}"/>
              </a:ext>
            </a:extLst>
          </p:cNvPr>
          <p:cNvGrpSpPr/>
          <p:nvPr/>
        </p:nvGrpSpPr>
        <p:grpSpPr>
          <a:xfrm rot="259143">
            <a:off x="4427264" y="1996443"/>
            <a:ext cx="3144144" cy="2954841"/>
            <a:chOff x="3086319" y="3394487"/>
            <a:chExt cx="2168659" cy="2113367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3E26F-65B5-A14B-AF1C-0B338625A92F}"/>
                </a:ext>
              </a:extLst>
            </p:cNvPr>
            <p:cNvGrpSpPr/>
            <p:nvPr/>
          </p:nvGrpSpPr>
          <p:grpSpPr>
            <a:xfrm rot="21203063">
              <a:off x="3086319" y="3394487"/>
              <a:ext cx="2168659" cy="2113367"/>
              <a:chOff x="457200" y="432816"/>
              <a:chExt cx="2168659" cy="2113367"/>
            </a:xfrm>
            <a:grpFill/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712759E3-1A66-3B4E-8AB6-C9718B16D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46487">
                <a:off x="499719" y="483481"/>
                <a:ext cx="2126140" cy="2062702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_tradnl" sz="4000" b="1"/>
                  <a:t>  </a:t>
                </a: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BA2E094-7D47-7147-A343-3799DDAC7DA7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220">
                <a:off x="457200" y="432816"/>
                <a:ext cx="2133599" cy="2069938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4000" b="1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21BFB5-1342-2545-B698-631E4141438C}"/>
                </a:ext>
              </a:extLst>
            </p:cNvPr>
            <p:cNvSpPr txBox="1"/>
            <p:nvPr/>
          </p:nvSpPr>
          <p:spPr>
            <a:xfrm rot="21540000">
              <a:off x="3161148" y="3828040"/>
              <a:ext cx="1981199" cy="1263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ES_tradnl" sz="3200" b="1" dirty="0">
                  <a:latin typeface="Arial Narrow" pitchFamily="34" charset="0"/>
                </a:rPr>
                <a:t>El cliente se conecta al back </a:t>
              </a:r>
              <a:r>
                <a:rPr lang="es-ES_tradnl" sz="3200" b="1" dirty="0" err="1">
                  <a:latin typeface="Arial Narrow" pitchFamily="34" charset="0"/>
                </a:rPr>
                <a:t>end</a:t>
              </a:r>
              <a:r>
                <a:rPr lang="es-ES_tradnl" sz="3200" b="1" dirty="0">
                  <a:latin typeface="Arial Narrow" pitchFamily="34" charset="0"/>
                </a:rPr>
                <a:t> y este al </a:t>
              </a:r>
              <a:r>
                <a:rPr lang="es-ES_tradnl" sz="3200" b="1" dirty="0" err="1">
                  <a:latin typeface="Arial Narrow" pitchFamily="34" charset="0"/>
                </a:rPr>
                <a:t>Notification</a:t>
              </a:r>
              <a:r>
                <a:rPr lang="es-ES_tradnl" sz="3200" b="1" dirty="0">
                  <a:latin typeface="Arial Narrow" pitchFamily="34" charset="0"/>
                </a:rPr>
                <a:t> </a:t>
              </a:r>
              <a:r>
                <a:rPr lang="es-ES_tradnl" sz="3200" b="1" dirty="0" err="1">
                  <a:latin typeface="Arial Narrow" pitchFamily="34" charset="0"/>
                </a:rPr>
                <a:t>Hub</a:t>
              </a:r>
              <a:endParaRPr lang="es-ES_tradnl" sz="3200" b="1" dirty="0">
                <a:latin typeface="Arial Narrow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8D3608-B596-0140-9218-207FEBD1E3D6}"/>
              </a:ext>
            </a:extLst>
          </p:cNvPr>
          <p:cNvGrpSpPr/>
          <p:nvPr/>
        </p:nvGrpSpPr>
        <p:grpSpPr>
          <a:xfrm rot="259143">
            <a:off x="8046195" y="2089365"/>
            <a:ext cx="3144144" cy="2954841"/>
            <a:chOff x="3086319" y="3394487"/>
            <a:chExt cx="2168659" cy="2113367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48D0C2-EDA4-D24A-B3E0-EDA86D045737}"/>
                </a:ext>
              </a:extLst>
            </p:cNvPr>
            <p:cNvGrpSpPr/>
            <p:nvPr/>
          </p:nvGrpSpPr>
          <p:grpSpPr>
            <a:xfrm rot="21203063">
              <a:off x="3086319" y="3394487"/>
              <a:ext cx="2168659" cy="2113367"/>
              <a:chOff x="457200" y="432816"/>
              <a:chExt cx="2168659" cy="2113367"/>
            </a:xfrm>
            <a:grpFill/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2CC33C19-CDF0-B34C-B43F-3C2F43118FB3}"/>
                  </a:ext>
                </a:extLst>
              </p:cNvPr>
              <p:cNvSpPr>
                <a:spLocks/>
              </p:cNvSpPr>
              <p:nvPr/>
            </p:nvSpPr>
            <p:spPr bwMode="auto">
              <a:xfrm rot="346487">
                <a:off x="499719" y="483481"/>
                <a:ext cx="2126140" cy="2062702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s-ES_tradnl" sz="4000" b="1"/>
                  <a:t>  </a:t>
                </a: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A0552EA4-A2D9-6949-9BF4-CAEEF4011587}"/>
                  </a:ext>
                </a:extLst>
              </p:cNvPr>
              <p:cNvSpPr>
                <a:spLocks/>
              </p:cNvSpPr>
              <p:nvPr/>
            </p:nvSpPr>
            <p:spPr bwMode="auto">
              <a:xfrm rot="485220">
                <a:off x="457200" y="432816"/>
                <a:ext cx="2133599" cy="2069938"/>
              </a:xfrm>
              <a:custGeom>
                <a:avLst/>
                <a:gdLst/>
                <a:ahLst/>
                <a:cxnLst>
                  <a:cxn ang="0">
                    <a:pos x="2197" y="0"/>
                  </a:cxn>
                  <a:cxn ang="0">
                    <a:pos x="2233" y="377"/>
                  </a:cxn>
                  <a:cxn ang="0">
                    <a:pos x="2233" y="377"/>
                  </a:cxn>
                  <a:cxn ang="0">
                    <a:pos x="2237" y="437"/>
                  </a:cxn>
                  <a:cxn ang="0">
                    <a:pos x="2242" y="588"/>
                  </a:cxn>
                  <a:cxn ang="0">
                    <a:pos x="2247" y="785"/>
                  </a:cxn>
                  <a:cxn ang="0">
                    <a:pos x="2249" y="886"/>
                  </a:cxn>
                  <a:cxn ang="0">
                    <a:pos x="2249" y="984"/>
                  </a:cxn>
                  <a:cxn ang="0">
                    <a:pos x="2249" y="984"/>
                  </a:cxn>
                  <a:cxn ang="0">
                    <a:pos x="2249" y="1103"/>
                  </a:cxn>
                  <a:cxn ang="0">
                    <a:pos x="2253" y="1265"/>
                  </a:cxn>
                  <a:cxn ang="0">
                    <a:pos x="2263" y="1641"/>
                  </a:cxn>
                  <a:cxn ang="0">
                    <a:pos x="2279" y="2113"/>
                  </a:cxn>
                  <a:cxn ang="0">
                    <a:pos x="2279" y="2113"/>
                  </a:cxn>
                  <a:cxn ang="0">
                    <a:pos x="1894" y="2135"/>
                  </a:cxn>
                  <a:cxn ang="0">
                    <a:pos x="1154" y="2175"/>
                  </a:cxn>
                  <a:cxn ang="0">
                    <a:pos x="1154" y="2175"/>
                  </a:cxn>
                  <a:cxn ang="0">
                    <a:pos x="971" y="2184"/>
                  </a:cxn>
                  <a:cxn ang="0">
                    <a:pos x="781" y="2193"/>
                  </a:cxn>
                  <a:cxn ang="0">
                    <a:pos x="595" y="2199"/>
                  </a:cxn>
                  <a:cxn ang="0">
                    <a:pos x="421" y="2204"/>
                  </a:cxn>
                  <a:cxn ang="0">
                    <a:pos x="149" y="2209"/>
                  </a:cxn>
                  <a:cxn ang="0">
                    <a:pos x="43" y="2211"/>
                  </a:cxn>
                  <a:cxn ang="0">
                    <a:pos x="43" y="2211"/>
                  </a:cxn>
                  <a:cxn ang="0">
                    <a:pos x="37" y="1740"/>
                  </a:cxn>
                  <a:cxn ang="0">
                    <a:pos x="32" y="1350"/>
                  </a:cxn>
                  <a:cxn ang="0">
                    <a:pos x="28" y="1034"/>
                  </a:cxn>
                  <a:cxn ang="0">
                    <a:pos x="28" y="1034"/>
                  </a:cxn>
                  <a:cxn ang="0">
                    <a:pos x="21" y="810"/>
                  </a:cxn>
                  <a:cxn ang="0">
                    <a:pos x="14" y="624"/>
                  </a:cxn>
                  <a:cxn ang="0">
                    <a:pos x="7" y="446"/>
                  </a:cxn>
                  <a:cxn ang="0">
                    <a:pos x="0" y="128"/>
                  </a:cxn>
                  <a:cxn ang="0">
                    <a:pos x="2197" y="0"/>
                  </a:cxn>
                </a:cxnLst>
                <a:rect l="0" t="0" r="r" b="b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 sz="4000" b="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080AED-2F5C-1444-8317-CBC93D19DA31}"/>
                </a:ext>
              </a:extLst>
            </p:cNvPr>
            <p:cNvSpPr txBox="1"/>
            <p:nvPr/>
          </p:nvSpPr>
          <p:spPr>
            <a:xfrm rot="21540000">
              <a:off x="3161148" y="3678353"/>
              <a:ext cx="1981199" cy="15629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ES_tradnl" sz="3200" b="1" dirty="0">
                  <a:latin typeface="Arial Narrow" pitchFamily="34" charset="0"/>
                </a:rPr>
                <a:t>Es mas poderoso y mas fácil de implementar y mantener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01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7297B-9BE0-9540-A463-0A0F4786541E}"/>
              </a:ext>
            </a:extLst>
          </p:cNvPr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Implementación en iOS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5F94DBB-05D3-FE4B-AA23-2E3FDDB16F07}"/>
              </a:ext>
            </a:extLst>
          </p:cNvPr>
          <p:cNvSpPr txBox="1">
            <a:spLocks/>
          </p:cNvSpPr>
          <p:nvPr/>
        </p:nvSpPr>
        <p:spPr>
          <a:xfrm>
            <a:off x="292100" y="1350228"/>
            <a:ext cx="11363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600" dirty="0">
                <a:solidFill>
                  <a:schemeClr val="tx1"/>
                </a:solidFill>
              </a:rPr>
              <a:t>Generar el </a:t>
            </a:r>
            <a:r>
              <a:rPr lang="es-ES_tradnl" sz="3600" dirty="0" err="1">
                <a:solidFill>
                  <a:schemeClr val="tx1"/>
                </a:solidFill>
              </a:rPr>
              <a:t>Certificate</a:t>
            </a:r>
            <a:r>
              <a:rPr lang="es-ES_tradnl" sz="3600" dirty="0">
                <a:solidFill>
                  <a:schemeClr val="tx1"/>
                </a:solidFill>
              </a:rPr>
              <a:t> </a:t>
            </a:r>
            <a:r>
              <a:rPr lang="es-ES_tradnl" sz="3600" dirty="0" err="1">
                <a:solidFill>
                  <a:schemeClr val="tx1"/>
                </a:solidFill>
              </a:rPr>
              <a:t>Signing</a:t>
            </a:r>
            <a:r>
              <a:rPr lang="es-ES_tradnl" sz="3600" dirty="0">
                <a:solidFill>
                  <a:schemeClr val="tx1"/>
                </a:solidFill>
              </a:rPr>
              <a:t> </a:t>
            </a:r>
            <a:r>
              <a:rPr lang="es-ES_tradnl" sz="3600" dirty="0" err="1">
                <a:solidFill>
                  <a:schemeClr val="tx1"/>
                </a:solidFill>
              </a:rPr>
              <a:t>Request</a:t>
            </a:r>
            <a:endParaRPr lang="es-ES_tradnl" sz="3600" dirty="0">
              <a:solidFill>
                <a:schemeClr val="tx1"/>
              </a:solidFill>
            </a:endParaRPr>
          </a:p>
          <a:p>
            <a:r>
              <a:rPr lang="es-ES_tradnl" sz="3600" dirty="0">
                <a:solidFill>
                  <a:schemeClr val="tx1"/>
                </a:solidFill>
              </a:rPr>
              <a:t>Crear un </a:t>
            </a:r>
            <a:r>
              <a:rPr lang="es-ES_tradnl" sz="3600" dirty="0" err="1">
                <a:solidFill>
                  <a:schemeClr val="tx1"/>
                </a:solidFill>
              </a:rPr>
              <a:t>AppID</a:t>
            </a:r>
            <a:r>
              <a:rPr lang="es-ES_tradnl" sz="3600" dirty="0">
                <a:solidFill>
                  <a:schemeClr val="tx1"/>
                </a:solidFill>
              </a:rPr>
              <a:t> en el portal de Apple (Soporte para notificaciones </a:t>
            </a:r>
            <a:r>
              <a:rPr lang="es-ES_tradnl" sz="3600" dirty="0" err="1">
                <a:solidFill>
                  <a:schemeClr val="tx1"/>
                </a:solidFill>
              </a:rPr>
              <a:t>Push</a:t>
            </a:r>
            <a:r>
              <a:rPr lang="es-ES_tradnl" sz="3600" dirty="0">
                <a:solidFill>
                  <a:schemeClr val="tx1"/>
                </a:solidFill>
              </a:rPr>
              <a:t>)</a:t>
            </a:r>
          </a:p>
          <a:p>
            <a:r>
              <a:rPr lang="es-ES_tradnl" sz="3600" dirty="0">
                <a:solidFill>
                  <a:schemeClr val="tx1"/>
                </a:solidFill>
              </a:rPr>
              <a:t>Agregar el CSR al </a:t>
            </a:r>
            <a:r>
              <a:rPr lang="es-ES_tradnl" sz="3600" dirty="0" err="1">
                <a:solidFill>
                  <a:schemeClr val="tx1"/>
                </a:solidFill>
              </a:rPr>
              <a:t>AppID</a:t>
            </a:r>
            <a:endParaRPr lang="es-ES_tradnl" sz="3600" dirty="0">
              <a:solidFill>
                <a:schemeClr val="tx1"/>
              </a:solidFill>
            </a:endParaRPr>
          </a:p>
          <a:p>
            <a:r>
              <a:rPr lang="es-ES_tradnl" sz="3600" dirty="0">
                <a:solidFill>
                  <a:schemeClr val="tx1"/>
                </a:solidFill>
              </a:rPr>
              <a:t>Descargar el certificado generado por el portal (.</a:t>
            </a:r>
            <a:r>
              <a:rPr lang="es-ES_tradnl" sz="3600" dirty="0" err="1">
                <a:solidFill>
                  <a:schemeClr val="tx1"/>
                </a:solidFill>
              </a:rPr>
              <a:t>cer</a:t>
            </a:r>
            <a:r>
              <a:rPr lang="es-ES_tradnl" sz="3600" dirty="0">
                <a:solidFill>
                  <a:schemeClr val="tx1"/>
                </a:solidFill>
              </a:rPr>
              <a:t>)</a:t>
            </a:r>
          </a:p>
          <a:p>
            <a:r>
              <a:rPr lang="es-ES_tradnl" sz="3600" dirty="0">
                <a:solidFill>
                  <a:schemeClr val="tx1"/>
                </a:solidFill>
              </a:rPr>
              <a:t>Instalar el certificado en el </a:t>
            </a:r>
            <a:r>
              <a:rPr lang="es-ES_tradnl" sz="3600" dirty="0" err="1">
                <a:solidFill>
                  <a:schemeClr val="tx1"/>
                </a:solidFill>
              </a:rPr>
              <a:t>KeyChain</a:t>
            </a:r>
            <a:r>
              <a:rPr lang="es-ES_tradnl" sz="3600" dirty="0">
                <a:solidFill>
                  <a:schemeClr val="tx1"/>
                </a:solidFill>
              </a:rPr>
              <a:t> Access</a:t>
            </a:r>
          </a:p>
          <a:p>
            <a:r>
              <a:rPr lang="es-ES_tradnl" sz="3600" dirty="0">
                <a:solidFill>
                  <a:schemeClr val="tx1"/>
                </a:solidFill>
              </a:rPr>
              <a:t>Exportar el certificado en formato p12</a:t>
            </a:r>
          </a:p>
        </p:txBody>
      </p:sp>
    </p:spTree>
    <p:extLst>
      <p:ext uri="{BB962C8B-B14F-4D97-AF65-F5344CB8AC3E}">
        <p14:creationId xmlns:p14="http://schemas.microsoft.com/office/powerpoint/2010/main" val="143440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196C1-2BF5-B246-BFAA-04A7C2A2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84" y="0"/>
            <a:ext cx="82246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7E9ECC-E0F3-E84B-88AC-7BFDD9D10A64}"/>
              </a:ext>
            </a:extLst>
          </p:cNvPr>
          <p:cNvSpPr/>
          <p:nvPr/>
        </p:nvSpPr>
        <p:spPr>
          <a:xfrm>
            <a:off x="5704763" y="1"/>
            <a:ext cx="1446663" cy="79157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960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E6B23-1C6C-8F46-A429-D5043CED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66700"/>
            <a:ext cx="84201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202FC-8108-3746-A49B-299535EA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349500"/>
            <a:ext cx="8407400" cy="2159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C12EF9-1CDB-9D4F-8D14-9F2073670C96}"/>
              </a:ext>
            </a:extLst>
          </p:cNvPr>
          <p:cNvSpPr/>
          <p:nvPr/>
        </p:nvSpPr>
        <p:spPr>
          <a:xfrm>
            <a:off x="8679976" y="2866030"/>
            <a:ext cx="914400" cy="87345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22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7297B-9BE0-9540-A463-0A0F4786541E}"/>
              </a:ext>
            </a:extLst>
          </p:cNvPr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Implementación en Android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E12C-9161-2941-83C6-ADA444C9D821}"/>
              </a:ext>
            </a:extLst>
          </p:cNvPr>
          <p:cNvSpPr txBox="1">
            <a:spLocks/>
          </p:cNvSpPr>
          <p:nvPr/>
        </p:nvSpPr>
        <p:spPr>
          <a:xfrm>
            <a:off x="74612" y="92333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/>
              <a:t>Crear un proyecto en FCM que soporte notificaciones Push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/>
              <a:t>Obtener el Server Key y el Sender ID de la consola de FCM</a:t>
            </a:r>
            <a:endParaRPr lang="es-ES_trad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1CFC0-B3F8-E143-8949-8DBEAA5E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25" y="2116188"/>
            <a:ext cx="6507162" cy="4741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793F41-F2F4-164E-B5C8-D27CB71CBFC7}"/>
              </a:ext>
            </a:extLst>
          </p:cNvPr>
          <p:cNvSpPr/>
          <p:nvPr/>
        </p:nvSpPr>
        <p:spPr>
          <a:xfrm>
            <a:off x="4872250" y="6387152"/>
            <a:ext cx="627797" cy="327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149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7E12C-9161-2941-83C6-ADA444C9D821}"/>
              </a:ext>
            </a:extLst>
          </p:cNvPr>
          <p:cNvSpPr txBox="1">
            <a:spLocks/>
          </p:cNvSpPr>
          <p:nvPr/>
        </p:nvSpPr>
        <p:spPr>
          <a:xfrm>
            <a:off x="74612" y="92333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/>
              <a:t>Crear el servicio de </a:t>
            </a:r>
            <a:r>
              <a:rPr lang="es-ES_tradnl" dirty="0" err="1"/>
              <a:t>Azure</a:t>
            </a:r>
            <a:r>
              <a:rPr lang="es-ES_tradnl" dirty="0"/>
              <a:t> </a:t>
            </a:r>
            <a:r>
              <a:rPr lang="es-ES_tradnl" dirty="0" err="1"/>
              <a:t>NotificationHub</a:t>
            </a:r>
            <a:r>
              <a:rPr lang="es-ES_tradnl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/>
              <a:t>Configurar APNS con el certificado exportado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dirty="0"/>
              <a:t>Configurar GCM con los datos de </a:t>
            </a:r>
            <a:r>
              <a:rPr lang="es-ES_tradnl" dirty="0" err="1"/>
              <a:t>Firebase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93F41-F2F4-164E-B5C8-D27CB71CBFC7}"/>
              </a:ext>
            </a:extLst>
          </p:cNvPr>
          <p:cNvSpPr/>
          <p:nvPr/>
        </p:nvSpPr>
        <p:spPr>
          <a:xfrm>
            <a:off x="4872250" y="6387152"/>
            <a:ext cx="627797" cy="327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94913-F3B8-6C46-A3F7-91240E1DD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693"/>
          <a:stretch/>
        </p:blipFill>
        <p:spPr>
          <a:xfrm>
            <a:off x="1" y="2932661"/>
            <a:ext cx="4872250" cy="3156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63EB6-C177-BF4D-9CF7-57F75BDF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38" y="2378586"/>
            <a:ext cx="5717962" cy="44794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9FEB69-96F3-AA43-BAF0-29900A57D578}"/>
              </a:ext>
            </a:extLst>
          </p:cNvPr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Implementación en Android</a:t>
            </a:r>
          </a:p>
        </p:txBody>
      </p:sp>
    </p:spTree>
    <p:extLst>
      <p:ext uri="{BB962C8B-B14F-4D97-AF65-F5344CB8AC3E}">
        <p14:creationId xmlns:p14="http://schemas.microsoft.com/office/powerpoint/2010/main" val="39830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FD3EA8-D213-E441-985E-AA341045A372}"/>
              </a:ext>
            </a:extLst>
          </p:cNvPr>
          <p:cNvSpPr txBox="1">
            <a:spLocks/>
          </p:cNvSpPr>
          <p:nvPr/>
        </p:nvSpPr>
        <p:spPr>
          <a:xfrm>
            <a:off x="1491020" y="1826224"/>
            <a:ext cx="5483916" cy="3241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922" b="1" dirty="0"/>
              <a:t>https://www.youtube.com/c/humbertojaimes</a:t>
            </a:r>
            <a:endParaRPr sz="1922" dirty="0"/>
          </a:p>
        </p:txBody>
      </p:sp>
      <p:pic>
        <p:nvPicPr>
          <p:cNvPr id="16" name="Picture 4" descr="https://cdn3.iconfinder.com/data/icons/free-social-icons/67/youtube_circle_color-512.png">
            <a:extLst>
              <a:ext uri="{FF2B5EF4-FFF2-40B4-BE49-F238E27FC236}">
                <a16:creationId xmlns:a16="http://schemas.microsoft.com/office/drawing/2014/main" id="{D17944A9-6F78-ED4F-A2D5-23B386FF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8" y="1690688"/>
            <a:ext cx="555094" cy="55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6">
            <a:extLst>
              <a:ext uri="{FF2B5EF4-FFF2-40B4-BE49-F238E27FC236}">
                <a16:creationId xmlns:a16="http://schemas.microsoft.com/office/drawing/2014/main" id="{677F36E5-5442-3541-AF27-F5053DF5A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673"/>
            <a:ext cx="579791" cy="579791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16B4E3C-FA05-C24F-8356-8E872AD34271}"/>
              </a:ext>
            </a:extLst>
          </p:cNvPr>
          <p:cNvSpPr txBox="1">
            <a:spLocks/>
          </p:cNvSpPr>
          <p:nvPr/>
        </p:nvSpPr>
        <p:spPr>
          <a:xfrm>
            <a:off x="1484697" y="2473260"/>
            <a:ext cx="3986613" cy="3241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922" b="1" dirty="0"/>
              <a:t>http://www.humbertojaimes.net/</a:t>
            </a:r>
            <a:endParaRPr sz="1922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86E5B2-B6D7-2948-98DC-0D71F44BE8C2}"/>
              </a:ext>
            </a:extLst>
          </p:cNvPr>
          <p:cNvSpPr txBox="1">
            <a:spLocks/>
          </p:cNvSpPr>
          <p:nvPr/>
        </p:nvSpPr>
        <p:spPr>
          <a:xfrm>
            <a:off x="7155693" y="2582791"/>
            <a:ext cx="2262113" cy="3241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922" b="1" dirty="0"/>
              <a:t>@HJaimesDev</a:t>
            </a:r>
            <a:endParaRPr sz="1922" b="1" dirty="0"/>
          </a:p>
          <a:p>
            <a:endParaRPr sz="1922" dirty="0"/>
          </a:p>
        </p:txBody>
      </p:sp>
      <p:pic>
        <p:nvPicPr>
          <p:cNvPr id="20" name="Picture 6" descr="https://www.seeklogo.net/wp-content/uploads/2016/11/twitter-icon-circle-blue-logo-preview.png">
            <a:extLst>
              <a:ext uri="{FF2B5EF4-FFF2-40B4-BE49-F238E27FC236}">
                <a16:creationId xmlns:a16="http://schemas.microsoft.com/office/drawing/2014/main" id="{539EE67E-95EB-B043-A858-E718750F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9" y="2427313"/>
            <a:ext cx="635086" cy="6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vijithasridhar.github.io/img/github-black.png">
            <a:extLst>
              <a:ext uri="{FF2B5EF4-FFF2-40B4-BE49-F238E27FC236}">
                <a16:creationId xmlns:a16="http://schemas.microsoft.com/office/drawing/2014/main" id="{A24751C6-727E-964B-94F4-99D79EEC51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91" y="3017942"/>
            <a:ext cx="565200" cy="5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11">
            <a:extLst>
              <a:ext uri="{FF2B5EF4-FFF2-40B4-BE49-F238E27FC236}">
                <a16:creationId xmlns:a16="http://schemas.microsoft.com/office/drawing/2014/main" id="{AC6C5994-B3EA-8743-8A61-9F8975DC86DD}"/>
              </a:ext>
            </a:extLst>
          </p:cNvPr>
          <p:cNvSpPr/>
          <p:nvPr/>
        </p:nvSpPr>
        <p:spPr>
          <a:xfrm>
            <a:off x="1498929" y="3104578"/>
            <a:ext cx="3914148" cy="3585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MX" sz="1922" b="1" dirty="0">
                <a:latin typeface="+mj-lt"/>
              </a:rPr>
              <a:t>https://github.com/humbertojaimes/</a:t>
            </a:r>
          </a:p>
        </p:txBody>
      </p:sp>
      <p:pic>
        <p:nvPicPr>
          <p:cNvPr id="23" name="Picture 10" descr="http://icons.iconarchive.com/icons/martz90/circle/512/gmail-icon.png">
            <a:extLst>
              <a:ext uri="{FF2B5EF4-FFF2-40B4-BE49-F238E27FC236}">
                <a16:creationId xmlns:a16="http://schemas.microsoft.com/office/drawing/2014/main" id="{6A99C51D-E66E-504D-89E4-D9846BE3B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23" y="1746583"/>
            <a:ext cx="537141" cy="5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CDB03F5-C1CF-C94A-9DB0-047B2118A849}"/>
              </a:ext>
            </a:extLst>
          </p:cNvPr>
          <p:cNvSpPr txBox="1">
            <a:spLocks/>
          </p:cNvSpPr>
          <p:nvPr/>
        </p:nvSpPr>
        <p:spPr>
          <a:xfrm>
            <a:off x="7118030" y="1828461"/>
            <a:ext cx="3580450" cy="3241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22" b="1" dirty="0" err="1"/>
              <a:t>Humberto@humbertojaimes.net</a:t>
            </a:r>
            <a:endParaRPr sz="1922" b="1" dirty="0"/>
          </a:p>
          <a:p>
            <a:endParaRPr sz="1922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E0D069DE-1543-7C46-998F-DC25A47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/>
              <a:t>Humberto Jaimes</a:t>
            </a:r>
          </a:p>
        </p:txBody>
      </p:sp>
    </p:spTree>
    <p:extLst>
      <p:ext uri="{BB962C8B-B14F-4D97-AF65-F5344CB8AC3E}">
        <p14:creationId xmlns:p14="http://schemas.microsoft.com/office/powerpoint/2010/main" val="2342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26255"/>
          <a:stretch/>
        </p:blipFill>
        <p:spPr>
          <a:xfrm>
            <a:off x="0" y="-16628"/>
            <a:ext cx="12192000" cy="68746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6000"/>
                </a:schemeClr>
              </a:gs>
              <a:gs pos="100000">
                <a:schemeClr val="accent1">
                  <a:lumMod val="30000"/>
                  <a:lumOff val="70000"/>
                  <a:alpha val="48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6858000"/>
            <a:ext cx="3531079" cy="419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800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0" y="5103788"/>
            <a:ext cx="12192000" cy="1754212"/>
            <a:chOff x="0" y="5103788"/>
            <a:chExt cx="12192000" cy="175421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b="15731"/>
            <a:stretch/>
          </p:blipFill>
          <p:spPr>
            <a:xfrm>
              <a:off x="0" y="6119451"/>
              <a:ext cx="2953407" cy="73854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Rectángulo 1"/>
            <p:cNvSpPr/>
            <p:nvPr/>
          </p:nvSpPr>
          <p:spPr>
            <a:xfrm>
              <a:off x="2954215" y="6119451"/>
              <a:ext cx="9108831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s-ES_tradnl" dirty="0"/>
                <a:t>Humberto </a:t>
              </a:r>
              <a:r>
                <a:rPr lang="es-ES_tradnl" dirty="0" err="1"/>
                <a:t>Jaimes</a:t>
              </a:r>
              <a:r>
                <a:rPr lang="es-ES_tradnl" dirty="0"/>
                <a:t> </a:t>
              </a:r>
              <a:r>
                <a:rPr lang="mr-IN" dirty="0"/>
                <a:t>–</a:t>
              </a:r>
              <a:r>
                <a:rPr lang="es-ES_tradnl" dirty="0"/>
                <a:t> </a:t>
              </a:r>
              <a:r>
                <a:rPr lang="es-ES_tradnl" dirty="0" err="1"/>
                <a:t>humberto@humbertojaimes.net</a:t>
              </a:r>
              <a:r>
                <a:rPr lang="es-ES_tradnl" dirty="0"/>
                <a:t>  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063046" y="6119451"/>
              <a:ext cx="128954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angle 2"/>
            <p:cNvSpPr/>
            <p:nvPr/>
          </p:nvSpPr>
          <p:spPr>
            <a:xfrm>
              <a:off x="0" y="5103788"/>
              <a:ext cx="12192000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6000" dirty="0"/>
                <a:t>Notificaciones </a:t>
              </a:r>
              <a:r>
                <a:rPr lang="es-ES" sz="6000" dirty="0" err="1"/>
                <a:t>push</a:t>
              </a:r>
              <a:endParaRPr lang="es-ES_tradnl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50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26255"/>
          <a:stretch/>
        </p:blipFill>
        <p:spPr>
          <a:xfrm>
            <a:off x="0" y="-16628"/>
            <a:ext cx="12192000" cy="68746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6000"/>
                </a:schemeClr>
              </a:gs>
              <a:gs pos="100000">
                <a:schemeClr val="accent1">
                  <a:lumMod val="30000"/>
                  <a:lumOff val="70000"/>
                  <a:alpha val="48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6858000"/>
            <a:ext cx="3531079" cy="419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800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0" y="6119451"/>
            <a:ext cx="12192000" cy="738549"/>
            <a:chOff x="0" y="6119451"/>
            <a:chExt cx="12192000" cy="7385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b="15731"/>
            <a:stretch/>
          </p:blipFill>
          <p:spPr>
            <a:xfrm>
              <a:off x="0" y="6119451"/>
              <a:ext cx="2953407" cy="73854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Rectángulo 1"/>
            <p:cNvSpPr/>
            <p:nvPr/>
          </p:nvSpPr>
          <p:spPr>
            <a:xfrm>
              <a:off x="1" y="6119451"/>
              <a:ext cx="12063046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ES_tradnl" sz="3200" dirty="0"/>
                <a:t>Humberto </a:t>
              </a:r>
              <a:r>
                <a:rPr lang="es-ES_tradnl" sz="3200" dirty="0" err="1"/>
                <a:t>Jaimes</a:t>
              </a:r>
              <a:r>
                <a:rPr lang="es-ES_tradnl" sz="3200" dirty="0"/>
                <a:t> </a:t>
              </a:r>
              <a:r>
                <a:rPr lang="mr-IN" sz="3200" dirty="0"/>
                <a:t>–</a:t>
              </a:r>
              <a:r>
                <a:rPr lang="es-ES_tradnl" sz="3200" dirty="0"/>
                <a:t> </a:t>
              </a:r>
              <a:r>
                <a:rPr lang="es-ES_tradnl" sz="3200" dirty="0" err="1"/>
                <a:t>humberto@humbertojaimes.net</a:t>
              </a:r>
              <a:r>
                <a:rPr lang="es-ES_tradnl" sz="3200" dirty="0"/>
                <a:t>  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063046" y="6119451"/>
              <a:ext cx="128954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0" y="4265196"/>
            <a:ext cx="12192000" cy="1854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b="15731"/>
          <a:stretch/>
        </p:blipFill>
        <p:spPr>
          <a:xfrm>
            <a:off x="2324004" y="4265196"/>
            <a:ext cx="7415039" cy="18542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418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¿Qué son?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B0DA5-FB6B-A343-8825-782969D5D6BF}"/>
              </a:ext>
            </a:extLst>
          </p:cNvPr>
          <p:cNvSpPr/>
          <p:nvPr/>
        </p:nvSpPr>
        <p:spPr>
          <a:xfrm>
            <a:off x="292100" y="2199017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ES_tradnl" sz="3600" b="1" dirty="0"/>
              <a:t>Son pequeños mensajes que se envían a las apps instaladas en un dispositivos.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s-ES_tradnl" sz="3600" b="1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ES_tradnl" sz="3600" b="1" dirty="0"/>
              <a:t>Cuando se reciben en el dispositivo generalmente alertan al usuario</a:t>
            </a:r>
          </a:p>
        </p:txBody>
      </p:sp>
    </p:spTree>
    <p:extLst>
      <p:ext uri="{BB962C8B-B14F-4D97-AF65-F5344CB8AC3E}">
        <p14:creationId xmlns:p14="http://schemas.microsoft.com/office/powerpoint/2010/main" val="696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¿Para que se usan?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/>
              <a:t>. Net BCL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D2BD1-D8AC-E543-BBA5-72D317B8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81" y="1378423"/>
            <a:ext cx="3411235" cy="4865048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8AB74D-6C92-614E-83B0-C4BE1F7FC69C}"/>
              </a:ext>
            </a:extLst>
          </p:cNvPr>
          <p:cNvGrpSpPr/>
          <p:nvPr/>
        </p:nvGrpSpPr>
        <p:grpSpPr>
          <a:xfrm>
            <a:off x="4151816" y="1612511"/>
            <a:ext cx="7711403" cy="848823"/>
            <a:chOff x="5665298" y="1130300"/>
            <a:chExt cx="2892814" cy="724694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A43E718-4485-DA45-8A0E-8FF6E1285E25}"/>
                </a:ext>
              </a:extLst>
            </p:cNvPr>
            <p:cNvCxnSpPr/>
            <p:nvPr/>
          </p:nvCxnSpPr>
          <p:spPr>
            <a:xfrm rot="10800000">
              <a:off x="5665298" y="1485900"/>
              <a:ext cx="202103" cy="158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70">
              <a:extLst>
                <a:ext uri="{FF2B5EF4-FFF2-40B4-BE49-F238E27FC236}">
                  <a16:creationId xmlns:a16="http://schemas.microsoft.com/office/drawing/2014/main" id="{06218EAA-7BF0-A54A-A33B-81A7C9D19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750" y="1130300"/>
              <a:ext cx="2684362" cy="723940"/>
            </a:xfrm>
            <a:prstGeom prst="rect">
              <a:avLst/>
            </a:prstGeom>
            <a:gradFill flip="none" rotWithShape="1">
              <a:gsLst>
                <a:gs pos="0">
                  <a:srgbClr val="F6D7D6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s-ES_tradnl" sz="3200" b="1">
                  <a:solidFill>
                    <a:srgbClr val="AA3119"/>
                  </a:solidFill>
                  <a:latin typeface="Arial Narrow" pitchFamily="112" charset="0"/>
                </a:rPr>
                <a:t>Notificar de transacciones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48446E-9F48-4049-AF6C-2575094F151B}"/>
                </a:ext>
              </a:extLst>
            </p:cNvPr>
            <p:cNvCxnSpPr/>
            <p:nvPr/>
          </p:nvCxnSpPr>
          <p:spPr>
            <a:xfrm rot="5400000">
              <a:off x="5505430" y="1492230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DABD254-25D8-CB4B-AB8F-C2FBC8A3ACA4}"/>
              </a:ext>
            </a:extLst>
          </p:cNvPr>
          <p:cNvGrpSpPr/>
          <p:nvPr/>
        </p:nvGrpSpPr>
        <p:grpSpPr>
          <a:xfrm>
            <a:off x="4151817" y="2475280"/>
            <a:ext cx="7529034" cy="848823"/>
            <a:chOff x="5665298" y="1130300"/>
            <a:chExt cx="2892814" cy="724694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14B66F8-EB9D-AD45-8F52-43CB5BBFF13F}"/>
                </a:ext>
              </a:extLst>
            </p:cNvPr>
            <p:cNvCxnSpPr/>
            <p:nvPr/>
          </p:nvCxnSpPr>
          <p:spPr>
            <a:xfrm rot="10800000">
              <a:off x="5665298" y="1485900"/>
              <a:ext cx="202103" cy="158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70">
              <a:extLst>
                <a:ext uri="{FF2B5EF4-FFF2-40B4-BE49-F238E27FC236}">
                  <a16:creationId xmlns:a16="http://schemas.microsoft.com/office/drawing/2014/main" id="{6FEC9559-0E69-ED45-AF1D-C997AF55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750" y="1130300"/>
              <a:ext cx="2684362" cy="723940"/>
            </a:xfrm>
            <a:prstGeom prst="rect">
              <a:avLst/>
            </a:prstGeom>
            <a:gradFill flip="none" rotWithShape="1">
              <a:gsLst>
                <a:gs pos="0">
                  <a:srgbClr val="F8E5BA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s-ES_tradnl" sz="3200" b="1">
                  <a:solidFill>
                    <a:srgbClr val="936E29"/>
                  </a:solidFill>
                  <a:latin typeface="Arial Narrow" pitchFamily="112" charset="0"/>
                </a:rPr>
                <a:t>Obtener retroalimentación del usuario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3E33B05-67C8-DD4E-80FF-53A74FBDE7C2}"/>
                </a:ext>
              </a:extLst>
            </p:cNvPr>
            <p:cNvCxnSpPr/>
            <p:nvPr/>
          </p:nvCxnSpPr>
          <p:spPr>
            <a:xfrm rot="5400000">
              <a:off x="5505430" y="1492230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C2292D4-90B9-C849-940F-8C55D35D52A7}"/>
              </a:ext>
            </a:extLst>
          </p:cNvPr>
          <p:cNvGrpSpPr/>
          <p:nvPr/>
        </p:nvGrpSpPr>
        <p:grpSpPr>
          <a:xfrm>
            <a:off x="4151817" y="3338049"/>
            <a:ext cx="7529034" cy="848823"/>
            <a:chOff x="5665298" y="1130300"/>
            <a:chExt cx="2892814" cy="724694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FBBB0A-12BC-424A-A7B8-9EFB8E591D08}"/>
                </a:ext>
              </a:extLst>
            </p:cNvPr>
            <p:cNvCxnSpPr/>
            <p:nvPr/>
          </p:nvCxnSpPr>
          <p:spPr>
            <a:xfrm rot="10800000">
              <a:off x="5665298" y="1485900"/>
              <a:ext cx="202103" cy="158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70">
              <a:extLst>
                <a:ext uri="{FF2B5EF4-FFF2-40B4-BE49-F238E27FC236}">
                  <a16:creationId xmlns:a16="http://schemas.microsoft.com/office/drawing/2014/main" id="{B0843245-034B-F546-9785-A9F28488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750" y="1130300"/>
              <a:ext cx="2684362" cy="723940"/>
            </a:xfrm>
            <a:prstGeom prst="rect">
              <a:avLst/>
            </a:prstGeom>
            <a:gradFill flip="none" rotWithShape="1">
              <a:gsLst>
                <a:gs pos="0">
                  <a:srgbClr val="FFFBBD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s-ES_tradnl" sz="3200" b="1">
                  <a:solidFill>
                    <a:srgbClr val="8A8216"/>
                  </a:solidFill>
                  <a:latin typeface="Arial Narrow" pitchFamily="112" charset="0"/>
                </a:rPr>
                <a:t>Avisar sobre promociones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3C30615-0C39-8A41-82BB-59BB61024B6A}"/>
                </a:ext>
              </a:extLst>
            </p:cNvPr>
            <p:cNvCxnSpPr/>
            <p:nvPr/>
          </p:nvCxnSpPr>
          <p:spPr>
            <a:xfrm rot="5400000">
              <a:off x="5505430" y="1492230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C8F09EF-9003-BF4F-955C-F638C0FD2137}"/>
              </a:ext>
            </a:extLst>
          </p:cNvPr>
          <p:cNvGrpSpPr/>
          <p:nvPr/>
        </p:nvGrpSpPr>
        <p:grpSpPr>
          <a:xfrm>
            <a:off x="4151817" y="4200818"/>
            <a:ext cx="7529034" cy="848823"/>
            <a:chOff x="5665298" y="1130300"/>
            <a:chExt cx="2892814" cy="724694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80F5BA5-829D-CC40-A97F-12040172E2F5}"/>
                </a:ext>
              </a:extLst>
            </p:cNvPr>
            <p:cNvCxnSpPr/>
            <p:nvPr/>
          </p:nvCxnSpPr>
          <p:spPr>
            <a:xfrm rot="10800000">
              <a:off x="5665298" y="1485900"/>
              <a:ext cx="202103" cy="158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70">
              <a:extLst>
                <a:ext uri="{FF2B5EF4-FFF2-40B4-BE49-F238E27FC236}">
                  <a16:creationId xmlns:a16="http://schemas.microsoft.com/office/drawing/2014/main" id="{4BA2EEA3-A3D7-AE41-A961-1FA585D6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750" y="1130300"/>
              <a:ext cx="2684362" cy="723940"/>
            </a:xfrm>
            <a:prstGeom prst="rect">
              <a:avLst/>
            </a:prstGeom>
            <a:gradFill flip="none" rotWithShape="1">
              <a:gsLst>
                <a:gs pos="0">
                  <a:srgbClr val="CEF7D1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s-ES_tradnl" sz="3200" b="1">
                  <a:solidFill>
                    <a:srgbClr val="449751"/>
                  </a:solidFill>
                  <a:latin typeface="Arial Narrow" pitchFamily="112" charset="0"/>
                </a:rPr>
                <a:t>Reactivar usuario que no han usado la app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43A2F51-7C68-C14F-B1BA-DC51C5A2F2F7}"/>
                </a:ext>
              </a:extLst>
            </p:cNvPr>
            <p:cNvCxnSpPr/>
            <p:nvPr/>
          </p:nvCxnSpPr>
          <p:spPr>
            <a:xfrm rot="5400000">
              <a:off x="5505430" y="1492230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62134A1-20AF-EC40-8DFE-A683C414F4F8}"/>
              </a:ext>
            </a:extLst>
          </p:cNvPr>
          <p:cNvGrpSpPr/>
          <p:nvPr/>
        </p:nvGrpSpPr>
        <p:grpSpPr>
          <a:xfrm>
            <a:off x="4151817" y="5063587"/>
            <a:ext cx="7529034" cy="848823"/>
            <a:chOff x="5665298" y="1130300"/>
            <a:chExt cx="2892814" cy="724694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2608467-621D-DF43-9598-4D10D1D9AA3E}"/>
                </a:ext>
              </a:extLst>
            </p:cNvPr>
            <p:cNvCxnSpPr/>
            <p:nvPr/>
          </p:nvCxnSpPr>
          <p:spPr>
            <a:xfrm rot="10800000">
              <a:off x="5665298" y="1485900"/>
              <a:ext cx="202103" cy="158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70">
              <a:extLst>
                <a:ext uri="{FF2B5EF4-FFF2-40B4-BE49-F238E27FC236}">
                  <a16:creationId xmlns:a16="http://schemas.microsoft.com/office/drawing/2014/main" id="{4612DD84-B11E-8949-BCD1-879CE5256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750" y="1130300"/>
              <a:ext cx="2684362" cy="723940"/>
            </a:xfrm>
            <a:prstGeom prst="rect">
              <a:avLst/>
            </a:prstGeom>
            <a:gradFill flip="none" rotWithShape="1">
              <a:gsLst>
                <a:gs pos="0">
                  <a:srgbClr val="CEE8FE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 anchor="ctr" anchorCtr="0"/>
            <a:lstStyle/>
            <a:p>
              <a:pPr marL="111125" indent="-111125">
                <a:lnSpc>
                  <a:spcPct val="85000"/>
                </a:lnSpc>
                <a:spcBef>
                  <a:spcPts val="200"/>
                </a:spcBef>
                <a:buFontTx/>
                <a:buChar char="•"/>
              </a:pPr>
              <a:r>
                <a:rPr lang="es-ES_tradnl" sz="3200" b="1">
                  <a:solidFill>
                    <a:srgbClr val="335F9A"/>
                  </a:solidFill>
                  <a:latin typeface="Arial Narrow" pitchFamily="112" charset="0"/>
                </a:rPr>
                <a:t>Recordar sobre algún suceso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17C69B-8578-B249-9DA4-14AFDB13BEE6}"/>
                </a:ext>
              </a:extLst>
            </p:cNvPr>
            <p:cNvCxnSpPr/>
            <p:nvPr/>
          </p:nvCxnSpPr>
          <p:spPr>
            <a:xfrm rot="5400000">
              <a:off x="5505430" y="1492230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42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Un poco de números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3364E-1277-494D-B0BA-12929DA2F527}"/>
              </a:ext>
            </a:extLst>
          </p:cNvPr>
          <p:cNvGrpSpPr/>
          <p:nvPr/>
        </p:nvGrpSpPr>
        <p:grpSpPr>
          <a:xfrm>
            <a:off x="292100" y="1336453"/>
            <a:ext cx="1757335" cy="1647406"/>
            <a:chOff x="2057399" y="2725789"/>
            <a:chExt cx="1028699" cy="10287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0ADA49-CE8D-4B45-8E4F-2A25018D3E5E}"/>
                </a:ext>
              </a:extLst>
            </p:cNvPr>
            <p:cNvSpPr/>
            <p:nvPr/>
          </p:nvSpPr>
          <p:spPr bwMode="auto">
            <a:xfrm>
              <a:off x="2057399" y="2725789"/>
              <a:ext cx="1028699" cy="1028700"/>
            </a:xfrm>
            <a:prstGeom prst="ellipse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 descr="Apple_logo.pdf">
              <a:extLst>
                <a:ext uri="{FF2B5EF4-FFF2-40B4-BE49-F238E27FC236}">
                  <a16:creationId xmlns:a16="http://schemas.microsoft.com/office/drawing/2014/main" id="{9478F4AC-317D-5443-ADCC-2D7706FD5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9103" y="2938131"/>
              <a:ext cx="468070" cy="5231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812C75-E539-E54F-9A41-821F0D3360E1}"/>
              </a:ext>
            </a:extLst>
          </p:cNvPr>
          <p:cNvGrpSpPr/>
          <p:nvPr/>
        </p:nvGrpSpPr>
        <p:grpSpPr>
          <a:xfrm>
            <a:off x="292143" y="3827077"/>
            <a:ext cx="1757292" cy="1647406"/>
            <a:chOff x="3810000" y="3144890"/>
            <a:chExt cx="1028699" cy="10287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06933-10FB-6F4E-A775-FCB09487D28F}"/>
                </a:ext>
              </a:extLst>
            </p:cNvPr>
            <p:cNvSpPr/>
            <p:nvPr/>
          </p:nvSpPr>
          <p:spPr bwMode="auto">
            <a:xfrm>
              <a:off x="3810000" y="3144890"/>
              <a:ext cx="1028699" cy="1028700"/>
            </a:xfrm>
            <a:prstGeom prst="ellipse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 descr="Android_logo.pdf">
              <a:extLst>
                <a:ext uri="{FF2B5EF4-FFF2-40B4-BE49-F238E27FC236}">
                  <a16:creationId xmlns:a16="http://schemas.microsoft.com/office/drawing/2014/main" id="{8318D765-D235-A54F-8638-31B8D4B9C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7337" y="3402859"/>
              <a:ext cx="434973" cy="500220"/>
            </a:xfrm>
            <a:prstGeom prst="rect">
              <a:avLst/>
            </a:prstGeom>
          </p:spPr>
        </p:pic>
      </p:grp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9B4CF01C-BDC8-354E-9F32-0D561446FD32}"/>
              </a:ext>
            </a:extLst>
          </p:cNvPr>
          <p:cNvSpPr/>
          <p:nvPr/>
        </p:nvSpPr>
        <p:spPr>
          <a:xfrm>
            <a:off x="2755899" y="1445508"/>
            <a:ext cx="1543145" cy="1423260"/>
          </a:xfrm>
          <a:prstGeom prst="wedgeEllipseCallout">
            <a:avLst>
              <a:gd name="adj1" fmla="val 104"/>
              <a:gd name="adj2" fmla="val 69792"/>
            </a:avLst>
          </a:prstGeom>
          <a:solidFill>
            <a:srgbClr val="A75C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85000"/>
              </a:lnSpc>
            </a:pPr>
            <a:r>
              <a:rPr lang="en-US" sz="2800" dirty="0">
                <a:latin typeface="Arial"/>
                <a:cs typeface="Arial"/>
              </a:rPr>
              <a:t>40%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Opt-In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03178B15-FC45-884A-952B-72C92D04ED30}"/>
              </a:ext>
            </a:extLst>
          </p:cNvPr>
          <p:cNvSpPr/>
          <p:nvPr/>
        </p:nvSpPr>
        <p:spPr>
          <a:xfrm>
            <a:off x="2755899" y="3939150"/>
            <a:ext cx="1543145" cy="1423260"/>
          </a:xfrm>
          <a:prstGeom prst="wedgeEllipseCallout">
            <a:avLst>
              <a:gd name="adj1" fmla="val 104"/>
              <a:gd name="adj2" fmla="val 69792"/>
            </a:avLst>
          </a:prstGeom>
          <a:solidFill>
            <a:srgbClr val="77A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85000"/>
              </a:lnSpc>
            </a:pPr>
            <a:r>
              <a:rPr lang="en-US" sz="2800" dirty="0">
                <a:latin typeface="Arial"/>
                <a:cs typeface="Arial"/>
              </a:rPr>
              <a:t>59%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opt-In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81C3AFB4-E62B-A044-8FBF-B6FF1B032FC0}"/>
              </a:ext>
            </a:extLst>
          </p:cNvPr>
          <p:cNvSpPr/>
          <p:nvPr/>
        </p:nvSpPr>
        <p:spPr>
          <a:xfrm>
            <a:off x="5005508" y="1445508"/>
            <a:ext cx="1543145" cy="1423260"/>
          </a:xfrm>
          <a:prstGeom prst="wedgeEllipseCallout">
            <a:avLst>
              <a:gd name="adj1" fmla="val 104"/>
              <a:gd name="adj2" fmla="val 69792"/>
            </a:avLst>
          </a:prstGeom>
          <a:solidFill>
            <a:srgbClr val="A75C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85000"/>
              </a:lnSpc>
            </a:pPr>
            <a:r>
              <a:rPr lang="es-ES_tradnl" sz="2800" dirty="0">
                <a:latin typeface="Arial"/>
                <a:cs typeface="Arial"/>
              </a:rPr>
              <a:t>53%</a:t>
            </a:r>
            <a:br>
              <a:rPr lang="es-ES_tradnl" sz="2800" dirty="0">
                <a:latin typeface="Arial"/>
                <a:cs typeface="Arial"/>
              </a:rPr>
            </a:br>
            <a:r>
              <a:rPr lang="es-ES_tradnl" sz="2000" dirty="0">
                <a:latin typeface="Arial"/>
                <a:cs typeface="Arial"/>
              </a:rPr>
              <a:t>medicas y fitness</a:t>
            </a:r>
            <a:endParaRPr lang="es-ES_tradnl" sz="1400" dirty="0">
              <a:latin typeface="Arial"/>
              <a:cs typeface="Arial"/>
            </a:endParaRP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D5C3A054-9C61-3841-8715-C1D4B2EE3D32}"/>
              </a:ext>
            </a:extLst>
          </p:cNvPr>
          <p:cNvSpPr/>
          <p:nvPr/>
        </p:nvSpPr>
        <p:spPr>
          <a:xfrm>
            <a:off x="5005508" y="3939150"/>
            <a:ext cx="1543145" cy="1423260"/>
          </a:xfrm>
          <a:prstGeom prst="wedgeEllipseCallout">
            <a:avLst>
              <a:gd name="adj1" fmla="val 104"/>
              <a:gd name="adj2" fmla="val 69792"/>
            </a:avLst>
          </a:prstGeom>
          <a:solidFill>
            <a:srgbClr val="77A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85000"/>
              </a:lnSpc>
            </a:pPr>
            <a:r>
              <a:rPr lang="en-US" sz="2800" dirty="0">
                <a:latin typeface="Arial"/>
                <a:cs typeface="Arial"/>
              </a:rPr>
              <a:t>59%</a:t>
            </a:r>
            <a:br>
              <a:rPr lang="en-US" sz="2800" dirty="0">
                <a:latin typeface="Arial"/>
                <a:cs typeface="Arial"/>
              </a:rPr>
            </a:br>
            <a:r>
              <a:rPr lang="es-ES_tradnl" sz="2000" dirty="0">
                <a:latin typeface="Arial"/>
                <a:cs typeface="Arial"/>
              </a:rPr>
              <a:t>medicas y fitness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83B238D5-00DE-B04D-83A9-EEDC2EA21301}"/>
              </a:ext>
            </a:extLst>
          </p:cNvPr>
          <p:cNvSpPr/>
          <p:nvPr/>
        </p:nvSpPr>
        <p:spPr>
          <a:xfrm>
            <a:off x="7255117" y="1440507"/>
            <a:ext cx="3031883" cy="1423260"/>
          </a:xfrm>
          <a:prstGeom prst="wedgeEllipseCallout">
            <a:avLst>
              <a:gd name="adj1" fmla="val 104"/>
              <a:gd name="adj2" fmla="val 69792"/>
            </a:avLst>
          </a:prstGeom>
          <a:solidFill>
            <a:srgbClr val="A75C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85000"/>
              </a:lnSpc>
            </a:pPr>
            <a:r>
              <a:rPr lang="es-ES_tradnl" sz="2800" dirty="0">
                <a:latin typeface="Arial"/>
                <a:cs typeface="Arial"/>
              </a:rPr>
              <a:t>14.2%</a:t>
            </a:r>
            <a:br>
              <a:rPr lang="es-ES_tradnl" sz="2800" dirty="0">
                <a:latin typeface="Arial"/>
                <a:cs typeface="Arial"/>
              </a:rPr>
            </a:br>
            <a:r>
              <a:rPr lang="es-ES_tradnl" sz="2000" dirty="0">
                <a:latin typeface="Arial"/>
                <a:cs typeface="Arial"/>
              </a:rPr>
              <a:t>medicas y fitness</a:t>
            </a:r>
          </a:p>
          <a:p>
            <a:pPr algn="ctr">
              <a:lnSpc>
                <a:spcPct val="85000"/>
              </a:lnSpc>
            </a:pPr>
            <a:r>
              <a:rPr lang="es-ES_tradnl" sz="2000" dirty="0">
                <a:latin typeface="Arial"/>
                <a:cs typeface="Arial"/>
              </a:rPr>
              <a:t>Open </a:t>
            </a:r>
            <a:r>
              <a:rPr lang="es-ES_tradnl" sz="2000" dirty="0" err="1">
                <a:latin typeface="Arial"/>
                <a:cs typeface="Arial"/>
              </a:rPr>
              <a:t>rate</a:t>
            </a:r>
            <a:endParaRPr lang="es-ES_tradnl" sz="1400" dirty="0">
              <a:latin typeface="Arial"/>
              <a:cs typeface="Arial"/>
            </a:endParaRP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93AE1FD4-D9A4-9440-BF26-0B7FC128D283}"/>
              </a:ext>
            </a:extLst>
          </p:cNvPr>
          <p:cNvSpPr/>
          <p:nvPr/>
        </p:nvSpPr>
        <p:spPr>
          <a:xfrm>
            <a:off x="7255117" y="3934149"/>
            <a:ext cx="3031883" cy="1423260"/>
          </a:xfrm>
          <a:prstGeom prst="wedgeEllipseCallout">
            <a:avLst>
              <a:gd name="adj1" fmla="val 104"/>
              <a:gd name="adj2" fmla="val 69792"/>
            </a:avLst>
          </a:prstGeom>
          <a:solidFill>
            <a:srgbClr val="77A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85000"/>
              </a:lnSpc>
            </a:pPr>
            <a:r>
              <a:rPr lang="en-US" sz="2800" dirty="0">
                <a:latin typeface="Arial"/>
                <a:cs typeface="Arial"/>
              </a:rPr>
              <a:t>23.0%-10.8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000" dirty="0" err="1">
                <a:latin typeface="Arial"/>
                <a:cs typeface="Arial"/>
              </a:rPr>
              <a:t>viajes</a:t>
            </a:r>
            <a:r>
              <a:rPr lang="en-US" sz="2000" dirty="0">
                <a:latin typeface="Arial"/>
                <a:cs typeface="Arial"/>
              </a:rPr>
              <a:t> y </a:t>
            </a:r>
            <a:r>
              <a:rPr lang="en-US" sz="2000" dirty="0" err="1">
                <a:latin typeface="Arial"/>
                <a:cs typeface="Arial"/>
              </a:rPr>
              <a:t>mensajería</a:t>
            </a:r>
            <a:r>
              <a:rPr lang="en-US" sz="2000" dirty="0">
                <a:latin typeface="Arial"/>
                <a:cs typeface="Arial"/>
              </a:rPr>
              <a:t> open Rate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1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Buenas prácticas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75B365-3B2D-2347-9E75-72D96BDF7508}"/>
              </a:ext>
            </a:extLst>
          </p:cNvPr>
          <p:cNvGrpSpPr/>
          <p:nvPr/>
        </p:nvGrpSpPr>
        <p:grpSpPr>
          <a:xfrm>
            <a:off x="1288855" y="1223375"/>
            <a:ext cx="8346464" cy="1418336"/>
            <a:chOff x="344488" y="371475"/>
            <a:chExt cx="1571625" cy="1568450"/>
          </a:xfrm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10CCF48B-94DC-5C4E-AE8B-0B339C046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8" y="515938"/>
              <a:ext cx="1422400" cy="1422400"/>
            </a:xfrm>
            <a:prstGeom prst="rect">
              <a:avLst/>
            </a:prstGeom>
            <a:gradFill flip="none" rotWithShape="1">
              <a:gsLst>
                <a:gs pos="100000">
                  <a:srgbClr val="CA051F"/>
                </a:gs>
                <a:gs pos="0">
                  <a:srgbClr val="DF202B"/>
                </a:gs>
              </a:gsLst>
              <a:lin ang="2940000" scaled="0"/>
              <a:tileRect/>
            </a:gra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4000" b="1" dirty="0">
                  <a:latin typeface="Arial Narrow"/>
                  <a:cs typeface="Arial Narrow"/>
                </a:rPr>
                <a:t>Pedir permiso antes de enviar</a:t>
              </a:r>
              <a:endParaRPr lang="es-ES_tradnl" sz="4000" b="1" dirty="0">
                <a:solidFill>
                  <a:schemeClr val="lt1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A36C186-C6B8-2745-A03B-4770DBC0E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374650"/>
              <a:ext cx="1571625" cy="144463"/>
            </a:xfrm>
            <a:custGeom>
              <a:avLst/>
              <a:gdLst>
                <a:gd name="T0" fmla="*/ 896 w 990"/>
                <a:gd name="T1" fmla="*/ 91 h 91"/>
                <a:gd name="T2" fmla="*/ 0 w 990"/>
                <a:gd name="T3" fmla="*/ 91 h 91"/>
                <a:gd name="T4" fmla="*/ 93 w 990"/>
                <a:gd name="T5" fmla="*/ 0 h 91"/>
                <a:gd name="T6" fmla="*/ 990 w 990"/>
                <a:gd name="T7" fmla="*/ 0 h 91"/>
                <a:gd name="T8" fmla="*/ 896 w 99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91">
                  <a:moveTo>
                    <a:pt x="896" y="91"/>
                  </a:moveTo>
                  <a:lnTo>
                    <a:pt x="0" y="91"/>
                  </a:lnTo>
                  <a:lnTo>
                    <a:pt x="93" y="0"/>
                  </a:lnTo>
                  <a:lnTo>
                    <a:pt x="990" y="0"/>
                  </a:lnTo>
                  <a:lnTo>
                    <a:pt x="896" y="91"/>
                  </a:lnTo>
                  <a:close/>
                </a:path>
              </a:pathLst>
            </a:custGeom>
            <a:solidFill>
              <a:srgbClr val="FC525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E4E022E-D36C-F14A-9801-F15641B0C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31" y="371475"/>
              <a:ext cx="149225" cy="1568450"/>
            </a:xfrm>
            <a:custGeom>
              <a:avLst/>
              <a:gdLst>
                <a:gd name="T0" fmla="*/ 94 w 94"/>
                <a:gd name="T1" fmla="*/ 897 h 988"/>
                <a:gd name="T2" fmla="*/ 0 w 94"/>
                <a:gd name="T3" fmla="*/ 988 h 988"/>
                <a:gd name="T4" fmla="*/ 0 w 94"/>
                <a:gd name="T5" fmla="*/ 91 h 988"/>
                <a:gd name="T6" fmla="*/ 94 w 94"/>
                <a:gd name="T7" fmla="*/ 0 h 988"/>
                <a:gd name="T8" fmla="*/ 94 w 94"/>
                <a:gd name="T9" fmla="*/ 89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88">
                  <a:moveTo>
                    <a:pt x="94" y="897"/>
                  </a:moveTo>
                  <a:lnTo>
                    <a:pt x="0" y="988"/>
                  </a:lnTo>
                  <a:lnTo>
                    <a:pt x="0" y="91"/>
                  </a:lnTo>
                  <a:lnTo>
                    <a:pt x="94" y="0"/>
                  </a:lnTo>
                  <a:lnTo>
                    <a:pt x="94" y="897"/>
                  </a:lnTo>
                  <a:close/>
                </a:path>
              </a:pathLst>
            </a:custGeom>
            <a:solidFill>
              <a:srgbClr val="8C000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B124E6-609F-9943-87E0-FB77AF2A56D6}"/>
              </a:ext>
            </a:extLst>
          </p:cNvPr>
          <p:cNvGrpSpPr/>
          <p:nvPr/>
        </p:nvGrpSpPr>
        <p:grpSpPr>
          <a:xfrm>
            <a:off x="1591380" y="2768042"/>
            <a:ext cx="9777205" cy="1418336"/>
            <a:chOff x="344488" y="371475"/>
            <a:chExt cx="1571625" cy="1568450"/>
          </a:xfrm>
        </p:grpSpPr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C5AE4080-A364-334D-9A34-B436454E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8" y="515938"/>
              <a:ext cx="1422400" cy="14224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4000" b="1">
                  <a:latin typeface="Arial Narrow"/>
                  <a:cs typeface="Arial Narrow"/>
                </a:rPr>
                <a:t>Solo cuando haya algo importante</a:t>
              </a:r>
              <a:endParaRPr lang="es-ES_tradnl" sz="4000" b="1">
                <a:solidFill>
                  <a:schemeClr val="lt1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542FEFA-EB64-A44E-9089-2CE9AD00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374650"/>
              <a:ext cx="1571625" cy="144463"/>
            </a:xfrm>
            <a:custGeom>
              <a:avLst/>
              <a:gdLst>
                <a:gd name="T0" fmla="*/ 896 w 990"/>
                <a:gd name="T1" fmla="*/ 91 h 91"/>
                <a:gd name="T2" fmla="*/ 0 w 990"/>
                <a:gd name="T3" fmla="*/ 91 h 91"/>
                <a:gd name="T4" fmla="*/ 93 w 990"/>
                <a:gd name="T5" fmla="*/ 0 h 91"/>
                <a:gd name="T6" fmla="*/ 990 w 990"/>
                <a:gd name="T7" fmla="*/ 0 h 91"/>
                <a:gd name="T8" fmla="*/ 896 w 99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91">
                  <a:moveTo>
                    <a:pt x="896" y="91"/>
                  </a:moveTo>
                  <a:lnTo>
                    <a:pt x="0" y="91"/>
                  </a:lnTo>
                  <a:lnTo>
                    <a:pt x="93" y="0"/>
                  </a:lnTo>
                  <a:lnTo>
                    <a:pt x="990" y="0"/>
                  </a:lnTo>
                  <a:lnTo>
                    <a:pt x="896" y="9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F93BFE5-C9BE-8049-AC40-D47C0B75D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31" y="371475"/>
              <a:ext cx="149225" cy="1568450"/>
            </a:xfrm>
            <a:custGeom>
              <a:avLst/>
              <a:gdLst>
                <a:gd name="T0" fmla="*/ 94 w 94"/>
                <a:gd name="T1" fmla="*/ 897 h 988"/>
                <a:gd name="T2" fmla="*/ 0 w 94"/>
                <a:gd name="T3" fmla="*/ 988 h 988"/>
                <a:gd name="T4" fmla="*/ 0 w 94"/>
                <a:gd name="T5" fmla="*/ 91 h 988"/>
                <a:gd name="T6" fmla="*/ 94 w 94"/>
                <a:gd name="T7" fmla="*/ 0 h 988"/>
                <a:gd name="T8" fmla="*/ 94 w 94"/>
                <a:gd name="T9" fmla="*/ 89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88">
                  <a:moveTo>
                    <a:pt x="94" y="897"/>
                  </a:moveTo>
                  <a:lnTo>
                    <a:pt x="0" y="988"/>
                  </a:lnTo>
                  <a:lnTo>
                    <a:pt x="0" y="91"/>
                  </a:lnTo>
                  <a:lnTo>
                    <a:pt x="94" y="0"/>
                  </a:lnTo>
                  <a:lnTo>
                    <a:pt x="94" y="89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F3D2-B7E4-0447-86BD-F114892D36FD}"/>
              </a:ext>
            </a:extLst>
          </p:cNvPr>
          <p:cNvGrpSpPr/>
          <p:nvPr/>
        </p:nvGrpSpPr>
        <p:grpSpPr>
          <a:xfrm>
            <a:off x="2133600" y="4487859"/>
            <a:ext cx="9777205" cy="1418336"/>
            <a:chOff x="344488" y="371475"/>
            <a:chExt cx="1571625" cy="1568450"/>
          </a:xfrm>
        </p:grpSpPr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94CDDF2F-885A-7845-BE1A-B5C1C10C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8" y="515938"/>
              <a:ext cx="1422400" cy="1422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4000" b="1">
                  <a:latin typeface="Arial Narrow"/>
                  <a:cs typeface="Arial Narrow"/>
                </a:rPr>
                <a:t>Solo cuando haya algo importante</a:t>
              </a:r>
              <a:endParaRPr lang="es-ES_tradnl" sz="4000" b="1">
                <a:solidFill>
                  <a:schemeClr val="lt1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DCAB8E2F-2376-E14A-9536-84712958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374650"/>
              <a:ext cx="1571625" cy="144463"/>
            </a:xfrm>
            <a:custGeom>
              <a:avLst/>
              <a:gdLst>
                <a:gd name="T0" fmla="*/ 896 w 990"/>
                <a:gd name="T1" fmla="*/ 91 h 91"/>
                <a:gd name="T2" fmla="*/ 0 w 990"/>
                <a:gd name="T3" fmla="*/ 91 h 91"/>
                <a:gd name="T4" fmla="*/ 93 w 990"/>
                <a:gd name="T5" fmla="*/ 0 h 91"/>
                <a:gd name="T6" fmla="*/ 990 w 990"/>
                <a:gd name="T7" fmla="*/ 0 h 91"/>
                <a:gd name="T8" fmla="*/ 896 w 99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91">
                  <a:moveTo>
                    <a:pt x="896" y="91"/>
                  </a:moveTo>
                  <a:lnTo>
                    <a:pt x="0" y="91"/>
                  </a:lnTo>
                  <a:lnTo>
                    <a:pt x="93" y="0"/>
                  </a:lnTo>
                  <a:lnTo>
                    <a:pt x="990" y="0"/>
                  </a:lnTo>
                  <a:lnTo>
                    <a:pt x="896" y="9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EC58D6A-8D24-0E4F-8DD4-DDC6BCBB1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31" y="371475"/>
              <a:ext cx="149225" cy="1568450"/>
            </a:xfrm>
            <a:custGeom>
              <a:avLst/>
              <a:gdLst>
                <a:gd name="T0" fmla="*/ 94 w 94"/>
                <a:gd name="T1" fmla="*/ 897 h 988"/>
                <a:gd name="T2" fmla="*/ 0 w 94"/>
                <a:gd name="T3" fmla="*/ 988 h 988"/>
                <a:gd name="T4" fmla="*/ 0 w 94"/>
                <a:gd name="T5" fmla="*/ 91 h 988"/>
                <a:gd name="T6" fmla="*/ 94 w 94"/>
                <a:gd name="T7" fmla="*/ 0 h 988"/>
                <a:gd name="T8" fmla="*/ 94 w 94"/>
                <a:gd name="T9" fmla="*/ 89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88">
                  <a:moveTo>
                    <a:pt x="94" y="897"/>
                  </a:moveTo>
                  <a:lnTo>
                    <a:pt x="0" y="988"/>
                  </a:lnTo>
                  <a:lnTo>
                    <a:pt x="0" y="91"/>
                  </a:lnTo>
                  <a:lnTo>
                    <a:pt x="94" y="0"/>
                  </a:lnTo>
                  <a:lnTo>
                    <a:pt x="94" y="89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</p:grpSp>
    </p:spTree>
    <p:extLst>
      <p:ext uri="{BB962C8B-B14F-4D97-AF65-F5344CB8AC3E}">
        <p14:creationId xmlns:p14="http://schemas.microsoft.com/office/powerpoint/2010/main" val="207035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612" y="0"/>
            <a:ext cx="1021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Buenas prácticas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75B365-3B2D-2347-9E75-72D96BDF7508}"/>
              </a:ext>
            </a:extLst>
          </p:cNvPr>
          <p:cNvGrpSpPr/>
          <p:nvPr/>
        </p:nvGrpSpPr>
        <p:grpSpPr>
          <a:xfrm>
            <a:off x="1288855" y="1223375"/>
            <a:ext cx="8346464" cy="1418336"/>
            <a:chOff x="344488" y="371475"/>
            <a:chExt cx="1571625" cy="1568450"/>
          </a:xfrm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10CCF48B-94DC-5C4E-AE8B-0B339C046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8" y="515938"/>
              <a:ext cx="1422400" cy="1422400"/>
            </a:xfrm>
            <a:prstGeom prst="rect">
              <a:avLst/>
            </a:prstGeom>
            <a:gradFill flip="none" rotWithShape="1">
              <a:gsLst>
                <a:gs pos="100000">
                  <a:srgbClr val="CA051F"/>
                </a:gs>
                <a:gs pos="0">
                  <a:srgbClr val="DF202B"/>
                </a:gs>
              </a:gsLst>
              <a:lin ang="2940000" scaled="0"/>
              <a:tileRect/>
            </a:gra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4000" b="1" dirty="0">
                  <a:latin typeface="Arial Narrow"/>
                  <a:cs typeface="Arial Narrow"/>
                </a:rPr>
                <a:t>Respetar la zona horaria</a:t>
              </a:r>
              <a:endParaRPr lang="es-ES_tradnl" sz="4000" b="1" dirty="0">
                <a:solidFill>
                  <a:schemeClr val="lt1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A36C186-C6B8-2745-A03B-4770DBC0E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374650"/>
              <a:ext cx="1571625" cy="144463"/>
            </a:xfrm>
            <a:custGeom>
              <a:avLst/>
              <a:gdLst>
                <a:gd name="T0" fmla="*/ 896 w 990"/>
                <a:gd name="T1" fmla="*/ 91 h 91"/>
                <a:gd name="T2" fmla="*/ 0 w 990"/>
                <a:gd name="T3" fmla="*/ 91 h 91"/>
                <a:gd name="T4" fmla="*/ 93 w 990"/>
                <a:gd name="T5" fmla="*/ 0 h 91"/>
                <a:gd name="T6" fmla="*/ 990 w 990"/>
                <a:gd name="T7" fmla="*/ 0 h 91"/>
                <a:gd name="T8" fmla="*/ 896 w 99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91">
                  <a:moveTo>
                    <a:pt x="896" y="91"/>
                  </a:moveTo>
                  <a:lnTo>
                    <a:pt x="0" y="91"/>
                  </a:lnTo>
                  <a:lnTo>
                    <a:pt x="93" y="0"/>
                  </a:lnTo>
                  <a:lnTo>
                    <a:pt x="990" y="0"/>
                  </a:lnTo>
                  <a:lnTo>
                    <a:pt x="896" y="91"/>
                  </a:lnTo>
                  <a:close/>
                </a:path>
              </a:pathLst>
            </a:custGeom>
            <a:solidFill>
              <a:srgbClr val="FC525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E4E022E-D36C-F14A-9801-F15641B0C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31" y="371475"/>
              <a:ext cx="149225" cy="1568450"/>
            </a:xfrm>
            <a:custGeom>
              <a:avLst/>
              <a:gdLst>
                <a:gd name="T0" fmla="*/ 94 w 94"/>
                <a:gd name="T1" fmla="*/ 897 h 988"/>
                <a:gd name="T2" fmla="*/ 0 w 94"/>
                <a:gd name="T3" fmla="*/ 988 h 988"/>
                <a:gd name="T4" fmla="*/ 0 w 94"/>
                <a:gd name="T5" fmla="*/ 91 h 988"/>
                <a:gd name="T6" fmla="*/ 94 w 94"/>
                <a:gd name="T7" fmla="*/ 0 h 988"/>
                <a:gd name="T8" fmla="*/ 94 w 94"/>
                <a:gd name="T9" fmla="*/ 89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88">
                  <a:moveTo>
                    <a:pt x="94" y="897"/>
                  </a:moveTo>
                  <a:lnTo>
                    <a:pt x="0" y="988"/>
                  </a:lnTo>
                  <a:lnTo>
                    <a:pt x="0" y="91"/>
                  </a:lnTo>
                  <a:lnTo>
                    <a:pt x="94" y="0"/>
                  </a:lnTo>
                  <a:lnTo>
                    <a:pt x="94" y="897"/>
                  </a:lnTo>
                  <a:close/>
                </a:path>
              </a:pathLst>
            </a:custGeom>
            <a:solidFill>
              <a:srgbClr val="8C000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B124E6-609F-9943-87E0-FB77AF2A56D6}"/>
              </a:ext>
            </a:extLst>
          </p:cNvPr>
          <p:cNvGrpSpPr/>
          <p:nvPr/>
        </p:nvGrpSpPr>
        <p:grpSpPr>
          <a:xfrm>
            <a:off x="1591380" y="2768042"/>
            <a:ext cx="9777205" cy="1418336"/>
            <a:chOff x="344488" y="371475"/>
            <a:chExt cx="1571625" cy="1568450"/>
          </a:xfrm>
        </p:grpSpPr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C5AE4080-A364-334D-9A34-B436454E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8" y="515938"/>
              <a:ext cx="1422400" cy="14224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4000" b="1" dirty="0">
                  <a:latin typeface="Arial Narrow"/>
                  <a:cs typeface="Arial Narrow"/>
                </a:rPr>
                <a:t>Respetar la rutina del usuario</a:t>
              </a:r>
              <a:endParaRPr lang="es-ES_tradnl" sz="4000" b="1" dirty="0">
                <a:solidFill>
                  <a:schemeClr val="lt1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542FEFA-EB64-A44E-9089-2CE9AD00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374650"/>
              <a:ext cx="1571625" cy="144463"/>
            </a:xfrm>
            <a:custGeom>
              <a:avLst/>
              <a:gdLst>
                <a:gd name="T0" fmla="*/ 896 w 990"/>
                <a:gd name="T1" fmla="*/ 91 h 91"/>
                <a:gd name="T2" fmla="*/ 0 w 990"/>
                <a:gd name="T3" fmla="*/ 91 h 91"/>
                <a:gd name="T4" fmla="*/ 93 w 990"/>
                <a:gd name="T5" fmla="*/ 0 h 91"/>
                <a:gd name="T6" fmla="*/ 990 w 990"/>
                <a:gd name="T7" fmla="*/ 0 h 91"/>
                <a:gd name="T8" fmla="*/ 896 w 99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91">
                  <a:moveTo>
                    <a:pt x="896" y="91"/>
                  </a:moveTo>
                  <a:lnTo>
                    <a:pt x="0" y="91"/>
                  </a:lnTo>
                  <a:lnTo>
                    <a:pt x="93" y="0"/>
                  </a:lnTo>
                  <a:lnTo>
                    <a:pt x="990" y="0"/>
                  </a:lnTo>
                  <a:lnTo>
                    <a:pt x="896" y="9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F93BFE5-C9BE-8049-AC40-D47C0B75D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31" y="371475"/>
              <a:ext cx="149225" cy="1568450"/>
            </a:xfrm>
            <a:custGeom>
              <a:avLst/>
              <a:gdLst>
                <a:gd name="T0" fmla="*/ 94 w 94"/>
                <a:gd name="T1" fmla="*/ 897 h 988"/>
                <a:gd name="T2" fmla="*/ 0 w 94"/>
                <a:gd name="T3" fmla="*/ 988 h 988"/>
                <a:gd name="T4" fmla="*/ 0 w 94"/>
                <a:gd name="T5" fmla="*/ 91 h 988"/>
                <a:gd name="T6" fmla="*/ 94 w 94"/>
                <a:gd name="T7" fmla="*/ 0 h 988"/>
                <a:gd name="T8" fmla="*/ 94 w 94"/>
                <a:gd name="T9" fmla="*/ 89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88">
                  <a:moveTo>
                    <a:pt x="94" y="897"/>
                  </a:moveTo>
                  <a:lnTo>
                    <a:pt x="0" y="988"/>
                  </a:lnTo>
                  <a:lnTo>
                    <a:pt x="0" y="91"/>
                  </a:lnTo>
                  <a:lnTo>
                    <a:pt x="94" y="0"/>
                  </a:lnTo>
                  <a:lnTo>
                    <a:pt x="94" y="89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F3D2-B7E4-0447-86BD-F114892D36FD}"/>
              </a:ext>
            </a:extLst>
          </p:cNvPr>
          <p:cNvGrpSpPr/>
          <p:nvPr/>
        </p:nvGrpSpPr>
        <p:grpSpPr>
          <a:xfrm>
            <a:off x="2133600" y="4487859"/>
            <a:ext cx="9777205" cy="1418336"/>
            <a:chOff x="344488" y="371475"/>
            <a:chExt cx="1571625" cy="1568450"/>
          </a:xfrm>
        </p:grpSpPr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94CDDF2F-885A-7845-BE1A-B5C1C10C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8" y="515938"/>
              <a:ext cx="1422400" cy="1422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4000" b="1" dirty="0">
                  <a:latin typeface="Arial Narrow"/>
                  <a:cs typeface="Arial Narrow"/>
                </a:rPr>
                <a:t>Personalizar</a:t>
              </a:r>
              <a:endParaRPr lang="es-ES_tradnl" sz="4000" b="1" dirty="0">
                <a:solidFill>
                  <a:schemeClr val="lt1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DCAB8E2F-2376-E14A-9536-84712958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374650"/>
              <a:ext cx="1571625" cy="144463"/>
            </a:xfrm>
            <a:custGeom>
              <a:avLst/>
              <a:gdLst>
                <a:gd name="T0" fmla="*/ 896 w 990"/>
                <a:gd name="T1" fmla="*/ 91 h 91"/>
                <a:gd name="T2" fmla="*/ 0 w 990"/>
                <a:gd name="T3" fmla="*/ 91 h 91"/>
                <a:gd name="T4" fmla="*/ 93 w 990"/>
                <a:gd name="T5" fmla="*/ 0 h 91"/>
                <a:gd name="T6" fmla="*/ 990 w 990"/>
                <a:gd name="T7" fmla="*/ 0 h 91"/>
                <a:gd name="T8" fmla="*/ 896 w 99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91">
                  <a:moveTo>
                    <a:pt x="896" y="91"/>
                  </a:moveTo>
                  <a:lnTo>
                    <a:pt x="0" y="91"/>
                  </a:lnTo>
                  <a:lnTo>
                    <a:pt x="93" y="0"/>
                  </a:lnTo>
                  <a:lnTo>
                    <a:pt x="990" y="0"/>
                  </a:lnTo>
                  <a:lnTo>
                    <a:pt x="896" y="9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EC58D6A-8D24-0E4F-8DD4-DDC6BCBB1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31" y="371475"/>
              <a:ext cx="149225" cy="1568450"/>
            </a:xfrm>
            <a:custGeom>
              <a:avLst/>
              <a:gdLst>
                <a:gd name="T0" fmla="*/ 94 w 94"/>
                <a:gd name="T1" fmla="*/ 897 h 988"/>
                <a:gd name="T2" fmla="*/ 0 w 94"/>
                <a:gd name="T3" fmla="*/ 988 h 988"/>
                <a:gd name="T4" fmla="*/ 0 w 94"/>
                <a:gd name="T5" fmla="*/ 91 h 988"/>
                <a:gd name="T6" fmla="*/ 94 w 94"/>
                <a:gd name="T7" fmla="*/ 0 h 988"/>
                <a:gd name="T8" fmla="*/ 94 w 94"/>
                <a:gd name="T9" fmla="*/ 89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88">
                  <a:moveTo>
                    <a:pt x="94" y="897"/>
                  </a:moveTo>
                  <a:lnTo>
                    <a:pt x="0" y="988"/>
                  </a:lnTo>
                  <a:lnTo>
                    <a:pt x="0" y="91"/>
                  </a:lnTo>
                  <a:lnTo>
                    <a:pt x="94" y="0"/>
                  </a:lnTo>
                  <a:lnTo>
                    <a:pt x="94" y="89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4000" b="1"/>
            </a:p>
          </p:txBody>
        </p:sp>
      </p:grpSp>
    </p:spTree>
    <p:extLst>
      <p:ext uri="{BB962C8B-B14F-4D97-AF65-F5344CB8AC3E}">
        <p14:creationId xmlns:p14="http://schemas.microsoft.com/office/powerpoint/2010/main" val="26382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26255"/>
          <a:stretch/>
        </p:blipFill>
        <p:spPr>
          <a:xfrm>
            <a:off x="0" y="-16628"/>
            <a:ext cx="12192000" cy="68746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6000"/>
                </a:schemeClr>
              </a:gs>
              <a:gs pos="100000">
                <a:schemeClr val="accent1">
                  <a:lumMod val="30000"/>
                  <a:lumOff val="70000"/>
                  <a:alpha val="48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6858000"/>
            <a:ext cx="3531079" cy="419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800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0" y="5103788"/>
            <a:ext cx="12192000" cy="1754212"/>
            <a:chOff x="0" y="5103788"/>
            <a:chExt cx="12192000" cy="175421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b="15731"/>
            <a:stretch/>
          </p:blipFill>
          <p:spPr>
            <a:xfrm>
              <a:off x="0" y="6119451"/>
              <a:ext cx="2953407" cy="738549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Rectángulo 1"/>
            <p:cNvSpPr/>
            <p:nvPr/>
          </p:nvSpPr>
          <p:spPr>
            <a:xfrm>
              <a:off x="2954215" y="6119451"/>
              <a:ext cx="9108831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s-ES_tradnl" dirty="0"/>
                <a:t>Humberto </a:t>
              </a:r>
              <a:r>
                <a:rPr lang="es-ES_tradnl" dirty="0" err="1"/>
                <a:t>Jaimes</a:t>
              </a:r>
              <a:r>
                <a:rPr lang="es-ES_tradnl" dirty="0"/>
                <a:t> </a:t>
              </a:r>
              <a:r>
                <a:rPr lang="mr-IN" dirty="0"/>
                <a:t>–</a:t>
              </a:r>
              <a:r>
                <a:rPr lang="es-ES_tradnl" dirty="0"/>
                <a:t> </a:t>
              </a:r>
              <a:r>
                <a:rPr lang="es-ES_tradnl" dirty="0" err="1"/>
                <a:t>humberto@humbertojaimes.net</a:t>
              </a:r>
              <a:r>
                <a:rPr lang="es-ES_tradnl" dirty="0"/>
                <a:t>  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063046" y="6119451"/>
              <a:ext cx="128954" cy="738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ectangle 2"/>
            <p:cNvSpPr/>
            <p:nvPr/>
          </p:nvSpPr>
          <p:spPr>
            <a:xfrm>
              <a:off x="0" y="5103788"/>
              <a:ext cx="12192000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6000" dirty="0" err="1"/>
                <a:t>Azure</a:t>
              </a:r>
              <a:r>
                <a:rPr lang="es-ES" sz="6000" dirty="0"/>
                <a:t> </a:t>
              </a:r>
              <a:r>
                <a:rPr lang="es-ES" sz="6000" dirty="0" err="1"/>
                <a:t>Notification</a:t>
              </a:r>
              <a:r>
                <a:rPr lang="es-ES" sz="6000" dirty="0"/>
                <a:t> </a:t>
              </a:r>
              <a:r>
                <a:rPr lang="es-ES" sz="6000" dirty="0" err="1"/>
                <a:t>Hub</a:t>
              </a:r>
              <a:endParaRPr lang="es-ES_tradnl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85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F1D369C-C4FE-2949-BACA-3426DA223DFE}"/>
              </a:ext>
            </a:extLst>
          </p:cNvPr>
          <p:cNvSpPr/>
          <p:nvPr/>
        </p:nvSpPr>
        <p:spPr>
          <a:xfrm>
            <a:off x="292100" y="10198100"/>
            <a:ext cx="3683000" cy="787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 Net BCL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9C554-16DF-0447-8281-EC668EB3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3" y="336853"/>
            <a:ext cx="5828068" cy="63902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905A23-1E47-A74F-82C4-EE304646DBC3}"/>
              </a:ext>
            </a:extLst>
          </p:cNvPr>
          <p:cNvSpPr/>
          <p:nvPr/>
        </p:nvSpPr>
        <p:spPr>
          <a:xfrm>
            <a:off x="74612" y="0"/>
            <a:ext cx="10212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Esquema</a:t>
            </a:r>
          </a:p>
          <a:p>
            <a:r>
              <a:rPr lang="es-ES_tradnl" sz="5400" dirty="0">
                <a:solidFill>
                  <a:srgbClr val="1980EE"/>
                </a:solidFill>
                <a:latin typeface="Arial" pitchFamily="34" charset="0"/>
                <a:cs typeface="Arial" pitchFamily="34" charset="0"/>
              </a:rPr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368994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411</Words>
  <Application>Microsoft Macintosh PowerPoint</Application>
  <PresentationFormat>Widescreen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Mangal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Humberto Jaimes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Humberto Jaimes</dc:creator>
  <cp:lastModifiedBy>Humberto Jaimes</cp:lastModifiedBy>
  <cp:revision>55</cp:revision>
  <dcterms:created xsi:type="dcterms:W3CDTF">2017-03-31T04:46:23Z</dcterms:created>
  <dcterms:modified xsi:type="dcterms:W3CDTF">2018-06-28T21:27:02Z</dcterms:modified>
</cp:coreProperties>
</file>