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7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5" d="100"/>
          <a:sy n="95" d="100"/>
        </p:scale>
        <p:origin x="4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Temperatura vs Tempo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Planilha1!$A$2:$A$24</c:f>
              <c:numCache>
                <c:formatCode>0"s"</c:formatCode>
                <c:ptCount val="23"/>
                <c:pt idx="0">
                  <c:v>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125</c:v>
                </c:pt>
                <c:pt idx="5">
                  <c:v>139</c:v>
                </c:pt>
                <c:pt idx="6">
                  <c:v>155</c:v>
                </c:pt>
                <c:pt idx="7">
                  <c:v>168</c:v>
                </c:pt>
                <c:pt idx="8">
                  <c:v>180</c:v>
                </c:pt>
                <c:pt idx="9">
                  <c:v>195</c:v>
                </c:pt>
                <c:pt idx="10">
                  <c:v>207</c:v>
                </c:pt>
                <c:pt idx="11">
                  <c:v>219</c:v>
                </c:pt>
                <c:pt idx="12">
                  <c:v>236</c:v>
                </c:pt>
                <c:pt idx="13">
                  <c:v>252</c:v>
                </c:pt>
                <c:pt idx="14">
                  <c:v>271</c:v>
                </c:pt>
                <c:pt idx="15">
                  <c:v>291</c:v>
                </c:pt>
                <c:pt idx="16">
                  <c:v>318</c:v>
                </c:pt>
                <c:pt idx="17">
                  <c:v>342</c:v>
                </c:pt>
                <c:pt idx="18">
                  <c:v>375</c:v>
                </c:pt>
                <c:pt idx="19">
                  <c:v>407</c:v>
                </c:pt>
                <c:pt idx="20">
                  <c:v>461</c:v>
                </c:pt>
                <c:pt idx="21">
                  <c:v>530</c:v>
                </c:pt>
                <c:pt idx="22">
                  <c:v>627</c:v>
                </c:pt>
              </c:numCache>
            </c:numRef>
          </c:cat>
          <c:val>
            <c:numRef>
              <c:f>Planilha1!$B$2:$B$24</c:f>
              <c:numCache>
                <c:formatCode>0\°\C</c:formatCode>
                <c:ptCount val="23"/>
                <c:pt idx="0">
                  <c:v>28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  <c:pt idx="8">
                  <c:v>110</c:v>
                </c:pt>
                <c:pt idx="9">
                  <c:v>120</c:v>
                </c:pt>
                <c:pt idx="10">
                  <c:v>130</c:v>
                </c:pt>
                <c:pt idx="11">
                  <c:v>140</c:v>
                </c:pt>
                <c:pt idx="12">
                  <c:v>150</c:v>
                </c:pt>
                <c:pt idx="13">
                  <c:v>160</c:v>
                </c:pt>
                <c:pt idx="14">
                  <c:v>170</c:v>
                </c:pt>
                <c:pt idx="15">
                  <c:v>180</c:v>
                </c:pt>
                <c:pt idx="16">
                  <c:v>190</c:v>
                </c:pt>
                <c:pt idx="17">
                  <c:v>200</c:v>
                </c:pt>
                <c:pt idx="18">
                  <c:v>210</c:v>
                </c:pt>
                <c:pt idx="19">
                  <c:v>220</c:v>
                </c:pt>
                <c:pt idx="20">
                  <c:v>230</c:v>
                </c:pt>
                <c:pt idx="21">
                  <c:v>240</c:v>
                </c:pt>
                <c:pt idx="22">
                  <c:v>250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0A-461A-B0B1-20C76A9F56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1796864"/>
        <c:axId val="1771788704"/>
      </c:lineChart>
      <c:dateAx>
        <c:axId val="1771796864"/>
        <c:scaling>
          <c:orientation val="minMax"/>
        </c:scaling>
        <c:delete val="0"/>
        <c:axPos val="b"/>
        <c:numFmt formatCode="0&quot;s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71788704"/>
        <c:crosses val="autoZero"/>
        <c:auto val="0"/>
        <c:lblOffset val="100"/>
        <c:baseTimeUnit val="days"/>
        <c:majorUnit val="2"/>
        <c:majorTimeUnit val="months"/>
      </c:dateAx>
      <c:valAx>
        <c:axId val="1771788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\°\C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71796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Planilha1!$C$1</c:f>
              <c:strCache>
                <c:ptCount val="1"/>
                <c:pt idx="0">
                  <c:v>Emitância vs Tempo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Planilha1!$A$2:$A$24</c:f>
              <c:numCache>
                <c:formatCode>0"s"</c:formatCode>
                <c:ptCount val="23"/>
                <c:pt idx="0">
                  <c:v>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125</c:v>
                </c:pt>
                <c:pt idx="5">
                  <c:v>139</c:v>
                </c:pt>
                <c:pt idx="6">
                  <c:v>155</c:v>
                </c:pt>
                <c:pt idx="7">
                  <c:v>168</c:v>
                </c:pt>
                <c:pt idx="8">
                  <c:v>180</c:v>
                </c:pt>
                <c:pt idx="9">
                  <c:v>195</c:v>
                </c:pt>
                <c:pt idx="10">
                  <c:v>207</c:v>
                </c:pt>
                <c:pt idx="11">
                  <c:v>219</c:v>
                </c:pt>
                <c:pt idx="12">
                  <c:v>236</c:v>
                </c:pt>
                <c:pt idx="13">
                  <c:v>252</c:v>
                </c:pt>
                <c:pt idx="14">
                  <c:v>271</c:v>
                </c:pt>
                <c:pt idx="15">
                  <c:v>291</c:v>
                </c:pt>
                <c:pt idx="16">
                  <c:v>318</c:v>
                </c:pt>
                <c:pt idx="17">
                  <c:v>342</c:v>
                </c:pt>
                <c:pt idx="18">
                  <c:v>375</c:v>
                </c:pt>
                <c:pt idx="19">
                  <c:v>407</c:v>
                </c:pt>
                <c:pt idx="20">
                  <c:v>461</c:v>
                </c:pt>
                <c:pt idx="21">
                  <c:v>530</c:v>
                </c:pt>
                <c:pt idx="22">
                  <c:v>627</c:v>
                </c:pt>
              </c:numCache>
            </c:numRef>
          </c:cat>
          <c:val>
            <c:numRef>
              <c:f>Planilha1!$C$2:$C$24</c:f>
              <c:numCache>
                <c:formatCode>0"W/m²"</c:formatCode>
                <c:ptCount val="23"/>
                <c:pt idx="0">
                  <c:v>111.92465661228081</c:v>
                </c:pt>
                <c:pt idx="1">
                  <c:v>130.85911075583155</c:v>
                </c:pt>
                <c:pt idx="2">
                  <c:v>148.39215492999344</c:v>
                </c:pt>
                <c:pt idx="3">
                  <c:v>167.63070480821131</c:v>
                </c:pt>
                <c:pt idx="4">
                  <c:v>188.68193155528519</c:v>
                </c:pt>
                <c:pt idx="5">
                  <c:v>211.65627225601509</c:v>
                </c:pt>
                <c:pt idx="6">
                  <c:v>236.66742991520096</c:v>
                </c:pt>
                <c:pt idx="7">
                  <c:v>263.8323734576428</c:v>
                </c:pt>
                <c:pt idx="8">
                  <c:v>293.27133772814068</c:v>
                </c:pt>
                <c:pt idx="9">
                  <c:v>325.10782349149457</c:v>
                </c:pt>
                <c:pt idx="10">
                  <c:v>359.46859743250445</c:v>
                </c:pt>
                <c:pt idx="11">
                  <c:v>396.48369215597029</c:v>
                </c:pt>
                <c:pt idx="12">
                  <c:v>436.28640618669215</c:v>
                </c:pt>
                <c:pt idx="13">
                  <c:v>479.01330396947009</c:v>
                </c:pt>
                <c:pt idx="14">
                  <c:v>524.80421586910393</c:v>
                </c:pt>
                <c:pt idx="15">
                  <c:v>573.80223817039371</c:v>
                </c:pt>
                <c:pt idx="16">
                  <c:v>626.15373307813968</c:v>
                </c:pt>
                <c:pt idx="17">
                  <c:v>682.00832871714158</c:v>
                </c:pt>
                <c:pt idx="18">
                  <c:v>741.51891913219936</c:v>
                </c:pt>
                <c:pt idx="19">
                  <c:v>804.84166428811329</c:v>
                </c:pt>
                <c:pt idx="20">
                  <c:v>872.1359900696832</c:v>
                </c:pt>
                <c:pt idx="21">
                  <c:v>943.56458828170889</c:v>
                </c:pt>
                <c:pt idx="22">
                  <c:v>1019.2934166489908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90-45EC-B1E3-227215956F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1787072"/>
        <c:axId val="1771796320"/>
      </c:lineChart>
      <c:dateAx>
        <c:axId val="1771787072"/>
        <c:scaling>
          <c:orientation val="minMax"/>
        </c:scaling>
        <c:delete val="0"/>
        <c:axPos val="b"/>
        <c:numFmt formatCode="0&quot;s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71796320"/>
        <c:crosses val="autoZero"/>
        <c:auto val="0"/>
        <c:lblOffset val="100"/>
        <c:baseTimeUnit val="days"/>
        <c:majorUnit val="2"/>
        <c:majorTimeUnit val="months"/>
      </c:dateAx>
      <c:valAx>
        <c:axId val="1771796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&quot;W/m²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71787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Temperatura vs ADC (Calculada)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>
                <c:manualLayout>
                  <c:x val="-3.2215397854913834E-2"/>
                  <c:y val="-4.23947855915396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D66-4DC2-AAC9-E74154F10CF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Planilha1!$A$2:$A$3</c:f>
              <c:numCache>
                <c:formatCode>General</c:formatCode>
                <c:ptCount val="2"/>
                <c:pt idx="0">
                  <c:v>0</c:v>
                </c:pt>
                <c:pt idx="1">
                  <c:v>969</c:v>
                </c:pt>
              </c:numCache>
            </c:numRef>
          </c:cat>
          <c:val>
            <c:numRef>
              <c:f>Planilha1!$B$2:$B$3</c:f>
              <c:numCache>
                <c:formatCode>0\ "°C"</c:formatCode>
                <c:ptCount val="2"/>
                <c:pt idx="0">
                  <c:v>0</c:v>
                </c:pt>
                <c:pt idx="1">
                  <c:v>250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D66-4DC2-AAC9-E74154F10CF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036128976"/>
        <c:axId val="2036124624"/>
      </c:lineChart>
      <c:dateAx>
        <c:axId val="2036128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36124624"/>
        <c:crosses val="autoZero"/>
        <c:auto val="0"/>
        <c:lblOffset val="1"/>
        <c:baseTimeUnit val="days"/>
        <c:majorUnit val="5"/>
        <c:majorTimeUnit val="months"/>
        <c:minorUnit val="1"/>
        <c:minorTimeUnit val="days"/>
      </c:dateAx>
      <c:valAx>
        <c:axId val="2036124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\ &quot;°C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361289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2000" b="1"/>
              <a:t>Temperatura vs ADC (Prática)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Temperatura vs ADC (Calculada)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>
                <c:manualLayout>
                  <c:x val="-3.5537396893950503E-2"/>
                  <c:y val="-4.64288554839736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2C3-4A18-AB9F-0A190DC2525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Planilha1!$A$2:$A$3</c:f>
              <c:numCache>
                <c:formatCode>General</c:formatCode>
                <c:ptCount val="2"/>
                <c:pt idx="0">
                  <c:v>161.39473684210526</c:v>
                </c:pt>
                <c:pt idx="1">
                  <c:v>941</c:v>
                </c:pt>
              </c:numCache>
            </c:numRef>
          </c:cat>
          <c:val>
            <c:numRef>
              <c:f>Planilha1!$B$2:$B$3</c:f>
              <c:numCache>
                <c:formatCode>0\ "°C"</c:formatCode>
                <c:ptCount val="2"/>
                <c:pt idx="0">
                  <c:v>0</c:v>
                </c:pt>
                <c:pt idx="1">
                  <c:v>250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2C3-4A18-AB9F-0A190DC2525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78857552"/>
        <c:axId val="1978858096"/>
      </c:lineChart>
      <c:dateAx>
        <c:axId val="1978857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78858096"/>
        <c:crosses val="autoZero"/>
        <c:auto val="0"/>
        <c:lblOffset val="1"/>
        <c:baseTimeUnit val="days"/>
        <c:majorUnit val="5"/>
        <c:majorTimeUnit val="months"/>
        <c:minorUnit val="1"/>
        <c:minorTimeUnit val="days"/>
      </c:dateAx>
      <c:valAx>
        <c:axId val="1978858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\ &quot;°C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788575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4782-2838-458D-B540-4D0E7C267517}" type="datetimeFigureOut">
              <a:rPr lang="pt-BR" smtClean="0"/>
              <a:t>17/05/2016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C10B-9115-47B7-B5FD-0AF4D0E03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62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4782-2838-458D-B540-4D0E7C267517}" type="datetimeFigureOut">
              <a:rPr lang="pt-BR" smtClean="0"/>
              <a:t>17/05/2016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C10B-9115-47B7-B5FD-0AF4D0E03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26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4782-2838-458D-B540-4D0E7C267517}" type="datetimeFigureOut">
              <a:rPr lang="pt-BR" smtClean="0"/>
              <a:t>17/05/2016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C10B-9115-47B7-B5FD-0AF4D0E03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13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4782-2838-458D-B540-4D0E7C267517}" type="datetimeFigureOut">
              <a:rPr lang="pt-BR" smtClean="0"/>
              <a:t>17/05/2016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C10B-9115-47B7-B5FD-0AF4D0E03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718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4782-2838-458D-B540-4D0E7C267517}" type="datetimeFigureOut">
              <a:rPr lang="pt-BR" smtClean="0"/>
              <a:t>17/05/2016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C10B-9115-47B7-B5FD-0AF4D0E03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55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4782-2838-458D-B540-4D0E7C267517}" type="datetimeFigureOut">
              <a:rPr lang="pt-BR" smtClean="0"/>
              <a:t>17/05/2016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C10B-9115-47B7-B5FD-0AF4D0E03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03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4782-2838-458D-B540-4D0E7C267517}" type="datetimeFigureOut">
              <a:rPr lang="pt-BR" smtClean="0"/>
              <a:t>17/05/2016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C10B-9115-47B7-B5FD-0AF4D0E03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7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4782-2838-458D-B540-4D0E7C267517}" type="datetimeFigureOut">
              <a:rPr lang="pt-BR" smtClean="0"/>
              <a:t>17/05/2016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C10B-9115-47B7-B5FD-0AF4D0E03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76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4782-2838-458D-B540-4D0E7C267517}" type="datetimeFigureOut">
              <a:rPr lang="pt-BR" smtClean="0"/>
              <a:t>17/05/2016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C10B-9115-47B7-B5FD-0AF4D0E03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40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4782-2838-458D-B540-4D0E7C267517}" type="datetimeFigureOut">
              <a:rPr lang="pt-BR" smtClean="0"/>
              <a:t>17/05/2016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C10B-9115-47B7-B5FD-0AF4D0E03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3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4782-2838-458D-B540-4D0E7C267517}" type="datetimeFigureOut">
              <a:rPr lang="pt-BR" smtClean="0"/>
              <a:t>17/05/2016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C10B-9115-47B7-B5FD-0AF4D0E03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03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74782-2838-458D-B540-4D0E7C267517}" type="datetimeFigureOut">
              <a:rPr lang="pt-BR" smtClean="0"/>
              <a:t>17/05/2016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EC10B-9115-47B7-B5FD-0AF4D0E03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82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dnews.org/guideline-smd-led-soldering/" TargetMode="External"/><Relationship Id="rId2" Type="http://schemas.openxmlformats.org/officeDocument/2006/relationships/hyperlink" Target="https://hobbybotics.com/projects/hobbybotics-reflow-controller-v8-03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umbertokramm/SMD-Reflow-Soldering.git" TargetMode="External"/><Relationship Id="rId4" Type="http://schemas.openxmlformats.org/officeDocument/2006/relationships/hyperlink" Target="http://www.contemp.com.br/downloads/pdf/Tabela_de_Emissividades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348958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pt-BR" dirty="0"/>
              <a:t>Apresentação</a:t>
            </a:r>
            <a:br>
              <a:rPr lang="pt-BR" dirty="0"/>
            </a:br>
            <a:br>
              <a:rPr lang="pt-BR" dirty="0"/>
            </a:br>
            <a:r>
              <a:rPr lang="pt-BR" dirty="0"/>
              <a:t>SMD </a:t>
            </a:r>
            <a:r>
              <a:rPr lang="pt-BR" dirty="0" err="1"/>
              <a:t>Reflow</a:t>
            </a:r>
            <a:r>
              <a:rPr lang="pt-BR" dirty="0"/>
              <a:t> </a:t>
            </a:r>
            <a:r>
              <a:rPr lang="pt-BR" dirty="0" err="1"/>
              <a:t>Soldering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749278"/>
            <a:ext cx="6858000" cy="1904863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Nomes: </a:t>
            </a:r>
          </a:p>
          <a:p>
            <a:r>
              <a:rPr lang="pt-BR" dirty="0"/>
              <a:t>Humberto Corrêa Kramm</a:t>
            </a:r>
          </a:p>
          <a:p>
            <a:r>
              <a:rPr lang="pt-BR" dirty="0"/>
              <a:t>Lucas Cássio Santos</a:t>
            </a:r>
          </a:p>
          <a:p>
            <a:endParaRPr lang="pt-BR" dirty="0"/>
          </a:p>
          <a:p>
            <a:r>
              <a:rPr lang="pt-BR" dirty="0"/>
              <a:t>Turma: GR16045-00095</a:t>
            </a:r>
          </a:p>
          <a:p>
            <a:r>
              <a:rPr lang="pt-BR" dirty="0"/>
              <a:t>17/05/2016</a:t>
            </a:r>
          </a:p>
        </p:txBody>
      </p:sp>
    </p:spTree>
    <p:extLst>
      <p:ext uri="{BB962C8B-B14F-4D97-AF65-F5344CB8AC3E}">
        <p14:creationId xmlns:p14="http://schemas.microsoft.com/office/powerpoint/2010/main" val="2132567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5"/>
          <p:cNvSpPr>
            <a:spLocks noGrp="1"/>
          </p:cNvSpPr>
          <p:nvPr>
            <p:ph type="title"/>
          </p:nvPr>
        </p:nvSpPr>
        <p:spPr>
          <a:xfrm>
            <a:off x="348969" y="0"/>
            <a:ext cx="7886700" cy="1325563"/>
          </a:xfrm>
        </p:spPr>
        <p:txBody>
          <a:bodyPr/>
          <a:lstStyle/>
          <a:p>
            <a:r>
              <a:rPr lang="pt-BR" dirty="0" err="1"/>
              <a:t>Metodolgia</a:t>
            </a:r>
            <a:r>
              <a:rPr lang="pt-BR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2828305" y="1423907"/>
                <a:ext cx="30912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𝑃𝑇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100=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∗100∗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𝑇𝑜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305" y="1423907"/>
                <a:ext cx="3091231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3026384" y="1054575"/>
            <a:ext cx="269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Equação simples do PT100</a:t>
            </a:r>
          </a:p>
        </p:txBody>
      </p:sp>
      <p:sp>
        <p:nvSpPr>
          <p:cNvPr id="6" name="Retângulo 5"/>
          <p:cNvSpPr/>
          <p:nvPr/>
        </p:nvSpPr>
        <p:spPr>
          <a:xfrm>
            <a:off x="1197583" y="2198068"/>
            <a:ext cx="6352674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Como a variação de temperatura utilizada será de 0°C até 250°C</a:t>
            </a:r>
            <a:endParaRPr lang="pt-BR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1543711" y="2560612"/>
                <a:ext cx="566041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𝑃𝑇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= 0,00395∗100∗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250℃−0℃</m:t>
                          </m:r>
                        </m:e>
                      </m:d>
                      <m:r>
                        <a:rPr lang="pt-BR" i="0">
                          <a:latin typeface="Cambria Math" panose="02040503050406030204" pitchFamily="18" charset="0"/>
                        </a:rPr>
                        <m:t>+100</m:t>
                      </m:r>
                      <m:r>
                        <m:rPr>
                          <m:sty m:val="p"/>
                        </m:rPr>
                        <a:rPr lang="pt-BR" i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711" y="2560612"/>
                <a:ext cx="566041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3166977" y="2929944"/>
                <a:ext cx="25544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𝑃𝑇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= 192,75</m:t>
                      </m:r>
                      <m:r>
                        <m:rPr>
                          <m:sty m:val="p"/>
                        </m:rPr>
                        <a:rPr lang="pt-BR" i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977" y="2929944"/>
                <a:ext cx="255448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/>
              <p:cNvSpPr/>
              <p:nvPr/>
            </p:nvSpPr>
            <p:spPr>
              <a:xfrm>
                <a:off x="1556638" y="3457790"/>
                <a:ext cx="577515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𝑃𝑇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= 0,00395∗100∗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0℃−0℃</m:t>
                          </m:r>
                        </m:e>
                      </m:d>
                      <m:r>
                        <a:rPr lang="pt-BR" i="0">
                          <a:latin typeface="Cambria Math" panose="02040503050406030204" pitchFamily="18" charset="0"/>
                        </a:rPr>
                        <m:t>+100</m:t>
                      </m:r>
                      <m:r>
                        <m:rPr>
                          <m:sty m:val="p"/>
                        </m:rPr>
                        <a:rPr lang="pt-BR" i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Retâ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638" y="3457790"/>
                <a:ext cx="577515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3343210" y="3827122"/>
                <a:ext cx="22020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𝑃𝑇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= 100</m:t>
                      </m:r>
                      <m:r>
                        <m:rPr>
                          <m:sty m:val="p"/>
                        </m:rPr>
                        <a:rPr lang="pt-BR" i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210" y="3827122"/>
                <a:ext cx="2202013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11"/>
          <p:cNvSpPr/>
          <p:nvPr/>
        </p:nvSpPr>
        <p:spPr>
          <a:xfrm>
            <a:off x="3428874" y="4876777"/>
            <a:ext cx="2157770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Valor ideal para o R5</a:t>
            </a:r>
            <a:endParaRPr lang="pt-BR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/>
              <p:cNvSpPr/>
              <p:nvPr/>
            </p:nvSpPr>
            <p:spPr>
              <a:xfrm>
                <a:off x="2653216" y="5265473"/>
                <a:ext cx="3278205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5=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𝑃𝑇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𝑃𝑇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num>
                        <m:den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216" y="5265473"/>
                <a:ext cx="3278205" cy="61093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2535114" y="5901656"/>
                <a:ext cx="36776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5=146,375Ω              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5≅150Ω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114" y="5901656"/>
                <a:ext cx="367760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43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5"/>
          <p:cNvSpPr>
            <a:spLocks noGrp="1"/>
          </p:cNvSpPr>
          <p:nvPr>
            <p:ph type="title"/>
          </p:nvPr>
        </p:nvSpPr>
        <p:spPr>
          <a:xfrm>
            <a:off x="348969" y="0"/>
            <a:ext cx="7886700" cy="1325563"/>
          </a:xfrm>
        </p:spPr>
        <p:txBody>
          <a:bodyPr/>
          <a:lstStyle/>
          <a:p>
            <a:r>
              <a:rPr lang="pt-BR" dirty="0" err="1"/>
              <a:t>Metodolgia</a:t>
            </a:r>
            <a:r>
              <a:rPr lang="pt-BR" dirty="0"/>
              <a:t>:</a:t>
            </a:r>
          </a:p>
        </p:txBody>
      </p:sp>
      <p:sp>
        <p:nvSpPr>
          <p:cNvPr id="2" name="Retângulo 1"/>
          <p:cNvSpPr/>
          <p:nvPr/>
        </p:nvSpPr>
        <p:spPr>
          <a:xfrm>
            <a:off x="3351463" y="1299857"/>
            <a:ext cx="2248564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Tensão sobre o PT100</a:t>
            </a:r>
            <a:endParaRPr lang="pt-BR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2457285" y="1772583"/>
                <a:ext cx="4229428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𝑉𝑝𝑡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100 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𝑃𝑇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𝑃𝑇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100+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pt-BR" i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𝑉𝑐𝑐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𝑉𝑠𝑠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285" y="1772583"/>
                <a:ext cx="4229428" cy="7146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1672388" y="2681614"/>
                <a:ext cx="5799221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𝑉𝑝𝑡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192,75Ω</m:t>
                              </m:r>
                            </m:num>
                            <m:den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192,75Ω+150Ω</m:t>
                              </m:r>
                            </m:den>
                          </m:f>
                        </m:e>
                      </m:d>
                      <m:r>
                        <a:rPr lang="pt-BR" i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3,6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−0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388" y="2681614"/>
                <a:ext cx="5799221" cy="7146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1479883" y="3590645"/>
                <a:ext cx="5991726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𝑉𝑝𝑡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100Ω</m:t>
                              </m:r>
                            </m:num>
                            <m:den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100Ω+150Ω</m:t>
                              </m:r>
                            </m:den>
                          </m:f>
                        </m:e>
                      </m:d>
                      <m:r>
                        <a:rPr lang="pt-BR" i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3,6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−0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883" y="3590645"/>
                <a:ext cx="5991726" cy="7146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3280170" y="4315010"/>
                <a:ext cx="25836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𝑉𝑝𝑡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100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i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2,0245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170" y="4315010"/>
                <a:ext cx="2583656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1786687" y="5207771"/>
                <a:ext cx="5378117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𝑉𝑝𝑡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100Ω</m:t>
                              </m:r>
                            </m:num>
                            <m:den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100Ω+150Ω</m:t>
                              </m:r>
                            </m:den>
                          </m:f>
                        </m:e>
                      </m:d>
                      <m:r>
                        <a:rPr lang="pt-BR" i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3,6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−0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687" y="5207771"/>
                <a:ext cx="5378117" cy="71468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/>
              <p:cNvSpPr/>
              <p:nvPr/>
            </p:nvSpPr>
            <p:spPr>
              <a:xfrm>
                <a:off x="3408410" y="5922454"/>
                <a:ext cx="23271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𝑉𝑝𝑡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100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i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1,44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Retâ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410" y="5922454"/>
                <a:ext cx="2327176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775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5"/>
          <p:cNvSpPr>
            <a:spLocks noGrp="1"/>
          </p:cNvSpPr>
          <p:nvPr>
            <p:ph type="title"/>
          </p:nvPr>
        </p:nvSpPr>
        <p:spPr>
          <a:xfrm>
            <a:off x="348969" y="0"/>
            <a:ext cx="7886700" cy="1325563"/>
          </a:xfrm>
        </p:spPr>
        <p:txBody>
          <a:bodyPr/>
          <a:lstStyle/>
          <a:p>
            <a:r>
              <a:rPr lang="pt-BR" dirty="0" err="1"/>
              <a:t>Metodolgia</a:t>
            </a:r>
            <a:r>
              <a:rPr lang="pt-BR" dirty="0"/>
              <a:t>:</a:t>
            </a:r>
          </a:p>
        </p:txBody>
      </p:sp>
      <p:sp>
        <p:nvSpPr>
          <p:cNvPr id="3" name="Retângulo 2"/>
          <p:cNvSpPr/>
          <p:nvPr/>
        </p:nvSpPr>
        <p:spPr>
          <a:xfrm>
            <a:off x="2659724" y="1421819"/>
            <a:ext cx="3680175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Ajustando o Offset 2,0245 V e 1,44 V</a:t>
            </a:r>
            <a:endParaRPr lang="pt-BR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2455341" y="1808344"/>
                <a:ext cx="4088940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𝑉𝑟𝑒𝑓𝑚𝑎𝑥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pt-BR" i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𝑉𝑐𝑐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𝑉𝑠𝑠</m:t>
                          </m:r>
                        </m:e>
                      </m:d>
                      <m:r>
                        <a:rPr lang="pt-BR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341" y="1808344"/>
                <a:ext cx="4088940" cy="7146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ângulo 5"/>
          <p:cNvSpPr/>
          <p:nvPr/>
        </p:nvSpPr>
        <p:spPr>
          <a:xfrm>
            <a:off x="2611506" y="2929698"/>
            <a:ext cx="377661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Recalculando o </a:t>
            </a:r>
            <a:r>
              <a:rPr lang="pt-BR" b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t-BR" sz="1400" b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refmax</a:t>
            </a:r>
            <a:r>
              <a:rPr lang="pt-BR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 R2 = 2 kΩ</a:t>
            </a:r>
            <a:endParaRPr lang="pt-BR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2252080" y="3314865"/>
                <a:ext cx="4598054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𝑉𝑟𝑒𝑓𝑚𝑎𝑥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num>
                            <m:den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Ω+1,5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den>
                          </m:f>
                        </m:e>
                      </m:d>
                      <m:r>
                        <a:rPr lang="pt-BR" i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3,6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−0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080" y="3314865"/>
                <a:ext cx="4598054" cy="7146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3311087" y="4039163"/>
                <a:ext cx="23774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𝑉𝑟𝑒𝑓𝑚𝑎𝑥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 =2,0571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087" y="4039163"/>
                <a:ext cx="2377446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tângulo 10"/>
          <p:cNvSpPr/>
          <p:nvPr/>
        </p:nvSpPr>
        <p:spPr>
          <a:xfrm>
            <a:off x="3372130" y="4821386"/>
            <a:ext cx="225536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Fixando R4 em </a:t>
            </a:r>
            <a:r>
              <a:rPr lang="pt-BR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1,5 kΩ</a:t>
            </a:r>
            <a:endParaRPr lang="pt-BR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2501186" y="5196938"/>
                <a:ext cx="4151136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mtClean="0">
                          <a:latin typeface="Cambria Math" panose="02040503050406030204" pitchFamily="18" charset="0"/>
                        </a:rPr>
                        <m:t>1,44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3+1,5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den>
                          </m:f>
                        </m:e>
                      </m:d>
                      <m:r>
                        <a:rPr lang="pt-BR" i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3,6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−0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186" y="5196938"/>
                <a:ext cx="4151136" cy="7146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/>
              <p:cNvSpPr/>
              <p:nvPr/>
            </p:nvSpPr>
            <p:spPr>
              <a:xfrm>
                <a:off x="3679010" y="5917841"/>
                <a:ext cx="12779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3=</m:t>
                      </m:r>
                      <m:r>
                        <a:rPr lang="pt-BR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010" y="5917841"/>
                <a:ext cx="127791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010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5"/>
          <p:cNvSpPr>
            <a:spLocks noGrp="1"/>
          </p:cNvSpPr>
          <p:nvPr>
            <p:ph type="title"/>
          </p:nvPr>
        </p:nvSpPr>
        <p:spPr>
          <a:xfrm>
            <a:off x="348969" y="0"/>
            <a:ext cx="7886700" cy="1325563"/>
          </a:xfrm>
        </p:spPr>
        <p:txBody>
          <a:bodyPr/>
          <a:lstStyle/>
          <a:p>
            <a:r>
              <a:rPr lang="pt-BR" dirty="0" err="1"/>
              <a:t>Metodolgia</a:t>
            </a:r>
            <a:r>
              <a:rPr lang="pt-BR" dirty="0"/>
              <a:t>:</a:t>
            </a:r>
          </a:p>
        </p:txBody>
      </p:sp>
      <p:sp>
        <p:nvSpPr>
          <p:cNvPr id="2" name="Retângulo 1"/>
          <p:cNvSpPr/>
          <p:nvPr/>
        </p:nvSpPr>
        <p:spPr>
          <a:xfrm>
            <a:off x="348969" y="1205742"/>
            <a:ext cx="8422052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Valor obtido dentro pelo conversor Analógico/Digital será um número inteiro de 10bits (0 até 1023) que vamos chamar de ADC.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1672416" y="2064027"/>
                <a:ext cx="5775158" cy="696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𝐴𝐷𝐶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𝑉𝑝𝑡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100−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𝑉𝑟𝑒𝑓𝑚𝑖𝑛</m:t>
                          </m:r>
                        </m:e>
                      </m:d>
                      <m:r>
                        <a:rPr lang="pt-BR" i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𝑉𝑟𝑒𝑓𝑚𝑎𝑥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𝑉𝑟𝑒𝑓𝑚𝑖𝑛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416" y="2064027"/>
                <a:ext cx="5775158" cy="6967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/>
              <p:cNvSpPr/>
              <p:nvPr/>
            </p:nvSpPr>
            <p:spPr>
              <a:xfrm>
                <a:off x="1858905" y="2933982"/>
                <a:ext cx="5402179" cy="677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𝐴𝐷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0°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1,44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−1,44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pt-BR" i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2,057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−1,44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Retâ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905" y="2933982"/>
                <a:ext cx="5402179" cy="6774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3854352" y="3784638"/>
                <a:ext cx="1411284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𝐴𝐷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0°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  <m:r>
                        <a:rPr lang="pt-BR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352" y="3784638"/>
                <a:ext cx="1411284" cy="3755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1606216" y="4333416"/>
                <a:ext cx="5654868" cy="677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𝐴𝐷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250°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2,0245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−1,44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pt-BR" i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2,0571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−1,44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216" y="4333416"/>
                <a:ext cx="5654868" cy="6774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3628328" y="5184072"/>
                <a:ext cx="1863331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𝐴𝐷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250°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  <m:r>
                        <a:rPr lang="pt-BR" i="0">
                          <a:latin typeface="Cambria Math" panose="02040503050406030204" pitchFamily="18" charset="0"/>
                        </a:rPr>
                        <m:t>=969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328" y="5184072"/>
                <a:ext cx="1863331" cy="37555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2647231" y="5965195"/>
                <a:ext cx="3572838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𝑅𝑎𝑧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ã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250°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969</m:t>
                          </m:r>
                        </m:den>
                      </m:f>
                      <m:r>
                        <a:rPr lang="pt-BR" i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𝑅𝑎𝑧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ã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=0,258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231" y="5965195"/>
                <a:ext cx="3572838" cy="61831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707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5"/>
          <p:cNvSpPr>
            <a:spLocks noGrp="1"/>
          </p:cNvSpPr>
          <p:nvPr>
            <p:ph type="title"/>
          </p:nvPr>
        </p:nvSpPr>
        <p:spPr>
          <a:xfrm>
            <a:off x="348969" y="0"/>
            <a:ext cx="7886700" cy="1325563"/>
          </a:xfrm>
        </p:spPr>
        <p:txBody>
          <a:bodyPr/>
          <a:lstStyle/>
          <a:p>
            <a:r>
              <a:rPr lang="pt-BR" dirty="0" err="1"/>
              <a:t>Metodolgia</a:t>
            </a:r>
            <a:r>
              <a:rPr lang="pt-BR" dirty="0"/>
              <a:t>:</a:t>
            </a:r>
          </a:p>
        </p:txBody>
      </p:sp>
      <p:graphicFrame>
        <p:nvGraphicFramePr>
          <p:cNvPr id="11" name="Gráfico 10"/>
          <p:cNvGraphicFramePr/>
          <p:nvPr>
            <p:extLst>
              <p:ext uri="{D42A27DB-BD31-4B8C-83A1-F6EECF244321}">
                <p14:modId xmlns:p14="http://schemas.microsoft.com/office/powerpoint/2010/main" val="251022212"/>
              </p:ext>
            </p:extLst>
          </p:nvPr>
        </p:nvGraphicFramePr>
        <p:xfrm>
          <a:off x="541421" y="1325564"/>
          <a:ext cx="7952874" cy="48346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0181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5"/>
          <p:cNvSpPr>
            <a:spLocks noGrp="1"/>
          </p:cNvSpPr>
          <p:nvPr>
            <p:ph type="title"/>
          </p:nvPr>
        </p:nvSpPr>
        <p:spPr>
          <a:xfrm>
            <a:off x="348969" y="0"/>
            <a:ext cx="7886700" cy="1325563"/>
          </a:xfrm>
        </p:spPr>
        <p:txBody>
          <a:bodyPr/>
          <a:lstStyle/>
          <a:p>
            <a:r>
              <a:rPr lang="pt-BR" dirty="0"/>
              <a:t>Resultados:</a:t>
            </a:r>
          </a:p>
        </p:txBody>
      </p:sp>
      <p:sp>
        <p:nvSpPr>
          <p:cNvPr id="2" name="Retângulo 1"/>
          <p:cNvSpPr/>
          <p:nvPr/>
        </p:nvSpPr>
        <p:spPr>
          <a:xfrm>
            <a:off x="216568" y="1471058"/>
            <a:ext cx="8795084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Porém, ao montar o circuito e executar os testes práticos observou-se que pequenas variações nos valores dos resistores podem influenciar na medição drasticamente. Por isso é necessário fazer uma calibragem através dos valores máximo e mínimos obtidos na prática.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16568" y="2856779"/>
            <a:ext cx="8049126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 isso iremos considerar a temperatura ambiente de 22°C e a máxima de 250°C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16568" y="3394210"/>
            <a:ext cx="4572000" cy="15855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 22°C -&gt; ADC = 230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 250°C -&gt; ADC = 941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250°C-22°C = 228°C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941 – 230 = 711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3740328" y="3881105"/>
                <a:ext cx="4214039" cy="611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𝑅𝑎𝑧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ã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228°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711</m:t>
                          </m:r>
                        </m:den>
                      </m:f>
                      <m:r>
                        <a:rPr lang="pt-BR" i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𝑅𝑎𝑧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ã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=0,320675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328" y="3881105"/>
                <a:ext cx="4214039" cy="61177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ângulo 6"/>
          <p:cNvSpPr/>
          <p:nvPr/>
        </p:nvSpPr>
        <p:spPr>
          <a:xfrm>
            <a:off x="2872283" y="5484345"/>
            <a:ext cx="2840073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Algoritmo para o programa:</a:t>
            </a:r>
            <a:endParaRPr lang="pt-BR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1597245" y="5891056"/>
                <a:ext cx="539014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𝑇𝑒𝑚𝑝𝑒𝑟𝑎𝑡𝑢𝑟𝑎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−230</m:t>
                          </m:r>
                        </m:e>
                      </m:d>
                      <m:r>
                        <a:rPr lang="pt-BR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𝑅𝑎𝑧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ã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+22°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245" y="5891056"/>
                <a:ext cx="539014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145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5"/>
          <p:cNvSpPr>
            <a:spLocks noGrp="1"/>
          </p:cNvSpPr>
          <p:nvPr>
            <p:ph type="title"/>
          </p:nvPr>
        </p:nvSpPr>
        <p:spPr>
          <a:xfrm>
            <a:off x="348969" y="0"/>
            <a:ext cx="7886700" cy="1325563"/>
          </a:xfrm>
        </p:spPr>
        <p:txBody>
          <a:bodyPr/>
          <a:lstStyle/>
          <a:p>
            <a:r>
              <a:rPr lang="pt-BR" dirty="0"/>
              <a:t>Resultados:</a:t>
            </a:r>
          </a:p>
        </p:txBody>
      </p:sp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433357687"/>
              </p:ext>
            </p:extLst>
          </p:nvPr>
        </p:nvGraphicFramePr>
        <p:xfrm>
          <a:off x="613611" y="1179096"/>
          <a:ext cx="7796463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5508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5"/>
          <p:cNvSpPr>
            <a:spLocks noGrp="1"/>
          </p:cNvSpPr>
          <p:nvPr>
            <p:ph type="title"/>
          </p:nvPr>
        </p:nvSpPr>
        <p:spPr>
          <a:xfrm>
            <a:off x="348969" y="0"/>
            <a:ext cx="7886700" cy="1325563"/>
          </a:xfrm>
        </p:spPr>
        <p:txBody>
          <a:bodyPr/>
          <a:lstStyle/>
          <a:p>
            <a:r>
              <a:rPr lang="pt-BR" dirty="0"/>
              <a:t>Referências:</a:t>
            </a:r>
          </a:p>
        </p:txBody>
      </p:sp>
      <p:sp>
        <p:nvSpPr>
          <p:cNvPr id="3" name="Retângulo 2"/>
          <p:cNvSpPr/>
          <p:nvPr/>
        </p:nvSpPr>
        <p:spPr>
          <a:xfrm>
            <a:off x="348969" y="1463463"/>
            <a:ext cx="7531768" cy="11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https://hobbybotics.com/projects/hobbybotics-reflow-controller-v8-03/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http://www.lednews.org/guideline-smd-led-soldering/</a:t>
            </a:r>
            <a:endParaRPr lang="pt-BR" u="sng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http://www.contemp.com.br/downloads/pdf/Tabela_de_Emissividades.pdf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48969" y="2681823"/>
            <a:ext cx="8325799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Todo o código implementado e a documentação deste projeto está disponível de forma aberta no GitHub através do link abaixo.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48969" y="3366882"/>
            <a:ext cx="6509031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https://github.com/humbertokramm/SMD-Reflow-Soldering.git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11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" y="1038568"/>
            <a:ext cx="162545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825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82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BR" altLang="pt-BR" sz="825" dirty="0"/>
          </a:p>
        </p:txBody>
      </p:sp>
      <p:sp>
        <p:nvSpPr>
          <p:cNvPr id="5" name="CaixaDeTexto 4"/>
          <p:cNvSpPr txBox="1"/>
          <p:nvPr/>
        </p:nvSpPr>
        <p:spPr>
          <a:xfrm>
            <a:off x="532557" y="1200150"/>
            <a:ext cx="80304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00" dirty="0"/>
              <a:t>Controle a temperatura dentro de um forno para executar o processo de solda em componentes SMD.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348969" y="0"/>
            <a:ext cx="7886700" cy="1325563"/>
          </a:xfrm>
        </p:spPr>
        <p:txBody>
          <a:bodyPr/>
          <a:lstStyle/>
          <a:p>
            <a:r>
              <a:rPr lang="pt-BR" dirty="0"/>
              <a:t>Objetivo: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105150" y="3724275"/>
            <a:ext cx="272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IMAGEM FORNO E SENSOR</a:t>
            </a:r>
          </a:p>
        </p:txBody>
      </p:sp>
    </p:spTree>
    <p:extLst>
      <p:ext uri="{BB962C8B-B14F-4D97-AF65-F5344CB8AC3E}">
        <p14:creationId xmlns:p14="http://schemas.microsoft.com/office/powerpoint/2010/main" val="73251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" y="1038568"/>
            <a:ext cx="162545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825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82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BR" altLang="pt-BR" sz="825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348969" y="0"/>
            <a:ext cx="7886700" cy="1325563"/>
          </a:xfrm>
        </p:spPr>
        <p:txBody>
          <a:bodyPr/>
          <a:lstStyle/>
          <a:p>
            <a:r>
              <a:rPr lang="pt-BR" dirty="0"/>
              <a:t>Por que controlar a temperatura?</a:t>
            </a:r>
          </a:p>
        </p:txBody>
      </p:sp>
      <p:pic>
        <p:nvPicPr>
          <p:cNvPr id="7" name="Imagem 6" descr="http://www.lednews.org/wp-content/uploads/2013/09/SMD-Reflow-soldering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59" y="1597342"/>
            <a:ext cx="7323888" cy="46129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5198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http://www.ti.com/ww/en/launchpad/img/launchpad-mspexp430g2-0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108" y="2070584"/>
            <a:ext cx="3810422" cy="381042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" y="1038568"/>
            <a:ext cx="162545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825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82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BR" altLang="pt-BR" sz="825" dirty="0"/>
          </a:p>
        </p:txBody>
      </p:sp>
      <p:sp>
        <p:nvSpPr>
          <p:cNvPr id="7" name="CaixaDeTexto 6"/>
          <p:cNvSpPr txBox="1"/>
          <p:nvPr/>
        </p:nvSpPr>
        <p:spPr>
          <a:xfrm>
            <a:off x="532557" y="1200150"/>
            <a:ext cx="8030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00" dirty="0"/>
              <a:t>Utilizamos um forno elétrico controlando a sua temperatura através de um dispositivo eletrônico de baixo custo.</a:t>
            </a:r>
          </a:p>
          <a:p>
            <a:r>
              <a:rPr lang="pt-BR" sz="2100" dirty="0"/>
              <a:t>Para isto, utilizamos o Kit de desenvolvimento da Texas chamado MSP EXP-430G2.</a:t>
            </a:r>
          </a:p>
        </p:txBody>
      </p:sp>
      <p:sp>
        <p:nvSpPr>
          <p:cNvPr id="9" name="Título 5"/>
          <p:cNvSpPr>
            <a:spLocks noGrp="1"/>
          </p:cNvSpPr>
          <p:nvPr>
            <p:ph type="title"/>
          </p:nvPr>
        </p:nvSpPr>
        <p:spPr>
          <a:xfrm>
            <a:off x="348969" y="0"/>
            <a:ext cx="7886700" cy="1325563"/>
          </a:xfrm>
        </p:spPr>
        <p:txBody>
          <a:bodyPr/>
          <a:lstStyle/>
          <a:p>
            <a:r>
              <a:rPr lang="pt-BR" dirty="0" err="1"/>
              <a:t>Metodolgia</a:t>
            </a:r>
            <a:r>
              <a:rPr lang="pt-BR" dirty="0"/>
              <a:t>: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32557" y="5586065"/>
            <a:ext cx="803041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00" dirty="0"/>
              <a:t>Este kit de desenvolvimento custa U$ 9,90 e é fornecido pela Texas </a:t>
            </a:r>
            <a:r>
              <a:rPr lang="pt-BR" sz="2100" dirty="0" err="1"/>
              <a:t>Instruments</a:t>
            </a:r>
            <a:r>
              <a:rPr lang="pt-BR" sz="2100" dirty="0"/>
              <a:t>, não há custos de transporte ou impostos, prazo de entrega em até 4 dias úteis.</a:t>
            </a:r>
          </a:p>
        </p:txBody>
      </p:sp>
    </p:spTree>
    <p:extLst>
      <p:ext uri="{BB962C8B-B14F-4D97-AF65-F5344CB8AC3E}">
        <p14:creationId xmlns:p14="http://schemas.microsoft.com/office/powerpoint/2010/main" val="1074695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5"/>
          <p:cNvSpPr>
            <a:spLocks noGrp="1"/>
          </p:cNvSpPr>
          <p:nvPr>
            <p:ph type="title"/>
          </p:nvPr>
        </p:nvSpPr>
        <p:spPr>
          <a:xfrm>
            <a:off x="348969" y="0"/>
            <a:ext cx="7886700" cy="1325563"/>
          </a:xfrm>
        </p:spPr>
        <p:txBody>
          <a:bodyPr/>
          <a:lstStyle/>
          <a:p>
            <a:r>
              <a:rPr lang="pt-BR" dirty="0" err="1"/>
              <a:t>Metodolgia</a:t>
            </a:r>
            <a:r>
              <a:rPr lang="pt-BR" dirty="0"/>
              <a:t>: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32557" y="1200150"/>
            <a:ext cx="80304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00" dirty="0"/>
              <a:t>Para controlar a temperatura foi utilizado o sensor resistivo PT100 (Analógico).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1905000"/>
            <a:ext cx="2914650" cy="3048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078" y="1826567"/>
            <a:ext cx="3381375" cy="3381375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532557" y="5462885"/>
            <a:ext cx="77031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100" dirty="0"/>
              <a:t>Para controlar a temperatura utilizamos um relé 12V de mercado que suporta a potência elétrica do forno.</a:t>
            </a:r>
          </a:p>
        </p:txBody>
      </p:sp>
    </p:spTree>
    <p:extLst>
      <p:ext uri="{BB962C8B-B14F-4D97-AF65-F5344CB8AC3E}">
        <p14:creationId xmlns:p14="http://schemas.microsoft.com/office/powerpoint/2010/main" val="629483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5"/>
          <p:cNvSpPr>
            <a:spLocks noGrp="1"/>
          </p:cNvSpPr>
          <p:nvPr>
            <p:ph type="title"/>
          </p:nvPr>
        </p:nvSpPr>
        <p:spPr>
          <a:xfrm>
            <a:off x="348969" y="0"/>
            <a:ext cx="7886700" cy="1325563"/>
          </a:xfrm>
        </p:spPr>
        <p:txBody>
          <a:bodyPr/>
          <a:lstStyle/>
          <a:p>
            <a:r>
              <a:rPr lang="pt-BR" dirty="0"/>
              <a:t>Esquema elétrico:</a:t>
            </a:r>
          </a:p>
        </p:txBody>
      </p:sp>
      <p:pic>
        <p:nvPicPr>
          <p:cNvPr id="7" name="Imagem 6" descr="C:\Users\hkramm\Google Drive\Aula\Engenharia Termica\Trabalho 2\SMD-Reflow-Soldering\Imagens\esquemático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"/>
          <a:stretch/>
        </p:blipFill>
        <p:spPr bwMode="auto">
          <a:xfrm>
            <a:off x="494582" y="1171574"/>
            <a:ext cx="7979212" cy="5276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2204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5"/>
          <p:cNvSpPr>
            <a:spLocks noGrp="1"/>
          </p:cNvSpPr>
          <p:nvPr>
            <p:ph type="title"/>
          </p:nvPr>
        </p:nvSpPr>
        <p:spPr>
          <a:xfrm>
            <a:off x="348969" y="0"/>
            <a:ext cx="7886700" cy="1325563"/>
          </a:xfrm>
        </p:spPr>
        <p:txBody>
          <a:bodyPr/>
          <a:lstStyle/>
          <a:p>
            <a:r>
              <a:rPr lang="pt-BR" dirty="0"/>
              <a:t>Coleta de dados:</a:t>
            </a:r>
          </a:p>
        </p:txBody>
      </p:sp>
      <p:pic>
        <p:nvPicPr>
          <p:cNvPr id="7" name="Imagem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8419" y="1235128"/>
            <a:ext cx="3507797" cy="2630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23" y="4024098"/>
            <a:ext cx="3507795" cy="263084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72" y="4024096"/>
            <a:ext cx="3507797" cy="263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37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5"/>
          <p:cNvSpPr>
            <a:spLocks noGrp="1"/>
          </p:cNvSpPr>
          <p:nvPr>
            <p:ph type="title"/>
          </p:nvPr>
        </p:nvSpPr>
        <p:spPr>
          <a:xfrm>
            <a:off x="348969" y="0"/>
            <a:ext cx="7886700" cy="1325563"/>
          </a:xfrm>
        </p:spPr>
        <p:txBody>
          <a:bodyPr/>
          <a:lstStyle/>
          <a:p>
            <a:r>
              <a:rPr lang="pt-BR" dirty="0" err="1"/>
              <a:t>Metodolgia</a:t>
            </a:r>
            <a:r>
              <a:rPr lang="pt-BR" dirty="0"/>
              <a:t>: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32557" y="1200150"/>
            <a:ext cx="8030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00" dirty="0"/>
              <a:t>Antes de começar os testes é preciso saber se o forno irá responder às curvas de temperatura para esta aplicação. </a:t>
            </a:r>
          </a:p>
          <a:p>
            <a:r>
              <a:rPr lang="pt-BR" sz="2100" dirty="0"/>
              <a:t>Para isso, usamos um Termopar do tipo K ligado em um multímetro, ajustado para medir temperatura em Celsius.</a:t>
            </a:r>
          </a:p>
        </p:txBody>
      </p:sp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2288550826"/>
              </p:ext>
            </p:extLst>
          </p:nvPr>
        </p:nvGraphicFramePr>
        <p:xfrm>
          <a:off x="1019175" y="2720657"/>
          <a:ext cx="6848475" cy="3613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290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5"/>
          <p:cNvSpPr>
            <a:spLocks noGrp="1"/>
          </p:cNvSpPr>
          <p:nvPr>
            <p:ph type="title"/>
          </p:nvPr>
        </p:nvSpPr>
        <p:spPr>
          <a:xfrm>
            <a:off x="348969" y="0"/>
            <a:ext cx="7886700" cy="1325563"/>
          </a:xfrm>
        </p:spPr>
        <p:txBody>
          <a:bodyPr/>
          <a:lstStyle/>
          <a:p>
            <a:r>
              <a:rPr lang="pt-BR" dirty="0" err="1"/>
              <a:t>Metodolgia</a:t>
            </a:r>
            <a:r>
              <a:rPr lang="pt-BR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3204617" y="1196459"/>
                <a:ext cx="21754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2400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pt-BR" sz="24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sz="2400" i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pt-BR" sz="2400" i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617" y="1196459"/>
                <a:ext cx="2175404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Gráfico 7" title="Teste"/>
          <p:cNvGraphicFramePr/>
          <p:nvPr>
            <p:extLst>
              <p:ext uri="{D42A27DB-BD31-4B8C-83A1-F6EECF244321}">
                <p14:modId xmlns:p14="http://schemas.microsoft.com/office/powerpoint/2010/main" val="3509358903"/>
              </p:ext>
            </p:extLst>
          </p:nvPr>
        </p:nvGraphicFramePr>
        <p:xfrm>
          <a:off x="685801" y="1853882"/>
          <a:ext cx="7686674" cy="4346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1075124" y="6375592"/>
            <a:ext cx="643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Emissividade para o Ferro e Aço Recém-processado com lixa = 0,24 </a:t>
            </a:r>
          </a:p>
        </p:txBody>
      </p:sp>
    </p:spTree>
    <p:extLst>
      <p:ext uri="{BB962C8B-B14F-4D97-AF65-F5344CB8AC3E}">
        <p14:creationId xmlns:p14="http://schemas.microsoft.com/office/powerpoint/2010/main" val="29626003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552</Words>
  <Application>Microsoft Office PowerPoint</Application>
  <PresentationFormat>Apresentação na tela (4:3)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Tema do Office</vt:lpstr>
      <vt:lpstr>Apresentação  SMD Reflow Soldering</vt:lpstr>
      <vt:lpstr>Objetivo:</vt:lpstr>
      <vt:lpstr>Por que controlar a temperatura?</vt:lpstr>
      <vt:lpstr>Metodolgia:</vt:lpstr>
      <vt:lpstr>Metodolgia:</vt:lpstr>
      <vt:lpstr>Esquema elétrico:</vt:lpstr>
      <vt:lpstr>Coleta de dados:</vt:lpstr>
      <vt:lpstr>Metodolgia:</vt:lpstr>
      <vt:lpstr>Metodolgia:</vt:lpstr>
      <vt:lpstr>Metodolgia:</vt:lpstr>
      <vt:lpstr>Metodolgia:</vt:lpstr>
      <vt:lpstr>Metodolgia:</vt:lpstr>
      <vt:lpstr>Metodolgia:</vt:lpstr>
      <vt:lpstr>Metodolgia:</vt:lpstr>
      <vt:lpstr>Resultados:</vt:lpstr>
      <vt:lpstr>Resultados:</vt:lpstr>
      <vt:lpstr>Referências: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exercícios em PowerPoint 1</dc:title>
  <dc:creator>1Berto e Camila</dc:creator>
  <cp:lastModifiedBy>Humberto Kramm</cp:lastModifiedBy>
  <cp:revision>13</cp:revision>
  <dcterms:created xsi:type="dcterms:W3CDTF">2016-03-20T19:53:16Z</dcterms:created>
  <dcterms:modified xsi:type="dcterms:W3CDTF">2016-05-17T20:41:01Z</dcterms:modified>
</cp:coreProperties>
</file>