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3" r:id="rId1"/>
    <p:sldMasterId id="2147483661" r:id="rId2"/>
  </p:sldMasterIdLst>
  <p:notesMasterIdLst>
    <p:notesMasterId r:id="rId6"/>
  </p:notesMasterIdLst>
  <p:sldIdLst>
    <p:sldId id="670" r:id="rId3"/>
    <p:sldId id="671" r:id="rId4"/>
    <p:sldId id="672" r:id="rId5"/>
  </p:sldIdLst>
  <p:sldSz cx="9144000" cy="514826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Gotham HTF" charset="0"/>
      <p:bold r:id="rId13"/>
      <p:boldItalic r:id="rId14"/>
    </p:embeddedFont>
    <p:embeddedFont>
      <p:font typeface="Gotham HTF Light" charset="0"/>
      <p:regular r:id="rId15"/>
      <p:italic r:id="rId16"/>
    </p:embeddedFont>
    <p:embeddedFont>
      <p:font typeface="Gotham HTF Medium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pos="2971" userDrawn="1">
          <p15:clr>
            <a:srgbClr val="A4A3A4"/>
          </p15:clr>
        </p15:guide>
        <p15:guide id="6" pos="2767" userDrawn="1">
          <p15:clr>
            <a:srgbClr val="A4A3A4"/>
          </p15:clr>
        </p15:guide>
        <p15:guide id="7" orient="horz" pos="1622" userDrawn="1">
          <p15:clr>
            <a:srgbClr val="A4A3A4"/>
          </p15:clr>
        </p15:guide>
        <p15:guide id="8" pos="589" userDrawn="1">
          <p15:clr>
            <a:srgbClr val="A4A3A4"/>
          </p15:clr>
        </p15:guide>
        <p15:guide id="9" pos="5171" userDrawn="1">
          <p15:clr>
            <a:srgbClr val="A4A3A4"/>
          </p15:clr>
        </p15:guide>
        <p15:guide id="10" orient="horz" pos="692" userDrawn="1">
          <p15:clr>
            <a:srgbClr val="A4A3A4"/>
          </p15:clr>
        </p15:guide>
        <p15:guide id="11" orient="horz" pos="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70" autoAdjust="0"/>
  </p:normalViewPr>
  <p:slideViewPr>
    <p:cSldViewPr snapToGrid="0" snapToObjects="1">
      <p:cViewPr varScale="1">
        <p:scale>
          <a:sx n="95" d="100"/>
          <a:sy n="95" d="100"/>
        </p:scale>
        <p:origin x="1018" y="62"/>
      </p:cViewPr>
      <p:guideLst>
        <p:guide pos="2880"/>
        <p:guide orient="horz" pos="419"/>
        <p:guide orient="horz" pos="2869"/>
        <p:guide pos="2971"/>
        <p:guide pos="2767"/>
        <p:guide orient="horz" pos="1622"/>
        <p:guide pos="589"/>
        <p:guide pos="5171"/>
        <p:guide orient="horz" pos="692"/>
        <p:guide orient="horz" pos="8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9DD7-D9CF-45C9-8657-D11E0580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B745D-D856-401D-9F9E-852D967E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EEFF-A226-47B1-BD37-C09AF819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E1A48-2E4F-4452-B93C-DEA8AF9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60F9-352D-4296-A52E-76CD5DBA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5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B7-9279-42FC-BCF0-3ED3480F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67BB4-0BDC-4C29-B799-C47479BA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BEAFC-B866-4EF6-9F64-5A15656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96A62-A9D9-4DBA-900A-89A3F6DE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A10F-3854-4603-9F4D-55FEC1F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6411C-4480-40A1-8143-1256C18F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23C22-0194-45EF-8289-A9663D86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36CB5-B988-40C4-971F-ED9693C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5A8E7-E1DF-4C6D-A104-BE31E0A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FAB0D-99A3-426C-9EDB-4681AC02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658F-B141-437F-AB8D-09E72F6A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3ED40-A870-4991-B329-D11EAD2E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7F8F-0819-444E-91B4-8B7EF036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F45D6-FF9B-4EBA-903A-FD633A0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5F219-7533-4F85-985C-C6A94E68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1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D647-4D7C-4ED7-9E90-91326599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47722-7D46-46A0-96CE-3D863D3A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CBBD3-A7CE-4ED9-BDE8-8D7D4DC2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4054A-E9B8-4787-98FC-ADBEF9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222B2-AB27-4462-996F-CF772168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2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321B-1158-4E1C-983A-443BF74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83115-7820-43E3-ABE6-253A12F5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1DA23-CFF7-48B4-9AA9-A597C4DD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30459-2D8A-4255-826C-6708C6D7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7BD04-1B86-4570-A90F-E78F8A3A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5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9CAB-1127-4FF4-91B2-397907B9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48DD-62DF-4347-9C92-85B18E8E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028A0-8FF2-4E21-8DCA-70FD9AFA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0173B-A7A8-404F-9A9E-53E0B93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4E5320-E946-4BBD-99EC-7294D23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B215D-8709-479A-9C13-DF0047F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9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6483-CCEA-4533-AC70-EA17615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72675F-AFA3-47A1-9C20-20DEF3AA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9BB46-30CF-4276-9BAA-18B48EB1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627FC9-F1D9-49D1-8E77-25D7095B6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67A031-9153-422C-85E1-02E552C1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8D7DC3-5A1F-41D7-ADDE-81D5B029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909A52-4825-4FB8-A7FF-C19E001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22AF45-8448-4540-834F-21BA4C6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2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E9D8-8A38-45AB-8664-266D6A8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8BD659-51DC-4D49-A3AE-E535300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A05C1E-393D-4CB3-912C-81D4FDDD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FD4159-CC7F-49F8-8B35-DEBE4036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3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1F0C59-4829-4703-8B99-0A0AA9FD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82850-4109-417E-922F-262D6078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AACFC-A0E1-44F2-A766-FDA4BA8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30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4D14-EFAB-4A93-BF70-A353F1EE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74253-F268-45DD-A128-B09D7315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32F35-E006-4D26-B312-DD7EF9C9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5B042-5497-40F1-BB9E-445AEA7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4A03-AA01-4AEC-8325-26C1C725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B7AE0-22CC-4619-AA33-49B846F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91B9-F084-42FB-A122-8D3A71B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1FC8E-B572-43BA-92DE-B7DD2C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4F692-DCD0-45CF-A6C0-FFB41385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07D68-671D-4746-A5D5-DC89AAB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1578C-3D53-4F88-8720-1C4946B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6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1819-A6F2-46DE-828B-EEFDDAF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625F49-CAC5-45D2-BD99-40BE70DB8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8B225-F754-4DC8-803D-599BCE99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94BD8C-69AE-4D73-96A9-62CA867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26E60-85DB-47DB-B742-2D726F81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DC4E4-88E1-4051-82E0-E20B28A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0998-7A4A-422E-85FF-922D20DB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EFB78-F553-44CD-832B-EDD6C7C0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E4F59-656F-406B-9DE4-907543E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76A2D-0F60-405A-9893-ED0EB504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C1944-3A41-4B4F-93EC-C1D916D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88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4E696-C31D-4BAC-9B10-4A2C7A9A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D9B4-0909-4998-883A-FE1FB70D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AB9C5-3BC5-4D56-9695-C26A7B9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BCAB5-8899-4509-9348-76257C3F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A0E0A-C59E-47AF-B265-E6FBC017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50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9585-7025-4F78-8BB4-8E5A4ED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17F2F-4DED-4FE9-B289-51F151A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BB06B-BD52-4751-817C-BDF55E8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8EEE-254E-482C-A253-666DF28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37624-CCD9-43BC-BC57-DC2CC40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8E71-BCAF-4F3D-9EC0-B63D4EB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229E7-7546-4699-9757-9EF9E02F1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FB2AAF-477A-4085-B2DE-16F233E2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5365B-3051-4C7A-87E3-7450BDA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C3641-5A7D-43B3-9B62-595CC76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D9996-2155-45D0-B555-00C966E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C855D-6B1D-4CDC-85F5-2242F3FA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B233-B1FE-42EE-9409-E0C1AD9F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7F954-9320-432E-9994-3C8CC362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E5D6A2-EDEA-4DDE-BA2E-608AE1E4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A477D-1F9F-4A6E-8A1B-77C82B48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B4D03-F211-48ED-9026-B3289A99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67EEDD-F4B1-4FE0-8D08-7737459C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714D98-26AA-4D21-8A1C-15A3ADAC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CE0E-1912-4DBA-8338-48419AB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F53071-FE3D-4BAA-B4DB-4B067F9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38D02-52E8-4A4B-BDE0-04A1684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7AA6D0-D4F6-4C20-8018-45654FC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0C56C-47BC-44A4-91F4-CB4D21E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14D74B-ED88-4351-98FD-A466CBFC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CBF2C-6B19-4CDE-8504-C12BD29F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2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C1B0-FC07-4D11-A8DA-74E172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B7EDA-3CF3-4496-BF47-5CAF4C85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11141-5ADA-4121-A2ED-87C9203D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24AB-529B-4948-A35E-E0C2879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AA809-CF3C-4B54-9845-8E9E29F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823F1-B3E1-4B9F-B7D0-868B73C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6CD2-CECF-431E-82AB-9BD1C5F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834CD0-C896-490B-8672-720D65BF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90119-1BA3-45B2-AD7D-6454F950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049D7-AACB-4F5C-BEBD-6D04FCC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512CA-9ED4-4AB3-B5F5-EF08387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A92BE-21FF-4E1B-9F1A-01EB140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497BF37-CAFB-432D-BEFA-817B9E6290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9D17401-8FD0-432C-8F29-BCDEA2FF3C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4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939415" y="1084973"/>
            <a:ext cx="6905173" cy="1159468"/>
          </a:xfrm>
          <a:prstGeom prst="rect">
            <a:avLst/>
          </a:prstGeom>
          <a:noFill/>
        </p:spPr>
        <p:txBody>
          <a:bodyPr wrap="square" tIns="35100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Prática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Inicie um novo projeto chamado </a:t>
            </a:r>
            <a:r>
              <a:rPr lang="pt-BR" sz="9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heranca</a:t>
            </a: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nele acrescente os pacotes </a:t>
            </a:r>
            <a:r>
              <a:rPr lang="pt-BR" sz="9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pt-BR" sz="9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implementacao</a:t>
            </a: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</a:t>
            </a:r>
            <a:r>
              <a:rPr lang="pt-BR" sz="9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monte as classes de acordo com o diagrama abaixo (acrescente os </a:t>
            </a:r>
            <a:r>
              <a:rPr lang="pt-BR" sz="9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getter´s</a:t>
            </a: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</a:t>
            </a:r>
            <a:r>
              <a:rPr lang="pt-BR" sz="9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setter´s</a:t>
            </a:r>
            <a:r>
              <a:rPr lang="pt-BR" sz="97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/construtores):</a:t>
            </a:r>
          </a:p>
          <a:p>
            <a:pPr algn="just">
              <a:lnSpc>
                <a:spcPct val="150000"/>
              </a:lnSpc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939416" y="557641"/>
            <a:ext cx="403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HERANCA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F126E7-9884-4C1F-A3F2-7AF3CC356C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31" y="2258591"/>
            <a:ext cx="5173268" cy="27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939416" y="951314"/>
            <a:ext cx="7811552" cy="4409141"/>
          </a:xfrm>
          <a:prstGeom prst="rect">
            <a:avLst/>
          </a:prstGeom>
          <a:noFill/>
        </p:spPr>
        <p:txBody>
          <a:bodyPr wrap="square" tIns="351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Prática</a:t>
            </a: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as classes de acordo com 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Pattern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DTO + método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setAll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().</a:t>
            </a: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programar o método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exibirMedia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leve em consideração: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NAC equivale a 20%, AM 30% e PS 50% da nota. OU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NAC equivale a 20% e PS 80% da nota. OU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PS 100% da nota.</a:t>
            </a: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programar os métodos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calcularMensalidade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leve em consideração: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duração representa a quantidade de meses do curso.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atribuir à mensalidade, será necessário aplicar as seguintes fórmulas:</a:t>
            </a:r>
          </a:p>
          <a:p>
            <a:pPr marL="600075" lvl="2">
              <a:lnSpc>
                <a:spcPct val="150000"/>
              </a:lnSpc>
              <a:defRPr/>
            </a:pP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Médio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=&gt;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fator * 500</a:t>
            </a:r>
          </a:p>
          <a:p>
            <a:pPr marL="600075" lvl="2">
              <a:lnSpc>
                <a:spcPct val="150000"/>
              </a:lnSpc>
              <a:defRPr/>
            </a:pP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Tecnólogo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=&gt;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fator * 600</a:t>
            </a:r>
          </a:p>
          <a:p>
            <a:pPr marL="600075" lvl="2">
              <a:lnSpc>
                <a:spcPct val="150000"/>
              </a:lnSpc>
              <a:defRPr/>
            </a:pP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Bacharelado =&gt;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fator * 600) + 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cargaHorariaEstagio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* 12)</a:t>
            </a: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definirDuracao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()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terá que definir o atributo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duracao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seguindo a seguinte regra:</a:t>
            </a:r>
          </a:p>
          <a:p>
            <a:pPr marL="557213" lvl="1" indent="-214313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o objeto instanciado for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Medio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deverá ser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atribuido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 36;</a:t>
            </a:r>
          </a:p>
          <a:p>
            <a:pPr marL="557213" lvl="1" indent="-214313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for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Tecnologo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deverá ser atribuído: 24;</a:t>
            </a:r>
          </a:p>
          <a:p>
            <a:pPr marL="557213" lvl="1" indent="-214313">
              <a:lnSpc>
                <a:spcPct val="150000"/>
              </a:lnSpc>
              <a:buClr>
                <a:srgbClr val="F0265D"/>
              </a:buClr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for Bacharelado deverá atribuir 60, se possuir na descrição a palavra “ENGENHARIA”; caso contrário, deverá atribuir 48.</a:t>
            </a:r>
          </a:p>
          <a:p>
            <a:pPr>
              <a:lnSpc>
                <a:spcPct val="150000"/>
              </a:lnSpc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939416" y="557641"/>
            <a:ext cx="403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89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78E269D-4E7A-43A5-AA80-F361297CA879}"/>
              </a:ext>
            </a:extLst>
          </p:cNvPr>
          <p:cNvSpPr txBox="1"/>
          <p:nvPr/>
        </p:nvSpPr>
        <p:spPr>
          <a:xfrm>
            <a:off x="939415" y="1107183"/>
            <a:ext cx="7538837" cy="1985400"/>
          </a:xfrm>
          <a:prstGeom prst="rect">
            <a:avLst/>
          </a:prstGeom>
          <a:noFill/>
        </p:spPr>
        <p:txBody>
          <a:bodyPr wrap="square" tIns="351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Medium" pitchFamily="50" charset="0"/>
              </a:rPr>
              <a:t>Continuação:</a:t>
            </a: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a classe de </a:t>
            </a:r>
            <a:r>
              <a:rPr lang="pt-BR" sz="1050" dirty="0" err="1">
                <a:solidFill>
                  <a:srgbClr val="F0265D"/>
                </a:solidFill>
                <a:latin typeface="Gotham HTF Light" pitchFamily="50" charset="0"/>
              </a:rPr>
              <a:t>TesteFormacao</a:t>
            </a:r>
            <a:endParaRPr lang="pt-BR" sz="1050" dirty="0">
              <a:solidFill>
                <a:srgbClr val="F0265D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Programe para que seja realizada a pergunta ao usuário sobre qual formação deseja cadastrar. </a:t>
            </a:r>
          </a:p>
          <a:p>
            <a:pPr>
              <a:lnSpc>
                <a:spcPct val="150000"/>
              </a:lnSpc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Então preencha o objeto devidamente (via construtor) e ao término utilize os métodos </a:t>
            </a:r>
            <a:r>
              <a:rPr lang="pt-BR" sz="1050" dirty="0" err="1">
                <a:solidFill>
                  <a:srgbClr val="F0265D"/>
                </a:solidFill>
                <a:latin typeface="Gotham HTF Light" pitchFamily="50" charset="0"/>
              </a:rPr>
              <a:t>calcularMensalidade</a:t>
            </a: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()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1050" dirty="0" err="1">
                <a:solidFill>
                  <a:srgbClr val="F0265D"/>
                </a:solidFill>
                <a:latin typeface="Gotham HTF Light" pitchFamily="50" charset="0"/>
              </a:rPr>
              <a:t>definirDuracao</a:t>
            </a: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()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pt-BR" sz="1050" dirty="0" err="1">
                <a:solidFill>
                  <a:srgbClr val="F0265D"/>
                </a:solidFill>
                <a:latin typeface="Gotham HTF Light" pitchFamily="50" charset="0"/>
              </a:rPr>
              <a:t>toString</a:t>
            </a:r>
            <a:r>
              <a:rPr lang="pt-BR" sz="1050" dirty="0">
                <a:solidFill>
                  <a:srgbClr val="F0265D"/>
                </a:solidFill>
                <a:latin typeface="Gotham HTF Light" pitchFamily="50" charset="0"/>
              </a:rPr>
              <a:t>()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 a fim de verificar se a duração está sendo definida corretamente.</a:t>
            </a:r>
          </a:p>
          <a:p>
            <a:pPr>
              <a:lnSpc>
                <a:spcPct val="150000"/>
              </a:lnSpc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  <a:p>
            <a:pPr>
              <a:lnSpc>
                <a:spcPct val="150000"/>
              </a:lnSpc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Medium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17E3FED9-ED32-4FCA-B18F-16046A2B890E}"/>
              </a:ext>
            </a:extLst>
          </p:cNvPr>
          <p:cNvSpPr txBox="1"/>
          <p:nvPr/>
        </p:nvSpPr>
        <p:spPr>
          <a:xfrm>
            <a:off x="939416" y="557641"/>
            <a:ext cx="403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POLIMORFISMO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38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em Br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291</Words>
  <Application>Microsoft Office PowerPoint</Application>
  <PresentationFormat>Personalizar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Gotham HTF</vt:lpstr>
      <vt:lpstr>Calibri Light</vt:lpstr>
      <vt:lpstr>Gotham HTF Medium</vt:lpstr>
      <vt:lpstr>Arial</vt:lpstr>
      <vt:lpstr>Gotham HTF Light</vt:lpstr>
      <vt:lpstr>Calibri</vt:lpstr>
      <vt:lpstr>Titulo</vt:lpstr>
      <vt:lpstr>Página em Branco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114</cp:revision>
  <dcterms:created xsi:type="dcterms:W3CDTF">2019-02-15T12:16:11Z</dcterms:created>
  <dcterms:modified xsi:type="dcterms:W3CDTF">2021-02-01T16:40:16Z</dcterms:modified>
</cp:coreProperties>
</file>