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5" autoAdjust="0"/>
    <p:restoredTop sz="94660"/>
  </p:normalViewPr>
  <p:slideViewPr>
    <p:cSldViewPr>
      <p:cViewPr varScale="1">
        <p:scale>
          <a:sx n="83" d="100"/>
          <a:sy n="83" d="100"/>
        </p:scale>
        <p:origin x="-155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6420-594C-47DC-93F5-F928CBBB7E2B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A13-6CB9-4189-B449-1FD0DEC8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6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6420-594C-47DC-93F5-F928CBBB7E2B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A13-6CB9-4189-B449-1FD0DEC8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5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6420-594C-47DC-93F5-F928CBBB7E2B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A13-6CB9-4189-B449-1FD0DEC8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19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6420-594C-47DC-93F5-F928CBBB7E2B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A13-6CB9-4189-B449-1FD0DEC8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72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6420-594C-47DC-93F5-F928CBBB7E2B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A13-6CB9-4189-B449-1FD0DEC8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30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6420-594C-47DC-93F5-F928CBBB7E2B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A13-6CB9-4189-B449-1FD0DEC8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6420-594C-47DC-93F5-F928CBBB7E2B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A13-6CB9-4189-B449-1FD0DEC8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77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6420-594C-47DC-93F5-F928CBBB7E2B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A13-6CB9-4189-B449-1FD0DEC8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57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6420-594C-47DC-93F5-F928CBBB7E2B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A13-6CB9-4189-B449-1FD0DEC8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26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6420-594C-47DC-93F5-F928CBBB7E2B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A13-6CB9-4189-B449-1FD0DEC8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77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6420-594C-47DC-93F5-F928CBBB7E2B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AA13-6CB9-4189-B449-1FD0DEC8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15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6420-594C-47DC-93F5-F928CBBB7E2B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1AA13-6CB9-4189-B449-1FD0DEC89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79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26328"/>
            <a:ext cx="7772400" cy="1470025"/>
          </a:xfrm>
        </p:spPr>
        <p:txBody>
          <a:bodyPr/>
          <a:lstStyle/>
          <a:p>
            <a:r>
              <a:rPr lang="pt-BR" dirty="0" smtClean="0"/>
              <a:t>Linguagem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7992888" cy="532859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1º - Paradigma (forma de pensar da linguagem)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pt-BR" sz="2400" dirty="0" smtClean="0">
                <a:solidFill>
                  <a:schemeClr val="tx1"/>
                </a:solidFill>
              </a:rPr>
              <a:t>OO (Orientação a Objeto – Java – Python – C# - </a:t>
            </a:r>
            <a:r>
              <a:rPr lang="pt-BR" sz="2400" dirty="0" err="1" smtClean="0">
                <a:solidFill>
                  <a:schemeClr val="tx1"/>
                </a:solidFill>
              </a:rPr>
              <a:t>PhP</a:t>
            </a:r>
            <a:r>
              <a:rPr lang="pt-BR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O que é o Cliente? O que é o Produto? O que é o Venda?</a:t>
            </a:r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pt-BR" sz="2400" dirty="0" smtClean="0">
                <a:solidFill>
                  <a:schemeClr val="tx1"/>
                </a:solidFill>
              </a:rPr>
              <a:t>Estruturada (Python – </a:t>
            </a:r>
            <a:r>
              <a:rPr lang="pt-BR" sz="2400" dirty="0" err="1" smtClean="0">
                <a:solidFill>
                  <a:schemeClr val="tx1"/>
                </a:solidFill>
              </a:rPr>
              <a:t>Javascript</a:t>
            </a:r>
            <a:r>
              <a:rPr lang="pt-BR" sz="2400" dirty="0" smtClean="0">
                <a:solidFill>
                  <a:schemeClr val="tx1"/>
                </a:solidFill>
              </a:rPr>
              <a:t> – </a:t>
            </a:r>
            <a:r>
              <a:rPr lang="pt-BR" sz="2400" dirty="0" err="1" smtClean="0">
                <a:solidFill>
                  <a:schemeClr val="tx1"/>
                </a:solidFill>
              </a:rPr>
              <a:t>Cobol</a:t>
            </a:r>
            <a:r>
              <a:rPr lang="pt-BR" sz="2400" dirty="0" smtClean="0">
                <a:solidFill>
                  <a:schemeClr val="tx1"/>
                </a:solidFill>
              </a:rPr>
              <a:t> – Pascal – C ...)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Como </a:t>
            </a:r>
            <a:r>
              <a:rPr lang="pt-BR" sz="2400" b="1" dirty="0" smtClean="0">
                <a:solidFill>
                  <a:srgbClr val="FF0000"/>
                </a:solidFill>
              </a:rPr>
              <a:t>funciona</a:t>
            </a:r>
            <a:r>
              <a:rPr lang="pt-BR" sz="2400" dirty="0" smtClean="0">
                <a:solidFill>
                  <a:schemeClr val="tx1"/>
                </a:solidFill>
              </a:rPr>
              <a:t>  a venda? Como </a:t>
            </a:r>
            <a:r>
              <a:rPr lang="pt-BR" sz="2400" b="1" dirty="0" smtClean="0">
                <a:solidFill>
                  <a:srgbClr val="FF0000"/>
                </a:solidFill>
              </a:rPr>
              <a:t>funciona</a:t>
            </a:r>
            <a:r>
              <a:rPr lang="pt-BR" sz="2400" dirty="0" smtClean="0">
                <a:solidFill>
                  <a:schemeClr val="tx1"/>
                </a:solidFill>
              </a:rPr>
              <a:t> o estoque? Como funciona o Pagamento? Como funciona a captação de clientes?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400" dirty="0" smtClean="0">
              <a:solidFill>
                <a:schemeClr val="tx1"/>
              </a:solidFill>
            </a:endParaRP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Obs.: POG (Programação Orientada a Gambiarra) - </a:t>
            </a:r>
            <a:r>
              <a:rPr lang="pt-BR" sz="2400" dirty="0" err="1" smtClean="0">
                <a:solidFill>
                  <a:schemeClr val="tx1"/>
                </a:solidFill>
              </a:rPr>
              <a:t>GoHorse</a:t>
            </a:r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400" dirty="0" smtClean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3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26328"/>
            <a:ext cx="7772400" cy="1470025"/>
          </a:xfrm>
        </p:spPr>
        <p:txBody>
          <a:bodyPr/>
          <a:lstStyle/>
          <a:p>
            <a:r>
              <a:rPr lang="pt-BR" dirty="0" smtClean="0"/>
              <a:t>Linguagem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7992888" cy="5328592"/>
          </a:xfrm>
        </p:spPr>
        <p:txBody>
          <a:bodyPr>
            <a:normAutofit/>
          </a:bodyPr>
          <a:lstStyle/>
          <a:p>
            <a:pPr algn="l"/>
            <a:r>
              <a:rPr lang="pt-BR" sz="2400" dirty="0">
                <a:solidFill>
                  <a:schemeClr val="tx1"/>
                </a:solidFill>
              </a:rPr>
              <a:t>2</a:t>
            </a:r>
            <a:r>
              <a:rPr lang="pt-BR" sz="2400" dirty="0" smtClean="0">
                <a:solidFill>
                  <a:schemeClr val="tx1"/>
                </a:solidFill>
              </a:rPr>
              <a:t>º - Nível Linguagem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endParaRPr lang="pt-BR" sz="2400" dirty="0" smtClean="0">
              <a:solidFill>
                <a:schemeClr val="tx1"/>
              </a:solidFill>
            </a:endParaRPr>
          </a:p>
          <a:p>
            <a:pPr algn="l"/>
            <a:r>
              <a:rPr lang="pt-BR" sz="2400" dirty="0" err="1" smtClean="0">
                <a:solidFill>
                  <a:schemeClr val="tx1"/>
                </a:solidFill>
              </a:rPr>
              <a:t>Ling</a:t>
            </a:r>
            <a:r>
              <a:rPr lang="pt-BR" sz="2400" dirty="0" smtClean="0">
                <a:solidFill>
                  <a:schemeClr val="tx1"/>
                </a:solidFill>
              </a:rPr>
              <a:t> Humana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(Alto </a:t>
            </a:r>
            <a:r>
              <a:rPr lang="pt-BR" sz="2400" dirty="0" err="1" smtClean="0">
                <a:solidFill>
                  <a:schemeClr val="tx1"/>
                </a:solidFill>
              </a:rPr>
              <a:t>Nivel</a:t>
            </a:r>
            <a:r>
              <a:rPr lang="pt-BR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- </a:t>
            </a:r>
            <a:r>
              <a:rPr lang="pt-BR" sz="2400" dirty="0" err="1" smtClean="0">
                <a:solidFill>
                  <a:schemeClr val="tx1"/>
                </a:solidFill>
              </a:rPr>
              <a:t>Portugol</a:t>
            </a:r>
            <a:r>
              <a:rPr lang="pt-BR" sz="2400" dirty="0" smtClean="0">
                <a:solidFill>
                  <a:schemeClr val="tx1"/>
                </a:solidFill>
              </a:rPr>
              <a:t>  (</a:t>
            </a:r>
            <a:r>
              <a:rPr lang="pt-BR" sz="2400" dirty="0" err="1" smtClean="0">
                <a:solidFill>
                  <a:schemeClr val="tx1"/>
                </a:solidFill>
              </a:rPr>
              <a:t>VisualG</a:t>
            </a:r>
            <a:r>
              <a:rPr lang="pt-BR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400" dirty="0" smtClean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2627784" y="2924944"/>
            <a:ext cx="4608512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343934" y="2428246"/>
            <a:ext cx="245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Linguagem de Maquina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263688" y="2727208"/>
            <a:ext cx="121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Baixo Nível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393183" y="309654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Assembler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473703" y="2537480"/>
            <a:ext cx="90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Java/C#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714126" y="295088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Cobol</a:t>
            </a:r>
            <a:r>
              <a:rPr lang="pt-BR" dirty="0" smtClean="0"/>
              <a:t>/C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275856" y="2537480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Python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005737" y="4149080"/>
            <a:ext cx="38411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se a=b  .e. c&gt;7 </a:t>
            </a:r>
            <a:r>
              <a:rPr lang="pt-BR" sz="3200" dirty="0" err="1" smtClean="0"/>
              <a:t>entao</a:t>
            </a:r>
            <a:endParaRPr lang="pt-BR" sz="3200" dirty="0" smtClean="0"/>
          </a:p>
          <a:p>
            <a:r>
              <a:rPr lang="pt-BR" sz="3200" dirty="0" err="1" smtClean="0"/>
              <a:t>if</a:t>
            </a:r>
            <a:r>
              <a:rPr lang="pt-BR" sz="3200" dirty="0" smtClean="0"/>
              <a:t> (a==b </a:t>
            </a:r>
            <a:r>
              <a:rPr lang="pt-BR" sz="3200" dirty="0" err="1" smtClean="0"/>
              <a:t>and</a:t>
            </a:r>
            <a:r>
              <a:rPr lang="pt-BR" sz="3200" dirty="0" smtClean="0"/>
              <a:t> c&gt;7) </a:t>
            </a:r>
            <a:r>
              <a:rPr lang="pt-BR" sz="3200" dirty="0" err="1" smtClean="0"/>
              <a:t>then</a:t>
            </a:r>
            <a:endParaRPr lang="pt-BR" sz="3200" dirty="0" smtClean="0"/>
          </a:p>
          <a:p>
            <a:r>
              <a:rPr lang="pt-BR" sz="3200" dirty="0" err="1" smtClean="0"/>
              <a:t>if</a:t>
            </a:r>
            <a:r>
              <a:rPr lang="pt-BR" sz="3200" dirty="0" smtClean="0"/>
              <a:t> (a==b &amp;&amp; c&gt;7){</a:t>
            </a:r>
          </a:p>
        </p:txBody>
      </p:sp>
    </p:spTree>
    <p:extLst>
      <p:ext uri="{BB962C8B-B14F-4D97-AF65-F5344CB8AC3E}">
        <p14:creationId xmlns:p14="http://schemas.microsoft.com/office/powerpoint/2010/main" val="283914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26328"/>
            <a:ext cx="7772400" cy="1470025"/>
          </a:xfrm>
        </p:spPr>
        <p:txBody>
          <a:bodyPr/>
          <a:lstStyle/>
          <a:p>
            <a:r>
              <a:rPr lang="pt-BR" dirty="0" smtClean="0"/>
              <a:t>Linguagem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7992888" cy="12241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3º - Arquitetura da Linguagem</a:t>
            </a:r>
          </a:p>
          <a:p>
            <a:pPr algn="l"/>
            <a:endParaRPr lang="pt-BR" sz="2400" dirty="0" smtClean="0">
              <a:solidFill>
                <a:schemeClr val="tx1"/>
              </a:solidFill>
            </a:endParaRP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A-) Compilada (C, Python, </a:t>
            </a:r>
            <a:r>
              <a:rPr lang="pt-BR" sz="2400" dirty="0" err="1" smtClean="0">
                <a:solidFill>
                  <a:schemeClr val="tx1"/>
                </a:solidFill>
              </a:rPr>
              <a:t>Cobol</a:t>
            </a:r>
            <a:r>
              <a:rPr lang="pt-BR" sz="2400" dirty="0" smtClean="0">
                <a:solidFill>
                  <a:schemeClr val="tx1"/>
                </a:solidFill>
              </a:rPr>
              <a:t>, Clipper... )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400" dirty="0" smtClean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2045295" y="3346514"/>
            <a:ext cx="4608512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21065" y="3096540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Codigo</a:t>
            </a:r>
            <a:r>
              <a:rPr lang="pt-BR" dirty="0" smtClean="0"/>
              <a:t> Fonte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709151" y="2897668"/>
            <a:ext cx="12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Compilação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78927" y="3135552"/>
            <a:ext cx="1176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Executavel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96988" y="3789040"/>
            <a:ext cx="49051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(+) =&gt; Desempenho</a:t>
            </a:r>
          </a:p>
          <a:p>
            <a:r>
              <a:rPr lang="pt-BR" sz="2800" dirty="0" smtClean="0"/>
              <a:t>(+) =&gt; Segurança autoral (plágio)</a:t>
            </a:r>
          </a:p>
          <a:p>
            <a:r>
              <a:rPr lang="pt-BR" sz="2800" dirty="0" smtClean="0"/>
              <a:t>(-) =&gt; Manutenção</a:t>
            </a:r>
          </a:p>
          <a:p>
            <a:r>
              <a:rPr lang="pt-BR" sz="2800" dirty="0" smtClean="0"/>
              <a:t>(-) =&gt; Portabilidade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2968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26328"/>
            <a:ext cx="7772400" cy="1470025"/>
          </a:xfrm>
        </p:spPr>
        <p:txBody>
          <a:bodyPr/>
          <a:lstStyle/>
          <a:p>
            <a:r>
              <a:rPr lang="pt-BR" dirty="0" smtClean="0"/>
              <a:t>Linguagem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7992888" cy="12241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3º - Arquitetura da Linguagem</a:t>
            </a:r>
          </a:p>
          <a:p>
            <a:pPr algn="l"/>
            <a:endParaRPr lang="pt-BR" sz="2400" dirty="0" smtClean="0">
              <a:solidFill>
                <a:schemeClr val="tx1"/>
              </a:solidFill>
            </a:endParaRP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B</a:t>
            </a:r>
            <a:r>
              <a:rPr lang="pt-BR" sz="2400" dirty="0" smtClean="0">
                <a:solidFill>
                  <a:schemeClr val="tx1"/>
                </a:solidFill>
              </a:rPr>
              <a:t>-) Interpretada (Basic, </a:t>
            </a:r>
            <a:r>
              <a:rPr lang="pt-BR" sz="2400" dirty="0" err="1" smtClean="0">
                <a:solidFill>
                  <a:schemeClr val="tx1"/>
                </a:solidFill>
              </a:rPr>
              <a:t>Javascript</a:t>
            </a:r>
            <a:r>
              <a:rPr lang="pt-BR" sz="2400" dirty="0" smtClean="0">
                <a:solidFill>
                  <a:schemeClr val="tx1"/>
                </a:solidFill>
              </a:rPr>
              <a:t>, Python ... )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400" dirty="0" smtClean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2045295" y="3346514"/>
            <a:ext cx="4608512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21065" y="3096540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Codigo</a:t>
            </a:r>
            <a:r>
              <a:rPr lang="pt-BR" dirty="0" smtClean="0"/>
              <a:t> Fonte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111840" y="2911874"/>
            <a:ext cx="247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Software - Interpretação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78927" y="313555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96988" y="3789040"/>
            <a:ext cx="49051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(-) =&gt; Desempenho</a:t>
            </a:r>
          </a:p>
          <a:p>
            <a:r>
              <a:rPr lang="pt-BR" sz="2800" dirty="0" smtClean="0"/>
              <a:t>(-) =&gt; Segurança autoral (plágio)</a:t>
            </a:r>
          </a:p>
          <a:p>
            <a:r>
              <a:rPr lang="pt-BR" sz="2800" dirty="0" smtClean="0"/>
              <a:t>(+) =&gt; Manutenção</a:t>
            </a:r>
          </a:p>
          <a:p>
            <a:r>
              <a:rPr lang="pt-BR" sz="2800" dirty="0" smtClean="0"/>
              <a:t>(+) =&gt; Portabilidade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7772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26328"/>
            <a:ext cx="7772400" cy="1470025"/>
          </a:xfrm>
        </p:spPr>
        <p:txBody>
          <a:bodyPr/>
          <a:lstStyle/>
          <a:p>
            <a:r>
              <a:rPr lang="pt-BR" dirty="0" smtClean="0"/>
              <a:t>Linguagem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7992888" cy="12241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3º - Arquitetura da Linguagem</a:t>
            </a:r>
          </a:p>
          <a:p>
            <a:pPr algn="l"/>
            <a:endParaRPr lang="pt-BR" sz="2400" dirty="0" smtClean="0">
              <a:solidFill>
                <a:schemeClr val="tx1"/>
              </a:solidFill>
            </a:endParaRP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C-) Hibrida (Java (SUN), Python, </a:t>
            </a:r>
            <a:r>
              <a:rPr lang="pt-BR" sz="2400" dirty="0" err="1" smtClean="0">
                <a:solidFill>
                  <a:schemeClr val="tx1"/>
                </a:solidFill>
              </a:rPr>
              <a:t>.Net</a:t>
            </a:r>
            <a:r>
              <a:rPr lang="pt-BR" sz="2400" dirty="0" smtClean="0">
                <a:solidFill>
                  <a:schemeClr val="tx1"/>
                </a:solidFill>
              </a:rPr>
              <a:t> ... )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pt-BR" sz="2400" dirty="0" smtClean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045295" y="3310128"/>
            <a:ext cx="1694601" cy="36386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21065" y="3096540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Codigo</a:t>
            </a:r>
            <a:r>
              <a:rPr lang="pt-BR" dirty="0" smtClean="0"/>
              <a:t> Fonte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252195" y="2950886"/>
            <a:ext cx="12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Compilação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738744" y="3125462"/>
            <a:ext cx="16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Arquivo Objeto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434783" y="1196752"/>
            <a:ext cx="35646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(+/-) =&gt; Desempenho</a:t>
            </a:r>
          </a:p>
          <a:p>
            <a:r>
              <a:rPr lang="pt-BR" sz="2000" dirty="0" smtClean="0"/>
              <a:t>(+) =&gt; Segurança autoral (plágio)</a:t>
            </a:r>
          </a:p>
          <a:p>
            <a:r>
              <a:rPr lang="pt-BR" sz="2000" dirty="0" smtClean="0"/>
              <a:t>(-) =&gt; Manutenção</a:t>
            </a:r>
          </a:p>
          <a:p>
            <a:r>
              <a:rPr lang="pt-BR" sz="2000" dirty="0" smtClean="0"/>
              <a:t>(+) =&gt; Portabilidade</a:t>
            </a:r>
            <a:endParaRPr lang="pt-BR" sz="2000" dirty="0"/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5346172" y="3281206"/>
            <a:ext cx="2106148" cy="47115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758846" y="2918620"/>
            <a:ext cx="145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Interpretação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52320" y="31032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64360" y="3717032"/>
            <a:ext cx="7984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.</a:t>
            </a:r>
            <a:r>
              <a:rPr lang="pt-BR" dirty="0" err="1" smtClean="0"/>
              <a:t>java</a:t>
            </a:r>
            <a:r>
              <a:rPr lang="pt-BR" dirty="0" smtClean="0"/>
              <a:t>			     .</a:t>
            </a:r>
            <a:r>
              <a:rPr lang="pt-BR" dirty="0" err="1" smtClean="0"/>
              <a:t>class</a:t>
            </a:r>
            <a:r>
              <a:rPr lang="pt-BR" dirty="0" smtClean="0"/>
              <a:t>		         JVM (Java Virtual </a:t>
            </a:r>
            <a:r>
              <a:rPr lang="pt-BR" dirty="0" err="1" smtClean="0"/>
              <a:t>Machine</a:t>
            </a:r>
            <a:r>
              <a:rPr lang="pt-BR" dirty="0" smtClean="0"/>
              <a:t>).</a:t>
            </a:r>
          </a:p>
          <a:p>
            <a:r>
              <a:rPr lang="pt-BR" dirty="0" smtClean="0"/>
              <a:t>.</a:t>
            </a:r>
            <a:r>
              <a:rPr lang="pt-BR" dirty="0" err="1" smtClean="0"/>
              <a:t>py</a:t>
            </a:r>
            <a:r>
              <a:rPr lang="pt-BR" dirty="0" smtClean="0"/>
              <a:t>			     .</a:t>
            </a:r>
            <a:r>
              <a:rPr lang="pt-BR" dirty="0" err="1" smtClean="0"/>
              <a:t>pyc</a:t>
            </a:r>
            <a:r>
              <a:rPr lang="pt-BR" dirty="0" smtClean="0"/>
              <a:t>		         PVM (Python...)</a:t>
            </a:r>
          </a:p>
          <a:p>
            <a:r>
              <a:rPr lang="pt-BR" dirty="0" smtClean="0"/>
              <a:t>.</a:t>
            </a:r>
            <a:r>
              <a:rPr lang="pt-BR" dirty="0" err="1" smtClean="0"/>
              <a:t>vb</a:t>
            </a:r>
            <a:r>
              <a:rPr lang="pt-BR" dirty="0" smtClean="0"/>
              <a:t>               		     .</a:t>
            </a:r>
            <a:r>
              <a:rPr lang="pt-BR" dirty="0" err="1" smtClean="0"/>
              <a:t>dll</a:t>
            </a:r>
            <a:r>
              <a:rPr lang="pt-BR" dirty="0" smtClean="0"/>
              <a:t>/.</a:t>
            </a:r>
            <a:r>
              <a:rPr lang="pt-BR" dirty="0" err="1" smtClean="0"/>
              <a:t>ocx</a:t>
            </a:r>
            <a:r>
              <a:rPr lang="pt-BR" dirty="0" smtClean="0"/>
              <a:t>/.com              Framework 	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708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26328"/>
            <a:ext cx="7772400" cy="1470025"/>
          </a:xfrm>
        </p:spPr>
        <p:txBody>
          <a:bodyPr/>
          <a:lstStyle/>
          <a:p>
            <a:r>
              <a:rPr lang="pt-BR" dirty="0" smtClean="0"/>
              <a:t>POO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9296" y="1340768"/>
            <a:ext cx="79208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Promete:</a:t>
            </a:r>
          </a:p>
          <a:p>
            <a:pPr marL="457200" indent="-457200">
              <a:buFont typeface="Arial" charset="0"/>
              <a:buChar char="•"/>
            </a:pPr>
            <a:r>
              <a:rPr lang="pt-BR" sz="2400" dirty="0" smtClean="0"/>
              <a:t>Reaproveitamento de código</a:t>
            </a:r>
          </a:p>
          <a:p>
            <a:pPr marL="457200" indent="-457200">
              <a:buFont typeface="Arial" charset="0"/>
              <a:buChar char="•"/>
            </a:pPr>
            <a:r>
              <a:rPr lang="pt-BR" sz="2400" dirty="0" smtClean="0"/>
              <a:t>Manutenção assertiva</a:t>
            </a:r>
          </a:p>
          <a:p>
            <a:pPr marL="457200" indent="-457200">
              <a:buFont typeface="Arial" charset="0"/>
              <a:buChar char="•"/>
            </a:pPr>
            <a:r>
              <a:rPr lang="pt-BR" sz="2400" dirty="0" smtClean="0"/>
              <a:t>Desenvolvimento em paralelo (</a:t>
            </a:r>
            <a:r>
              <a:rPr lang="pt-BR" sz="2400" dirty="0" err="1" smtClean="0"/>
              <a:t>Agile</a:t>
            </a:r>
            <a:r>
              <a:rPr lang="pt-BR" sz="2400" dirty="0" smtClean="0"/>
              <a:t>)</a:t>
            </a:r>
          </a:p>
          <a:p>
            <a:pPr marL="457200" indent="-457200">
              <a:buFont typeface="Arial" charset="0"/>
              <a:buChar char="•"/>
            </a:pPr>
            <a:endParaRPr lang="pt-BR" sz="2400" dirty="0"/>
          </a:p>
          <a:p>
            <a:r>
              <a:rPr lang="pt-BR" sz="2400" dirty="0" smtClean="0"/>
              <a:t>4 Pilares</a:t>
            </a:r>
          </a:p>
          <a:p>
            <a:pPr marL="457200" indent="-457200">
              <a:buFontTx/>
              <a:buChar char="-"/>
            </a:pPr>
            <a:r>
              <a:rPr lang="pt-BR" sz="2400" dirty="0" smtClean="0"/>
              <a:t>Abstração (Análise =&gt; Projeto)</a:t>
            </a:r>
          </a:p>
          <a:p>
            <a:pPr marL="457200" indent="-457200">
              <a:buFontTx/>
              <a:buChar char="-"/>
            </a:pPr>
            <a:r>
              <a:rPr lang="pt-BR" sz="2400" dirty="0" smtClean="0"/>
              <a:t>Encapsulamento</a:t>
            </a:r>
          </a:p>
          <a:p>
            <a:pPr marL="457200" indent="-457200">
              <a:buFontTx/>
              <a:buChar char="-"/>
            </a:pPr>
            <a:r>
              <a:rPr lang="pt-BR" sz="2400" dirty="0" smtClean="0"/>
              <a:t>Herança</a:t>
            </a:r>
            <a:endParaRPr lang="pt-BR" sz="2400" dirty="0" smtClean="0"/>
          </a:p>
          <a:p>
            <a:pPr marL="457200" indent="-457200">
              <a:buFontTx/>
              <a:buChar char="-"/>
            </a:pPr>
            <a:r>
              <a:rPr lang="pt-BR" sz="2400" dirty="0" smtClean="0"/>
              <a:t>Polimorfismo</a:t>
            </a:r>
            <a:endParaRPr lang="pt-BR" sz="2400" dirty="0" smtClean="0"/>
          </a:p>
          <a:p>
            <a:pPr marL="457200" indent="-457200">
              <a:buFontTx/>
              <a:buChar char="-"/>
            </a:pPr>
            <a:endParaRPr lang="pt-BR" sz="2400" dirty="0"/>
          </a:p>
          <a:p>
            <a:r>
              <a:rPr lang="pt-BR" sz="2400" dirty="0" smtClean="0"/>
              <a:t>Ciclo de Vida</a:t>
            </a:r>
          </a:p>
          <a:p>
            <a:r>
              <a:rPr lang="pt-BR" sz="2400" dirty="0" smtClean="0"/>
              <a:t>Análise ==</a:t>
            </a:r>
            <a:r>
              <a:rPr lang="pt-BR" sz="2400" dirty="0" smtClean="0">
                <a:sym typeface="Wingdings" pitchFamily="2" charset="2"/>
              </a:rPr>
              <a:t> Projeto = Programação</a:t>
            </a:r>
            <a:endParaRPr lang="pt-BR" sz="2400" dirty="0"/>
          </a:p>
          <a:p>
            <a:pPr marL="457200" indent="-457200">
              <a:buFontTx/>
              <a:buChar char="-"/>
            </a:pPr>
            <a:endParaRPr lang="pt-BR" sz="2400" dirty="0" smtClean="0"/>
          </a:p>
          <a:p>
            <a:pPr marL="457200" indent="-457200">
              <a:buFontTx/>
              <a:buChar char="-"/>
            </a:pPr>
            <a:endParaRPr lang="pt-BR" sz="2400" dirty="0"/>
          </a:p>
          <a:p>
            <a:pPr marL="457200" indent="-457200">
              <a:buFontTx/>
              <a:buChar char="-"/>
            </a:pPr>
            <a:endParaRPr lang="pt-BR" sz="2400" dirty="0" smtClean="0"/>
          </a:p>
          <a:p>
            <a:pPr marL="457200" indent="-457200">
              <a:buFontTx/>
              <a:buChar char="-"/>
            </a:pPr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6265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1470025"/>
          </a:xfrm>
        </p:spPr>
        <p:txBody>
          <a:bodyPr/>
          <a:lstStyle/>
          <a:p>
            <a:r>
              <a:rPr lang="pt-BR" dirty="0" smtClean="0"/>
              <a:t>Aplicação WEB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259632" y="2276872"/>
            <a:ext cx="6552728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907704" y="2636912"/>
            <a:ext cx="3276364" cy="315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060528" y="2296460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backend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56176" y="2316588"/>
            <a:ext cx="10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frontend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580112" y="2636912"/>
            <a:ext cx="2052228" cy="3195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430" y="3629045"/>
            <a:ext cx="897941" cy="91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8259225" y="454573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usuario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190881" y="2948751"/>
            <a:ext cx="1102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CSS</a:t>
            </a:r>
          </a:p>
          <a:p>
            <a:r>
              <a:rPr lang="pt-BR" dirty="0" err="1" smtClean="0"/>
              <a:t>Bootstrap</a:t>
            </a:r>
            <a:endParaRPr lang="pt-BR" dirty="0" smtClean="0"/>
          </a:p>
          <a:p>
            <a:r>
              <a:rPr lang="pt-BR" dirty="0" smtClean="0"/>
              <a:t>HTML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7049944" y="3961624"/>
            <a:ext cx="103148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4716016" y="3140968"/>
            <a:ext cx="1572414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217658" y="2959406"/>
            <a:ext cx="1412540" cy="226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/>
          <p:nvPr/>
        </p:nvCxnSpPr>
        <p:spPr>
          <a:xfrm>
            <a:off x="3217657" y="3640461"/>
            <a:ext cx="14125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633185" y="471254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217658" y="2959406"/>
            <a:ext cx="1478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/>
              <a:t>Implementação</a:t>
            </a:r>
          </a:p>
          <a:p>
            <a:pPr algn="ctr"/>
            <a:r>
              <a:rPr lang="pt-BR" sz="1600" dirty="0" smtClean="0"/>
              <a:t>(</a:t>
            </a:r>
            <a:r>
              <a:rPr lang="pt-BR" sz="1600" dirty="0" err="1" smtClean="0"/>
              <a:t>main</a:t>
            </a:r>
            <a:r>
              <a:rPr lang="pt-BR" sz="1600" dirty="0" smtClean="0"/>
              <a:t>())</a:t>
            </a:r>
            <a:endParaRPr lang="pt-BR" sz="1600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2771800" y="4898303"/>
            <a:ext cx="86993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123728" y="471254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BD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708125" y="1772816"/>
            <a:ext cx="187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INFRAESTRUTURA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4211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323</Words>
  <Application>Microsoft Office PowerPoint</Application>
  <PresentationFormat>Apresentação na tela (4:3)</PresentationFormat>
  <Paragraphs>107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Linguagem de Programação</vt:lpstr>
      <vt:lpstr>Linguagem de Programação</vt:lpstr>
      <vt:lpstr>Linguagem de Programação</vt:lpstr>
      <vt:lpstr>Linguagem de Programação</vt:lpstr>
      <vt:lpstr>Linguagem de Programação</vt:lpstr>
      <vt:lpstr>POO</vt:lpstr>
      <vt:lpstr>Aplicação WEB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</dc:title>
  <dc:creator>Usuário do Windows</dc:creator>
  <cp:lastModifiedBy>Usuário do Windows</cp:lastModifiedBy>
  <cp:revision>14</cp:revision>
  <dcterms:created xsi:type="dcterms:W3CDTF">2021-05-24T13:32:02Z</dcterms:created>
  <dcterms:modified xsi:type="dcterms:W3CDTF">2021-06-07T20:40:03Z</dcterms:modified>
</cp:coreProperties>
</file>