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8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Melniski" initials="BM" lastIdx="1" clrIdx="0">
    <p:extLst>
      <p:ext uri="{19B8F6BF-5375-455C-9EA6-DF929625EA0E}">
        <p15:presenceInfo xmlns:p15="http://schemas.microsoft.com/office/powerpoint/2012/main" userId="70c2c6b8182232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D03E-4E7D-4C41-BBE1-69D8D9715BF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A46BB-8CA0-4E43-8449-F08FEACE3D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2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1EF7-397F-4241-B743-FDEE8C3A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0FF95-A7C2-464D-8484-426EB9B08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26CD9-B63B-42A6-A2C5-F55406D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D6727-5AE4-4AB4-92B1-D3CF060C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3CC6F-346C-49E2-95CE-EF56A9A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5808B-82A1-401B-BC92-5654EF81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443631-483D-4CC5-800E-B86BBCA9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3DFDE-E43E-41C0-A0C2-756A4D7D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EF215-80D3-4F65-827D-ECCB5B6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D9F71-280F-4E4F-8B84-0FABB24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14479-B16C-47F5-A1CF-FA4BB1B7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BACE8E-A0ED-4143-BD6B-E55D067BD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43E8A-ED0D-4A92-860F-4BA50A3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9D45FD-1C67-449A-8666-A4E2F573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6023D-23DD-4BE3-BD54-71FE021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CB6-FAC3-4A5A-BB5B-2CE1997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D2A17-B121-4BF7-9B32-6C85A752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0F75A-11A5-4C3F-96BD-97819C1C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3BC1E-EA20-40E2-8F84-B81B696D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C3A94-D99D-464D-AC3A-2E6DEBA6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3C710-A477-4A0D-B79E-B6424064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6030E-0330-452A-AAB4-C3233CEA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44CD6-F119-4EC3-93CA-BF65B384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2C006-D242-439D-92AE-DCEC64FD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8459C-31C0-48D4-85F8-25BBE10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7E062-262C-4A61-BCFE-9BDCFF6F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5CB9E-94D7-4EBB-8B15-001D28549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530C8D-5BB1-4BC4-9742-1FF31536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CB773-CD66-4845-ABAC-BDC928DD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7B3A5-014F-4DCB-9D54-548CE5DF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3959E-8350-4370-B8E5-56BEBC38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C8125-C0F2-4756-A632-BCDEE32B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963AC0-E582-4C35-95C2-D8916F73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AAECB7-FDAD-4205-BCF3-3299D91E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E375E2-C636-4548-A037-0276ABDC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5A76CA-7883-4A1C-93EA-EBF9D60CC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8ACE69-C213-494B-A721-7B5217D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A7B55B-FDE6-44C4-AB57-E958BF0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C1FA18-9E75-40C0-BE9D-A0919980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B9FF6-68D1-4853-91B0-BB977FFB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D886A-7D35-4ABE-839D-8B63CF46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67C564-3C24-4339-A393-83B7EF9F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568E41-7E9A-4718-BA0F-36D83DD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41C8A-D54A-42E9-8746-8E27B0B1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3FBFAE-9A77-4492-905C-4EB8A439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A339F-FFD4-4BF5-B72E-0C712B0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D94F-C5CE-4A5B-9748-DCCC1682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01C02-06B6-48EF-A0C9-48FA097B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6DA18F-7C48-4E65-8246-A8E301B6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04C596-B74B-4057-90AB-EA1595BC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69536-F8F7-4E14-B8A1-1138089A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BA609-5DBA-4CC7-A586-CE425307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B684-E5CC-48AA-9084-576D1328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651E43-9F73-4359-8D4E-861FECD98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2B022F-85F4-4CF8-922E-88F4B9AC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CC06C-D9E9-4984-8382-CD3DECE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94AD3-A670-410F-92F3-A3366B58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1D18F-8AAB-432E-B9C0-0FE6BA0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A48574-7449-4D6F-AA7D-3FCA578B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6BC70C-D688-47B8-A15D-07EF6C9F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CB007-F861-4491-9C2F-A7B33018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3834-917E-4C0C-9C94-A5EB89C94D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7624E-E9EC-47A5-95B6-CC30A337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51C02-7051-49C4-9447-719F5017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9A01-7C26-4C06-BECB-1548E38A7F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6D14FD-FDC3-4F61-8BC3-B10C4640767A}"/>
              </a:ext>
            </a:extLst>
          </p:cNvPr>
          <p:cNvSpPr txBox="1"/>
          <p:nvPr/>
        </p:nvSpPr>
        <p:spPr>
          <a:xfrm>
            <a:off x="2865692" y="475862"/>
            <a:ext cx="6460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Características das Linguagens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2B5273-8B7D-41BD-98C5-75EF12B67F5A}"/>
              </a:ext>
            </a:extLst>
          </p:cNvPr>
          <p:cNvSpPr txBox="1"/>
          <p:nvPr/>
        </p:nvSpPr>
        <p:spPr>
          <a:xfrm>
            <a:off x="1082350" y="1530220"/>
            <a:ext cx="104129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1º - Paradigma (forma de pensar da linguagem) 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Estruturada (processos – </a:t>
            </a:r>
            <a:r>
              <a:rPr lang="pt-BR" sz="3200" dirty="0" err="1"/>
              <a:t>Explo</a:t>
            </a:r>
            <a:r>
              <a:rPr lang="pt-BR" sz="3200" dirty="0"/>
              <a:t>: Python - C)</a:t>
            </a:r>
          </a:p>
          <a:p>
            <a:r>
              <a:rPr lang="pt-BR" sz="2400" dirty="0"/>
              <a:t>Como funciona a venda? Como funciona o estoque? Como você cadastra clientes?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Orientado a Objetos (partes – </a:t>
            </a:r>
            <a:r>
              <a:rPr lang="pt-BR" sz="3200" dirty="0" err="1"/>
              <a:t>Explo</a:t>
            </a:r>
            <a:r>
              <a:rPr lang="pt-BR" sz="3200" dirty="0"/>
              <a:t>: Java - Python)</a:t>
            </a:r>
          </a:p>
          <a:p>
            <a:r>
              <a:rPr lang="pt-BR" sz="2400" dirty="0"/>
              <a:t>O que você precisa saber sobre o Produto? O que você precisa do Cliente? </a:t>
            </a:r>
            <a:endParaRPr lang="pt-BR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26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6D14FD-FDC3-4F61-8BC3-B10C4640767A}"/>
              </a:ext>
            </a:extLst>
          </p:cNvPr>
          <p:cNvSpPr txBox="1"/>
          <p:nvPr/>
        </p:nvSpPr>
        <p:spPr>
          <a:xfrm>
            <a:off x="2865692" y="475862"/>
            <a:ext cx="6460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Características das Linguagens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2B5273-8B7D-41BD-98C5-75EF12B67F5A}"/>
              </a:ext>
            </a:extLst>
          </p:cNvPr>
          <p:cNvSpPr txBox="1"/>
          <p:nvPr/>
        </p:nvSpPr>
        <p:spPr>
          <a:xfrm>
            <a:off x="1082350" y="1530220"/>
            <a:ext cx="10412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2º - Nível da Linguagem</a:t>
            </a:r>
          </a:p>
          <a:p>
            <a:endParaRPr lang="pt-BR" sz="3200" dirty="0"/>
          </a:p>
          <a:p>
            <a:endParaRPr lang="en-US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BA04C0-7138-45FD-AA49-70BA15487273}"/>
              </a:ext>
            </a:extLst>
          </p:cNvPr>
          <p:cNvSpPr txBox="1"/>
          <p:nvPr/>
        </p:nvSpPr>
        <p:spPr>
          <a:xfrm>
            <a:off x="1031032" y="2510611"/>
            <a:ext cx="12129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Alto </a:t>
            </a:r>
            <a:r>
              <a:rPr lang="pt-BR" dirty="0" err="1"/>
              <a:t>Nivel</a:t>
            </a:r>
            <a:endParaRPr lang="pt-BR" dirty="0"/>
          </a:p>
          <a:p>
            <a:r>
              <a:rPr lang="pt-BR" dirty="0"/>
              <a:t>Linguagem Humana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AA8A32-D774-4425-B3AE-EFB67DE7AF72}"/>
              </a:ext>
            </a:extLst>
          </p:cNvPr>
          <p:cNvCxnSpPr/>
          <p:nvPr/>
        </p:nvCxnSpPr>
        <p:spPr>
          <a:xfrm>
            <a:off x="2295330" y="3209731"/>
            <a:ext cx="5635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CAA141-DC03-4F1E-82BC-8FD1AD8173B0}"/>
              </a:ext>
            </a:extLst>
          </p:cNvPr>
          <p:cNvSpPr txBox="1"/>
          <p:nvPr/>
        </p:nvSpPr>
        <p:spPr>
          <a:xfrm>
            <a:off x="8028990" y="2523022"/>
            <a:ext cx="15862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Baixo </a:t>
            </a:r>
            <a:r>
              <a:rPr lang="pt-BR" dirty="0" err="1"/>
              <a:t>Nivel</a:t>
            </a:r>
            <a:endParaRPr lang="pt-BR" dirty="0"/>
          </a:p>
          <a:p>
            <a:r>
              <a:rPr lang="pt-BR" dirty="0"/>
              <a:t>Linguagem de Máquina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47F5A2-BE34-476F-A5C6-758553C167D1}"/>
              </a:ext>
            </a:extLst>
          </p:cNvPr>
          <p:cNvSpPr txBox="1"/>
          <p:nvPr/>
        </p:nvSpPr>
        <p:spPr>
          <a:xfrm>
            <a:off x="8033656" y="3405655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Assembler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2594B5-2850-43FB-9EB8-B0834B416E8C}"/>
              </a:ext>
            </a:extLst>
          </p:cNvPr>
          <p:cNvSpPr txBox="1"/>
          <p:nvPr/>
        </p:nvSpPr>
        <p:spPr>
          <a:xfrm>
            <a:off x="1098859" y="3388789"/>
            <a:ext cx="9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Visualg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3AE504-3F0E-4E12-8982-94C43CEC8045}"/>
              </a:ext>
            </a:extLst>
          </p:cNvPr>
          <p:cNvSpPr txBox="1"/>
          <p:nvPr/>
        </p:nvSpPr>
        <p:spPr>
          <a:xfrm>
            <a:off x="4625830" y="2800021"/>
            <a:ext cx="9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Java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BDB52B-C8D0-4359-B065-AB4B4ACEAE2C}"/>
              </a:ext>
            </a:extLst>
          </p:cNvPr>
          <p:cNvSpPr txBox="1"/>
          <p:nvPr/>
        </p:nvSpPr>
        <p:spPr>
          <a:xfrm>
            <a:off x="5510201" y="2820210"/>
            <a:ext cx="127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 / </a:t>
            </a:r>
            <a:r>
              <a:rPr lang="pt-BR" dirty="0" err="1"/>
              <a:t>Cobol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A612A0-3092-4F81-8199-7D98F94740C2}"/>
              </a:ext>
            </a:extLst>
          </p:cNvPr>
          <p:cNvSpPr txBox="1"/>
          <p:nvPr/>
        </p:nvSpPr>
        <p:spPr>
          <a:xfrm>
            <a:off x="3322830" y="2797803"/>
            <a:ext cx="127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Python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F50774-4F1D-403A-BEFE-7FE424AB1F66}"/>
              </a:ext>
            </a:extLst>
          </p:cNvPr>
          <p:cNvSpPr txBox="1"/>
          <p:nvPr/>
        </p:nvSpPr>
        <p:spPr>
          <a:xfrm>
            <a:off x="3494969" y="3940923"/>
            <a:ext cx="38411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se a=b .e. c&gt;7 então</a:t>
            </a:r>
          </a:p>
          <a:p>
            <a:r>
              <a:rPr lang="pt-BR" sz="3200" dirty="0" err="1"/>
              <a:t>if</a:t>
            </a:r>
            <a:r>
              <a:rPr lang="pt-BR" sz="3200" dirty="0"/>
              <a:t> a==b </a:t>
            </a:r>
            <a:r>
              <a:rPr lang="pt-BR" sz="3200" dirty="0" err="1"/>
              <a:t>and</a:t>
            </a:r>
            <a:r>
              <a:rPr lang="pt-BR" sz="3200" dirty="0"/>
              <a:t> c&gt;7 </a:t>
            </a:r>
            <a:r>
              <a:rPr lang="pt-BR" sz="3200" dirty="0" err="1"/>
              <a:t>then</a:t>
            </a:r>
            <a:endParaRPr lang="pt-BR" sz="3200" dirty="0"/>
          </a:p>
          <a:p>
            <a:r>
              <a:rPr lang="pt-BR" sz="3200" dirty="0" err="1"/>
              <a:t>if</a:t>
            </a:r>
            <a:r>
              <a:rPr lang="pt-BR" sz="3200" dirty="0"/>
              <a:t> (a==b </a:t>
            </a:r>
            <a:r>
              <a:rPr lang="pt-BR" sz="3200" dirty="0" err="1"/>
              <a:t>and</a:t>
            </a:r>
            <a:r>
              <a:rPr lang="pt-BR" sz="3200" dirty="0"/>
              <a:t> c&gt;7) </a:t>
            </a:r>
            <a:r>
              <a:rPr lang="pt-BR" sz="3200" dirty="0" err="1"/>
              <a:t>then</a:t>
            </a:r>
            <a:endParaRPr lang="pt-BR" sz="3200" dirty="0"/>
          </a:p>
          <a:p>
            <a:r>
              <a:rPr lang="pt-BR" sz="3200" dirty="0" err="1"/>
              <a:t>if</a:t>
            </a:r>
            <a:r>
              <a:rPr lang="pt-BR" sz="3200" dirty="0"/>
              <a:t> (a==b &amp;&amp; c&gt;7) {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738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6D14FD-FDC3-4F61-8BC3-B10C4640767A}"/>
              </a:ext>
            </a:extLst>
          </p:cNvPr>
          <p:cNvSpPr txBox="1"/>
          <p:nvPr/>
        </p:nvSpPr>
        <p:spPr>
          <a:xfrm>
            <a:off x="2865692" y="475862"/>
            <a:ext cx="6460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Características das Linguagens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2B5273-8B7D-41BD-98C5-75EF12B67F5A}"/>
              </a:ext>
            </a:extLst>
          </p:cNvPr>
          <p:cNvSpPr txBox="1"/>
          <p:nvPr/>
        </p:nvSpPr>
        <p:spPr>
          <a:xfrm>
            <a:off x="1082350" y="1530220"/>
            <a:ext cx="10412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3º - Arquitetura da Linguagem</a:t>
            </a:r>
          </a:p>
          <a:p>
            <a:endParaRPr lang="pt-BR" sz="3200" dirty="0"/>
          </a:p>
          <a:p>
            <a:endParaRPr lang="en-US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BA04C0-7138-45FD-AA49-70BA15487273}"/>
              </a:ext>
            </a:extLst>
          </p:cNvPr>
          <p:cNvSpPr txBox="1"/>
          <p:nvPr/>
        </p:nvSpPr>
        <p:spPr>
          <a:xfrm>
            <a:off x="1331646" y="3573455"/>
            <a:ext cx="1586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AA8A32-D774-4425-B3AE-EFB67DE7AF72}"/>
              </a:ext>
            </a:extLst>
          </p:cNvPr>
          <p:cNvCxnSpPr/>
          <p:nvPr/>
        </p:nvCxnSpPr>
        <p:spPr>
          <a:xfrm>
            <a:off x="2957906" y="3799000"/>
            <a:ext cx="5635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CAA141-DC03-4F1E-82BC-8FD1AD8173B0}"/>
              </a:ext>
            </a:extLst>
          </p:cNvPr>
          <p:cNvSpPr txBox="1"/>
          <p:nvPr/>
        </p:nvSpPr>
        <p:spPr>
          <a:xfrm>
            <a:off x="8673706" y="3614334"/>
            <a:ext cx="201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Arquivo Executável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A612A0-3092-4F81-8199-7D98F94740C2}"/>
              </a:ext>
            </a:extLst>
          </p:cNvPr>
          <p:cNvSpPr txBox="1"/>
          <p:nvPr/>
        </p:nvSpPr>
        <p:spPr>
          <a:xfrm>
            <a:off x="5122895" y="3388789"/>
            <a:ext cx="127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Compilação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A151-A907-461D-BE06-218D31350B57}"/>
              </a:ext>
            </a:extLst>
          </p:cNvPr>
          <p:cNvSpPr txBox="1"/>
          <p:nvPr/>
        </p:nvSpPr>
        <p:spPr>
          <a:xfrm>
            <a:off x="1693608" y="2224801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- Compilada (</a:t>
            </a:r>
            <a:r>
              <a:rPr lang="pt-BR" sz="3200" b="1" dirty="0" err="1"/>
              <a:t>Explo</a:t>
            </a:r>
            <a:r>
              <a:rPr lang="pt-BR" sz="3200" b="1" dirty="0"/>
              <a:t>: C – </a:t>
            </a:r>
            <a:r>
              <a:rPr lang="pt-BR" sz="3200" b="1" dirty="0" err="1"/>
              <a:t>Cobol</a:t>
            </a:r>
            <a:r>
              <a:rPr lang="pt-BR" sz="3200" b="1" dirty="0"/>
              <a:t>)</a:t>
            </a:r>
            <a:endParaRPr lang="en-US" sz="32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A4A9D8-95C4-4E18-8AF9-5BBA467C8793}"/>
              </a:ext>
            </a:extLst>
          </p:cNvPr>
          <p:cNvSpPr txBox="1"/>
          <p:nvPr/>
        </p:nvSpPr>
        <p:spPr>
          <a:xfrm>
            <a:off x="3644258" y="4371957"/>
            <a:ext cx="5107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(+) desempenho</a:t>
            </a:r>
          </a:p>
          <a:p>
            <a:r>
              <a:rPr lang="pt-BR" sz="3200" dirty="0"/>
              <a:t>(+) segurança – plágio</a:t>
            </a:r>
          </a:p>
          <a:p>
            <a:r>
              <a:rPr lang="pt-BR" sz="3200" dirty="0"/>
              <a:t>(-) manutenção no código</a:t>
            </a:r>
          </a:p>
          <a:p>
            <a:r>
              <a:rPr lang="pt-BR" sz="3200" dirty="0"/>
              <a:t>(-) portabilidade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883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6D14FD-FDC3-4F61-8BC3-B10C4640767A}"/>
              </a:ext>
            </a:extLst>
          </p:cNvPr>
          <p:cNvSpPr txBox="1"/>
          <p:nvPr/>
        </p:nvSpPr>
        <p:spPr>
          <a:xfrm>
            <a:off x="2865692" y="475862"/>
            <a:ext cx="6460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Características das Linguagens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2B5273-8B7D-41BD-98C5-75EF12B67F5A}"/>
              </a:ext>
            </a:extLst>
          </p:cNvPr>
          <p:cNvSpPr txBox="1"/>
          <p:nvPr/>
        </p:nvSpPr>
        <p:spPr>
          <a:xfrm>
            <a:off x="1082350" y="1530220"/>
            <a:ext cx="10412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3º - Arquitetura da Linguagem</a:t>
            </a:r>
          </a:p>
          <a:p>
            <a:endParaRPr lang="pt-BR" sz="3200" dirty="0"/>
          </a:p>
          <a:p>
            <a:endParaRPr lang="en-US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BA04C0-7138-45FD-AA49-70BA15487273}"/>
              </a:ext>
            </a:extLst>
          </p:cNvPr>
          <p:cNvSpPr txBox="1"/>
          <p:nvPr/>
        </p:nvSpPr>
        <p:spPr>
          <a:xfrm>
            <a:off x="1331646" y="3573455"/>
            <a:ext cx="1586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AA8A32-D774-4425-B3AE-EFB67DE7AF72}"/>
              </a:ext>
            </a:extLst>
          </p:cNvPr>
          <p:cNvCxnSpPr/>
          <p:nvPr/>
        </p:nvCxnSpPr>
        <p:spPr>
          <a:xfrm>
            <a:off x="2957906" y="3799000"/>
            <a:ext cx="5635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CAA141-DC03-4F1E-82BC-8FD1AD8173B0}"/>
              </a:ext>
            </a:extLst>
          </p:cNvPr>
          <p:cNvSpPr txBox="1"/>
          <p:nvPr/>
        </p:nvSpPr>
        <p:spPr>
          <a:xfrm>
            <a:off x="8673705" y="3614334"/>
            <a:ext cx="2467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A612A0-3092-4F81-8199-7D98F94740C2}"/>
              </a:ext>
            </a:extLst>
          </p:cNvPr>
          <p:cNvSpPr txBox="1"/>
          <p:nvPr/>
        </p:nvSpPr>
        <p:spPr>
          <a:xfrm>
            <a:off x="5104233" y="3123186"/>
            <a:ext cx="158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Interpretação </a:t>
            </a:r>
          </a:p>
          <a:p>
            <a:pPr algn="ctr"/>
            <a:r>
              <a:rPr lang="pt-BR" dirty="0"/>
              <a:t>Software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A151-A907-461D-BE06-218D31350B57}"/>
              </a:ext>
            </a:extLst>
          </p:cNvPr>
          <p:cNvSpPr txBox="1"/>
          <p:nvPr/>
        </p:nvSpPr>
        <p:spPr>
          <a:xfrm>
            <a:off x="1693608" y="2224801"/>
            <a:ext cx="695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- Interpretada (</a:t>
            </a:r>
            <a:r>
              <a:rPr lang="pt-BR" sz="3200" b="1" dirty="0" err="1"/>
              <a:t>Explo</a:t>
            </a:r>
            <a:r>
              <a:rPr lang="pt-BR" sz="3200" b="1" dirty="0"/>
              <a:t>: Basic – </a:t>
            </a:r>
            <a:r>
              <a:rPr lang="pt-BR" sz="3200" b="1" dirty="0" err="1"/>
              <a:t>Javascript</a:t>
            </a:r>
            <a:r>
              <a:rPr lang="pt-BR" sz="3200" b="1" dirty="0"/>
              <a:t>)</a:t>
            </a:r>
            <a:endParaRPr lang="en-US" sz="32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A4A9D8-95C4-4E18-8AF9-5BBA467C8793}"/>
              </a:ext>
            </a:extLst>
          </p:cNvPr>
          <p:cNvSpPr txBox="1"/>
          <p:nvPr/>
        </p:nvSpPr>
        <p:spPr>
          <a:xfrm>
            <a:off x="3644258" y="4371957"/>
            <a:ext cx="5107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(-) desempenho</a:t>
            </a:r>
          </a:p>
          <a:p>
            <a:r>
              <a:rPr lang="pt-BR" sz="3200" dirty="0"/>
              <a:t>(-) segurança – plágio</a:t>
            </a:r>
          </a:p>
          <a:p>
            <a:r>
              <a:rPr lang="pt-BR" sz="3200" dirty="0"/>
              <a:t>(+) manutenção no código</a:t>
            </a:r>
          </a:p>
          <a:p>
            <a:r>
              <a:rPr lang="pt-BR" sz="3200" dirty="0"/>
              <a:t>(+) portabilidade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6D14FD-FDC3-4F61-8BC3-B10C4640767A}"/>
              </a:ext>
            </a:extLst>
          </p:cNvPr>
          <p:cNvSpPr txBox="1"/>
          <p:nvPr/>
        </p:nvSpPr>
        <p:spPr>
          <a:xfrm>
            <a:off x="2865692" y="475862"/>
            <a:ext cx="6460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Características das Linguagens</a:t>
            </a:r>
            <a:endParaRPr lang="en-US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2B5273-8B7D-41BD-98C5-75EF12B67F5A}"/>
              </a:ext>
            </a:extLst>
          </p:cNvPr>
          <p:cNvSpPr txBox="1"/>
          <p:nvPr/>
        </p:nvSpPr>
        <p:spPr>
          <a:xfrm>
            <a:off x="1082350" y="1530220"/>
            <a:ext cx="10412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3º - Arquitetura da Linguagem</a:t>
            </a:r>
          </a:p>
          <a:p>
            <a:endParaRPr lang="pt-BR" sz="3200" dirty="0"/>
          </a:p>
          <a:p>
            <a:endParaRPr lang="en-US" sz="3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BA04C0-7138-45FD-AA49-70BA15487273}"/>
              </a:ext>
            </a:extLst>
          </p:cNvPr>
          <p:cNvSpPr txBox="1"/>
          <p:nvPr/>
        </p:nvSpPr>
        <p:spPr>
          <a:xfrm>
            <a:off x="1331646" y="3573455"/>
            <a:ext cx="1586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Código Fonte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AA8A32-D774-4425-B3AE-EFB67DE7AF72}"/>
              </a:ext>
            </a:extLst>
          </p:cNvPr>
          <p:cNvCxnSpPr>
            <a:cxnSpLocks/>
          </p:cNvCxnSpPr>
          <p:nvPr/>
        </p:nvCxnSpPr>
        <p:spPr>
          <a:xfrm>
            <a:off x="2995228" y="3789669"/>
            <a:ext cx="16607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CAA141-DC03-4F1E-82BC-8FD1AD8173B0}"/>
              </a:ext>
            </a:extLst>
          </p:cNvPr>
          <p:cNvSpPr txBox="1"/>
          <p:nvPr/>
        </p:nvSpPr>
        <p:spPr>
          <a:xfrm>
            <a:off x="4733353" y="3605003"/>
            <a:ext cx="1660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Arquivo objeto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A151-A907-461D-BE06-218D31350B57}"/>
              </a:ext>
            </a:extLst>
          </p:cNvPr>
          <p:cNvSpPr txBox="1"/>
          <p:nvPr/>
        </p:nvSpPr>
        <p:spPr>
          <a:xfrm>
            <a:off x="1693608" y="2224801"/>
            <a:ext cx="6631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- Hibrida (</a:t>
            </a:r>
            <a:r>
              <a:rPr lang="pt-BR" sz="3200" b="1" dirty="0" err="1"/>
              <a:t>Explo</a:t>
            </a:r>
            <a:r>
              <a:rPr lang="pt-BR" sz="3200" b="1" dirty="0"/>
              <a:t>: Java – </a:t>
            </a:r>
            <a:r>
              <a:rPr lang="pt-BR" sz="3200" b="1" dirty="0" err="1"/>
              <a:t>.net</a:t>
            </a:r>
            <a:r>
              <a:rPr lang="pt-BR" sz="3200" b="1" dirty="0"/>
              <a:t> – Python)</a:t>
            </a:r>
            <a:endParaRPr lang="en-US" sz="32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A4A9D8-95C4-4E18-8AF9-5BBA467C8793}"/>
              </a:ext>
            </a:extLst>
          </p:cNvPr>
          <p:cNvSpPr txBox="1"/>
          <p:nvPr/>
        </p:nvSpPr>
        <p:spPr>
          <a:xfrm>
            <a:off x="79964" y="4969080"/>
            <a:ext cx="4576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(+/-) desempenho</a:t>
            </a:r>
          </a:p>
          <a:p>
            <a:r>
              <a:rPr lang="pt-BR" sz="2800" dirty="0"/>
              <a:t>(+) segurança – plágio</a:t>
            </a:r>
          </a:p>
          <a:p>
            <a:r>
              <a:rPr lang="pt-BR" sz="2800" dirty="0"/>
              <a:t>(-) manutenção no código</a:t>
            </a:r>
          </a:p>
          <a:p>
            <a:r>
              <a:rPr lang="pt-BR" sz="2800" dirty="0"/>
              <a:t>(+) portabilidade </a:t>
            </a:r>
            <a:endParaRPr lang="en-US" sz="2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0C13AC-2DF0-4766-925C-FFA765700C01}"/>
              </a:ext>
            </a:extLst>
          </p:cNvPr>
          <p:cNvSpPr txBox="1"/>
          <p:nvPr/>
        </p:nvSpPr>
        <p:spPr>
          <a:xfrm>
            <a:off x="3209731" y="3293706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compilação</a:t>
            </a:r>
            <a:endParaRPr lang="en-US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3E1068F-51A9-454C-86F4-EEE16C3A47FA}"/>
              </a:ext>
            </a:extLst>
          </p:cNvPr>
          <p:cNvCxnSpPr>
            <a:cxnSpLocks/>
          </p:cNvCxnSpPr>
          <p:nvPr/>
        </p:nvCxnSpPr>
        <p:spPr>
          <a:xfrm>
            <a:off x="6459995" y="3775558"/>
            <a:ext cx="16607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01A64D3-AF63-46BE-BEF9-A89B7BEFE40C}"/>
              </a:ext>
            </a:extLst>
          </p:cNvPr>
          <p:cNvSpPr txBox="1"/>
          <p:nvPr/>
        </p:nvSpPr>
        <p:spPr>
          <a:xfrm>
            <a:off x="8198120" y="3616937"/>
            <a:ext cx="2121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Sistema Operacional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E57490-ABDF-4377-BF87-EE9516401647}"/>
              </a:ext>
            </a:extLst>
          </p:cNvPr>
          <p:cNvSpPr txBox="1"/>
          <p:nvPr/>
        </p:nvSpPr>
        <p:spPr>
          <a:xfrm>
            <a:off x="6664495" y="3366586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interpretação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58FEC0-5168-4D79-B568-9C0D66147719}"/>
              </a:ext>
            </a:extLst>
          </p:cNvPr>
          <p:cNvSpPr txBox="1"/>
          <p:nvPr/>
        </p:nvSpPr>
        <p:spPr>
          <a:xfrm>
            <a:off x="1752930" y="3974335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java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B433E2-873F-4BF1-8CCB-9452813A9DEA}"/>
              </a:ext>
            </a:extLst>
          </p:cNvPr>
          <p:cNvSpPr txBox="1"/>
          <p:nvPr/>
        </p:nvSpPr>
        <p:spPr>
          <a:xfrm>
            <a:off x="5152383" y="39862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class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996D864-814A-4A64-B3F3-9E4AF198ABF9}"/>
              </a:ext>
            </a:extLst>
          </p:cNvPr>
          <p:cNvSpPr txBox="1"/>
          <p:nvPr/>
        </p:nvSpPr>
        <p:spPr>
          <a:xfrm>
            <a:off x="7097722" y="398626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JVM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22D69E-B463-42E3-96B1-CE74F23826F8}"/>
              </a:ext>
            </a:extLst>
          </p:cNvPr>
          <p:cNvSpPr txBox="1"/>
          <p:nvPr/>
        </p:nvSpPr>
        <p:spPr>
          <a:xfrm>
            <a:off x="1752930" y="4265135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py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591D7E-5700-44B4-8426-8D4BE8E1EC5F}"/>
              </a:ext>
            </a:extLst>
          </p:cNvPr>
          <p:cNvSpPr txBox="1"/>
          <p:nvPr/>
        </p:nvSpPr>
        <p:spPr>
          <a:xfrm>
            <a:off x="5152383" y="4265135"/>
            <a:ext cx="5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pyc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DC5835-C69C-49B7-959E-1539D4880B3B}"/>
              </a:ext>
            </a:extLst>
          </p:cNvPr>
          <p:cNvSpPr txBox="1"/>
          <p:nvPr/>
        </p:nvSpPr>
        <p:spPr>
          <a:xfrm>
            <a:off x="7097722" y="4265135"/>
            <a:ext cx="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PVM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07EC947-73AF-43A3-A7EA-9D5647EE2D8B}"/>
              </a:ext>
            </a:extLst>
          </p:cNvPr>
          <p:cNvSpPr txBox="1"/>
          <p:nvPr/>
        </p:nvSpPr>
        <p:spPr>
          <a:xfrm>
            <a:off x="1752930" y="45559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cs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50B05E-2FCD-44BF-AEB5-863DEF628608}"/>
              </a:ext>
            </a:extLst>
          </p:cNvPr>
          <p:cNvSpPr txBox="1"/>
          <p:nvPr/>
        </p:nvSpPr>
        <p:spPr>
          <a:xfrm>
            <a:off x="4851371" y="4589121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exe</a:t>
            </a:r>
            <a:r>
              <a:rPr lang="pt-BR" dirty="0"/>
              <a:t>/</a:t>
            </a:r>
            <a:r>
              <a:rPr lang="pt-BR" dirty="0" err="1"/>
              <a:t>dll</a:t>
            </a:r>
            <a:r>
              <a:rPr lang="pt-BR" dirty="0"/>
              <a:t>/</a:t>
            </a:r>
            <a:r>
              <a:rPr lang="pt-BR" dirty="0" err="1"/>
              <a:t>ocx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12DB9A9-603A-4760-BFBA-5F70941746A1}"/>
              </a:ext>
            </a:extLst>
          </p:cNvPr>
          <p:cNvSpPr txBox="1"/>
          <p:nvPr/>
        </p:nvSpPr>
        <p:spPr>
          <a:xfrm>
            <a:off x="7097722" y="456631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1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976DD4-2195-42A0-9EF4-97F552C58274}"/>
              </a:ext>
            </a:extLst>
          </p:cNvPr>
          <p:cNvSpPr/>
          <p:nvPr/>
        </p:nvSpPr>
        <p:spPr>
          <a:xfrm>
            <a:off x="4236837" y="1666836"/>
            <a:ext cx="7009257" cy="243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18113D-A6A7-4E30-ACB7-2FCA6FDA612F}"/>
              </a:ext>
            </a:extLst>
          </p:cNvPr>
          <p:cNvSpPr txBox="1"/>
          <p:nvPr/>
        </p:nvSpPr>
        <p:spPr>
          <a:xfrm>
            <a:off x="7399552" y="1164648"/>
            <a:ext cx="792205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RAM</a:t>
            </a:r>
            <a:endParaRPr lang="en-US" sz="2398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6027FB5-D223-4691-B534-5CDD4DBFAD4D}"/>
              </a:ext>
            </a:extLst>
          </p:cNvPr>
          <p:cNvSpPr/>
          <p:nvPr/>
        </p:nvSpPr>
        <p:spPr>
          <a:xfrm>
            <a:off x="5145050" y="2628471"/>
            <a:ext cx="1303550" cy="33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EB9B6D-4A62-4C12-88F4-70B17185C6C2}"/>
              </a:ext>
            </a:extLst>
          </p:cNvPr>
          <p:cNvSpPr txBox="1"/>
          <p:nvPr/>
        </p:nvSpPr>
        <p:spPr>
          <a:xfrm>
            <a:off x="5370606" y="2227790"/>
            <a:ext cx="844270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lista1</a:t>
            </a:r>
            <a:endParaRPr lang="en-US" sz="2398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1A67A6-AC32-4992-B6C6-95F9E9F93619}"/>
              </a:ext>
            </a:extLst>
          </p:cNvPr>
          <p:cNvSpPr txBox="1"/>
          <p:nvPr/>
        </p:nvSpPr>
        <p:spPr>
          <a:xfrm>
            <a:off x="4743174" y="2548092"/>
            <a:ext cx="340158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0</a:t>
            </a:r>
            <a:endParaRPr lang="en-US" sz="2398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309409-0D73-41D0-81A3-F927141CD15A}"/>
              </a:ext>
            </a:extLst>
          </p:cNvPr>
          <p:cNvSpPr/>
          <p:nvPr/>
        </p:nvSpPr>
        <p:spPr>
          <a:xfrm>
            <a:off x="5145051" y="2959700"/>
            <a:ext cx="1303550" cy="33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16EE20-18F6-48E8-8D9F-827801FE148A}"/>
              </a:ext>
            </a:extLst>
          </p:cNvPr>
          <p:cNvSpPr txBox="1"/>
          <p:nvPr/>
        </p:nvSpPr>
        <p:spPr>
          <a:xfrm>
            <a:off x="4740495" y="2900935"/>
            <a:ext cx="340158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1</a:t>
            </a:r>
            <a:endParaRPr lang="en-US" sz="2398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E93146-34E4-4C2F-8438-B6E4AA1F1D8E}"/>
              </a:ext>
            </a:extLst>
          </p:cNvPr>
          <p:cNvSpPr/>
          <p:nvPr/>
        </p:nvSpPr>
        <p:spPr>
          <a:xfrm>
            <a:off x="8031160" y="2388546"/>
            <a:ext cx="3076032" cy="1490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F1A96C-13A7-45E2-B281-F169EBF92868}"/>
              </a:ext>
            </a:extLst>
          </p:cNvPr>
          <p:cNvSpPr txBox="1"/>
          <p:nvPr/>
        </p:nvSpPr>
        <p:spPr>
          <a:xfrm>
            <a:off x="9194591" y="1999034"/>
            <a:ext cx="688778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lista</a:t>
            </a:r>
            <a:endParaRPr lang="en-US" sz="2398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BD554E-39AD-4F0D-A509-C19C383E5F10}"/>
              </a:ext>
            </a:extLst>
          </p:cNvPr>
          <p:cNvSpPr txBox="1"/>
          <p:nvPr/>
        </p:nvSpPr>
        <p:spPr>
          <a:xfrm>
            <a:off x="8771491" y="6124353"/>
            <a:ext cx="2280240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 err="1"/>
              <a:t>lista.add</a:t>
            </a:r>
            <a:r>
              <a:rPr lang="pt-BR" sz="2398" dirty="0"/>
              <a:t>(“DBA”);</a:t>
            </a:r>
            <a:endParaRPr lang="en-US" sz="2398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5A8BDEE-FAE7-48DD-A11D-51FB5B99341C}"/>
              </a:ext>
            </a:extLst>
          </p:cNvPr>
          <p:cNvCxnSpPr/>
          <p:nvPr/>
        </p:nvCxnSpPr>
        <p:spPr>
          <a:xfrm flipV="1">
            <a:off x="9760901" y="5556118"/>
            <a:ext cx="0" cy="568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885287-54A9-4B00-A03E-42A7682ECE61}"/>
              </a:ext>
            </a:extLst>
          </p:cNvPr>
          <p:cNvSpPr/>
          <p:nvPr/>
        </p:nvSpPr>
        <p:spPr>
          <a:xfrm>
            <a:off x="8596256" y="5148642"/>
            <a:ext cx="2510936" cy="40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AA93E-005B-4E4F-AE28-783EFC61B6CD}"/>
              </a:ext>
            </a:extLst>
          </p:cNvPr>
          <p:cNvSpPr txBox="1"/>
          <p:nvPr/>
        </p:nvSpPr>
        <p:spPr>
          <a:xfrm>
            <a:off x="8835600" y="5112455"/>
            <a:ext cx="1738617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Aplicar </a:t>
            </a:r>
            <a:r>
              <a:rPr lang="pt-BR" sz="2398" dirty="0" err="1"/>
              <a:t>Hash</a:t>
            </a:r>
            <a:endParaRPr lang="en-US" sz="2398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5AF3E25-7A5E-4220-851B-79A49F0B3E52}"/>
              </a:ext>
            </a:extLst>
          </p:cNvPr>
          <p:cNvCxnSpPr>
            <a:cxnSpLocks/>
          </p:cNvCxnSpPr>
          <p:nvPr/>
        </p:nvCxnSpPr>
        <p:spPr>
          <a:xfrm flipV="1">
            <a:off x="9735654" y="3125315"/>
            <a:ext cx="805241" cy="19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3768A8D4-31A6-4F84-9A5B-A3483FFE39E7}"/>
              </a:ext>
            </a:extLst>
          </p:cNvPr>
          <p:cNvSpPr/>
          <p:nvPr/>
        </p:nvSpPr>
        <p:spPr>
          <a:xfrm>
            <a:off x="9760901" y="2757898"/>
            <a:ext cx="1303550" cy="33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DE8ED7-2AE3-42C3-91CB-3562E234B571}"/>
              </a:ext>
            </a:extLst>
          </p:cNvPr>
          <p:cNvSpPr txBox="1"/>
          <p:nvPr/>
        </p:nvSpPr>
        <p:spPr>
          <a:xfrm>
            <a:off x="9978642" y="2388547"/>
            <a:ext cx="806246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EC02</a:t>
            </a:r>
            <a:endParaRPr lang="en-US" sz="2398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8EA827-6A31-46CA-BB12-EB5AB9B20301}"/>
              </a:ext>
            </a:extLst>
          </p:cNvPr>
          <p:cNvSpPr txBox="1"/>
          <p:nvPr/>
        </p:nvSpPr>
        <p:spPr>
          <a:xfrm>
            <a:off x="10080827" y="2670727"/>
            <a:ext cx="715452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DBA</a:t>
            </a:r>
            <a:endParaRPr lang="en-US" sz="2398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D04F5E-ED74-405D-8063-BA4E6B44A63F}"/>
              </a:ext>
            </a:extLst>
          </p:cNvPr>
          <p:cNvSpPr txBox="1"/>
          <p:nvPr/>
        </p:nvSpPr>
        <p:spPr>
          <a:xfrm>
            <a:off x="6063932" y="6158829"/>
            <a:ext cx="2283702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 err="1"/>
              <a:t>lista.add</a:t>
            </a:r>
            <a:r>
              <a:rPr lang="pt-BR" sz="2398" dirty="0"/>
              <a:t>(“DEV”);</a:t>
            </a:r>
            <a:endParaRPr lang="en-US" sz="2398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5B52050-2628-43C5-8214-D95B1EC72251}"/>
              </a:ext>
            </a:extLst>
          </p:cNvPr>
          <p:cNvCxnSpPr>
            <a:cxnSpLocks/>
          </p:cNvCxnSpPr>
          <p:nvPr/>
        </p:nvCxnSpPr>
        <p:spPr>
          <a:xfrm flipV="1">
            <a:off x="7248596" y="5604442"/>
            <a:ext cx="1347660" cy="72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647DBC0-712C-4B17-A34F-C73884BE7901}"/>
              </a:ext>
            </a:extLst>
          </p:cNvPr>
          <p:cNvCxnSpPr>
            <a:cxnSpLocks/>
          </p:cNvCxnSpPr>
          <p:nvPr/>
        </p:nvCxnSpPr>
        <p:spPr>
          <a:xfrm flipH="1" flipV="1">
            <a:off x="8835600" y="3551862"/>
            <a:ext cx="301085" cy="159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4FB755-DEA3-4C8D-BF6B-96B5E5C5263E}"/>
              </a:ext>
            </a:extLst>
          </p:cNvPr>
          <p:cNvSpPr/>
          <p:nvPr/>
        </p:nvSpPr>
        <p:spPr>
          <a:xfrm>
            <a:off x="8232843" y="3221357"/>
            <a:ext cx="1303550" cy="33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F5FA8B6-84C7-461A-A99D-90C7C905B7FA}"/>
              </a:ext>
            </a:extLst>
          </p:cNvPr>
          <p:cNvSpPr txBox="1"/>
          <p:nvPr/>
        </p:nvSpPr>
        <p:spPr>
          <a:xfrm>
            <a:off x="8450584" y="2852005"/>
            <a:ext cx="817853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0B09</a:t>
            </a:r>
            <a:endParaRPr lang="en-US" sz="2398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6A58991-EA64-4158-B30F-C8AFAEB8B179}"/>
              </a:ext>
            </a:extLst>
          </p:cNvPr>
          <p:cNvSpPr txBox="1"/>
          <p:nvPr/>
        </p:nvSpPr>
        <p:spPr>
          <a:xfrm>
            <a:off x="8552769" y="3134185"/>
            <a:ext cx="699230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DEV</a:t>
            </a:r>
            <a:endParaRPr lang="en-US" sz="2398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99F51E-DD32-4367-8E47-993DD5DE4FB4}"/>
              </a:ext>
            </a:extLst>
          </p:cNvPr>
          <p:cNvSpPr txBox="1"/>
          <p:nvPr/>
        </p:nvSpPr>
        <p:spPr>
          <a:xfrm>
            <a:off x="3751459" y="6081371"/>
            <a:ext cx="2280240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 err="1"/>
              <a:t>lista.add</a:t>
            </a:r>
            <a:r>
              <a:rPr lang="pt-BR" sz="2398" dirty="0"/>
              <a:t>(“DBA”);</a:t>
            </a:r>
            <a:endParaRPr lang="en-US" sz="2398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B04F1E8-101A-406C-9A4C-A166E206146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40870" y="5352380"/>
            <a:ext cx="3855386" cy="728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2B5673-ABBB-4BA2-B6F0-6A8051F524DE}"/>
              </a:ext>
            </a:extLst>
          </p:cNvPr>
          <p:cNvSpPr txBox="1"/>
          <p:nvPr/>
        </p:nvSpPr>
        <p:spPr>
          <a:xfrm>
            <a:off x="6700978" y="4986425"/>
            <a:ext cx="578941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>
                <a:solidFill>
                  <a:srgbClr val="FF0000"/>
                </a:solidFill>
              </a:rPr>
              <a:t>Set</a:t>
            </a:r>
            <a:endParaRPr lang="en-US" sz="2398" dirty="0">
              <a:solidFill>
                <a:srgbClr val="FF00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DE2D118-86EF-4BF3-90FB-D18331B89990}"/>
              </a:ext>
            </a:extLst>
          </p:cNvPr>
          <p:cNvSpPr txBox="1"/>
          <p:nvPr/>
        </p:nvSpPr>
        <p:spPr>
          <a:xfrm>
            <a:off x="444256" y="2522894"/>
            <a:ext cx="2435731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/>
              <a:t>lista1.add(“DBA”);</a:t>
            </a:r>
            <a:endParaRPr lang="en-US" sz="2398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FA7D8F-08BC-469E-8CE0-51BBBE0F9D9E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2879987" y="2753567"/>
            <a:ext cx="1863187" cy="2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76D3F89-299A-4B2E-917E-E2E9A422E223}"/>
              </a:ext>
            </a:extLst>
          </p:cNvPr>
          <p:cNvSpPr txBox="1"/>
          <p:nvPr/>
        </p:nvSpPr>
        <p:spPr>
          <a:xfrm>
            <a:off x="1996737" y="2020222"/>
            <a:ext cx="604396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8" dirty="0" err="1">
                <a:solidFill>
                  <a:srgbClr val="FF0000"/>
                </a:solidFill>
              </a:rPr>
              <a:t>List</a:t>
            </a:r>
            <a:endParaRPr lang="en-US" sz="2398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298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Melniski</dc:creator>
  <cp:lastModifiedBy>Bruno Melniski</cp:lastModifiedBy>
  <cp:revision>9</cp:revision>
  <dcterms:created xsi:type="dcterms:W3CDTF">2021-01-04T12:27:24Z</dcterms:created>
  <dcterms:modified xsi:type="dcterms:W3CDTF">2021-01-12T18:04:12Z</dcterms:modified>
</cp:coreProperties>
</file>