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5" autoAdjust="0"/>
    <p:restoredTop sz="94660"/>
  </p:normalViewPr>
  <p:slideViewPr>
    <p:cSldViewPr>
      <p:cViewPr varScale="1">
        <p:scale>
          <a:sx n="83" d="100"/>
          <a:sy n="83" d="100"/>
        </p:scale>
        <p:origin x="-15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7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7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6420-594C-47DC-93F5-F928CBBB7E2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53285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1º - Paradigma (forma de pensar da linguagem)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OO (Orientação a Objeto – Java – Python – C# - </a:t>
            </a:r>
            <a:r>
              <a:rPr lang="pt-BR" sz="2400" dirty="0" err="1" smtClean="0">
                <a:solidFill>
                  <a:schemeClr val="tx1"/>
                </a:solidFill>
              </a:rPr>
              <a:t>PhP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 que é o Cliente? O que é o Produto? O que é o Venda?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Estruturada (Python – </a:t>
            </a:r>
            <a:r>
              <a:rPr lang="pt-BR" sz="2400" dirty="0" err="1" smtClean="0">
                <a:solidFill>
                  <a:schemeClr val="tx1"/>
                </a:solidFill>
              </a:rPr>
              <a:t>Javascript</a:t>
            </a:r>
            <a:r>
              <a:rPr lang="pt-BR" sz="2400" dirty="0" smtClean="0">
                <a:solidFill>
                  <a:schemeClr val="tx1"/>
                </a:solidFill>
              </a:rPr>
              <a:t> – </a:t>
            </a:r>
            <a:r>
              <a:rPr lang="pt-BR" sz="2400" dirty="0" err="1" smtClean="0">
                <a:solidFill>
                  <a:schemeClr val="tx1"/>
                </a:solidFill>
              </a:rPr>
              <a:t>Cobol</a:t>
            </a:r>
            <a:r>
              <a:rPr lang="pt-BR" sz="2400" dirty="0" smtClean="0">
                <a:solidFill>
                  <a:schemeClr val="tx1"/>
                </a:solidFill>
              </a:rPr>
              <a:t> – Pascal – C ...)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Como </a:t>
            </a:r>
            <a:r>
              <a:rPr lang="pt-BR" sz="2400" b="1" dirty="0" smtClean="0">
                <a:solidFill>
                  <a:srgbClr val="FF0000"/>
                </a:solidFill>
              </a:rPr>
              <a:t>funciona</a:t>
            </a:r>
            <a:r>
              <a:rPr lang="pt-BR" sz="2400" dirty="0" smtClean="0">
                <a:solidFill>
                  <a:schemeClr val="tx1"/>
                </a:solidFill>
              </a:rPr>
              <a:t>  a venda? Como </a:t>
            </a:r>
            <a:r>
              <a:rPr lang="pt-BR" sz="2400" b="1" dirty="0" smtClean="0">
                <a:solidFill>
                  <a:srgbClr val="FF0000"/>
                </a:solidFill>
              </a:rPr>
              <a:t>funciona</a:t>
            </a:r>
            <a:r>
              <a:rPr lang="pt-BR" sz="2400" dirty="0" smtClean="0">
                <a:solidFill>
                  <a:schemeClr val="tx1"/>
                </a:solidFill>
              </a:rPr>
              <a:t> o estoque? Como funciona o Pagamento? Como funciona a captação de clientes?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Obs.: POG (Programação Orientada a Gambiarra) - </a:t>
            </a:r>
            <a:r>
              <a:rPr lang="pt-BR" sz="2400" dirty="0" err="1" smtClean="0">
                <a:solidFill>
                  <a:schemeClr val="tx1"/>
                </a:solidFill>
              </a:rPr>
              <a:t>GoHorse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5328592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dirty="0" smtClean="0">
                <a:solidFill>
                  <a:schemeClr val="tx1"/>
                </a:solidFill>
              </a:rPr>
              <a:t>º - Nível Linguagem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err="1" smtClean="0">
                <a:solidFill>
                  <a:schemeClr val="tx1"/>
                </a:solidFill>
              </a:rPr>
              <a:t>Ling</a:t>
            </a:r>
            <a:r>
              <a:rPr lang="pt-BR" sz="2400" dirty="0" smtClean="0">
                <a:solidFill>
                  <a:schemeClr val="tx1"/>
                </a:solidFill>
              </a:rPr>
              <a:t> Humana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(Alto </a:t>
            </a:r>
            <a:r>
              <a:rPr lang="pt-BR" sz="2400" dirty="0" err="1" smtClean="0">
                <a:solidFill>
                  <a:schemeClr val="tx1"/>
                </a:solidFill>
              </a:rPr>
              <a:t>Nivel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- </a:t>
            </a:r>
            <a:r>
              <a:rPr lang="pt-BR" sz="2400" dirty="0" err="1" smtClean="0">
                <a:solidFill>
                  <a:schemeClr val="tx1"/>
                </a:solidFill>
              </a:rPr>
              <a:t>Portugol</a:t>
            </a:r>
            <a:r>
              <a:rPr lang="pt-BR" sz="2400" dirty="0" smtClean="0">
                <a:solidFill>
                  <a:schemeClr val="tx1"/>
                </a:solidFill>
              </a:rPr>
              <a:t>  (</a:t>
            </a:r>
            <a:r>
              <a:rPr lang="pt-BR" sz="2400" dirty="0" err="1" smtClean="0">
                <a:solidFill>
                  <a:schemeClr val="tx1"/>
                </a:solidFill>
              </a:rPr>
              <a:t>VisualG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627784" y="2924944"/>
            <a:ext cx="4608512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43934" y="2428246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Linguagem de Maquina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63688" y="2727208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Baixo Nível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393183" y="309654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Assembler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73703" y="2537480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Java/C#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714126" y="29508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Cobol</a:t>
            </a:r>
            <a:r>
              <a:rPr lang="pt-BR" dirty="0" smtClean="0"/>
              <a:t>/C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75856" y="253748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05737" y="4149080"/>
            <a:ext cx="38411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se a=b  .e. c&gt;7 </a:t>
            </a:r>
            <a:r>
              <a:rPr lang="pt-BR" sz="3200" dirty="0" err="1" smtClean="0"/>
              <a:t>entao</a:t>
            </a:r>
            <a:endParaRPr lang="pt-BR" sz="3200" dirty="0" smtClean="0"/>
          </a:p>
          <a:p>
            <a:r>
              <a:rPr lang="pt-BR" sz="3200" dirty="0" err="1" smtClean="0"/>
              <a:t>if</a:t>
            </a:r>
            <a:r>
              <a:rPr lang="pt-BR" sz="3200" dirty="0" smtClean="0"/>
              <a:t> (a==b </a:t>
            </a:r>
            <a:r>
              <a:rPr lang="pt-BR" sz="3200" dirty="0" err="1" smtClean="0"/>
              <a:t>and</a:t>
            </a:r>
            <a:r>
              <a:rPr lang="pt-BR" sz="3200" dirty="0" smtClean="0"/>
              <a:t> c&gt;7) </a:t>
            </a:r>
            <a:r>
              <a:rPr lang="pt-BR" sz="3200" dirty="0" err="1" smtClean="0"/>
              <a:t>then</a:t>
            </a:r>
            <a:endParaRPr lang="pt-BR" sz="3200" dirty="0" smtClean="0"/>
          </a:p>
          <a:p>
            <a:r>
              <a:rPr lang="pt-BR" sz="3200" dirty="0" err="1" smtClean="0"/>
              <a:t>if</a:t>
            </a:r>
            <a:r>
              <a:rPr lang="pt-BR" sz="3200" dirty="0" smtClean="0"/>
              <a:t> (a==b &amp;&amp; c&gt;7){</a:t>
            </a:r>
          </a:p>
        </p:txBody>
      </p:sp>
    </p:spTree>
    <p:extLst>
      <p:ext uri="{BB962C8B-B14F-4D97-AF65-F5344CB8AC3E}">
        <p14:creationId xmlns:p14="http://schemas.microsoft.com/office/powerpoint/2010/main" val="28391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3º - Arquitetura da Linguagem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A-) Compilada (C, Python, </a:t>
            </a:r>
            <a:r>
              <a:rPr lang="pt-BR" sz="2400" dirty="0" err="1" smtClean="0">
                <a:solidFill>
                  <a:schemeClr val="tx1"/>
                </a:solidFill>
              </a:rPr>
              <a:t>Cobol</a:t>
            </a:r>
            <a:r>
              <a:rPr lang="pt-BR" sz="2400" dirty="0" smtClean="0">
                <a:solidFill>
                  <a:schemeClr val="tx1"/>
                </a:solidFill>
              </a:rPr>
              <a:t>, Clipper... 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45295" y="3346514"/>
            <a:ext cx="4608512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065" y="309654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Codigo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09151" y="2897668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78927" y="3135552"/>
            <a:ext cx="117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Executavel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96988" y="3789040"/>
            <a:ext cx="49051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(+) =&gt; Desempenho</a:t>
            </a:r>
          </a:p>
          <a:p>
            <a:r>
              <a:rPr lang="pt-BR" sz="2800" dirty="0" smtClean="0"/>
              <a:t>(+) =&gt; Segurança autoral (plágio)</a:t>
            </a:r>
          </a:p>
          <a:p>
            <a:r>
              <a:rPr lang="pt-BR" sz="2800" dirty="0" smtClean="0"/>
              <a:t>(-) =&gt; Manutenção</a:t>
            </a:r>
          </a:p>
          <a:p>
            <a:r>
              <a:rPr lang="pt-BR" sz="2800" dirty="0" smtClean="0"/>
              <a:t>(-) =&gt; Portabilidade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96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3º - Arquitetura da Linguagem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B</a:t>
            </a:r>
            <a:r>
              <a:rPr lang="pt-BR" sz="2400" dirty="0" smtClean="0">
                <a:solidFill>
                  <a:schemeClr val="tx1"/>
                </a:solidFill>
              </a:rPr>
              <a:t>-) Interpretada (Basic, </a:t>
            </a:r>
            <a:r>
              <a:rPr lang="pt-BR" sz="2400" dirty="0" err="1" smtClean="0">
                <a:solidFill>
                  <a:schemeClr val="tx1"/>
                </a:solidFill>
              </a:rPr>
              <a:t>Javascript</a:t>
            </a:r>
            <a:r>
              <a:rPr lang="pt-BR" sz="2400" dirty="0" smtClean="0">
                <a:solidFill>
                  <a:schemeClr val="tx1"/>
                </a:solidFill>
              </a:rPr>
              <a:t>, Python ... 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45295" y="3346514"/>
            <a:ext cx="4608512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065" y="309654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Codigo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111840" y="2911874"/>
            <a:ext cx="247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 - Interpretação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78927" y="31355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96988" y="3789040"/>
            <a:ext cx="49051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(-) =&gt; Desempenho</a:t>
            </a:r>
          </a:p>
          <a:p>
            <a:r>
              <a:rPr lang="pt-BR" sz="2800" dirty="0" smtClean="0"/>
              <a:t>(-) =&gt; Segurança autoral (plágio)</a:t>
            </a:r>
          </a:p>
          <a:p>
            <a:r>
              <a:rPr lang="pt-BR" sz="2800" dirty="0" smtClean="0"/>
              <a:t>(+) =&gt; Manutenção</a:t>
            </a:r>
          </a:p>
          <a:p>
            <a:r>
              <a:rPr lang="pt-BR" sz="2800" dirty="0" smtClean="0"/>
              <a:t>(+) =&gt; Portabilidade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772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3º - Arquitetura da Linguagem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C-) Hibrida (Java (SUN), Python, </a:t>
            </a:r>
            <a:r>
              <a:rPr lang="pt-BR" sz="2400" dirty="0" err="1" smtClean="0">
                <a:solidFill>
                  <a:schemeClr val="tx1"/>
                </a:solidFill>
              </a:rPr>
              <a:t>.Net</a:t>
            </a:r>
            <a:r>
              <a:rPr lang="pt-BR" sz="2400" dirty="0" smtClean="0">
                <a:solidFill>
                  <a:schemeClr val="tx1"/>
                </a:solidFill>
              </a:rPr>
              <a:t> ... 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045295" y="3310128"/>
            <a:ext cx="1694601" cy="3638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065" y="309654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Codigo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52195" y="2950886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38744" y="3125462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Objeto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34783" y="1196752"/>
            <a:ext cx="3564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(+/-) =&gt; Desempenho</a:t>
            </a:r>
          </a:p>
          <a:p>
            <a:r>
              <a:rPr lang="pt-BR" sz="2000" dirty="0" smtClean="0"/>
              <a:t>(+) =&gt; Segurança autoral (plágio)</a:t>
            </a:r>
          </a:p>
          <a:p>
            <a:r>
              <a:rPr lang="pt-BR" sz="2000" dirty="0" smtClean="0"/>
              <a:t>(-) =&gt; Manutenção</a:t>
            </a:r>
          </a:p>
          <a:p>
            <a:r>
              <a:rPr lang="pt-BR" sz="2000" dirty="0" smtClean="0"/>
              <a:t>(+) =&gt; Portabilidade</a:t>
            </a:r>
            <a:endParaRPr lang="pt-BR" sz="2000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5346172" y="3281206"/>
            <a:ext cx="2106148" cy="47115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758846" y="2918620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31032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64360" y="3717032"/>
            <a:ext cx="798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java</a:t>
            </a:r>
            <a:r>
              <a:rPr lang="pt-BR" dirty="0" smtClean="0"/>
              <a:t>			     .</a:t>
            </a:r>
            <a:r>
              <a:rPr lang="pt-BR" dirty="0" err="1" smtClean="0"/>
              <a:t>class</a:t>
            </a:r>
            <a:r>
              <a:rPr lang="pt-BR" dirty="0" smtClean="0"/>
              <a:t>		         JVM (Java Virtual </a:t>
            </a:r>
            <a:r>
              <a:rPr lang="pt-BR" dirty="0" err="1" smtClean="0"/>
              <a:t>Machine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			     .</a:t>
            </a:r>
            <a:r>
              <a:rPr lang="pt-BR" dirty="0" err="1" smtClean="0"/>
              <a:t>pyc</a:t>
            </a:r>
            <a:r>
              <a:rPr lang="pt-BR" dirty="0" smtClean="0"/>
              <a:t>		         PVM (Python...)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vb</a:t>
            </a:r>
            <a:r>
              <a:rPr lang="pt-BR" dirty="0" smtClean="0"/>
              <a:t>               		     .</a:t>
            </a:r>
            <a:r>
              <a:rPr lang="pt-BR" dirty="0" err="1" smtClean="0"/>
              <a:t>dll</a:t>
            </a:r>
            <a:r>
              <a:rPr lang="pt-BR" dirty="0" smtClean="0"/>
              <a:t>/.</a:t>
            </a:r>
            <a:r>
              <a:rPr lang="pt-BR" dirty="0" err="1" smtClean="0"/>
              <a:t>ocx</a:t>
            </a:r>
            <a:r>
              <a:rPr lang="pt-BR" dirty="0" smtClean="0"/>
              <a:t>/.com              Framework 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296" y="1340768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Promete: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Reaproveitamento de código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Manutenção assertiva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Desenvolvimento em paralelo (</a:t>
            </a:r>
            <a:r>
              <a:rPr lang="pt-BR" sz="2400" dirty="0" err="1" smtClean="0"/>
              <a:t>Agile</a:t>
            </a:r>
            <a:r>
              <a:rPr lang="pt-BR" sz="24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endParaRPr lang="pt-BR" sz="2400" dirty="0"/>
          </a:p>
          <a:p>
            <a:r>
              <a:rPr lang="pt-BR" sz="2400" dirty="0" smtClean="0"/>
              <a:t>4 Pilares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Abstração (Análise =&gt; Projeto)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Encapsulamento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???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???</a:t>
            </a:r>
          </a:p>
          <a:p>
            <a:pPr marL="457200" indent="-457200">
              <a:buFontTx/>
              <a:buChar char="-"/>
            </a:pPr>
            <a:endParaRPr lang="pt-BR" sz="2400" dirty="0"/>
          </a:p>
          <a:p>
            <a:r>
              <a:rPr lang="pt-BR" sz="2400" dirty="0" smtClean="0"/>
              <a:t>Ciclo de Vida</a:t>
            </a:r>
          </a:p>
          <a:p>
            <a:r>
              <a:rPr lang="pt-BR" sz="2400" dirty="0" smtClean="0"/>
              <a:t>Análise ==</a:t>
            </a:r>
            <a:r>
              <a:rPr lang="pt-BR" sz="2400" dirty="0" smtClean="0">
                <a:sym typeface="Wingdings" pitchFamily="2" charset="2"/>
              </a:rPr>
              <a:t> Projeto = Programação</a:t>
            </a:r>
            <a:endParaRPr lang="pt-BR" sz="2400" dirty="0"/>
          </a:p>
          <a:p>
            <a:pPr marL="457200" indent="-457200">
              <a:buFontTx/>
              <a:buChar char="-"/>
            </a:pPr>
            <a:endParaRPr lang="pt-BR" sz="2400" dirty="0" smtClean="0"/>
          </a:p>
          <a:p>
            <a:pPr marL="457200" indent="-457200">
              <a:buFontTx/>
              <a:buChar char="-"/>
            </a:pPr>
            <a:endParaRPr lang="pt-BR" sz="2400" dirty="0"/>
          </a:p>
          <a:p>
            <a:pPr marL="457200" indent="-457200">
              <a:buFontTx/>
              <a:buChar char="-"/>
            </a:pPr>
            <a:endParaRPr lang="pt-BR" sz="2400" dirty="0" smtClean="0"/>
          </a:p>
          <a:p>
            <a:pPr marL="457200" indent="-457200">
              <a:buFontTx/>
              <a:buChar char="-"/>
            </a:pP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626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pt-BR" dirty="0" smtClean="0"/>
              <a:t>Aplicação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59632" y="2276872"/>
            <a:ext cx="655272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07704" y="2636912"/>
            <a:ext cx="3276364" cy="315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60528" y="229646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56176" y="231658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frontend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80112" y="2636912"/>
            <a:ext cx="2052228" cy="3195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30" y="3629045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8259225" y="45457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usuario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90881" y="2948751"/>
            <a:ext cx="110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HTML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7049944" y="3961624"/>
            <a:ext cx="103148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16016" y="3140968"/>
            <a:ext cx="1572414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217658" y="2959406"/>
            <a:ext cx="1412540" cy="22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3217657" y="3640461"/>
            <a:ext cx="14125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633185" y="471254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17658" y="2959406"/>
            <a:ext cx="147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Implementação</a:t>
            </a:r>
          </a:p>
          <a:p>
            <a:pPr algn="ctr"/>
            <a:r>
              <a:rPr lang="pt-BR" sz="1600" dirty="0" smtClean="0"/>
              <a:t>(</a:t>
            </a:r>
            <a:r>
              <a:rPr lang="pt-BR" sz="1600" dirty="0" err="1" smtClean="0"/>
              <a:t>main</a:t>
            </a:r>
            <a:r>
              <a:rPr lang="pt-BR" sz="1600" dirty="0" smtClean="0"/>
              <a:t>())</a:t>
            </a:r>
            <a:endParaRPr lang="pt-BR" sz="16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771800" y="4898303"/>
            <a:ext cx="86993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123728" y="471254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BD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708125" y="1772816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21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323</Words>
  <Application>Microsoft Office PowerPoint</Application>
  <PresentationFormat>Apresentação na tela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Linguagem de Programação</vt:lpstr>
      <vt:lpstr>Linguagem de Programação</vt:lpstr>
      <vt:lpstr>Linguagem de Programação</vt:lpstr>
      <vt:lpstr>Linguagem de Programação</vt:lpstr>
      <vt:lpstr>Linguagem de Programação</vt:lpstr>
      <vt:lpstr>POO</vt:lpstr>
      <vt:lpstr>Aplicação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</dc:title>
  <dc:creator>Usuário do Windows</dc:creator>
  <cp:lastModifiedBy>Usuário do Windows</cp:lastModifiedBy>
  <cp:revision>12</cp:revision>
  <dcterms:created xsi:type="dcterms:W3CDTF">2021-05-24T13:32:02Z</dcterms:created>
  <dcterms:modified xsi:type="dcterms:W3CDTF">2021-06-02T21:01:59Z</dcterms:modified>
</cp:coreProperties>
</file>