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559D2-64F5-4C9A-AE77-3DE7F8A3A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6A1E50-957D-4945-8843-FBB8DEE98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D4E20A-F692-4EF4-9A54-28EB7C7C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D08-8836-4B56-857F-F3233449656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241BAD-BC8E-4C48-90E9-422657FE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6B892F-D0B9-4AA4-8C27-2D209D32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E237-55C4-47FD-814D-CCBD825BFD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4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4B8A6-FE4A-4287-BA40-CD834927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52C740-75FB-4B23-8369-89150C9C1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427795-FA70-4BBA-895F-C76FD69F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D08-8836-4B56-857F-F3233449656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3C07D-C60F-463F-86A5-1B22A1CE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7FC45E-BE83-4598-B2F7-037C6AA9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E237-55C4-47FD-814D-CCBD825BFD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7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92CB00-06C5-4373-83EB-936680A18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1E1417-5230-4AAC-8E35-8D48B7BA3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44D503-A657-445D-9FC9-7F81528C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D08-8836-4B56-857F-F3233449656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5EF9EA-78B7-4A7B-9845-03F65D52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6E5AF2-8BA0-4EA3-9724-739A9EA6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E237-55C4-47FD-814D-CCBD825BFD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7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ED022-8DF1-4EA0-8947-AE6B82ABD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8C7E08-1DDC-4C4F-A84F-68EBE9AEB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8DD96E-FF66-4DCE-BA5A-15C95E2C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D08-8836-4B56-857F-F3233449656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C23FE3-89D9-4042-89FF-570FDCEF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6B1122-5AC5-410B-9C2D-F0FD916E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E237-55C4-47FD-814D-CCBD825BFD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4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0A699-8557-4C2A-9A27-FC581AEC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55C321-5D40-46D1-8A0C-ED9228D92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7EB585-E4CF-42A0-A03D-0859D52BB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D08-8836-4B56-857F-F3233449656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922AB2-A1B6-4BCC-9346-8B36FCDC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F24580-84DF-4145-914C-689880EC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E237-55C4-47FD-814D-CCBD825BFD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3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C3D4E-B32F-4504-A45D-E4DF793B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8D3F53-3CE8-4B70-AB07-FA2A36E76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D6D714-5F4A-4C35-A7D2-C23199430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F13313-2FE4-4A0B-ABE0-FB0875916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D08-8836-4B56-857F-F3233449656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FFFF33-FDEF-4EC9-9408-46AF847A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777869-A836-464F-B8E9-6F810F34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E237-55C4-47FD-814D-CCBD825BFD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8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673FE-2680-4A41-ADA7-2D675E8AC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1C28C2-F018-4345-B0E5-D067C81C0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475F51-9BD6-4939-856C-8B05CA742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677A4C8-26A5-4EE6-B3EF-F9F3396CA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AD28F6-D590-4362-9E69-1D639D680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A8A4DD2-C95F-464F-B029-FA72B248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D08-8836-4B56-857F-F3233449656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F2389BC-C0B1-40B0-B12A-03C96A25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F95F210-ACC8-4227-8F11-877B8245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E237-55C4-47FD-814D-CCBD825BFD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7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B6865-E227-4B9E-B9A6-C875BD66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F98854B-D715-488B-B774-5D75A1EA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D08-8836-4B56-857F-F3233449656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0168AF-6322-4090-97D9-88AFB8F55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E2158B-D31C-4A3F-BAEB-C9491769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E237-55C4-47FD-814D-CCBD825BFD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2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D41D2EB-A40C-4BA6-8E6E-B75F34A92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D08-8836-4B56-857F-F3233449656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7CE3F1-AC0B-43DC-B10D-1082A161E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FA4275-5256-4E3E-9CA3-D5A38C07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E237-55C4-47FD-814D-CCBD825BFD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A6466-402D-48DB-AF56-6AFC5A74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718153-5164-4E5D-B426-2DE3CC538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5E8345-9AF8-43DF-A82D-9E030E924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2C7A27-72EF-4F2D-8072-8D3CBBDF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D08-8836-4B56-857F-F3233449656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21A991-0021-4F5C-A5FF-6CADD372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2FBB7B-8925-40EF-A03B-506DE89C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E237-55C4-47FD-814D-CCBD825BFD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7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DB71B-5728-488D-B2FF-F6EBDE80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47364A-3706-4E11-B8BD-37D00A3CF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4BB545-7E6F-40AE-B0F1-139BDCFBD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F88683-1DE0-4365-9ED4-065F36C6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D08-8836-4B56-857F-F3233449656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66DBF3-3D5A-45FC-8BCF-AEDE3E76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A5C30F-AC96-44FA-A7A3-1FBF35DC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E237-55C4-47FD-814D-CCBD825BFD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F3DBC57-7E11-43A6-8410-53788DA8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4E5248-06EB-420B-ACF7-46AB35B9C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2CC21A-A87E-4359-8DED-9FF3D80704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E0D08-8836-4B56-857F-F3233449656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F1D610-49B1-4359-A824-5BECEBC21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FE8F92-AC4F-4C5F-B538-308E04976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0E237-55C4-47FD-814D-CCBD825BFD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0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5C6D7C9-ED7E-41B8-8A7E-6C571FB1FB2B}"/>
              </a:ext>
            </a:extLst>
          </p:cNvPr>
          <p:cNvSpPr txBox="1"/>
          <p:nvPr/>
        </p:nvSpPr>
        <p:spPr>
          <a:xfrm>
            <a:off x="3640299" y="388387"/>
            <a:ext cx="5139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Características das linguagens</a:t>
            </a:r>
            <a:endParaRPr lang="en-US" sz="3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228AB5-525D-4DC4-94C5-B57DC125E589}"/>
              </a:ext>
            </a:extLst>
          </p:cNvPr>
          <p:cNvSpPr txBox="1"/>
          <p:nvPr/>
        </p:nvSpPr>
        <p:spPr>
          <a:xfrm>
            <a:off x="1095375" y="1095375"/>
            <a:ext cx="1076325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1º-) Paradigma (forma de pensar)</a:t>
            </a:r>
          </a:p>
          <a:p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Estruturado =&gt; funcionamento. Como funciona?</a:t>
            </a:r>
          </a:p>
          <a:p>
            <a:r>
              <a:rPr lang="pt-BR" sz="2800" dirty="0"/>
              <a:t> Como funciona a venda? Como funciona a compra? </a:t>
            </a:r>
          </a:p>
          <a:p>
            <a:r>
              <a:rPr lang="pt-BR" sz="2800" dirty="0"/>
              <a:t>Como funciona o seu estoque?</a:t>
            </a:r>
          </a:p>
          <a:p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Orientado</a:t>
            </a:r>
            <a:r>
              <a:rPr lang="en-US" sz="2800" dirty="0"/>
              <a:t> a </a:t>
            </a:r>
            <a:r>
              <a:rPr lang="en-US" sz="2800" dirty="0" err="1"/>
              <a:t>Objetos</a:t>
            </a:r>
            <a:r>
              <a:rPr lang="en-US" sz="2800" dirty="0"/>
              <a:t> =&gt; </a:t>
            </a:r>
            <a:r>
              <a:rPr lang="en-US" sz="2800" dirty="0" err="1"/>
              <a:t>quem</a:t>
            </a:r>
            <a:r>
              <a:rPr lang="en-US" sz="2800" dirty="0"/>
              <a:t> </a:t>
            </a:r>
            <a:r>
              <a:rPr lang="en-US" sz="2800" dirty="0" err="1"/>
              <a:t>participa</a:t>
            </a:r>
            <a:r>
              <a:rPr lang="en-US" sz="2800" dirty="0"/>
              <a:t>? O que </a:t>
            </a:r>
            <a:r>
              <a:rPr lang="en-US" sz="2800" dirty="0" err="1"/>
              <a:t>participa</a:t>
            </a:r>
            <a:r>
              <a:rPr lang="en-US" sz="2800" dirty="0"/>
              <a:t>? Como </a:t>
            </a:r>
            <a:r>
              <a:rPr lang="en-US" sz="2800" dirty="0" err="1"/>
              <a:t>participa</a:t>
            </a:r>
            <a:r>
              <a:rPr lang="en-US" sz="2800" dirty="0"/>
              <a:t>?</a:t>
            </a:r>
          </a:p>
          <a:p>
            <a:r>
              <a:rPr lang="en-US" sz="2800" dirty="0" err="1"/>
              <a:t>Cliente</a:t>
            </a:r>
            <a:r>
              <a:rPr lang="en-US" sz="2800" dirty="0"/>
              <a:t> =&gt; o que </a:t>
            </a:r>
            <a:r>
              <a:rPr lang="en-US" sz="2800" dirty="0" err="1"/>
              <a:t>você</a:t>
            </a:r>
            <a:r>
              <a:rPr lang="en-US" sz="2800" dirty="0"/>
              <a:t> </a:t>
            </a:r>
            <a:r>
              <a:rPr lang="en-US" sz="2800" dirty="0" err="1"/>
              <a:t>precisa</a:t>
            </a:r>
            <a:r>
              <a:rPr lang="en-US" sz="2800" dirty="0"/>
              <a:t>?</a:t>
            </a:r>
          </a:p>
          <a:p>
            <a:r>
              <a:rPr lang="en-US" sz="2800" dirty="0"/>
              <a:t>Venda =&gt; o que </a:t>
            </a:r>
            <a:r>
              <a:rPr lang="en-US" sz="2800" dirty="0" err="1"/>
              <a:t>você</a:t>
            </a:r>
            <a:r>
              <a:rPr lang="en-US" sz="2800" dirty="0"/>
              <a:t> </a:t>
            </a:r>
            <a:r>
              <a:rPr lang="en-US" sz="2800" dirty="0" err="1"/>
              <a:t>precisa</a:t>
            </a:r>
            <a:r>
              <a:rPr lang="en-US" sz="2800" dirty="0"/>
              <a:t>?</a:t>
            </a:r>
          </a:p>
          <a:p>
            <a:r>
              <a:rPr lang="en-US" sz="2800" dirty="0" err="1"/>
              <a:t>Produto</a:t>
            </a:r>
            <a:r>
              <a:rPr lang="en-US" sz="2800" dirty="0"/>
              <a:t> =&gt; o que </a:t>
            </a:r>
            <a:r>
              <a:rPr lang="en-US" sz="2800" dirty="0" err="1"/>
              <a:t>você</a:t>
            </a:r>
            <a:r>
              <a:rPr lang="en-US" sz="2800" dirty="0"/>
              <a:t> </a:t>
            </a:r>
            <a:r>
              <a:rPr lang="en-US" sz="2800" dirty="0" err="1"/>
              <a:t>precisa</a:t>
            </a:r>
            <a:r>
              <a:rPr lang="en-US" sz="2800" dirty="0"/>
              <a:t>?</a:t>
            </a:r>
          </a:p>
          <a:p>
            <a:endParaRPr lang="en-US" sz="2800" dirty="0"/>
          </a:p>
          <a:p>
            <a:r>
              <a:rPr lang="en-US" sz="2800" dirty="0"/>
              <a:t>POG =&gt; </a:t>
            </a:r>
            <a:r>
              <a:rPr lang="en-US" sz="2800" dirty="0" err="1"/>
              <a:t>Programação</a:t>
            </a:r>
            <a:r>
              <a:rPr lang="en-US" sz="2800" dirty="0"/>
              <a:t> </a:t>
            </a:r>
            <a:r>
              <a:rPr lang="en-US" sz="2800" dirty="0" err="1"/>
              <a:t>orientada</a:t>
            </a:r>
            <a:r>
              <a:rPr lang="en-US" sz="2800" dirty="0"/>
              <a:t> a </a:t>
            </a:r>
            <a:r>
              <a:rPr lang="en-US" sz="2800" dirty="0" err="1"/>
              <a:t>gambiarra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489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5C6D7C9-ED7E-41B8-8A7E-6C571FB1FB2B}"/>
              </a:ext>
            </a:extLst>
          </p:cNvPr>
          <p:cNvSpPr txBox="1"/>
          <p:nvPr/>
        </p:nvSpPr>
        <p:spPr>
          <a:xfrm>
            <a:off x="3640299" y="388387"/>
            <a:ext cx="5139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Características das linguagens</a:t>
            </a:r>
            <a:endParaRPr lang="en-US" sz="3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228AB5-525D-4DC4-94C5-B57DC125E589}"/>
              </a:ext>
            </a:extLst>
          </p:cNvPr>
          <p:cNvSpPr txBox="1"/>
          <p:nvPr/>
        </p:nvSpPr>
        <p:spPr>
          <a:xfrm>
            <a:off x="1123950" y="1581150"/>
            <a:ext cx="10763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2º-) Nível  (forma de “escrever” os comandos)</a:t>
            </a:r>
          </a:p>
          <a:p>
            <a:endParaRPr lang="pt-BR" sz="2800" dirty="0"/>
          </a:p>
        </p:txBody>
      </p:sp>
      <p:sp>
        <p:nvSpPr>
          <p:cNvPr id="2" name="Seta: da Esquerda para a Direita 1">
            <a:extLst>
              <a:ext uri="{FF2B5EF4-FFF2-40B4-BE49-F238E27FC236}">
                <a16:creationId xmlns:a16="http://schemas.microsoft.com/office/drawing/2014/main" id="{3794225F-40C8-444E-8029-ACCD24D09241}"/>
              </a:ext>
            </a:extLst>
          </p:cNvPr>
          <p:cNvSpPr/>
          <p:nvPr/>
        </p:nvSpPr>
        <p:spPr>
          <a:xfrm>
            <a:off x="2200275" y="3352800"/>
            <a:ext cx="6848475" cy="4191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A2A3665-48FE-4DB7-9320-AF2514FA9807}"/>
              </a:ext>
            </a:extLst>
          </p:cNvPr>
          <p:cNvSpPr txBox="1"/>
          <p:nvPr/>
        </p:nvSpPr>
        <p:spPr>
          <a:xfrm>
            <a:off x="1123950" y="2782669"/>
            <a:ext cx="3180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Alto Nível – Linguagem Humana</a:t>
            </a:r>
          </a:p>
          <a:p>
            <a:r>
              <a:rPr lang="pt-BR" dirty="0" err="1"/>
              <a:t>Visualg</a:t>
            </a: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ED91BF3-EFB1-4AFF-990A-62E070DE3C7A}"/>
              </a:ext>
            </a:extLst>
          </p:cNvPr>
          <p:cNvSpPr txBox="1"/>
          <p:nvPr/>
        </p:nvSpPr>
        <p:spPr>
          <a:xfrm>
            <a:off x="7231169" y="2751951"/>
            <a:ext cx="3635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Baixo Nível – Linguagem de Máquina</a:t>
            </a:r>
          </a:p>
          <a:p>
            <a:pPr algn="ctr"/>
            <a:r>
              <a:rPr lang="pt-BR" dirty="0"/>
              <a:t>Assembler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6B41B69-5453-4BEC-9310-70582494A334}"/>
              </a:ext>
            </a:extLst>
          </p:cNvPr>
          <p:cNvSpPr txBox="1"/>
          <p:nvPr/>
        </p:nvSpPr>
        <p:spPr>
          <a:xfrm>
            <a:off x="5191331" y="3105388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Java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B257B2C-DED8-426C-B7EE-9F65C1749580}"/>
              </a:ext>
            </a:extLst>
          </p:cNvPr>
          <p:cNvSpPr txBox="1"/>
          <p:nvPr/>
        </p:nvSpPr>
        <p:spPr>
          <a:xfrm>
            <a:off x="6116005" y="310538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405DF18-2C72-4937-A020-8FC83BCA3A52}"/>
              </a:ext>
            </a:extLst>
          </p:cNvPr>
          <p:cNvSpPr txBox="1"/>
          <p:nvPr/>
        </p:nvSpPr>
        <p:spPr>
          <a:xfrm>
            <a:off x="3810484" y="3105388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Python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1EB020A-4EE6-4042-A7BF-73541C8B4FA8}"/>
              </a:ext>
            </a:extLst>
          </p:cNvPr>
          <p:cNvSpPr txBox="1"/>
          <p:nvPr/>
        </p:nvSpPr>
        <p:spPr>
          <a:xfrm>
            <a:off x="5614494" y="3675519"/>
            <a:ext cx="62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Xpto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5C6D7C9-ED7E-41B8-8A7E-6C571FB1FB2B}"/>
              </a:ext>
            </a:extLst>
          </p:cNvPr>
          <p:cNvSpPr txBox="1"/>
          <p:nvPr/>
        </p:nvSpPr>
        <p:spPr>
          <a:xfrm>
            <a:off x="3640299" y="388387"/>
            <a:ext cx="5139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Características das linguagens</a:t>
            </a:r>
            <a:endParaRPr lang="en-US" sz="3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228AB5-525D-4DC4-94C5-B57DC125E589}"/>
              </a:ext>
            </a:extLst>
          </p:cNvPr>
          <p:cNvSpPr txBox="1"/>
          <p:nvPr/>
        </p:nvSpPr>
        <p:spPr>
          <a:xfrm>
            <a:off x="1123950" y="1581150"/>
            <a:ext cx="107632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3º-) Sua arquitetura</a:t>
            </a:r>
          </a:p>
          <a:p>
            <a:r>
              <a:rPr lang="pt-BR" sz="2800" dirty="0"/>
              <a:t>a-) Compilada (C, C++, Python, </a:t>
            </a:r>
            <a:r>
              <a:rPr lang="pt-BR" sz="2800" dirty="0" err="1"/>
              <a:t>Cobol</a:t>
            </a:r>
            <a:r>
              <a:rPr lang="pt-BR" sz="2800" dirty="0"/>
              <a:t>...) :</a:t>
            </a:r>
          </a:p>
          <a:p>
            <a:endParaRPr lang="pt-BR" sz="2800" dirty="0"/>
          </a:p>
        </p:txBody>
      </p:sp>
      <p:sp>
        <p:nvSpPr>
          <p:cNvPr id="2" name="Seta: da Esquerda para a Direita 1">
            <a:extLst>
              <a:ext uri="{FF2B5EF4-FFF2-40B4-BE49-F238E27FC236}">
                <a16:creationId xmlns:a16="http://schemas.microsoft.com/office/drawing/2014/main" id="{3794225F-40C8-444E-8029-ACCD24D09241}"/>
              </a:ext>
            </a:extLst>
          </p:cNvPr>
          <p:cNvSpPr/>
          <p:nvPr/>
        </p:nvSpPr>
        <p:spPr>
          <a:xfrm>
            <a:off x="2200275" y="3352800"/>
            <a:ext cx="6848475" cy="4191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6B41B69-5453-4BEC-9310-70582494A334}"/>
              </a:ext>
            </a:extLst>
          </p:cNvPr>
          <p:cNvSpPr txBox="1"/>
          <p:nvPr/>
        </p:nvSpPr>
        <p:spPr>
          <a:xfrm>
            <a:off x="4984112" y="3105388"/>
            <a:ext cx="12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Compilação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B257B2C-DED8-426C-B7EE-9F65C1749580}"/>
              </a:ext>
            </a:extLst>
          </p:cNvPr>
          <p:cNvSpPr txBox="1"/>
          <p:nvPr/>
        </p:nvSpPr>
        <p:spPr>
          <a:xfrm>
            <a:off x="8779654" y="3834646"/>
            <a:ext cx="238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Arquivo executável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405DF18-2C72-4937-A020-8FC83BCA3A52}"/>
              </a:ext>
            </a:extLst>
          </p:cNvPr>
          <p:cNvSpPr txBox="1"/>
          <p:nvPr/>
        </p:nvSpPr>
        <p:spPr>
          <a:xfrm>
            <a:off x="1347862" y="3877211"/>
            <a:ext cx="14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Código Fonte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E9A5A45-FD6C-414D-84B8-573FDF077F35}"/>
              </a:ext>
            </a:extLst>
          </p:cNvPr>
          <p:cNvSpPr txBox="1"/>
          <p:nvPr/>
        </p:nvSpPr>
        <p:spPr>
          <a:xfrm>
            <a:off x="3986468" y="4322743"/>
            <a:ext cx="376186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(+) =&gt; desempenho</a:t>
            </a:r>
          </a:p>
          <a:p>
            <a:r>
              <a:rPr lang="pt-BR" sz="2800" dirty="0"/>
              <a:t>(+) =&gt; segurança (plágio)</a:t>
            </a:r>
          </a:p>
          <a:p>
            <a:r>
              <a:rPr lang="pt-BR" sz="2800" dirty="0"/>
              <a:t>(-) =&gt; manutenção</a:t>
            </a:r>
          </a:p>
          <a:p>
            <a:r>
              <a:rPr lang="pt-BR" sz="2800" dirty="0"/>
              <a:t>(-) =&gt; portabilidade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540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5C6D7C9-ED7E-41B8-8A7E-6C571FB1FB2B}"/>
              </a:ext>
            </a:extLst>
          </p:cNvPr>
          <p:cNvSpPr txBox="1"/>
          <p:nvPr/>
        </p:nvSpPr>
        <p:spPr>
          <a:xfrm>
            <a:off x="3640299" y="388387"/>
            <a:ext cx="5139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Características das linguagens</a:t>
            </a:r>
            <a:endParaRPr lang="en-US" sz="3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228AB5-525D-4DC4-94C5-B57DC125E589}"/>
              </a:ext>
            </a:extLst>
          </p:cNvPr>
          <p:cNvSpPr txBox="1"/>
          <p:nvPr/>
        </p:nvSpPr>
        <p:spPr>
          <a:xfrm>
            <a:off x="1123950" y="1581150"/>
            <a:ext cx="107632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3º-) Sua arquitetura</a:t>
            </a:r>
          </a:p>
          <a:p>
            <a:r>
              <a:rPr lang="pt-BR" sz="2800" dirty="0"/>
              <a:t>b-) Interpretada (Basic, </a:t>
            </a:r>
            <a:r>
              <a:rPr lang="pt-BR" sz="2800" dirty="0" err="1"/>
              <a:t>Javascript</a:t>
            </a:r>
            <a:r>
              <a:rPr lang="pt-BR" sz="2800" dirty="0"/>
              <a:t>, Python):</a:t>
            </a:r>
          </a:p>
          <a:p>
            <a:endParaRPr lang="pt-BR" sz="2800" dirty="0"/>
          </a:p>
        </p:txBody>
      </p:sp>
      <p:sp>
        <p:nvSpPr>
          <p:cNvPr id="2" name="Seta: da Esquerda para a Direita 1">
            <a:extLst>
              <a:ext uri="{FF2B5EF4-FFF2-40B4-BE49-F238E27FC236}">
                <a16:creationId xmlns:a16="http://schemas.microsoft.com/office/drawing/2014/main" id="{3794225F-40C8-444E-8029-ACCD24D09241}"/>
              </a:ext>
            </a:extLst>
          </p:cNvPr>
          <p:cNvSpPr/>
          <p:nvPr/>
        </p:nvSpPr>
        <p:spPr>
          <a:xfrm>
            <a:off x="2200275" y="3352800"/>
            <a:ext cx="6848475" cy="4191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6B41B69-5453-4BEC-9310-70582494A334}"/>
              </a:ext>
            </a:extLst>
          </p:cNvPr>
          <p:cNvSpPr txBox="1"/>
          <p:nvPr/>
        </p:nvSpPr>
        <p:spPr>
          <a:xfrm>
            <a:off x="4984112" y="3105388"/>
            <a:ext cx="145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Interpretação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B257B2C-DED8-426C-B7EE-9F65C1749580}"/>
              </a:ext>
            </a:extLst>
          </p:cNvPr>
          <p:cNvSpPr txBox="1"/>
          <p:nvPr/>
        </p:nvSpPr>
        <p:spPr>
          <a:xfrm>
            <a:off x="8779654" y="3834646"/>
            <a:ext cx="238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Passa por um Software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405DF18-2C72-4937-A020-8FC83BCA3A52}"/>
              </a:ext>
            </a:extLst>
          </p:cNvPr>
          <p:cNvSpPr txBox="1"/>
          <p:nvPr/>
        </p:nvSpPr>
        <p:spPr>
          <a:xfrm>
            <a:off x="1347862" y="3877211"/>
            <a:ext cx="14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Código Fonte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E9A5A45-FD6C-414D-84B8-573FDF077F35}"/>
              </a:ext>
            </a:extLst>
          </p:cNvPr>
          <p:cNvSpPr txBox="1"/>
          <p:nvPr/>
        </p:nvSpPr>
        <p:spPr>
          <a:xfrm>
            <a:off x="3995993" y="4368909"/>
            <a:ext cx="36929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(-) =&gt; desempenho</a:t>
            </a:r>
          </a:p>
          <a:p>
            <a:r>
              <a:rPr lang="pt-BR" sz="2800" dirty="0"/>
              <a:t>(-) =&gt; segurança (plágio)</a:t>
            </a:r>
          </a:p>
          <a:p>
            <a:r>
              <a:rPr lang="pt-BR" sz="2800" dirty="0"/>
              <a:t>(+) =&gt; manutenção</a:t>
            </a:r>
          </a:p>
          <a:p>
            <a:r>
              <a:rPr lang="pt-BR" sz="2800" dirty="0"/>
              <a:t>(+) =&gt; portabilidade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331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5C6D7C9-ED7E-41B8-8A7E-6C571FB1FB2B}"/>
              </a:ext>
            </a:extLst>
          </p:cNvPr>
          <p:cNvSpPr txBox="1"/>
          <p:nvPr/>
        </p:nvSpPr>
        <p:spPr>
          <a:xfrm>
            <a:off x="3640299" y="388387"/>
            <a:ext cx="5139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Características das linguagens</a:t>
            </a:r>
            <a:endParaRPr lang="en-US" sz="3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228AB5-525D-4DC4-94C5-B57DC125E589}"/>
              </a:ext>
            </a:extLst>
          </p:cNvPr>
          <p:cNvSpPr txBox="1"/>
          <p:nvPr/>
        </p:nvSpPr>
        <p:spPr>
          <a:xfrm>
            <a:off x="1123950" y="1581150"/>
            <a:ext cx="107632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3º-) Sua arquitetura</a:t>
            </a:r>
          </a:p>
          <a:p>
            <a:r>
              <a:rPr lang="pt-BR" sz="2800" dirty="0"/>
              <a:t>c-) Hibrida:</a:t>
            </a:r>
          </a:p>
          <a:p>
            <a:endParaRPr lang="pt-BR" sz="2800" dirty="0"/>
          </a:p>
        </p:txBody>
      </p:sp>
      <p:sp>
        <p:nvSpPr>
          <p:cNvPr id="2" name="Seta: da Esquerda para a Direita 1">
            <a:extLst>
              <a:ext uri="{FF2B5EF4-FFF2-40B4-BE49-F238E27FC236}">
                <a16:creationId xmlns:a16="http://schemas.microsoft.com/office/drawing/2014/main" id="{3794225F-40C8-444E-8029-ACCD24D09241}"/>
              </a:ext>
            </a:extLst>
          </p:cNvPr>
          <p:cNvSpPr/>
          <p:nvPr/>
        </p:nvSpPr>
        <p:spPr>
          <a:xfrm>
            <a:off x="6200775" y="3352800"/>
            <a:ext cx="2847975" cy="4191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6B41B69-5453-4BEC-9310-70582494A334}"/>
              </a:ext>
            </a:extLst>
          </p:cNvPr>
          <p:cNvSpPr txBox="1"/>
          <p:nvPr/>
        </p:nvSpPr>
        <p:spPr>
          <a:xfrm>
            <a:off x="6895620" y="3031063"/>
            <a:ext cx="145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Interpretação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B257B2C-DED8-426C-B7EE-9F65C1749580}"/>
              </a:ext>
            </a:extLst>
          </p:cNvPr>
          <p:cNvSpPr txBox="1"/>
          <p:nvPr/>
        </p:nvSpPr>
        <p:spPr>
          <a:xfrm>
            <a:off x="8779654" y="3834646"/>
            <a:ext cx="238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405DF18-2C72-4937-A020-8FC83BCA3A52}"/>
              </a:ext>
            </a:extLst>
          </p:cNvPr>
          <p:cNvSpPr txBox="1"/>
          <p:nvPr/>
        </p:nvSpPr>
        <p:spPr>
          <a:xfrm>
            <a:off x="1347862" y="3877211"/>
            <a:ext cx="14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Código Fonte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E9A5A45-FD6C-414D-84B8-573FDF077F35}"/>
              </a:ext>
            </a:extLst>
          </p:cNvPr>
          <p:cNvSpPr txBox="1"/>
          <p:nvPr/>
        </p:nvSpPr>
        <p:spPr>
          <a:xfrm>
            <a:off x="7918678" y="973162"/>
            <a:ext cx="39685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(++/-) =&gt; desempenho</a:t>
            </a:r>
          </a:p>
          <a:p>
            <a:r>
              <a:rPr lang="pt-BR" sz="2800" dirty="0"/>
              <a:t>(+) =&gt; segurança (plágio)</a:t>
            </a:r>
          </a:p>
          <a:p>
            <a:r>
              <a:rPr lang="pt-BR" sz="2800" dirty="0"/>
              <a:t>(-) =&gt; manutenção</a:t>
            </a:r>
          </a:p>
          <a:p>
            <a:r>
              <a:rPr lang="pt-BR" sz="2800" dirty="0"/>
              <a:t>(++++++) =&gt; portabilidade</a:t>
            </a:r>
            <a:endParaRPr lang="en-US" sz="2800" dirty="0"/>
          </a:p>
        </p:txBody>
      </p:sp>
      <p:sp>
        <p:nvSpPr>
          <p:cNvPr id="11" name="Seta: da Esquerda para a Direita 10">
            <a:extLst>
              <a:ext uri="{FF2B5EF4-FFF2-40B4-BE49-F238E27FC236}">
                <a16:creationId xmlns:a16="http://schemas.microsoft.com/office/drawing/2014/main" id="{86CB6D30-D792-48CB-9ECF-B293015565BD}"/>
              </a:ext>
            </a:extLst>
          </p:cNvPr>
          <p:cNvSpPr/>
          <p:nvPr/>
        </p:nvSpPr>
        <p:spPr>
          <a:xfrm>
            <a:off x="2200275" y="3352800"/>
            <a:ext cx="3609975" cy="4191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4C9C480-F552-49CD-A899-7A55DDE0132B}"/>
              </a:ext>
            </a:extLst>
          </p:cNvPr>
          <p:cNvSpPr txBox="1"/>
          <p:nvPr/>
        </p:nvSpPr>
        <p:spPr>
          <a:xfrm>
            <a:off x="3311140" y="3034933"/>
            <a:ext cx="138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Compilação</a:t>
            </a:r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85D46D-2951-42B5-A029-84C693EDEA04}"/>
              </a:ext>
            </a:extLst>
          </p:cNvPr>
          <p:cNvSpPr txBox="1"/>
          <p:nvPr/>
        </p:nvSpPr>
        <p:spPr>
          <a:xfrm>
            <a:off x="5205487" y="3885738"/>
            <a:ext cx="160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Arquivo Objeto</a:t>
            </a:r>
            <a:endParaRPr lang="en-US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06CB365-BFF5-4656-93FA-FB8C515123C0}"/>
              </a:ext>
            </a:extLst>
          </p:cNvPr>
          <p:cNvSpPr txBox="1"/>
          <p:nvPr/>
        </p:nvSpPr>
        <p:spPr>
          <a:xfrm>
            <a:off x="1347862" y="4370904"/>
            <a:ext cx="9815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Java: .</a:t>
            </a:r>
            <a:r>
              <a:rPr lang="pt-BR" dirty="0" err="1"/>
              <a:t>java</a:t>
            </a:r>
            <a:r>
              <a:rPr lang="pt-BR" dirty="0"/>
              <a:t>			.</a:t>
            </a:r>
            <a:r>
              <a:rPr lang="pt-BR" dirty="0" err="1"/>
              <a:t>class</a:t>
            </a:r>
            <a:r>
              <a:rPr lang="pt-BR" dirty="0"/>
              <a:t>		(Java Virtual </a:t>
            </a:r>
            <a:r>
              <a:rPr lang="pt-BR" dirty="0" err="1"/>
              <a:t>Machine</a:t>
            </a:r>
            <a:r>
              <a:rPr lang="pt-BR" dirty="0"/>
              <a:t>) </a:t>
            </a:r>
            <a:r>
              <a:rPr lang="pt-BR" dirty="0">
                <a:sym typeface="Wingdings" panose="05000000000000000000" pitchFamily="2" charset="2"/>
              </a:rPr>
              <a:t> SO</a:t>
            </a:r>
          </a:p>
          <a:p>
            <a:r>
              <a:rPr lang="pt-BR" dirty="0" err="1">
                <a:sym typeface="Wingdings" panose="05000000000000000000" pitchFamily="2" charset="2"/>
              </a:rPr>
              <a:t>.Net</a:t>
            </a:r>
            <a:r>
              <a:rPr lang="pt-BR" dirty="0">
                <a:sym typeface="Wingdings" panose="05000000000000000000" pitchFamily="2" charset="2"/>
              </a:rPr>
              <a:t>: .</a:t>
            </a:r>
            <a:r>
              <a:rPr lang="pt-BR" dirty="0" err="1">
                <a:sym typeface="Wingdings" panose="05000000000000000000" pitchFamily="2" charset="2"/>
              </a:rPr>
              <a:t>cs</a:t>
            </a:r>
            <a:r>
              <a:rPr lang="pt-BR" dirty="0">
                <a:sym typeface="Wingdings" panose="05000000000000000000" pitchFamily="2" charset="2"/>
              </a:rPr>
              <a:t>				.</a:t>
            </a:r>
            <a:r>
              <a:rPr lang="pt-BR" dirty="0" err="1">
                <a:sym typeface="Wingdings" panose="05000000000000000000" pitchFamily="2" charset="2"/>
              </a:rPr>
              <a:t>dll</a:t>
            </a:r>
            <a:r>
              <a:rPr lang="pt-BR" dirty="0">
                <a:sym typeface="Wingdings" panose="05000000000000000000" pitchFamily="2" charset="2"/>
              </a:rPr>
              <a:t>		(Framework)  SO</a:t>
            </a:r>
          </a:p>
          <a:p>
            <a:r>
              <a:rPr lang="en-US" dirty="0"/>
              <a:t>Python: .</a:t>
            </a:r>
            <a:r>
              <a:rPr lang="en-US" dirty="0" err="1"/>
              <a:t>py</a:t>
            </a:r>
            <a:r>
              <a:rPr lang="en-US" dirty="0"/>
              <a:t>			.</a:t>
            </a:r>
            <a:r>
              <a:rPr lang="en-US" dirty="0" err="1"/>
              <a:t>pyc</a:t>
            </a:r>
            <a:r>
              <a:rPr lang="en-US" dirty="0"/>
              <a:t>		(PVM) </a:t>
            </a:r>
            <a:r>
              <a:rPr lang="pt-BR" dirty="0">
                <a:sym typeface="Wingdings" panose="05000000000000000000" pitchFamily="2" charset="2"/>
              </a:rPr>
              <a:t> SO</a:t>
            </a:r>
          </a:p>
        </p:txBody>
      </p:sp>
    </p:spTree>
    <p:extLst>
      <p:ext uri="{BB962C8B-B14F-4D97-AF65-F5344CB8AC3E}">
        <p14:creationId xmlns:p14="http://schemas.microsoft.com/office/powerpoint/2010/main" val="337634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5C6D7C9-ED7E-41B8-8A7E-6C571FB1FB2B}"/>
              </a:ext>
            </a:extLst>
          </p:cNvPr>
          <p:cNvSpPr txBox="1"/>
          <p:nvPr/>
        </p:nvSpPr>
        <p:spPr>
          <a:xfrm>
            <a:off x="3640299" y="388387"/>
            <a:ext cx="3771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Ordenação </a:t>
            </a:r>
            <a:r>
              <a:rPr lang="pt-BR" sz="3200" dirty="0" err="1"/>
              <a:t>Collection</a:t>
            </a:r>
            <a:endParaRPr lang="en-US" sz="32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2FC6ADC-851E-4559-A89E-6F015D3AC8B3}"/>
              </a:ext>
            </a:extLst>
          </p:cNvPr>
          <p:cNvSpPr/>
          <p:nvPr/>
        </p:nvSpPr>
        <p:spPr>
          <a:xfrm>
            <a:off x="4506686" y="2062065"/>
            <a:ext cx="7287208" cy="3405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B0741D-1D76-41F7-9F3B-E341D06461C9}"/>
              </a:ext>
            </a:extLst>
          </p:cNvPr>
          <p:cNvSpPr txBox="1"/>
          <p:nvPr/>
        </p:nvSpPr>
        <p:spPr>
          <a:xfrm>
            <a:off x="7940351" y="169273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RAM</a:t>
            </a: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00EB60-4210-4E58-929A-95391336022A}"/>
              </a:ext>
            </a:extLst>
          </p:cNvPr>
          <p:cNvSpPr txBox="1"/>
          <p:nvPr/>
        </p:nvSpPr>
        <p:spPr>
          <a:xfrm>
            <a:off x="319959" y="1692733"/>
            <a:ext cx="410945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Set&lt;</a:t>
            </a:r>
            <a:r>
              <a:rPr lang="pt-BR" dirty="0" err="1"/>
              <a:t>String</a:t>
            </a:r>
            <a:r>
              <a:rPr lang="pt-BR" dirty="0"/>
              <a:t>&gt; lista = new </a:t>
            </a:r>
            <a:r>
              <a:rPr lang="pt-BR" dirty="0" err="1"/>
              <a:t>HashSet</a:t>
            </a:r>
            <a:r>
              <a:rPr lang="pt-BR" dirty="0"/>
              <a:t>&lt;</a:t>
            </a:r>
            <a:r>
              <a:rPr lang="pt-BR" dirty="0" err="1"/>
              <a:t>String</a:t>
            </a:r>
            <a:r>
              <a:rPr lang="pt-BR" dirty="0"/>
              <a:t>&gt;();</a:t>
            </a:r>
          </a:p>
          <a:p>
            <a:r>
              <a:rPr lang="pt-BR" dirty="0" err="1"/>
              <a:t>lista.add</a:t>
            </a:r>
            <a:r>
              <a:rPr lang="pt-BR" dirty="0"/>
              <a:t>(“DBA”);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lista.add</a:t>
            </a:r>
            <a:r>
              <a:rPr lang="pt-BR" dirty="0"/>
              <a:t>(“ESTAG”);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lista.add</a:t>
            </a:r>
            <a:r>
              <a:rPr lang="pt-BR" dirty="0"/>
              <a:t>(“DBA”);</a:t>
            </a:r>
          </a:p>
          <a:p>
            <a:endParaRPr lang="pt-BR" dirty="0"/>
          </a:p>
          <a:p>
            <a:endParaRPr lang="en-US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FFDDCC5-BB78-46F6-9BA3-6C7171B36B08}"/>
              </a:ext>
            </a:extLst>
          </p:cNvPr>
          <p:cNvSpPr/>
          <p:nvPr/>
        </p:nvSpPr>
        <p:spPr>
          <a:xfrm>
            <a:off x="5992893" y="2859832"/>
            <a:ext cx="4534834" cy="2191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ED4055-00B0-4ECD-9954-6744E125A37A}"/>
              </a:ext>
            </a:extLst>
          </p:cNvPr>
          <p:cNvSpPr txBox="1"/>
          <p:nvPr/>
        </p:nvSpPr>
        <p:spPr>
          <a:xfrm>
            <a:off x="7830330" y="2490500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lista</a:t>
            </a:r>
            <a:endParaRPr lang="en-US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9AA8DAE-F30A-40EF-B21C-7FEBDF59D1DE}"/>
              </a:ext>
            </a:extLst>
          </p:cNvPr>
          <p:cNvCxnSpPr/>
          <p:nvPr/>
        </p:nvCxnSpPr>
        <p:spPr>
          <a:xfrm>
            <a:off x="1586204" y="2339064"/>
            <a:ext cx="1035698" cy="702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BDF72B0-9D41-43D3-A630-882736E18CBA}"/>
              </a:ext>
            </a:extLst>
          </p:cNvPr>
          <p:cNvSpPr txBox="1"/>
          <p:nvPr/>
        </p:nvSpPr>
        <p:spPr>
          <a:xfrm>
            <a:off x="2699171" y="2896767"/>
            <a:ext cx="1116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Algoritmo</a:t>
            </a:r>
          </a:p>
          <a:p>
            <a:r>
              <a:rPr lang="pt-BR" dirty="0" err="1"/>
              <a:t>Hash</a:t>
            </a:r>
            <a:endParaRPr lang="en-US" dirty="0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504162C-119A-4ED0-B65B-8035A28613D2}"/>
              </a:ext>
            </a:extLst>
          </p:cNvPr>
          <p:cNvCxnSpPr>
            <a:cxnSpLocks/>
          </p:cNvCxnSpPr>
          <p:nvPr/>
        </p:nvCxnSpPr>
        <p:spPr>
          <a:xfrm>
            <a:off x="3950203" y="3191740"/>
            <a:ext cx="4839234" cy="1327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8CCFF79D-288D-4C9F-87BD-93DF6919D774}"/>
              </a:ext>
            </a:extLst>
          </p:cNvPr>
          <p:cNvSpPr/>
          <p:nvPr/>
        </p:nvSpPr>
        <p:spPr>
          <a:xfrm>
            <a:off x="9207759" y="4176720"/>
            <a:ext cx="901645" cy="684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AF14860-2D8E-4273-A496-1F87AD8013B5}"/>
              </a:ext>
            </a:extLst>
          </p:cNvPr>
          <p:cNvSpPr txBox="1"/>
          <p:nvPr/>
        </p:nvSpPr>
        <p:spPr>
          <a:xfrm>
            <a:off x="9288957" y="385533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HC01</a:t>
            </a:r>
            <a:endParaRPr lang="en-US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A012A3C-3EEF-4F8C-B3AD-DE62E18CFF03}"/>
              </a:ext>
            </a:extLst>
          </p:cNvPr>
          <p:cNvSpPr txBox="1"/>
          <p:nvPr/>
        </p:nvSpPr>
        <p:spPr>
          <a:xfrm>
            <a:off x="9314750" y="4361386"/>
            <a:ext cx="583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DBA</a:t>
            </a:r>
            <a:endParaRPr lang="en-US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48A75378-8D66-4B07-9132-8B3628F1E9F5}"/>
              </a:ext>
            </a:extLst>
          </p:cNvPr>
          <p:cNvCxnSpPr>
            <a:cxnSpLocks/>
          </p:cNvCxnSpPr>
          <p:nvPr/>
        </p:nvCxnSpPr>
        <p:spPr>
          <a:xfrm flipV="1">
            <a:off x="2221478" y="3559219"/>
            <a:ext cx="633689" cy="39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6069A77C-27EA-4746-AE3A-4553541685C5}"/>
              </a:ext>
            </a:extLst>
          </p:cNvPr>
          <p:cNvCxnSpPr>
            <a:cxnSpLocks/>
          </p:cNvCxnSpPr>
          <p:nvPr/>
        </p:nvCxnSpPr>
        <p:spPr>
          <a:xfrm>
            <a:off x="3815182" y="3028715"/>
            <a:ext cx="2830820" cy="23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01F4EA33-A696-489C-A472-D18A88967D22}"/>
              </a:ext>
            </a:extLst>
          </p:cNvPr>
          <p:cNvSpPr/>
          <p:nvPr/>
        </p:nvSpPr>
        <p:spPr>
          <a:xfrm>
            <a:off x="6781023" y="3230820"/>
            <a:ext cx="901645" cy="684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0562FD2-DAF5-42C4-BD2C-5CDC4F74FC39}"/>
              </a:ext>
            </a:extLst>
          </p:cNvPr>
          <p:cNvSpPr txBox="1"/>
          <p:nvPr/>
        </p:nvSpPr>
        <p:spPr>
          <a:xfrm>
            <a:off x="6862221" y="290943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AD91</a:t>
            </a:r>
            <a:endParaRPr lang="en-US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BDCACA1-7622-4BBE-B657-528DE2E16733}"/>
              </a:ext>
            </a:extLst>
          </p:cNvPr>
          <p:cNvSpPr txBox="1"/>
          <p:nvPr/>
        </p:nvSpPr>
        <p:spPr>
          <a:xfrm>
            <a:off x="6888014" y="3415486"/>
            <a:ext cx="77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ESTAG</a:t>
            </a:r>
            <a:endParaRPr lang="en-US" dirty="0"/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4462BC3-9983-476A-9B40-4F0C9709D6AA}"/>
              </a:ext>
            </a:extLst>
          </p:cNvPr>
          <p:cNvCxnSpPr>
            <a:cxnSpLocks/>
          </p:cNvCxnSpPr>
          <p:nvPr/>
        </p:nvCxnSpPr>
        <p:spPr>
          <a:xfrm flipV="1">
            <a:off x="2111614" y="3600152"/>
            <a:ext cx="911504" cy="136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659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311</Words>
  <Application>Microsoft Office PowerPoint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Melniski</dc:creator>
  <cp:lastModifiedBy>Bruno Melniski</cp:lastModifiedBy>
  <cp:revision>10</cp:revision>
  <dcterms:created xsi:type="dcterms:W3CDTF">2021-01-26T12:14:44Z</dcterms:created>
  <dcterms:modified xsi:type="dcterms:W3CDTF">2021-02-03T18:23:29Z</dcterms:modified>
</cp:coreProperties>
</file>