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69" r:id="rId7"/>
    <p:sldId id="259" r:id="rId8"/>
    <p:sldId id="263" r:id="rId9"/>
    <p:sldId id="267" r:id="rId10"/>
    <p:sldId id="264" r:id="rId11"/>
    <p:sldId id="268" r:id="rId12"/>
    <p:sldId id="266" r:id="rId13"/>
    <p:sldId id="270" r:id="rId14"/>
    <p:sldId id="271" r:id="rId15"/>
    <p:sldId id="265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55873A-B697-4C77-B675-B247713584AD}" v="1505" dt="2019-12-01T02:47:13.491"/>
    <p1510:client id="{21C53B5C-503F-4B95-9164-E3C468AEB9F0}" v="116" dt="2019-12-07T03:22:43.678"/>
    <p1510:client id="{42B66DF3-87F4-4E85-9274-D08B520F9F01}" v="24" dt="2019-12-01T13:08:34.456"/>
    <p1510:client id="{556F485A-6DC6-4ACB-8BA9-F2D0C0401E8E}" v="234" dt="2019-12-01T18:43:53.776"/>
    <p1510:client id="{8F381A3D-881B-44F5-B7AD-C4DD776B49C6}" v="1434" dt="2019-12-07T01:56:45.946"/>
    <p1510:client id="{92D0116C-3838-4A16-9B5E-09031339F208}" v="106" dt="2019-11-30T19:32:41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633A646-2062-4841-AF18-847B074C6716}">
      <dgm:prSet/>
      <dgm:spPr>
        <a:solidFill>
          <a:schemeClr val="tx1"/>
        </a:solidFill>
        <a:ln>
          <a:noFill/>
        </a:ln>
        <a:effectLst/>
      </dgm:spPr>
      <dgm:t>
        <a:bodyPr anchor="ctr" anchorCtr="0"/>
        <a:lstStyle/>
        <a:p>
          <a:pPr rtl="0"/>
          <a:r>
            <a:rPr lang="en-US" b="0" u="none" noProof="0" dirty="0">
              <a:ln>
                <a:noFill/>
              </a:ln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  <a:latin typeface="Calibri"/>
              <a:cs typeface="Calibri"/>
            </a:rPr>
            <a:t>Declared dead</a:t>
          </a:r>
          <a:r>
            <a:rPr lang="en-US" b="0" i="0" u="none" strike="noStrike" cap="none" baseline="0" noProof="0" dirty="0">
              <a:ln>
                <a:noFill/>
              </a:ln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  <a:latin typeface="Calibri"/>
              <a:cs typeface="Calibri"/>
            </a:rPr>
            <a:t> more than 100 times</a:t>
          </a:r>
        </a:p>
      </dgm:t>
    </dgm:pt>
    <dgm:pt modelId="{DB4A5689-BD48-4D3D-8017-D1E3C49B0DDB}" type="parTrans" cxnId="{56ADA02B-9055-4F39-B74D-2D556F11DDB6}">
      <dgm:prSet/>
      <dgm:spPr/>
      <dgm:t>
        <a:bodyPr/>
        <a:lstStyle/>
        <a:p>
          <a:endParaRPr lang="en-US" noProof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/>
        <a:lstStyle/>
        <a:p>
          <a:endParaRPr lang="en-US" noProof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 phldr="0" custT="1"/>
      <dgm:spPr>
        <a:solidFill>
          <a:schemeClr val="tx1"/>
        </a:solidFill>
      </dgm:spPr>
      <dgm:t>
        <a:bodyPr/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u="none" kern="1200" noProof="0" dirty="0">
              <a:ln>
                <a:noFill/>
              </a:ln>
              <a:solidFill>
                <a:srgbClr val="FFFFFF"/>
              </a:solidFill>
              <a:effectLst>
                <a:glow rad="152400">
                  <a:srgbClr val="FFFFFF">
                    <a:alpha val="19000"/>
                  </a:srgbClr>
                </a:glow>
              </a:effectLst>
              <a:latin typeface="Calibri"/>
              <a:ea typeface="+mn-ea"/>
              <a:cs typeface="Calibri"/>
            </a:rPr>
            <a:t>Simple </a:t>
          </a:r>
          <a:r>
            <a:rPr lang="en-US" sz="2700" b="0" u="none" kern="1200" noProof="0" dirty="0">
              <a:ln>
                <a:noFill/>
              </a:ln>
              <a:solidFill>
                <a:srgbClr val="FFFFFF"/>
              </a:solidFill>
              <a:effectLst>
                <a:glow rad="152400">
                  <a:srgbClr val="FFFFFF">
                    <a:alpha val="19000"/>
                  </a:srgbClr>
                </a:glow>
              </a:effectLst>
              <a:latin typeface="Calibri"/>
              <a:ea typeface="+mn-ea"/>
              <a:cs typeface="Calibri"/>
            </a:rPr>
            <a:t>API</a:t>
          </a:r>
          <a:r>
            <a:rPr lang="en-US" sz="2800" b="0" u="none" kern="1200" noProof="0" dirty="0">
              <a:ln>
                <a:noFill/>
              </a:ln>
              <a:solidFill>
                <a:srgbClr val="FFFFFF"/>
              </a:solidFill>
              <a:effectLst>
                <a:glow rad="152400">
                  <a:srgbClr val="FFFFFF">
                    <a:alpha val="19000"/>
                  </a:srgbClr>
                </a:glow>
              </a:effectLst>
              <a:latin typeface="Calibri"/>
              <a:ea typeface="+mn-ea"/>
              <a:cs typeface="Calibri"/>
            </a:rPr>
            <a:t> and 'low' transaction fees</a:t>
          </a:r>
        </a:p>
      </dgm:t>
    </dgm:pt>
    <dgm:pt modelId="{CF221EFF-354A-47A9-A498-1F0BBF01ECB8}" type="parTrans" cxnId="{EB9839C5-F324-41C4-8950-5284E09FB71E}">
      <dgm:prSet/>
      <dgm:spPr/>
      <dgm:t>
        <a:bodyPr/>
        <a:lstStyle/>
        <a:p>
          <a:endParaRPr lang="en-US" noProof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/>
        <a:lstStyle/>
        <a:p>
          <a:endParaRPr lang="en-US" noProof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>
        <a:solidFill>
          <a:schemeClr val="tx1"/>
        </a:solidFill>
      </dgm:spPr>
      <dgm:t>
        <a:bodyPr/>
        <a:lstStyle/>
        <a:p>
          <a:pPr rtl="0"/>
          <a:r>
            <a:rPr lang="en-US" b="0" u="none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  <a:latin typeface="Calibri"/>
              <a:cs typeface="Calibri"/>
            </a:rPr>
            <a:t>Allows operation in fractions of the asset face value*</a:t>
          </a:r>
        </a:p>
      </dgm:t>
    </dgm:pt>
    <dgm:pt modelId="{AA3929B3-1058-4240-AD5D-9518D4976567}" type="parTrans" cxnId="{E4AD895B-72A4-4A6B-A7F4-C77A53EC51BC}">
      <dgm:prSet/>
      <dgm:spPr/>
      <dgm:t>
        <a:bodyPr/>
        <a:lstStyle/>
        <a:p>
          <a:endParaRPr lang="en-US" noProof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/>
        <a:lstStyle/>
        <a:p>
          <a:endParaRPr lang="en-US" noProof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397FB8B-D7FA-498F-B6CB-942D8F1DA5E2}">
      <dgm:prSet phldr="0"/>
      <dgm:spPr>
        <a:solidFill>
          <a:schemeClr val="tx1"/>
        </a:solidFill>
      </dgm:spPr>
      <dgm:t>
        <a:bodyPr/>
        <a:lstStyle/>
        <a:p>
          <a:pPr rtl="0"/>
          <a:r>
            <a:rPr lang="en-US" b="0" u="none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  <a:latin typeface="Calibri"/>
              <a:cs typeface="Calibri"/>
            </a:rPr>
            <a:t>Algorithm adapts from stock market**</a:t>
          </a:r>
        </a:p>
      </dgm:t>
    </dgm:pt>
    <dgm:pt modelId="{1ECFE1BA-586C-4054-B8A2-E3E679F5CEAE}" type="parTrans" cxnId="{0DA7C01E-1537-460B-B987-1F91B069A7F8}">
      <dgm:prSet/>
      <dgm:spPr/>
      <dgm:t>
        <a:bodyPr/>
        <a:lstStyle/>
        <a:p>
          <a:endParaRPr lang="en-CA"/>
        </a:p>
      </dgm:t>
    </dgm:pt>
    <dgm:pt modelId="{C061DA6F-4C91-4505-89F0-582234B25C51}" type="sibTrans" cxnId="{0DA7C01E-1537-460B-B987-1F91B069A7F8}">
      <dgm:prSet/>
      <dgm:spPr/>
      <dgm:t>
        <a:bodyPr/>
        <a:lstStyle/>
        <a:p>
          <a:endParaRPr lang="en-US"/>
        </a:p>
      </dgm:t>
    </dgm:pt>
    <dgm:pt modelId="{BCB4E758-BEDF-46B1-B48D-12C06E467C77}" type="pres">
      <dgm:prSet presAssocID="{E1B432F4-5FDB-4518-9272-2F3934AC6AA2}" presName="linear" presStyleCnt="0">
        <dgm:presLayoutVars>
          <dgm:animLvl val="lvl"/>
          <dgm:resizeHandles val="exact"/>
        </dgm:presLayoutVars>
      </dgm:prSet>
      <dgm:spPr/>
    </dgm:pt>
    <dgm:pt modelId="{EEE36E1B-FFB5-44A8-AE1F-CBF3B838F3AF}" type="pres">
      <dgm:prSet presAssocID="{B633A646-2062-4841-AF18-847B074C6716}" presName="parentText" presStyleLbl="node1" presStyleIdx="0" presStyleCnt="4" custLinFactX="100000" custLinFactY="-173165" custLinFactNeighborX="101017" custLinFactNeighborY="-200000">
        <dgm:presLayoutVars>
          <dgm:chMax val="0"/>
          <dgm:bulletEnabled val="1"/>
        </dgm:presLayoutVars>
      </dgm:prSet>
      <dgm:spPr/>
    </dgm:pt>
    <dgm:pt modelId="{B5DE39C2-CA2B-483F-95E7-6EEFAB329206}" type="pres">
      <dgm:prSet presAssocID="{1397C75F-5FD8-4120-9A24-A246D042942B}" presName="spacer" presStyleCnt="0"/>
      <dgm:spPr/>
    </dgm:pt>
    <dgm:pt modelId="{08AEDD96-11A0-482B-A214-C01453BBDE72}" type="pres">
      <dgm:prSet presAssocID="{14BC708E-A0A1-4102-88E4-E75128B4E51E}" presName="parentText" presStyleLbl="node1" presStyleIdx="1" presStyleCnt="4" custLinFactNeighborY="-24000">
        <dgm:presLayoutVars>
          <dgm:chMax val="0"/>
          <dgm:bulletEnabled val="1"/>
        </dgm:presLayoutVars>
      </dgm:prSet>
      <dgm:spPr/>
    </dgm:pt>
    <dgm:pt modelId="{D18C7754-0418-43AD-AD11-50E3D34860BB}" type="pres">
      <dgm:prSet presAssocID="{7519C821-85FB-4CA3-BEB5-E4BFBC529B83}" presName="spacer" presStyleCnt="0"/>
      <dgm:spPr/>
    </dgm:pt>
    <dgm:pt modelId="{04D91ACE-1127-47C4-84B2-5A7A0279A3D1}" type="pres">
      <dgm:prSet presAssocID="{C6D21269-399B-4BA2-8621-C7B9DA1E1B8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3D12730-48DA-4218-B11E-5EEA7B8B4A1E}" type="pres">
      <dgm:prSet presAssocID="{C79B0F2C-DDB4-44EB-89F7-717146B88B10}" presName="spacer" presStyleCnt="0"/>
      <dgm:spPr/>
    </dgm:pt>
    <dgm:pt modelId="{D98DD187-D269-4A4D-8B7E-4685CA315387}" type="pres">
      <dgm:prSet presAssocID="{C397FB8B-D7FA-498F-B6CB-942D8F1DA5E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DA7C01E-1537-460B-B987-1F91B069A7F8}" srcId="{E1B432F4-5FDB-4518-9272-2F3934AC6AA2}" destId="{C397FB8B-D7FA-498F-B6CB-942D8F1DA5E2}" srcOrd="3" destOrd="0" parTransId="{1ECFE1BA-586C-4054-B8A2-E3E679F5CEAE}" sibTransId="{C061DA6F-4C91-4505-89F0-582234B25C51}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0A6BA344-C535-4E4B-AB94-080EF39C6F70}" type="presOf" srcId="{E1B432F4-5FDB-4518-9272-2F3934AC6AA2}" destId="{BCB4E758-BEDF-46B1-B48D-12C06E467C77}" srcOrd="0" destOrd="0" presId="urn:microsoft.com/office/officeart/2005/8/layout/vList2"/>
    <dgm:cxn modelId="{DBA0B090-934F-4573-93E5-9EE9C2AE0FB3}" type="presOf" srcId="{14BC708E-A0A1-4102-88E4-E75128B4E51E}" destId="{08AEDD96-11A0-482B-A214-C01453BBDE72}" srcOrd="0" destOrd="0" presId="urn:microsoft.com/office/officeart/2005/8/layout/vList2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11BED9C6-5268-4CBC-8EC5-F92F9DB10AAE}" type="presOf" srcId="{C397FB8B-D7FA-498F-B6CB-942D8F1DA5E2}" destId="{D98DD187-D269-4A4D-8B7E-4685CA315387}" srcOrd="0" destOrd="0" presId="urn:microsoft.com/office/officeart/2005/8/layout/vList2"/>
    <dgm:cxn modelId="{E26022F5-B72F-448C-8C56-C8E93DA2E20B}" type="presOf" srcId="{C6D21269-399B-4BA2-8621-C7B9DA1E1B8F}" destId="{04D91ACE-1127-47C4-84B2-5A7A0279A3D1}" srcOrd="0" destOrd="0" presId="urn:microsoft.com/office/officeart/2005/8/layout/vList2"/>
    <dgm:cxn modelId="{9A7AAEF7-0775-4A68-8201-C625B7990B01}" type="presOf" srcId="{B633A646-2062-4841-AF18-847B074C6716}" destId="{EEE36E1B-FFB5-44A8-AE1F-CBF3B838F3AF}" srcOrd="0" destOrd="0" presId="urn:microsoft.com/office/officeart/2005/8/layout/vList2"/>
    <dgm:cxn modelId="{A879F5F7-FF5E-429D-9B41-666CF1657FD3}" type="presParOf" srcId="{BCB4E758-BEDF-46B1-B48D-12C06E467C77}" destId="{EEE36E1B-FFB5-44A8-AE1F-CBF3B838F3AF}" srcOrd="0" destOrd="0" presId="urn:microsoft.com/office/officeart/2005/8/layout/vList2"/>
    <dgm:cxn modelId="{CC1D09CC-9588-4E9E-A923-3701ED84CE33}" type="presParOf" srcId="{BCB4E758-BEDF-46B1-B48D-12C06E467C77}" destId="{B5DE39C2-CA2B-483F-95E7-6EEFAB329206}" srcOrd="1" destOrd="0" presId="urn:microsoft.com/office/officeart/2005/8/layout/vList2"/>
    <dgm:cxn modelId="{795F81B9-3CA0-4BBE-96BA-B9249ACF4F5F}" type="presParOf" srcId="{BCB4E758-BEDF-46B1-B48D-12C06E467C77}" destId="{08AEDD96-11A0-482B-A214-C01453BBDE72}" srcOrd="2" destOrd="0" presId="urn:microsoft.com/office/officeart/2005/8/layout/vList2"/>
    <dgm:cxn modelId="{F34F9738-670B-4384-A45A-92286F681316}" type="presParOf" srcId="{BCB4E758-BEDF-46B1-B48D-12C06E467C77}" destId="{D18C7754-0418-43AD-AD11-50E3D34860BB}" srcOrd="3" destOrd="0" presId="urn:microsoft.com/office/officeart/2005/8/layout/vList2"/>
    <dgm:cxn modelId="{47F9F907-EDE2-4A86-9C45-90A7F29D1D71}" type="presParOf" srcId="{BCB4E758-BEDF-46B1-B48D-12C06E467C77}" destId="{04D91ACE-1127-47C4-84B2-5A7A0279A3D1}" srcOrd="4" destOrd="0" presId="urn:microsoft.com/office/officeart/2005/8/layout/vList2"/>
    <dgm:cxn modelId="{A7DFE3C9-1131-4D00-834C-F3231FDFD045}" type="presParOf" srcId="{BCB4E758-BEDF-46B1-B48D-12C06E467C77}" destId="{93D12730-48DA-4218-B11E-5EEA7B8B4A1E}" srcOrd="5" destOrd="0" presId="urn:microsoft.com/office/officeart/2005/8/layout/vList2"/>
    <dgm:cxn modelId="{D1D8742F-E1EE-4A5F-8D49-7491D94512FF}" type="presParOf" srcId="{BCB4E758-BEDF-46B1-B48D-12C06E467C77}" destId="{D98DD187-D269-4A4D-8B7E-4685CA31538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633A28-325E-4F3C-9D74-7B235343A885}" type="doc">
      <dgm:prSet loTypeId="urn:microsoft.com/office/officeart/2008/layout/CircleAccentTimeline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25F95D6A-DC03-42B0-9E2A-8BB3CFE35643}">
      <dgm:prSet phldrT="[Text]" phldr="0" custT="1"/>
      <dgm:spPr/>
      <dgm:t>
        <a:bodyPr/>
        <a:lstStyle/>
        <a:p>
          <a:pPr rtl="0"/>
          <a:r>
            <a:rPr lang="en-US" sz="1400" dirty="0">
              <a:latin typeface="Gill Sans MT" panose="020B0502020104020203"/>
            </a:rPr>
            <a:t>Connect API</a:t>
          </a:r>
          <a:endParaRPr lang="en-US" sz="1400" dirty="0"/>
        </a:p>
      </dgm:t>
    </dgm:pt>
    <dgm:pt modelId="{0E7A7D3B-1ED1-4188-B2CE-37328AF7B3CE}" type="parTrans" cxnId="{969D3802-D321-43DF-B9C7-B1F249CE5959}">
      <dgm:prSet/>
      <dgm:spPr/>
      <dgm:t>
        <a:bodyPr/>
        <a:lstStyle/>
        <a:p>
          <a:endParaRPr lang="en-US" sz="1800" noProof="0" dirty="0"/>
        </a:p>
      </dgm:t>
    </dgm:pt>
    <dgm:pt modelId="{A9D1ACF8-1A40-4192-A99B-C5F10A879850}" type="sibTrans" cxnId="{969D3802-D321-43DF-B9C7-B1F249CE5959}">
      <dgm:prSet/>
      <dgm:spPr/>
      <dgm:t>
        <a:bodyPr/>
        <a:lstStyle/>
        <a:p>
          <a:endParaRPr lang="en-US" sz="1800" noProof="0" dirty="0"/>
        </a:p>
      </dgm:t>
    </dgm:pt>
    <dgm:pt modelId="{7D847909-7A9D-47CC-8116-3079CD7138AA}">
      <dgm:prSet phldr="0"/>
      <dgm:spPr/>
      <dgm:t>
        <a:bodyPr/>
        <a:lstStyle/>
        <a:p>
          <a:pPr rtl="0"/>
          <a:r>
            <a:rPr lang="en-US" b="1" noProof="0" dirty="0">
              <a:latin typeface="Gill Sans MT" panose="020B0502020104020203"/>
            </a:rPr>
            <a:t>Prepare</a:t>
          </a:r>
        </a:p>
      </dgm:t>
    </dgm:pt>
    <dgm:pt modelId="{5285E3DC-9739-44AF-AE40-B2B9B187F07B}" type="parTrans" cxnId="{D50E73B2-6862-43B1-B5AA-5DA56BC87188}">
      <dgm:prSet/>
      <dgm:spPr/>
    </dgm:pt>
    <dgm:pt modelId="{FFDD147B-76AA-4DA1-9140-404471DD9B4E}" type="sibTrans" cxnId="{D50E73B2-6862-43B1-B5AA-5DA56BC87188}">
      <dgm:prSet/>
      <dgm:spPr/>
    </dgm:pt>
    <dgm:pt modelId="{AF6ED9FD-72F6-4C71-A309-41C04B17F210}">
      <dgm:prSet phldr="0"/>
      <dgm:spPr/>
      <dgm:t>
        <a:bodyPr/>
        <a:lstStyle/>
        <a:p>
          <a:pPr rtl="0"/>
          <a:r>
            <a:rPr lang="en-US" b="1" noProof="0" dirty="0">
              <a:latin typeface="Gill Sans MT" panose="020B0502020104020203"/>
            </a:rPr>
            <a:t> Papers and code</a:t>
          </a:r>
        </a:p>
      </dgm:t>
    </dgm:pt>
    <dgm:pt modelId="{475CFFA4-BBE0-4348-B038-79999E60B37D}" type="parTrans" cxnId="{AFB8D6F1-391B-421F-B805-CEC870BAF8A7}">
      <dgm:prSet/>
      <dgm:spPr/>
    </dgm:pt>
    <dgm:pt modelId="{BC3A6E9D-182E-495D-92FA-2455B1C95B0F}" type="sibTrans" cxnId="{AFB8D6F1-391B-421F-B805-CEC870BAF8A7}">
      <dgm:prSet/>
      <dgm:spPr/>
    </dgm:pt>
    <dgm:pt modelId="{D94383AF-B1FA-408E-B8A1-2D4A7E88A006}">
      <dgm:prSet phldr="0"/>
      <dgm:spPr/>
      <dgm:t>
        <a:bodyPr/>
        <a:lstStyle/>
        <a:p>
          <a:pPr rtl="0"/>
          <a:r>
            <a:rPr lang="en-US" b="1" noProof="0" dirty="0">
              <a:latin typeface="Gill Sans MT" panose="020B0502020104020203"/>
            </a:rPr>
            <a:t>Apply</a:t>
          </a:r>
        </a:p>
      </dgm:t>
    </dgm:pt>
    <dgm:pt modelId="{696894C6-738D-4B25-84DF-2065B72B7DF9}" type="parTrans" cxnId="{660E340E-15F9-4404-9BD0-66FA3A014110}">
      <dgm:prSet/>
      <dgm:spPr/>
    </dgm:pt>
    <dgm:pt modelId="{28846936-A6DF-4063-AD73-CC34B25895B6}" type="sibTrans" cxnId="{660E340E-15F9-4404-9BD0-66FA3A014110}">
      <dgm:prSet/>
      <dgm:spPr/>
    </dgm:pt>
    <dgm:pt modelId="{2391EA29-02F2-48CD-82A6-A115DA634BEC}">
      <dgm:prSet phldr="0"/>
      <dgm:spPr/>
      <dgm:t>
        <a:bodyPr/>
        <a:lstStyle/>
        <a:p>
          <a:r>
            <a:rPr lang="en-US" b="1" noProof="0" dirty="0">
              <a:latin typeface="Gill Sans MT" panose="020B0502020104020203"/>
            </a:rPr>
            <a:t>Adapt</a:t>
          </a:r>
        </a:p>
      </dgm:t>
    </dgm:pt>
    <dgm:pt modelId="{D0C3A113-FA32-4C4E-850C-59C61DBA774E}" type="parTrans" cxnId="{2C2774DC-332A-4A98-9094-EE0A49FCA17F}">
      <dgm:prSet/>
      <dgm:spPr/>
    </dgm:pt>
    <dgm:pt modelId="{E9475FE7-728A-4E28-B0C5-ABCA0E1D7034}" type="sibTrans" cxnId="{2C2774DC-332A-4A98-9094-EE0A49FCA17F}">
      <dgm:prSet/>
      <dgm:spPr/>
    </dgm:pt>
    <dgm:pt modelId="{D85ADC14-A21C-485F-98F1-70E3D26897A4}">
      <dgm:prSet phldr="0"/>
      <dgm:spPr/>
      <dgm:t>
        <a:bodyPr/>
        <a:lstStyle/>
        <a:p>
          <a:pPr rtl="0"/>
          <a:r>
            <a:rPr lang="en-US" b="1" noProof="0" dirty="0">
              <a:latin typeface="Gill Sans MT" panose="020B0502020104020203"/>
            </a:rPr>
            <a:t>Test existing codes</a:t>
          </a:r>
        </a:p>
      </dgm:t>
    </dgm:pt>
    <dgm:pt modelId="{9B2D58F4-64AE-4C1C-A578-E2B4E93B2F6D}" type="parTrans" cxnId="{1C46DBD5-2419-43CF-84C2-505A0FC201EF}">
      <dgm:prSet/>
      <dgm:spPr/>
    </dgm:pt>
    <dgm:pt modelId="{0BC318BF-5610-422B-83DA-161DD3213529}" type="sibTrans" cxnId="{1C46DBD5-2419-43CF-84C2-505A0FC201EF}">
      <dgm:prSet/>
      <dgm:spPr/>
    </dgm:pt>
    <dgm:pt modelId="{8ED8AB55-2203-40B5-B877-D43080D17DA2}">
      <dgm:prSet phldr="0"/>
      <dgm:spPr/>
      <dgm:t>
        <a:bodyPr/>
        <a:lstStyle/>
        <a:p>
          <a:pPr rtl="0"/>
          <a:r>
            <a:rPr lang="en-US" b="1" noProof="0" dirty="0">
              <a:latin typeface="Gill Sans MT" panose="020B0502020104020203"/>
            </a:rPr>
            <a:t>Adapt to Bitcoin</a:t>
          </a:r>
        </a:p>
      </dgm:t>
    </dgm:pt>
    <dgm:pt modelId="{F2F2F045-9AC3-4BD7-AD2B-F397A31B7F97}" type="parTrans" cxnId="{FEAF7351-D84F-43E3-A094-C830873FA28B}">
      <dgm:prSet/>
      <dgm:spPr/>
    </dgm:pt>
    <dgm:pt modelId="{2D7908CC-8404-4946-A324-C3608B5EBC1F}" type="sibTrans" cxnId="{FEAF7351-D84F-43E3-A094-C830873FA28B}">
      <dgm:prSet/>
      <dgm:spPr/>
    </dgm:pt>
    <dgm:pt modelId="{B0458250-B420-4861-9A46-716DF5BD5C97}">
      <dgm:prSet phldr="0"/>
      <dgm:spPr/>
      <dgm:t>
        <a:bodyPr/>
        <a:lstStyle/>
        <a:p>
          <a:pPr rtl="0"/>
          <a:r>
            <a:rPr lang="en-US" b="1" noProof="0" dirty="0">
              <a:latin typeface="Gill Sans MT" panose="020B0502020104020203"/>
            </a:rPr>
            <a:t>Compare performance</a:t>
          </a:r>
        </a:p>
      </dgm:t>
    </dgm:pt>
    <dgm:pt modelId="{3A071A8D-BD99-4FD1-8ED3-98EF215E34DE}" type="parTrans" cxnId="{39046A39-FC41-4F3A-B16B-8FDD82D52F7E}">
      <dgm:prSet/>
      <dgm:spPr/>
    </dgm:pt>
    <dgm:pt modelId="{1C07302B-5895-4B66-B0F3-B48996EC0FE7}" type="sibTrans" cxnId="{39046A39-FC41-4F3A-B16B-8FDD82D52F7E}">
      <dgm:prSet/>
      <dgm:spPr/>
    </dgm:pt>
    <dgm:pt modelId="{9D8AFADA-0BDD-4F65-9871-339212A18C09}">
      <dgm:prSet phldr="0"/>
      <dgm:spPr/>
      <dgm:t>
        <a:bodyPr/>
        <a:lstStyle/>
        <a:p>
          <a:pPr rtl="0"/>
          <a:r>
            <a:rPr lang="en-US" noProof="0" dirty="0">
              <a:latin typeface="Gill Sans MT" panose="020B0502020104020203"/>
            </a:rPr>
            <a:t>Validate Returns</a:t>
          </a:r>
        </a:p>
      </dgm:t>
    </dgm:pt>
    <dgm:pt modelId="{88315B76-0B36-4D64-B7CC-F7F4EC922EDF}" type="parTrans" cxnId="{333BFEF9-B15A-4614-9929-CB236D83510D}">
      <dgm:prSet/>
      <dgm:spPr/>
    </dgm:pt>
    <dgm:pt modelId="{F0613841-7001-4C84-9425-E3A6CB69D6E8}" type="sibTrans" cxnId="{333BFEF9-B15A-4614-9929-CB236D83510D}">
      <dgm:prSet/>
      <dgm:spPr/>
    </dgm:pt>
    <dgm:pt modelId="{4194F495-0B49-4686-B89E-B97A23BB18B4}" type="pres">
      <dgm:prSet presAssocID="{EB633A28-325E-4F3C-9D74-7B235343A885}" presName="Name0" presStyleCnt="0">
        <dgm:presLayoutVars>
          <dgm:dir/>
        </dgm:presLayoutVars>
      </dgm:prSet>
      <dgm:spPr/>
    </dgm:pt>
    <dgm:pt modelId="{AB544858-66ED-47FF-808A-5FAFD560E7AE}" type="pres">
      <dgm:prSet presAssocID="{7D847909-7A9D-47CC-8116-3079CD7138AA}" presName="parComposite" presStyleCnt="0"/>
      <dgm:spPr/>
    </dgm:pt>
    <dgm:pt modelId="{EEF87E8C-B5E1-49C2-97E7-367097E1BBDC}" type="pres">
      <dgm:prSet presAssocID="{7D847909-7A9D-47CC-8116-3079CD7138AA}" presName="parBigCircle" presStyleLbl="node0" presStyleIdx="0" presStyleCnt="3"/>
      <dgm:spPr/>
    </dgm:pt>
    <dgm:pt modelId="{94F30C9A-1C78-47CD-BF0C-21CB11317EE6}" type="pres">
      <dgm:prSet presAssocID="{7D847909-7A9D-47CC-8116-3079CD7138AA}" presName="parTx" presStyleLbl="revTx" presStyleIdx="0" presStyleCnt="15"/>
      <dgm:spPr/>
    </dgm:pt>
    <dgm:pt modelId="{36C29E20-03DA-4F95-8668-FC44BEDA8C85}" type="pres">
      <dgm:prSet presAssocID="{7D847909-7A9D-47CC-8116-3079CD7138AA}" presName="bSpace" presStyleCnt="0"/>
      <dgm:spPr/>
    </dgm:pt>
    <dgm:pt modelId="{D4D70EA1-B800-43D5-8FCB-9DA36238524B}" type="pres">
      <dgm:prSet presAssocID="{7D847909-7A9D-47CC-8116-3079CD7138AA}" presName="parBackupNorm" presStyleCnt="0"/>
      <dgm:spPr/>
    </dgm:pt>
    <dgm:pt modelId="{36FDFF25-489C-4D05-8F17-50E98BF81CF1}" type="pres">
      <dgm:prSet presAssocID="{FFDD147B-76AA-4DA1-9140-404471DD9B4E}" presName="parSpace" presStyleCnt="0"/>
      <dgm:spPr/>
    </dgm:pt>
    <dgm:pt modelId="{7ED73F81-F9E4-4B6F-89F4-233B52CE2901}" type="pres">
      <dgm:prSet presAssocID="{AF6ED9FD-72F6-4C71-A309-41C04B17F210}" presName="desBackupLeftNorm" presStyleCnt="0"/>
      <dgm:spPr/>
    </dgm:pt>
    <dgm:pt modelId="{3EB2BC9B-6A54-4BE1-AE10-389D7E34B64E}" type="pres">
      <dgm:prSet presAssocID="{AF6ED9FD-72F6-4C71-A309-41C04B17F210}" presName="desComposite" presStyleCnt="0"/>
      <dgm:spPr/>
    </dgm:pt>
    <dgm:pt modelId="{8814AFF5-D2BE-421C-BB49-DC8C785EDFE9}" type="pres">
      <dgm:prSet presAssocID="{AF6ED9FD-72F6-4C71-A309-41C04B17F210}" presName="desCircle" presStyleLbl="node1" presStyleIdx="0" presStyleCnt="6"/>
      <dgm:spPr/>
    </dgm:pt>
    <dgm:pt modelId="{A29132B9-FC07-4814-AC96-1A3F4086B2BC}" type="pres">
      <dgm:prSet presAssocID="{AF6ED9FD-72F6-4C71-A309-41C04B17F210}" presName="chTx" presStyleLbl="revTx" presStyleIdx="1" presStyleCnt="15"/>
      <dgm:spPr/>
    </dgm:pt>
    <dgm:pt modelId="{FD6D48D0-9EBC-4988-8385-AFAEAD2FB67A}" type="pres">
      <dgm:prSet presAssocID="{AF6ED9FD-72F6-4C71-A309-41C04B17F210}" presName="desTx" presStyleLbl="revTx" presStyleIdx="2" presStyleCnt="15">
        <dgm:presLayoutVars>
          <dgm:bulletEnabled val="1"/>
        </dgm:presLayoutVars>
      </dgm:prSet>
      <dgm:spPr/>
    </dgm:pt>
    <dgm:pt modelId="{574DF534-5094-4FC1-8F92-EA35E8590CC4}" type="pres">
      <dgm:prSet presAssocID="{AF6ED9FD-72F6-4C71-A309-41C04B17F210}" presName="desBackupRightNorm" presStyleCnt="0"/>
      <dgm:spPr/>
    </dgm:pt>
    <dgm:pt modelId="{EC88B695-575E-4C77-A14F-0CC2607CC756}" type="pres">
      <dgm:prSet presAssocID="{BC3A6E9D-182E-495D-92FA-2455B1C95B0F}" presName="desSpace" presStyleCnt="0"/>
      <dgm:spPr/>
    </dgm:pt>
    <dgm:pt modelId="{32E47DB2-D7A8-4378-86EF-0FDB44C493F7}" type="pres">
      <dgm:prSet presAssocID="{2391EA29-02F2-48CD-82A6-A115DA634BEC}" presName="parComposite" presStyleCnt="0"/>
      <dgm:spPr/>
    </dgm:pt>
    <dgm:pt modelId="{52F24BC2-E4DD-4404-9004-C251276E0A45}" type="pres">
      <dgm:prSet presAssocID="{2391EA29-02F2-48CD-82A6-A115DA634BEC}" presName="parBigCircle" presStyleLbl="node0" presStyleIdx="1" presStyleCnt="3"/>
      <dgm:spPr/>
    </dgm:pt>
    <dgm:pt modelId="{3A9788CF-65FE-491A-8D60-6D4A19A21530}" type="pres">
      <dgm:prSet presAssocID="{2391EA29-02F2-48CD-82A6-A115DA634BEC}" presName="parTx" presStyleLbl="revTx" presStyleIdx="3" presStyleCnt="15"/>
      <dgm:spPr/>
    </dgm:pt>
    <dgm:pt modelId="{61432B46-80C9-4F81-95F0-18D2736FF4BD}" type="pres">
      <dgm:prSet presAssocID="{2391EA29-02F2-48CD-82A6-A115DA634BEC}" presName="bSpace" presStyleCnt="0"/>
      <dgm:spPr/>
    </dgm:pt>
    <dgm:pt modelId="{3C470D68-B3A5-491E-BCAA-520DE7E70365}" type="pres">
      <dgm:prSet presAssocID="{2391EA29-02F2-48CD-82A6-A115DA634BEC}" presName="parBackupNorm" presStyleCnt="0"/>
      <dgm:spPr/>
    </dgm:pt>
    <dgm:pt modelId="{152DB2BA-D1B2-4059-AB42-0D1830561F6C}" type="pres">
      <dgm:prSet presAssocID="{E9475FE7-728A-4E28-B0C5-ABCA0E1D7034}" presName="parSpace" presStyleCnt="0"/>
      <dgm:spPr/>
    </dgm:pt>
    <dgm:pt modelId="{57AAACDF-13E9-400E-A975-4B62EB7BDB2B}" type="pres">
      <dgm:prSet presAssocID="{D85ADC14-A21C-485F-98F1-70E3D26897A4}" presName="desBackupLeftNorm" presStyleCnt="0"/>
      <dgm:spPr/>
    </dgm:pt>
    <dgm:pt modelId="{4DD81FFC-D597-428B-B1C8-7A9017AB36AF}" type="pres">
      <dgm:prSet presAssocID="{D85ADC14-A21C-485F-98F1-70E3D26897A4}" presName="desComposite" presStyleCnt="0"/>
      <dgm:spPr/>
    </dgm:pt>
    <dgm:pt modelId="{6FF45F11-1D9D-4BE7-873E-EBD40AB9DD25}" type="pres">
      <dgm:prSet presAssocID="{D85ADC14-A21C-485F-98F1-70E3D26897A4}" presName="desCircle" presStyleLbl="node1" presStyleIdx="1" presStyleCnt="6"/>
      <dgm:spPr/>
    </dgm:pt>
    <dgm:pt modelId="{CEF05755-6961-4168-8672-01A16CE9488A}" type="pres">
      <dgm:prSet presAssocID="{D85ADC14-A21C-485F-98F1-70E3D26897A4}" presName="chTx" presStyleLbl="revTx" presStyleIdx="4" presStyleCnt="15"/>
      <dgm:spPr/>
    </dgm:pt>
    <dgm:pt modelId="{C0D09A12-8D52-4953-8B5C-D80AF669F5F2}" type="pres">
      <dgm:prSet presAssocID="{D85ADC14-A21C-485F-98F1-70E3D26897A4}" presName="desTx" presStyleLbl="revTx" presStyleIdx="5" presStyleCnt="15">
        <dgm:presLayoutVars>
          <dgm:bulletEnabled val="1"/>
        </dgm:presLayoutVars>
      </dgm:prSet>
      <dgm:spPr/>
    </dgm:pt>
    <dgm:pt modelId="{D22D78BC-4D5F-4243-A34A-C8CFCFA70167}" type="pres">
      <dgm:prSet presAssocID="{D85ADC14-A21C-485F-98F1-70E3D26897A4}" presName="desBackupRightNorm" presStyleCnt="0"/>
      <dgm:spPr/>
    </dgm:pt>
    <dgm:pt modelId="{2F52C2A8-302A-4186-8B20-4C90DAB590C5}" type="pres">
      <dgm:prSet presAssocID="{0BC318BF-5610-422B-83DA-161DD3213529}" presName="desSpace" presStyleCnt="0"/>
      <dgm:spPr/>
    </dgm:pt>
    <dgm:pt modelId="{049BF834-9C80-4CE8-B466-A3414666EA62}" type="pres">
      <dgm:prSet presAssocID="{8ED8AB55-2203-40B5-B877-D43080D17DA2}" presName="desBackupLeftNorm" presStyleCnt="0"/>
      <dgm:spPr/>
    </dgm:pt>
    <dgm:pt modelId="{9817F0FF-FE51-48A1-8D89-4CD3F7A5106C}" type="pres">
      <dgm:prSet presAssocID="{8ED8AB55-2203-40B5-B877-D43080D17DA2}" presName="desComposite" presStyleCnt="0"/>
      <dgm:spPr/>
    </dgm:pt>
    <dgm:pt modelId="{B63902FB-A880-41E7-8536-EC8CDE06091B}" type="pres">
      <dgm:prSet presAssocID="{8ED8AB55-2203-40B5-B877-D43080D17DA2}" presName="desCircle" presStyleLbl="node1" presStyleIdx="2" presStyleCnt="6"/>
      <dgm:spPr/>
    </dgm:pt>
    <dgm:pt modelId="{EBDF590E-394F-4DF3-ABFB-D2EFE8D77F8B}" type="pres">
      <dgm:prSet presAssocID="{8ED8AB55-2203-40B5-B877-D43080D17DA2}" presName="chTx" presStyleLbl="revTx" presStyleIdx="6" presStyleCnt="15"/>
      <dgm:spPr/>
    </dgm:pt>
    <dgm:pt modelId="{CA81CD6E-4D2E-4A23-A3FB-F632BF2F02C8}" type="pres">
      <dgm:prSet presAssocID="{8ED8AB55-2203-40B5-B877-D43080D17DA2}" presName="desTx" presStyleLbl="revTx" presStyleIdx="7" presStyleCnt="15">
        <dgm:presLayoutVars>
          <dgm:bulletEnabled val="1"/>
        </dgm:presLayoutVars>
      </dgm:prSet>
      <dgm:spPr/>
    </dgm:pt>
    <dgm:pt modelId="{618B98E4-8C34-467E-8879-96D3E273E9C8}" type="pres">
      <dgm:prSet presAssocID="{8ED8AB55-2203-40B5-B877-D43080D17DA2}" presName="desBackupRightNorm" presStyleCnt="0"/>
      <dgm:spPr/>
    </dgm:pt>
    <dgm:pt modelId="{42E4566F-2695-47A8-ADEE-54E9E112ABE6}" type="pres">
      <dgm:prSet presAssocID="{2D7908CC-8404-4946-A324-C3608B5EBC1F}" presName="desSpace" presStyleCnt="0"/>
      <dgm:spPr/>
    </dgm:pt>
    <dgm:pt modelId="{6E12944E-C500-40B2-9251-6FF638C34198}" type="pres">
      <dgm:prSet presAssocID="{B0458250-B420-4861-9A46-716DF5BD5C97}" presName="desBackupLeftNorm" presStyleCnt="0"/>
      <dgm:spPr/>
    </dgm:pt>
    <dgm:pt modelId="{45EC6290-CD1A-479D-8C5F-BF44A95DC455}" type="pres">
      <dgm:prSet presAssocID="{B0458250-B420-4861-9A46-716DF5BD5C97}" presName="desComposite" presStyleCnt="0"/>
      <dgm:spPr/>
    </dgm:pt>
    <dgm:pt modelId="{C81DCBC6-B9B3-42CF-B1C8-C42152901B9D}" type="pres">
      <dgm:prSet presAssocID="{B0458250-B420-4861-9A46-716DF5BD5C97}" presName="desCircle" presStyleLbl="node1" presStyleIdx="3" presStyleCnt="6"/>
      <dgm:spPr/>
    </dgm:pt>
    <dgm:pt modelId="{C1B231AA-E4EE-4AE0-A7A8-F4ED7464382B}" type="pres">
      <dgm:prSet presAssocID="{B0458250-B420-4861-9A46-716DF5BD5C97}" presName="chTx" presStyleLbl="revTx" presStyleIdx="8" presStyleCnt="15"/>
      <dgm:spPr/>
    </dgm:pt>
    <dgm:pt modelId="{57AC619B-5A91-46A4-BE8C-C94B49CBA695}" type="pres">
      <dgm:prSet presAssocID="{B0458250-B420-4861-9A46-716DF5BD5C97}" presName="desTx" presStyleLbl="revTx" presStyleIdx="9" presStyleCnt="15">
        <dgm:presLayoutVars>
          <dgm:bulletEnabled val="1"/>
        </dgm:presLayoutVars>
      </dgm:prSet>
      <dgm:spPr/>
    </dgm:pt>
    <dgm:pt modelId="{0FED100D-D733-4BF8-94BF-97DF28F02F96}" type="pres">
      <dgm:prSet presAssocID="{B0458250-B420-4861-9A46-716DF5BD5C97}" presName="desBackupRightNorm" presStyleCnt="0"/>
      <dgm:spPr/>
    </dgm:pt>
    <dgm:pt modelId="{A1401209-0E11-41FF-ABDC-43A51ED31AC6}" type="pres">
      <dgm:prSet presAssocID="{1C07302B-5895-4B66-B0F3-B48996EC0FE7}" presName="desSpace" presStyleCnt="0"/>
      <dgm:spPr/>
    </dgm:pt>
    <dgm:pt modelId="{5AB37CC2-E5FE-4836-A86B-EC61423A3EF4}" type="pres">
      <dgm:prSet presAssocID="{D94383AF-B1FA-408E-B8A1-2D4A7E88A006}" presName="parComposite" presStyleCnt="0"/>
      <dgm:spPr/>
    </dgm:pt>
    <dgm:pt modelId="{12F171F1-94AE-4A18-B74E-2C4F2FBC53F4}" type="pres">
      <dgm:prSet presAssocID="{D94383AF-B1FA-408E-B8A1-2D4A7E88A006}" presName="parBigCircle" presStyleLbl="node0" presStyleIdx="2" presStyleCnt="3"/>
      <dgm:spPr/>
    </dgm:pt>
    <dgm:pt modelId="{C592F80E-DD60-4BE0-BB2D-AB8398182DC4}" type="pres">
      <dgm:prSet presAssocID="{D94383AF-B1FA-408E-B8A1-2D4A7E88A006}" presName="parTx" presStyleLbl="revTx" presStyleIdx="10" presStyleCnt="15"/>
      <dgm:spPr/>
    </dgm:pt>
    <dgm:pt modelId="{B06CE17B-797E-4E7C-AA8D-38C9B97D4777}" type="pres">
      <dgm:prSet presAssocID="{D94383AF-B1FA-408E-B8A1-2D4A7E88A006}" presName="bSpace" presStyleCnt="0"/>
      <dgm:spPr/>
    </dgm:pt>
    <dgm:pt modelId="{A258064F-CCA0-4C02-9866-88C5FB7FE3F7}" type="pres">
      <dgm:prSet presAssocID="{D94383AF-B1FA-408E-B8A1-2D4A7E88A006}" presName="parBackupNorm" presStyleCnt="0"/>
      <dgm:spPr/>
    </dgm:pt>
    <dgm:pt modelId="{93CD12BA-96C0-410E-9A2E-38896D6B5112}" type="pres">
      <dgm:prSet presAssocID="{28846936-A6DF-4063-AD73-CC34B25895B6}" presName="parSpace" presStyleCnt="0"/>
      <dgm:spPr/>
    </dgm:pt>
    <dgm:pt modelId="{0DE209DE-9021-4214-996B-D0CDA5AC446E}" type="pres">
      <dgm:prSet presAssocID="{25F95D6A-DC03-42B0-9E2A-8BB3CFE35643}" presName="desBackupLeftNorm" presStyleCnt="0"/>
      <dgm:spPr/>
    </dgm:pt>
    <dgm:pt modelId="{BEF7528E-FF18-4D1E-A657-A20DD7A19AF1}" type="pres">
      <dgm:prSet presAssocID="{25F95D6A-DC03-42B0-9E2A-8BB3CFE35643}" presName="desComposite" presStyleCnt="0"/>
      <dgm:spPr/>
    </dgm:pt>
    <dgm:pt modelId="{F5EE1AE6-77C7-4B09-BF3B-8F285CCBED51}" type="pres">
      <dgm:prSet presAssocID="{25F95D6A-DC03-42B0-9E2A-8BB3CFE35643}" presName="desCircle" presStyleLbl="node1" presStyleIdx="4" presStyleCnt="6"/>
      <dgm:spPr/>
    </dgm:pt>
    <dgm:pt modelId="{2FB5E602-7F35-4711-ADC3-BC7B2B898A71}" type="pres">
      <dgm:prSet presAssocID="{25F95D6A-DC03-42B0-9E2A-8BB3CFE35643}" presName="chTx" presStyleLbl="revTx" presStyleIdx="11" presStyleCnt="15"/>
      <dgm:spPr/>
    </dgm:pt>
    <dgm:pt modelId="{3E604D91-B691-4521-8ED2-97002350964E}" type="pres">
      <dgm:prSet presAssocID="{25F95D6A-DC03-42B0-9E2A-8BB3CFE35643}" presName="desTx" presStyleLbl="revTx" presStyleIdx="12" presStyleCnt="15">
        <dgm:presLayoutVars>
          <dgm:bulletEnabled val="1"/>
        </dgm:presLayoutVars>
      </dgm:prSet>
      <dgm:spPr/>
    </dgm:pt>
    <dgm:pt modelId="{61F0CD8E-3C82-4924-906A-4A052F17F38C}" type="pres">
      <dgm:prSet presAssocID="{25F95D6A-DC03-42B0-9E2A-8BB3CFE35643}" presName="desBackupRightNorm" presStyleCnt="0"/>
      <dgm:spPr/>
    </dgm:pt>
    <dgm:pt modelId="{EE37653C-E495-45C8-ACE1-B51EA54E7C47}" type="pres">
      <dgm:prSet presAssocID="{A9D1ACF8-1A40-4192-A99B-C5F10A879850}" presName="desSpace" presStyleCnt="0"/>
      <dgm:spPr/>
    </dgm:pt>
    <dgm:pt modelId="{D2FB9354-D675-4B76-A0E5-8BDA32CCC710}" type="pres">
      <dgm:prSet presAssocID="{9D8AFADA-0BDD-4F65-9871-339212A18C09}" presName="desBackupLeftNorm" presStyleCnt="0"/>
      <dgm:spPr/>
    </dgm:pt>
    <dgm:pt modelId="{27B19B9D-822E-4BA7-B8D2-B3FA5B1FE497}" type="pres">
      <dgm:prSet presAssocID="{9D8AFADA-0BDD-4F65-9871-339212A18C09}" presName="desComposite" presStyleCnt="0"/>
      <dgm:spPr/>
    </dgm:pt>
    <dgm:pt modelId="{48599C99-5AC5-473C-AD2E-1E7CACD36C20}" type="pres">
      <dgm:prSet presAssocID="{9D8AFADA-0BDD-4F65-9871-339212A18C09}" presName="desCircle" presStyleLbl="node1" presStyleIdx="5" presStyleCnt="6"/>
      <dgm:spPr/>
    </dgm:pt>
    <dgm:pt modelId="{7A95D9E3-DE86-4628-9A3B-D9ED86FFC1C6}" type="pres">
      <dgm:prSet presAssocID="{9D8AFADA-0BDD-4F65-9871-339212A18C09}" presName="chTx" presStyleLbl="revTx" presStyleIdx="13" presStyleCnt="15"/>
      <dgm:spPr/>
    </dgm:pt>
    <dgm:pt modelId="{17326425-A7C2-4D8B-944D-FA14E39BEDD4}" type="pres">
      <dgm:prSet presAssocID="{9D8AFADA-0BDD-4F65-9871-339212A18C09}" presName="desTx" presStyleLbl="revTx" presStyleIdx="14" presStyleCnt="15">
        <dgm:presLayoutVars>
          <dgm:bulletEnabled val="1"/>
        </dgm:presLayoutVars>
      </dgm:prSet>
      <dgm:spPr/>
    </dgm:pt>
    <dgm:pt modelId="{184A2F00-6C5C-4A62-80E5-E2801504F43F}" type="pres">
      <dgm:prSet presAssocID="{9D8AFADA-0BDD-4F65-9871-339212A18C09}" presName="desBackupRightNorm" presStyleCnt="0"/>
      <dgm:spPr/>
    </dgm:pt>
    <dgm:pt modelId="{ADEECF07-F67B-4C30-90F6-D460E680E641}" type="pres">
      <dgm:prSet presAssocID="{F0613841-7001-4C84-9425-E3A6CB69D6E8}" presName="desSpace" presStyleCnt="0"/>
      <dgm:spPr/>
    </dgm:pt>
  </dgm:ptLst>
  <dgm:cxnLst>
    <dgm:cxn modelId="{969D3802-D321-43DF-B9C7-B1F249CE5959}" srcId="{D94383AF-B1FA-408E-B8A1-2D4A7E88A006}" destId="{25F95D6A-DC03-42B0-9E2A-8BB3CFE35643}" srcOrd="0" destOrd="0" parTransId="{0E7A7D3B-1ED1-4188-B2CE-37328AF7B3CE}" sibTransId="{A9D1ACF8-1A40-4192-A99B-C5F10A879850}"/>
    <dgm:cxn modelId="{660E340E-15F9-4404-9BD0-66FA3A014110}" srcId="{EB633A28-325E-4F3C-9D74-7B235343A885}" destId="{D94383AF-B1FA-408E-B8A1-2D4A7E88A006}" srcOrd="2" destOrd="0" parTransId="{696894C6-738D-4B25-84DF-2065B72B7DF9}" sibTransId="{28846936-A6DF-4063-AD73-CC34B25895B6}"/>
    <dgm:cxn modelId="{ABA0FE1E-4CBA-4BBF-8BFE-CD2FDE5C88C2}" type="presOf" srcId="{D94383AF-B1FA-408E-B8A1-2D4A7E88A006}" destId="{C592F80E-DD60-4BE0-BB2D-AB8398182DC4}" srcOrd="0" destOrd="0" presId="urn:microsoft.com/office/officeart/2008/layout/CircleAccentTimeline"/>
    <dgm:cxn modelId="{4D103622-E508-4EFD-9F6D-AC67E8B7FA30}" type="presOf" srcId="{D85ADC14-A21C-485F-98F1-70E3D26897A4}" destId="{CEF05755-6961-4168-8672-01A16CE9488A}" srcOrd="0" destOrd="0" presId="urn:microsoft.com/office/officeart/2008/layout/CircleAccentTimeline"/>
    <dgm:cxn modelId="{39046A39-FC41-4F3A-B16B-8FDD82D52F7E}" srcId="{2391EA29-02F2-48CD-82A6-A115DA634BEC}" destId="{B0458250-B420-4861-9A46-716DF5BD5C97}" srcOrd="2" destOrd="0" parTransId="{3A071A8D-BD99-4FD1-8ED3-98EF215E34DE}" sibTransId="{1C07302B-5895-4B66-B0F3-B48996EC0FE7}"/>
    <dgm:cxn modelId="{FF6B8968-A2F4-48C1-9119-F29DDA2A3169}" type="presOf" srcId="{AF6ED9FD-72F6-4C71-A309-41C04B17F210}" destId="{A29132B9-FC07-4814-AC96-1A3F4086B2BC}" srcOrd="0" destOrd="0" presId="urn:microsoft.com/office/officeart/2008/layout/CircleAccentTimeline"/>
    <dgm:cxn modelId="{FEAF7351-D84F-43E3-A094-C830873FA28B}" srcId="{2391EA29-02F2-48CD-82A6-A115DA634BEC}" destId="{8ED8AB55-2203-40B5-B877-D43080D17DA2}" srcOrd="1" destOrd="0" parTransId="{F2F2F045-9AC3-4BD7-AD2B-F397A31B7F97}" sibTransId="{2D7908CC-8404-4946-A324-C3608B5EBC1F}"/>
    <dgm:cxn modelId="{63A57879-F5EB-460B-9BEB-3833FB163CDF}" type="presOf" srcId="{EB633A28-325E-4F3C-9D74-7B235343A885}" destId="{4194F495-0B49-4686-B89E-B97A23BB18B4}" srcOrd="0" destOrd="0" presId="urn:microsoft.com/office/officeart/2008/layout/CircleAccentTimeline"/>
    <dgm:cxn modelId="{B55CBE7C-D6AA-4A71-9B01-A95F950DA32B}" type="presOf" srcId="{B0458250-B420-4861-9A46-716DF5BD5C97}" destId="{C1B231AA-E4EE-4AE0-A7A8-F4ED7464382B}" srcOrd="0" destOrd="0" presId="urn:microsoft.com/office/officeart/2008/layout/CircleAccentTimeline"/>
    <dgm:cxn modelId="{7FA9E37F-CDAA-4437-AC4A-ED1A24AB83B9}" type="presOf" srcId="{9D8AFADA-0BDD-4F65-9871-339212A18C09}" destId="{7A95D9E3-DE86-4628-9A3B-D9ED86FFC1C6}" srcOrd="0" destOrd="0" presId="urn:microsoft.com/office/officeart/2008/layout/CircleAccentTimeline"/>
    <dgm:cxn modelId="{B2EFD98B-86F2-4739-9F64-6387EA8842A6}" type="presOf" srcId="{7D847909-7A9D-47CC-8116-3079CD7138AA}" destId="{94F30C9A-1C78-47CD-BF0C-21CB11317EE6}" srcOrd="0" destOrd="0" presId="urn:microsoft.com/office/officeart/2008/layout/CircleAccentTimeline"/>
    <dgm:cxn modelId="{E23151A5-5257-40C1-9B06-6573F5A3C437}" type="presOf" srcId="{25F95D6A-DC03-42B0-9E2A-8BB3CFE35643}" destId="{2FB5E602-7F35-4711-ADC3-BC7B2B898A71}" srcOrd="0" destOrd="0" presId="urn:microsoft.com/office/officeart/2008/layout/CircleAccentTimeline"/>
    <dgm:cxn modelId="{D50E73B2-6862-43B1-B5AA-5DA56BC87188}" srcId="{EB633A28-325E-4F3C-9D74-7B235343A885}" destId="{7D847909-7A9D-47CC-8116-3079CD7138AA}" srcOrd="0" destOrd="0" parTransId="{5285E3DC-9739-44AF-AE40-B2B9B187F07B}" sibTransId="{FFDD147B-76AA-4DA1-9140-404471DD9B4E}"/>
    <dgm:cxn modelId="{1C46DBD5-2419-43CF-84C2-505A0FC201EF}" srcId="{2391EA29-02F2-48CD-82A6-A115DA634BEC}" destId="{D85ADC14-A21C-485F-98F1-70E3D26897A4}" srcOrd="0" destOrd="0" parTransId="{9B2D58F4-64AE-4C1C-A578-E2B4E93B2F6D}" sibTransId="{0BC318BF-5610-422B-83DA-161DD3213529}"/>
    <dgm:cxn modelId="{2C2774DC-332A-4A98-9094-EE0A49FCA17F}" srcId="{EB633A28-325E-4F3C-9D74-7B235343A885}" destId="{2391EA29-02F2-48CD-82A6-A115DA634BEC}" srcOrd="1" destOrd="0" parTransId="{D0C3A113-FA32-4C4E-850C-59C61DBA774E}" sibTransId="{E9475FE7-728A-4E28-B0C5-ABCA0E1D7034}"/>
    <dgm:cxn modelId="{2866D9ED-1FDB-46D8-95DC-4B9BC5E13535}" type="presOf" srcId="{2391EA29-02F2-48CD-82A6-A115DA634BEC}" destId="{3A9788CF-65FE-491A-8D60-6D4A19A21530}" srcOrd="0" destOrd="0" presId="urn:microsoft.com/office/officeart/2008/layout/CircleAccentTimeline"/>
    <dgm:cxn modelId="{FF66C5EE-D75F-4FD5-98F7-A8D55E5C91F3}" type="presOf" srcId="{8ED8AB55-2203-40B5-B877-D43080D17DA2}" destId="{EBDF590E-394F-4DF3-ABFB-D2EFE8D77F8B}" srcOrd="0" destOrd="0" presId="urn:microsoft.com/office/officeart/2008/layout/CircleAccentTimeline"/>
    <dgm:cxn modelId="{AFB8D6F1-391B-421F-B805-CEC870BAF8A7}" srcId="{7D847909-7A9D-47CC-8116-3079CD7138AA}" destId="{AF6ED9FD-72F6-4C71-A309-41C04B17F210}" srcOrd="0" destOrd="0" parTransId="{475CFFA4-BBE0-4348-B038-79999E60B37D}" sibTransId="{BC3A6E9D-182E-495D-92FA-2455B1C95B0F}"/>
    <dgm:cxn modelId="{333BFEF9-B15A-4614-9929-CB236D83510D}" srcId="{D94383AF-B1FA-408E-B8A1-2D4A7E88A006}" destId="{9D8AFADA-0BDD-4F65-9871-339212A18C09}" srcOrd="1" destOrd="0" parTransId="{88315B76-0B36-4D64-B7CC-F7F4EC922EDF}" sibTransId="{F0613841-7001-4C84-9425-E3A6CB69D6E8}"/>
    <dgm:cxn modelId="{97F0EC87-EE4C-4D1B-BA2E-F555EBC5423E}" type="presParOf" srcId="{4194F495-0B49-4686-B89E-B97A23BB18B4}" destId="{AB544858-66ED-47FF-808A-5FAFD560E7AE}" srcOrd="0" destOrd="0" presId="urn:microsoft.com/office/officeart/2008/layout/CircleAccentTimeline"/>
    <dgm:cxn modelId="{FD003B46-54CD-4D38-8F19-2C7A8A42E36C}" type="presParOf" srcId="{AB544858-66ED-47FF-808A-5FAFD560E7AE}" destId="{EEF87E8C-B5E1-49C2-97E7-367097E1BBDC}" srcOrd="0" destOrd="0" presId="urn:microsoft.com/office/officeart/2008/layout/CircleAccentTimeline"/>
    <dgm:cxn modelId="{0704ACD6-A96B-4630-9409-82212A7B5ABF}" type="presParOf" srcId="{AB544858-66ED-47FF-808A-5FAFD560E7AE}" destId="{94F30C9A-1C78-47CD-BF0C-21CB11317EE6}" srcOrd="1" destOrd="0" presId="urn:microsoft.com/office/officeart/2008/layout/CircleAccentTimeline"/>
    <dgm:cxn modelId="{4F1D112E-D938-4A61-9F7B-2125291C7BE9}" type="presParOf" srcId="{AB544858-66ED-47FF-808A-5FAFD560E7AE}" destId="{36C29E20-03DA-4F95-8668-FC44BEDA8C85}" srcOrd="2" destOrd="0" presId="urn:microsoft.com/office/officeart/2008/layout/CircleAccentTimeline"/>
    <dgm:cxn modelId="{4A8BFE0B-433C-464A-A6A6-8D34FE1A3EF7}" type="presParOf" srcId="{4194F495-0B49-4686-B89E-B97A23BB18B4}" destId="{D4D70EA1-B800-43D5-8FCB-9DA36238524B}" srcOrd="1" destOrd="0" presId="urn:microsoft.com/office/officeart/2008/layout/CircleAccentTimeline"/>
    <dgm:cxn modelId="{09A3A670-A7BA-4A2C-84F9-B6C230917AE1}" type="presParOf" srcId="{4194F495-0B49-4686-B89E-B97A23BB18B4}" destId="{36FDFF25-489C-4D05-8F17-50E98BF81CF1}" srcOrd="2" destOrd="0" presId="urn:microsoft.com/office/officeart/2008/layout/CircleAccentTimeline"/>
    <dgm:cxn modelId="{294D5C02-804F-4BE5-9181-7FBAC6D10586}" type="presParOf" srcId="{4194F495-0B49-4686-B89E-B97A23BB18B4}" destId="{7ED73F81-F9E4-4B6F-89F4-233B52CE2901}" srcOrd="3" destOrd="0" presId="urn:microsoft.com/office/officeart/2008/layout/CircleAccentTimeline"/>
    <dgm:cxn modelId="{C438BC54-AC26-4381-993C-72918B1046ED}" type="presParOf" srcId="{4194F495-0B49-4686-B89E-B97A23BB18B4}" destId="{3EB2BC9B-6A54-4BE1-AE10-389D7E34B64E}" srcOrd="4" destOrd="0" presId="urn:microsoft.com/office/officeart/2008/layout/CircleAccentTimeline"/>
    <dgm:cxn modelId="{0BB9CFBF-7AD1-4BFB-A421-92D722BC34B9}" type="presParOf" srcId="{3EB2BC9B-6A54-4BE1-AE10-389D7E34B64E}" destId="{8814AFF5-D2BE-421C-BB49-DC8C785EDFE9}" srcOrd="0" destOrd="0" presId="urn:microsoft.com/office/officeart/2008/layout/CircleAccentTimeline"/>
    <dgm:cxn modelId="{5D5C7294-A3B7-40AD-B61A-CC91F2C3EE16}" type="presParOf" srcId="{3EB2BC9B-6A54-4BE1-AE10-389D7E34B64E}" destId="{A29132B9-FC07-4814-AC96-1A3F4086B2BC}" srcOrd="1" destOrd="0" presId="urn:microsoft.com/office/officeart/2008/layout/CircleAccentTimeline"/>
    <dgm:cxn modelId="{65A268D3-B47A-4B90-8ACD-C34FBA74F5E1}" type="presParOf" srcId="{3EB2BC9B-6A54-4BE1-AE10-389D7E34B64E}" destId="{FD6D48D0-9EBC-4988-8385-AFAEAD2FB67A}" srcOrd="2" destOrd="0" presId="urn:microsoft.com/office/officeart/2008/layout/CircleAccentTimeline"/>
    <dgm:cxn modelId="{88226DFF-EA5D-4E9A-922F-67DA57B2DDD8}" type="presParOf" srcId="{4194F495-0B49-4686-B89E-B97A23BB18B4}" destId="{574DF534-5094-4FC1-8F92-EA35E8590CC4}" srcOrd="5" destOrd="0" presId="urn:microsoft.com/office/officeart/2008/layout/CircleAccentTimeline"/>
    <dgm:cxn modelId="{D75CA231-46E3-4352-8531-7A7D8DCC9890}" type="presParOf" srcId="{4194F495-0B49-4686-B89E-B97A23BB18B4}" destId="{EC88B695-575E-4C77-A14F-0CC2607CC756}" srcOrd="6" destOrd="0" presId="urn:microsoft.com/office/officeart/2008/layout/CircleAccentTimeline"/>
    <dgm:cxn modelId="{FAB5AB8C-ED47-48F1-AF8D-A2F0B533A05F}" type="presParOf" srcId="{4194F495-0B49-4686-B89E-B97A23BB18B4}" destId="{32E47DB2-D7A8-4378-86EF-0FDB44C493F7}" srcOrd="7" destOrd="0" presId="urn:microsoft.com/office/officeart/2008/layout/CircleAccentTimeline"/>
    <dgm:cxn modelId="{D91E1949-38B0-4A6D-89DA-AB53C167781B}" type="presParOf" srcId="{32E47DB2-D7A8-4378-86EF-0FDB44C493F7}" destId="{52F24BC2-E4DD-4404-9004-C251276E0A45}" srcOrd="0" destOrd="0" presId="urn:microsoft.com/office/officeart/2008/layout/CircleAccentTimeline"/>
    <dgm:cxn modelId="{D3517558-0EFE-478C-8AC3-A4E96CD2D793}" type="presParOf" srcId="{32E47DB2-D7A8-4378-86EF-0FDB44C493F7}" destId="{3A9788CF-65FE-491A-8D60-6D4A19A21530}" srcOrd="1" destOrd="0" presId="urn:microsoft.com/office/officeart/2008/layout/CircleAccentTimeline"/>
    <dgm:cxn modelId="{C1F719A5-54C2-40DC-92CE-9878724D0A23}" type="presParOf" srcId="{32E47DB2-D7A8-4378-86EF-0FDB44C493F7}" destId="{61432B46-80C9-4F81-95F0-18D2736FF4BD}" srcOrd="2" destOrd="0" presId="urn:microsoft.com/office/officeart/2008/layout/CircleAccentTimeline"/>
    <dgm:cxn modelId="{2501D6CE-02B2-4E55-B80D-C8045A7FB558}" type="presParOf" srcId="{4194F495-0B49-4686-B89E-B97A23BB18B4}" destId="{3C470D68-B3A5-491E-BCAA-520DE7E70365}" srcOrd="8" destOrd="0" presId="urn:microsoft.com/office/officeart/2008/layout/CircleAccentTimeline"/>
    <dgm:cxn modelId="{35A7ED0A-0476-4E2E-A407-91B59940834C}" type="presParOf" srcId="{4194F495-0B49-4686-B89E-B97A23BB18B4}" destId="{152DB2BA-D1B2-4059-AB42-0D1830561F6C}" srcOrd="9" destOrd="0" presId="urn:microsoft.com/office/officeart/2008/layout/CircleAccentTimeline"/>
    <dgm:cxn modelId="{E7074267-375D-4F93-B40E-7EE4EB39DF4D}" type="presParOf" srcId="{4194F495-0B49-4686-B89E-B97A23BB18B4}" destId="{57AAACDF-13E9-400E-A975-4B62EB7BDB2B}" srcOrd="10" destOrd="0" presId="urn:microsoft.com/office/officeart/2008/layout/CircleAccentTimeline"/>
    <dgm:cxn modelId="{1200EF61-C29E-441F-AC0B-07DA22B933F2}" type="presParOf" srcId="{4194F495-0B49-4686-B89E-B97A23BB18B4}" destId="{4DD81FFC-D597-428B-B1C8-7A9017AB36AF}" srcOrd="11" destOrd="0" presId="urn:microsoft.com/office/officeart/2008/layout/CircleAccentTimeline"/>
    <dgm:cxn modelId="{338CB96C-FD4F-41A5-86C5-BB144B6B8724}" type="presParOf" srcId="{4DD81FFC-D597-428B-B1C8-7A9017AB36AF}" destId="{6FF45F11-1D9D-4BE7-873E-EBD40AB9DD25}" srcOrd="0" destOrd="0" presId="urn:microsoft.com/office/officeart/2008/layout/CircleAccentTimeline"/>
    <dgm:cxn modelId="{CBA23B69-AC40-4666-875E-F225FA9DAD72}" type="presParOf" srcId="{4DD81FFC-D597-428B-B1C8-7A9017AB36AF}" destId="{CEF05755-6961-4168-8672-01A16CE9488A}" srcOrd="1" destOrd="0" presId="urn:microsoft.com/office/officeart/2008/layout/CircleAccentTimeline"/>
    <dgm:cxn modelId="{09EDFB5A-D0E8-4B02-AB83-B54A73E6B545}" type="presParOf" srcId="{4DD81FFC-D597-428B-B1C8-7A9017AB36AF}" destId="{C0D09A12-8D52-4953-8B5C-D80AF669F5F2}" srcOrd="2" destOrd="0" presId="urn:microsoft.com/office/officeart/2008/layout/CircleAccentTimeline"/>
    <dgm:cxn modelId="{F7BC4C6C-0F84-4451-BC93-2737F733EC40}" type="presParOf" srcId="{4194F495-0B49-4686-B89E-B97A23BB18B4}" destId="{D22D78BC-4D5F-4243-A34A-C8CFCFA70167}" srcOrd="12" destOrd="0" presId="urn:microsoft.com/office/officeart/2008/layout/CircleAccentTimeline"/>
    <dgm:cxn modelId="{03046774-0379-425B-9E81-7A6A43108BCD}" type="presParOf" srcId="{4194F495-0B49-4686-B89E-B97A23BB18B4}" destId="{2F52C2A8-302A-4186-8B20-4C90DAB590C5}" srcOrd="13" destOrd="0" presId="urn:microsoft.com/office/officeart/2008/layout/CircleAccentTimeline"/>
    <dgm:cxn modelId="{C305F275-5922-4F70-9381-E1611C27F36A}" type="presParOf" srcId="{4194F495-0B49-4686-B89E-B97A23BB18B4}" destId="{049BF834-9C80-4CE8-B466-A3414666EA62}" srcOrd="14" destOrd="0" presId="urn:microsoft.com/office/officeart/2008/layout/CircleAccentTimeline"/>
    <dgm:cxn modelId="{7237504A-61D7-4797-9174-BC0E2E618341}" type="presParOf" srcId="{4194F495-0B49-4686-B89E-B97A23BB18B4}" destId="{9817F0FF-FE51-48A1-8D89-4CD3F7A5106C}" srcOrd="15" destOrd="0" presId="urn:microsoft.com/office/officeart/2008/layout/CircleAccentTimeline"/>
    <dgm:cxn modelId="{5866910C-9B09-4E05-9C86-0949FEB9BDA9}" type="presParOf" srcId="{9817F0FF-FE51-48A1-8D89-4CD3F7A5106C}" destId="{B63902FB-A880-41E7-8536-EC8CDE06091B}" srcOrd="0" destOrd="0" presId="urn:microsoft.com/office/officeart/2008/layout/CircleAccentTimeline"/>
    <dgm:cxn modelId="{172DE333-6C28-4E00-BD9C-C1B5B996C9ED}" type="presParOf" srcId="{9817F0FF-FE51-48A1-8D89-4CD3F7A5106C}" destId="{EBDF590E-394F-4DF3-ABFB-D2EFE8D77F8B}" srcOrd="1" destOrd="0" presId="urn:microsoft.com/office/officeart/2008/layout/CircleAccentTimeline"/>
    <dgm:cxn modelId="{7DD0842C-0769-4FE6-9FE5-BA2CB2F8653E}" type="presParOf" srcId="{9817F0FF-FE51-48A1-8D89-4CD3F7A5106C}" destId="{CA81CD6E-4D2E-4A23-A3FB-F632BF2F02C8}" srcOrd="2" destOrd="0" presId="urn:microsoft.com/office/officeart/2008/layout/CircleAccentTimeline"/>
    <dgm:cxn modelId="{81DE4A60-E963-4731-B559-7F8F19C81274}" type="presParOf" srcId="{4194F495-0B49-4686-B89E-B97A23BB18B4}" destId="{618B98E4-8C34-467E-8879-96D3E273E9C8}" srcOrd="16" destOrd="0" presId="urn:microsoft.com/office/officeart/2008/layout/CircleAccentTimeline"/>
    <dgm:cxn modelId="{6F1385A5-8639-440C-B5EE-0FE0CEA93389}" type="presParOf" srcId="{4194F495-0B49-4686-B89E-B97A23BB18B4}" destId="{42E4566F-2695-47A8-ADEE-54E9E112ABE6}" srcOrd="17" destOrd="0" presId="urn:microsoft.com/office/officeart/2008/layout/CircleAccentTimeline"/>
    <dgm:cxn modelId="{64BC5CF2-E09F-4BC4-875D-54FF02D4AF4B}" type="presParOf" srcId="{4194F495-0B49-4686-B89E-B97A23BB18B4}" destId="{6E12944E-C500-40B2-9251-6FF638C34198}" srcOrd="18" destOrd="0" presId="urn:microsoft.com/office/officeart/2008/layout/CircleAccentTimeline"/>
    <dgm:cxn modelId="{042DB8C5-B1FA-468F-958A-7705969705D7}" type="presParOf" srcId="{4194F495-0B49-4686-B89E-B97A23BB18B4}" destId="{45EC6290-CD1A-479D-8C5F-BF44A95DC455}" srcOrd="19" destOrd="0" presId="urn:microsoft.com/office/officeart/2008/layout/CircleAccentTimeline"/>
    <dgm:cxn modelId="{0C66D063-B28C-4D41-BD61-F45C52610E3E}" type="presParOf" srcId="{45EC6290-CD1A-479D-8C5F-BF44A95DC455}" destId="{C81DCBC6-B9B3-42CF-B1C8-C42152901B9D}" srcOrd="0" destOrd="0" presId="urn:microsoft.com/office/officeart/2008/layout/CircleAccentTimeline"/>
    <dgm:cxn modelId="{CAC3B451-1BCA-4CEB-96DF-BAA8036BD0A1}" type="presParOf" srcId="{45EC6290-CD1A-479D-8C5F-BF44A95DC455}" destId="{C1B231AA-E4EE-4AE0-A7A8-F4ED7464382B}" srcOrd="1" destOrd="0" presId="urn:microsoft.com/office/officeart/2008/layout/CircleAccentTimeline"/>
    <dgm:cxn modelId="{4F88F5FB-84CC-41D9-8347-C7097953222B}" type="presParOf" srcId="{45EC6290-CD1A-479D-8C5F-BF44A95DC455}" destId="{57AC619B-5A91-46A4-BE8C-C94B49CBA695}" srcOrd="2" destOrd="0" presId="urn:microsoft.com/office/officeart/2008/layout/CircleAccentTimeline"/>
    <dgm:cxn modelId="{F0454363-A8DF-453F-8408-7FE07645E0B6}" type="presParOf" srcId="{4194F495-0B49-4686-B89E-B97A23BB18B4}" destId="{0FED100D-D733-4BF8-94BF-97DF28F02F96}" srcOrd="20" destOrd="0" presId="urn:microsoft.com/office/officeart/2008/layout/CircleAccentTimeline"/>
    <dgm:cxn modelId="{7D43FDA7-BF28-4159-81FA-FD11B861AE07}" type="presParOf" srcId="{4194F495-0B49-4686-B89E-B97A23BB18B4}" destId="{A1401209-0E11-41FF-ABDC-43A51ED31AC6}" srcOrd="21" destOrd="0" presId="urn:microsoft.com/office/officeart/2008/layout/CircleAccentTimeline"/>
    <dgm:cxn modelId="{7B672983-23A7-427F-B283-7D9B054CD283}" type="presParOf" srcId="{4194F495-0B49-4686-B89E-B97A23BB18B4}" destId="{5AB37CC2-E5FE-4836-A86B-EC61423A3EF4}" srcOrd="22" destOrd="0" presId="urn:microsoft.com/office/officeart/2008/layout/CircleAccentTimeline"/>
    <dgm:cxn modelId="{89C368A2-E3EC-4BD4-8CDE-CEAB012CB7AC}" type="presParOf" srcId="{5AB37CC2-E5FE-4836-A86B-EC61423A3EF4}" destId="{12F171F1-94AE-4A18-B74E-2C4F2FBC53F4}" srcOrd="0" destOrd="0" presId="urn:microsoft.com/office/officeart/2008/layout/CircleAccentTimeline"/>
    <dgm:cxn modelId="{33E7D82F-7C3B-4890-8D89-C2B602F5BF1B}" type="presParOf" srcId="{5AB37CC2-E5FE-4836-A86B-EC61423A3EF4}" destId="{C592F80E-DD60-4BE0-BB2D-AB8398182DC4}" srcOrd="1" destOrd="0" presId="urn:microsoft.com/office/officeart/2008/layout/CircleAccentTimeline"/>
    <dgm:cxn modelId="{8C730204-D790-4DD8-B339-EAD218985371}" type="presParOf" srcId="{5AB37CC2-E5FE-4836-A86B-EC61423A3EF4}" destId="{B06CE17B-797E-4E7C-AA8D-38C9B97D4777}" srcOrd="2" destOrd="0" presId="urn:microsoft.com/office/officeart/2008/layout/CircleAccentTimeline"/>
    <dgm:cxn modelId="{1C6F0082-478B-4217-8ADF-1AF4C14ED165}" type="presParOf" srcId="{4194F495-0B49-4686-B89E-B97A23BB18B4}" destId="{A258064F-CCA0-4C02-9866-88C5FB7FE3F7}" srcOrd="23" destOrd="0" presId="urn:microsoft.com/office/officeart/2008/layout/CircleAccentTimeline"/>
    <dgm:cxn modelId="{E25FF5FA-4BC3-4301-8B15-EFAA41B65C1B}" type="presParOf" srcId="{4194F495-0B49-4686-B89E-B97A23BB18B4}" destId="{93CD12BA-96C0-410E-9A2E-38896D6B5112}" srcOrd="24" destOrd="0" presId="urn:microsoft.com/office/officeart/2008/layout/CircleAccentTimeline"/>
    <dgm:cxn modelId="{04C2BB17-7BBE-4647-812A-E6662649A2D0}" type="presParOf" srcId="{4194F495-0B49-4686-B89E-B97A23BB18B4}" destId="{0DE209DE-9021-4214-996B-D0CDA5AC446E}" srcOrd="25" destOrd="0" presId="urn:microsoft.com/office/officeart/2008/layout/CircleAccentTimeline"/>
    <dgm:cxn modelId="{077B9977-ACFE-43DC-B1D0-01EFF72E7D27}" type="presParOf" srcId="{4194F495-0B49-4686-B89E-B97A23BB18B4}" destId="{BEF7528E-FF18-4D1E-A657-A20DD7A19AF1}" srcOrd="26" destOrd="0" presId="urn:microsoft.com/office/officeart/2008/layout/CircleAccentTimeline"/>
    <dgm:cxn modelId="{D62BFB88-EE8F-40CF-9DD6-A35FB928066A}" type="presParOf" srcId="{BEF7528E-FF18-4D1E-A657-A20DD7A19AF1}" destId="{F5EE1AE6-77C7-4B09-BF3B-8F285CCBED51}" srcOrd="0" destOrd="0" presId="urn:microsoft.com/office/officeart/2008/layout/CircleAccentTimeline"/>
    <dgm:cxn modelId="{899EECEC-6A04-47CA-9127-F2652C3114AA}" type="presParOf" srcId="{BEF7528E-FF18-4D1E-A657-A20DD7A19AF1}" destId="{2FB5E602-7F35-4711-ADC3-BC7B2B898A71}" srcOrd="1" destOrd="0" presId="urn:microsoft.com/office/officeart/2008/layout/CircleAccentTimeline"/>
    <dgm:cxn modelId="{DB186232-E3B3-492D-A24E-237BFF47D9A1}" type="presParOf" srcId="{BEF7528E-FF18-4D1E-A657-A20DD7A19AF1}" destId="{3E604D91-B691-4521-8ED2-97002350964E}" srcOrd="2" destOrd="0" presId="urn:microsoft.com/office/officeart/2008/layout/CircleAccentTimeline"/>
    <dgm:cxn modelId="{AADF6987-8016-41BD-A3BD-B034A02E4E9C}" type="presParOf" srcId="{4194F495-0B49-4686-B89E-B97A23BB18B4}" destId="{61F0CD8E-3C82-4924-906A-4A052F17F38C}" srcOrd="27" destOrd="0" presId="urn:microsoft.com/office/officeart/2008/layout/CircleAccentTimeline"/>
    <dgm:cxn modelId="{6F8CAB3E-3A48-4F76-852F-ACD42597F97E}" type="presParOf" srcId="{4194F495-0B49-4686-B89E-B97A23BB18B4}" destId="{EE37653C-E495-45C8-ACE1-B51EA54E7C47}" srcOrd="28" destOrd="0" presId="urn:microsoft.com/office/officeart/2008/layout/CircleAccentTimeline"/>
    <dgm:cxn modelId="{293C516D-2F23-4D3E-8016-CF9CD3914096}" type="presParOf" srcId="{4194F495-0B49-4686-B89E-B97A23BB18B4}" destId="{D2FB9354-D675-4B76-A0E5-8BDA32CCC710}" srcOrd="29" destOrd="0" presId="urn:microsoft.com/office/officeart/2008/layout/CircleAccentTimeline"/>
    <dgm:cxn modelId="{21B7C1DF-3659-4705-8114-DCDE367449E1}" type="presParOf" srcId="{4194F495-0B49-4686-B89E-B97A23BB18B4}" destId="{27B19B9D-822E-4BA7-B8D2-B3FA5B1FE497}" srcOrd="30" destOrd="0" presId="urn:microsoft.com/office/officeart/2008/layout/CircleAccentTimeline"/>
    <dgm:cxn modelId="{AB4F60C2-7C8B-4539-B8DD-B8F513DDF9B9}" type="presParOf" srcId="{27B19B9D-822E-4BA7-B8D2-B3FA5B1FE497}" destId="{48599C99-5AC5-473C-AD2E-1E7CACD36C20}" srcOrd="0" destOrd="0" presId="urn:microsoft.com/office/officeart/2008/layout/CircleAccentTimeline"/>
    <dgm:cxn modelId="{5C0BD7A1-3E6B-4CDE-9739-42F2A51B0BA7}" type="presParOf" srcId="{27B19B9D-822E-4BA7-B8D2-B3FA5B1FE497}" destId="{7A95D9E3-DE86-4628-9A3B-D9ED86FFC1C6}" srcOrd="1" destOrd="0" presId="urn:microsoft.com/office/officeart/2008/layout/CircleAccentTimeline"/>
    <dgm:cxn modelId="{9979EFB1-536E-4CAD-939D-BABE407F06C5}" type="presParOf" srcId="{27B19B9D-822E-4BA7-B8D2-B3FA5B1FE497}" destId="{17326425-A7C2-4D8B-944D-FA14E39BEDD4}" srcOrd="2" destOrd="0" presId="urn:microsoft.com/office/officeart/2008/layout/CircleAccentTimeline"/>
    <dgm:cxn modelId="{26E44150-AD40-41EE-9D17-0963098DFF9C}" type="presParOf" srcId="{4194F495-0B49-4686-B89E-B97A23BB18B4}" destId="{184A2F00-6C5C-4A62-80E5-E2801504F43F}" srcOrd="31" destOrd="0" presId="urn:microsoft.com/office/officeart/2008/layout/CircleAccentTimeline"/>
    <dgm:cxn modelId="{AFA264BA-6840-4F95-94D8-750D849E722A}" type="presParOf" srcId="{4194F495-0B49-4686-B89E-B97A23BB18B4}" destId="{ADEECF07-F67B-4C30-90F6-D460E680E641}" srcOrd="32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E36E1B-FFB5-44A8-AE1F-CBF3B838F3AF}">
      <dsp:nvSpPr>
        <dsp:cNvPr id="0" name=""/>
        <dsp:cNvSpPr/>
      </dsp:nvSpPr>
      <dsp:spPr>
        <a:xfrm>
          <a:off x="0" y="0"/>
          <a:ext cx="6710067" cy="672329"/>
        </a:xfrm>
        <a:prstGeom prst="roundRect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u="none" kern="1200" noProof="0" dirty="0">
              <a:ln>
                <a:noFill/>
              </a:ln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  <a:latin typeface="Calibri"/>
              <a:cs typeface="Calibri"/>
            </a:rPr>
            <a:t>Declared dead</a:t>
          </a:r>
          <a:r>
            <a:rPr lang="en-US" sz="2300" b="0" i="0" u="none" strike="noStrike" kern="1200" cap="none" baseline="0" noProof="0" dirty="0">
              <a:ln>
                <a:noFill/>
              </a:ln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  <a:latin typeface="Calibri"/>
              <a:cs typeface="Calibri"/>
            </a:rPr>
            <a:t> more than 100 times</a:t>
          </a:r>
        </a:p>
      </dsp:txBody>
      <dsp:txXfrm>
        <a:off x="32820" y="32820"/>
        <a:ext cx="6644427" cy="606689"/>
      </dsp:txXfrm>
    </dsp:sp>
    <dsp:sp modelId="{08AEDD96-11A0-482B-A214-C01453BBDE72}">
      <dsp:nvSpPr>
        <dsp:cNvPr id="0" name=""/>
        <dsp:cNvSpPr/>
      </dsp:nvSpPr>
      <dsp:spPr>
        <a:xfrm>
          <a:off x="0" y="781517"/>
          <a:ext cx="6710067" cy="672329"/>
        </a:xfrm>
        <a:prstGeom prst="roundRect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u="none" kern="1200" noProof="0" dirty="0">
              <a:ln>
                <a:noFill/>
              </a:ln>
              <a:solidFill>
                <a:srgbClr val="FFFFFF"/>
              </a:solidFill>
              <a:effectLst>
                <a:glow rad="152400">
                  <a:srgbClr val="FFFFFF">
                    <a:alpha val="19000"/>
                  </a:srgbClr>
                </a:glow>
              </a:effectLst>
              <a:latin typeface="Calibri"/>
              <a:ea typeface="+mn-ea"/>
              <a:cs typeface="Calibri"/>
            </a:rPr>
            <a:t>Simple </a:t>
          </a:r>
          <a:r>
            <a:rPr lang="en-US" sz="2700" b="0" u="none" kern="1200" noProof="0" dirty="0">
              <a:ln>
                <a:noFill/>
              </a:ln>
              <a:solidFill>
                <a:srgbClr val="FFFFFF"/>
              </a:solidFill>
              <a:effectLst>
                <a:glow rad="152400">
                  <a:srgbClr val="FFFFFF">
                    <a:alpha val="19000"/>
                  </a:srgbClr>
                </a:glow>
              </a:effectLst>
              <a:latin typeface="Calibri"/>
              <a:ea typeface="+mn-ea"/>
              <a:cs typeface="Calibri"/>
            </a:rPr>
            <a:t>API</a:t>
          </a:r>
          <a:r>
            <a:rPr lang="en-US" sz="2800" b="0" u="none" kern="1200" noProof="0" dirty="0">
              <a:ln>
                <a:noFill/>
              </a:ln>
              <a:solidFill>
                <a:srgbClr val="FFFFFF"/>
              </a:solidFill>
              <a:effectLst>
                <a:glow rad="152400">
                  <a:srgbClr val="FFFFFF">
                    <a:alpha val="19000"/>
                  </a:srgbClr>
                </a:glow>
              </a:effectLst>
              <a:latin typeface="Calibri"/>
              <a:ea typeface="+mn-ea"/>
              <a:cs typeface="Calibri"/>
            </a:rPr>
            <a:t> and 'low' transaction fees</a:t>
          </a:r>
        </a:p>
      </dsp:txBody>
      <dsp:txXfrm>
        <a:off x="32820" y="814337"/>
        <a:ext cx="6644427" cy="606689"/>
      </dsp:txXfrm>
    </dsp:sp>
    <dsp:sp modelId="{04D91ACE-1127-47C4-84B2-5A7A0279A3D1}">
      <dsp:nvSpPr>
        <dsp:cNvPr id="0" name=""/>
        <dsp:cNvSpPr/>
      </dsp:nvSpPr>
      <dsp:spPr>
        <a:xfrm>
          <a:off x="0" y="1535984"/>
          <a:ext cx="6710067" cy="672329"/>
        </a:xfrm>
        <a:prstGeom prst="roundRect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u="none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  <a:latin typeface="Calibri"/>
              <a:cs typeface="Calibri"/>
            </a:rPr>
            <a:t>Allows operation in fractions of the asset face value*</a:t>
          </a:r>
        </a:p>
      </dsp:txBody>
      <dsp:txXfrm>
        <a:off x="32820" y="1568804"/>
        <a:ext cx="6644427" cy="606689"/>
      </dsp:txXfrm>
    </dsp:sp>
    <dsp:sp modelId="{D98DD187-D269-4A4D-8B7E-4685CA315387}">
      <dsp:nvSpPr>
        <dsp:cNvPr id="0" name=""/>
        <dsp:cNvSpPr/>
      </dsp:nvSpPr>
      <dsp:spPr>
        <a:xfrm>
          <a:off x="0" y="2274554"/>
          <a:ext cx="6710067" cy="672329"/>
        </a:xfrm>
        <a:prstGeom prst="roundRect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u="none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  <a:latin typeface="Calibri"/>
              <a:cs typeface="Calibri"/>
            </a:rPr>
            <a:t>Algorithm adapts from stock market**</a:t>
          </a:r>
        </a:p>
      </dsp:txBody>
      <dsp:txXfrm>
        <a:off x="32820" y="2307374"/>
        <a:ext cx="6644427" cy="6066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87E8C-B5E1-49C2-97E7-367097E1BBDC}">
      <dsp:nvSpPr>
        <dsp:cNvPr id="0" name=""/>
        <dsp:cNvSpPr/>
      </dsp:nvSpPr>
      <dsp:spPr>
        <a:xfrm>
          <a:off x="459" y="2736095"/>
          <a:ext cx="949054" cy="949054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4F30C9A-1C78-47CD-BF0C-21CB11317EE6}">
      <dsp:nvSpPr>
        <dsp:cNvPr id="0" name=""/>
        <dsp:cNvSpPr/>
      </dsp:nvSpPr>
      <dsp:spPr>
        <a:xfrm rot="17700000">
          <a:off x="334863" y="1962421"/>
          <a:ext cx="1179780" cy="568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0" rIns="0" bIns="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noProof="0" dirty="0">
              <a:latin typeface="Gill Sans MT" panose="020B0502020104020203"/>
            </a:rPr>
            <a:t>Prepare</a:t>
          </a:r>
        </a:p>
      </dsp:txBody>
      <dsp:txXfrm>
        <a:off x="334863" y="1962421"/>
        <a:ext cx="1179780" cy="568562"/>
      </dsp:txXfrm>
    </dsp:sp>
    <dsp:sp modelId="{8814AFF5-D2BE-421C-BB49-DC8C785EDFE9}">
      <dsp:nvSpPr>
        <dsp:cNvPr id="0" name=""/>
        <dsp:cNvSpPr/>
      </dsp:nvSpPr>
      <dsp:spPr>
        <a:xfrm>
          <a:off x="1021000" y="2964312"/>
          <a:ext cx="492619" cy="49261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29132B9-FC07-4814-AC96-1A3F4086B2BC}">
      <dsp:nvSpPr>
        <dsp:cNvPr id="0" name=""/>
        <dsp:cNvSpPr/>
      </dsp:nvSpPr>
      <dsp:spPr>
        <a:xfrm rot="17700000">
          <a:off x="437560" y="3649961"/>
          <a:ext cx="1020565" cy="492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noProof="0" dirty="0">
              <a:latin typeface="Gill Sans MT" panose="020B0502020104020203"/>
            </a:rPr>
            <a:t> Papers and code</a:t>
          </a:r>
        </a:p>
      </dsp:txBody>
      <dsp:txXfrm>
        <a:off x="437560" y="3649961"/>
        <a:ext cx="1020565" cy="492078"/>
      </dsp:txXfrm>
    </dsp:sp>
    <dsp:sp modelId="{FD6D48D0-9EBC-4988-8385-AFAEAD2FB67A}">
      <dsp:nvSpPr>
        <dsp:cNvPr id="0" name=""/>
        <dsp:cNvSpPr/>
      </dsp:nvSpPr>
      <dsp:spPr>
        <a:xfrm rot="17700000">
          <a:off x="1076494" y="2279205"/>
          <a:ext cx="1020565" cy="492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F24BC2-E4DD-4404-9004-C251276E0A45}">
      <dsp:nvSpPr>
        <dsp:cNvPr id="0" name=""/>
        <dsp:cNvSpPr/>
      </dsp:nvSpPr>
      <dsp:spPr>
        <a:xfrm>
          <a:off x="1585105" y="2736095"/>
          <a:ext cx="949054" cy="949054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A9788CF-65FE-491A-8D60-6D4A19A21530}">
      <dsp:nvSpPr>
        <dsp:cNvPr id="0" name=""/>
        <dsp:cNvSpPr/>
      </dsp:nvSpPr>
      <dsp:spPr>
        <a:xfrm rot="17700000">
          <a:off x="1919509" y="1962421"/>
          <a:ext cx="1179780" cy="568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noProof="0" dirty="0">
              <a:latin typeface="Gill Sans MT" panose="020B0502020104020203"/>
            </a:rPr>
            <a:t>Adapt</a:t>
          </a:r>
        </a:p>
      </dsp:txBody>
      <dsp:txXfrm>
        <a:off x="1919509" y="1962421"/>
        <a:ext cx="1179780" cy="568562"/>
      </dsp:txXfrm>
    </dsp:sp>
    <dsp:sp modelId="{6FF45F11-1D9D-4BE7-873E-EBD40AB9DD25}">
      <dsp:nvSpPr>
        <dsp:cNvPr id="0" name=""/>
        <dsp:cNvSpPr/>
      </dsp:nvSpPr>
      <dsp:spPr>
        <a:xfrm>
          <a:off x="2605646" y="2964312"/>
          <a:ext cx="492619" cy="49261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EF05755-6961-4168-8672-01A16CE9488A}">
      <dsp:nvSpPr>
        <dsp:cNvPr id="0" name=""/>
        <dsp:cNvSpPr/>
      </dsp:nvSpPr>
      <dsp:spPr>
        <a:xfrm rot="17700000">
          <a:off x="2022206" y="3649961"/>
          <a:ext cx="1020565" cy="492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noProof="0" dirty="0">
              <a:latin typeface="Gill Sans MT" panose="020B0502020104020203"/>
            </a:rPr>
            <a:t>Test existing codes</a:t>
          </a:r>
        </a:p>
      </dsp:txBody>
      <dsp:txXfrm>
        <a:off x="2022206" y="3649961"/>
        <a:ext cx="1020565" cy="492078"/>
      </dsp:txXfrm>
    </dsp:sp>
    <dsp:sp modelId="{C0D09A12-8D52-4953-8B5C-D80AF669F5F2}">
      <dsp:nvSpPr>
        <dsp:cNvPr id="0" name=""/>
        <dsp:cNvSpPr/>
      </dsp:nvSpPr>
      <dsp:spPr>
        <a:xfrm rot="17700000">
          <a:off x="2661140" y="2279205"/>
          <a:ext cx="1020565" cy="492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902FB-A880-41E7-8536-EC8CDE06091B}">
      <dsp:nvSpPr>
        <dsp:cNvPr id="0" name=""/>
        <dsp:cNvSpPr/>
      </dsp:nvSpPr>
      <dsp:spPr>
        <a:xfrm>
          <a:off x="3169676" y="2964312"/>
          <a:ext cx="492619" cy="49261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BDF590E-394F-4DF3-ABFB-D2EFE8D77F8B}">
      <dsp:nvSpPr>
        <dsp:cNvPr id="0" name=""/>
        <dsp:cNvSpPr/>
      </dsp:nvSpPr>
      <dsp:spPr>
        <a:xfrm rot="17700000">
          <a:off x="2586236" y="3649961"/>
          <a:ext cx="1020565" cy="492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noProof="0" dirty="0">
              <a:latin typeface="Gill Sans MT" panose="020B0502020104020203"/>
            </a:rPr>
            <a:t>Adapt to Bitcoin</a:t>
          </a:r>
        </a:p>
      </dsp:txBody>
      <dsp:txXfrm>
        <a:off x="2586236" y="3649961"/>
        <a:ext cx="1020565" cy="492078"/>
      </dsp:txXfrm>
    </dsp:sp>
    <dsp:sp modelId="{CA81CD6E-4D2E-4A23-A3FB-F632BF2F02C8}">
      <dsp:nvSpPr>
        <dsp:cNvPr id="0" name=""/>
        <dsp:cNvSpPr/>
      </dsp:nvSpPr>
      <dsp:spPr>
        <a:xfrm rot="17700000">
          <a:off x="3225170" y="2279205"/>
          <a:ext cx="1020565" cy="492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1DCBC6-B9B3-42CF-B1C8-C42152901B9D}">
      <dsp:nvSpPr>
        <dsp:cNvPr id="0" name=""/>
        <dsp:cNvSpPr/>
      </dsp:nvSpPr>
      <dsp:spPr>
        <a:xfrm>
          <a:off x="3733706" y="2964312"/>
          <a:ext cx="492619" cy="49261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1B231AA-E4EE-4AE0-A7A8-F4ED7464382B}">
      <dsp:nvSpPr>
        <dsp:cNvPr id="0" name=""/>
        <dsp:cNvSpPr/>
      </dsp:nvSpPr>
      <dsp:spPr>
        <a:xfrm rot="17700000">
          <a:off x="3150265" y="3649961"/>
          <a:ext cx="1020565" cy="492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noProof="0" dirty="0">
              <a:latin typeface="Gill Sans MT" panose="020B0502020104020203"/>
            </a:rPr>
            <a:t>Compare performance</a:t>
          </a:r>
        </a:p>
      </dsp:txBody>
      <dsp:txXfrm>
        <a:off x="3150265" y="3649961"/>
        <a:ext cx="1020565" cy="492078"/>
      </dsp:txXfrm>
    </dsp:sp>
    <dsp:sp modelId="{57AC619B-5A91-46A4-BE8C-C94B49CBA695}">
      <dsp:nvSpPr>
        <dsp:cNvPr id="0" name=""/>
        <dsp:cNvSpPr/>
      </dsp:nvSpPr>
      <dsp:spPr>
        <a:xfrm rot="17700000">
          <a:off x="3789200" y="2279205"/>
          <a:ext cx="1020565" cy="492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F171F1-94AE-4A18-B74E-2C4F2FBC53F4}">
      <dsp:nvSpPr>
        <dsp:cNvPr id="0" name=""/>
        <dsp:cNvSpPr/>
      </dsp:nvSpPr>
      <dsp:spPr>
        <a:xfrm>
          <a:off x="4297811" y="2736095"/>
          <a:ext cx="949054" cy="949054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592F80E-DD60-4BE0-BB2D-AB8398182DC4}">
      <dsp:nvSpPr>
        <dsp:cNvPr id="0" name=""/>
        <dsp:cNvSpPr/>
      </dsp:nvSpPr>
      <dsp:spPr>
        <a:xfrm rot="17700000">
          <a:off x="4632215" y="1962421"/>
          <a:ext cx="1179780" cy="568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0" rIns="0" bIns="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noProof="0" dirty="0">
              <a:latin typeface="Gill Sans MT" panose="020B0502020104020203"/>
            </a:rPr>
            <a:t>Apply</a:t>
          </a:r>
        </a:p>
      </dsp:txBody>
      <dsp:txXfrm>
        <a:off x="4632215" y="1962421"/>
        <a:ext cx="1179780" cy="568562"/>
      </dsp:txXfrm>
    </dsp:sp>
    <dsp:sp modelId="{F5EE1AE6-77C7-4B09-BF3B-8F285CCBED51}">
      <dsp:nvSpPr>
        <dsp:cNvPr id="0" name=""/>
        <dsp:cNvSpPr/>
      </dsp:nvSpPr>
      <dsp:spPr>
        <a:xfrm>
          <a:off x="5318352" y="2964312"/>
          <a:ext cx="492619" cy="49261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FB5E602-7F35-4711-ADC3-BC7B2B898A71}">
      <dsp:nvSpPr>
        <dsp:cNvPr id="0" name=""/>
        <dsp:cNvSpPr/>
      </dsp:nvSpPr>
      <dsp:spPr>
        <a:xfrm rot="17700000">
          <a:off x="4734912" y="3649961"/>
          <a:ext cx="1020565" cy="492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Gill Sans MT" panose="020B0502020104020203"/>
            </a:rPr>
            <a:t>Connect API</a:t>
          </a:r>
          <a:endParaRPr lang="en-US" sz="1400" kern="1200" dirty="0"/>
        </a:p>
      </dsp:txBody>
      <dsp:txXfrm>
        <a:off x="4734912" y="3649961"/>
        <a:ext cx="1020565" cy="492078"/>
      </dsp:txXfrm>
    </dsp:sp>
    <dsp:sp modelId="{3E604D91-B691-4521-8ED2-97002350964E}">
      <dsp:nvSpPr>
        <dsp:cNvPr id="0" name=""/>
        <dsp:cNvSpPr/>
      </dsp:nvSpPr>
      <dsp:spPr>
        <a:xfrm rot="17700000">
          <a:off x="5373846" y="2279205"/>
          <a:ext cx="1020565" cy="492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599C99-5AC5-473C-AD2E-1E7CACD36C20}">
      <dsp:nvSpPr>
        <dsp:cNvPr id="0" name=""/>
        <dsp:cNvSpPr/>
      </dsp:nvSpPr>
      <dsp:spPr>
        <a:xfrm>
          <a:off x="5882382" y="2964312"/>
          <a:ext cx="492619" cy="49261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A95D9E3-DE86-4628-9A3B-D9ED86FFC1C6}">
      <dsp:nvSpPr>
        <dsp:cNvPr id="0" name=""/>
        <dsp:cNvSpPr/>
      </dsp:nvSpPr>
      <dsp:spPr>
        <a:xfrm rot="17700000">
          <a:off x="5298941" y="3649961"/>
          <a:ext cx="1020565" cy="492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>
              <a:latin typeface="Gill Sans MT" panose="020B0502020104020203"/>
            </a:rPr>
            <a:t>Validate Returns</a:t>
          </a:r>
        </a:p>
      </dsp:txBody>
      <dsp:txXfrm>
        <a:off x="5298941" y="3649961"/>
        <a:ext cx="1020565" cy="492078"/>
      </dsp:txXfrm>
    </dsp:sp>
    <dsp:sp modelId="{17326425-A7C2-4D8B-944D-FA14E39BEDD4}">
      <dsp:nvSpPr>
        <dsp:cNvPr id="0" name=""/>
        <dsp:cNvSpPr/>
      </dsp:nvSpPr>
      <dsp:spPr>
        <a:xfrm rot="17700000">
          <a:off x="5937876" y="2279205"/>
          <a:ext cx="1020565" cy="492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2011374-8640-4C79-BC38-60631A291B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9E6E0-61D1-4594-8AE5-F5E2AF6CC5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9FF6D-64D1-43A3-A282-B7546ED80BC6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16A64-E5FD-42D9-99F2-342E304D00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0185B-CA9A-4531-8671-E8F7ACB9D7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D9F4C-BC45-4524-A8C5-C39815D4C1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76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D35B6-16DE-470D-874D-06446B5FE7C1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0416F-01A1-4FE7-950D-F948D1432F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03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ym.openai.com/docs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996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629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918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 panose="020F0502020204030204"/>
              </a:rPr>
              <a:t>The agent has no idea of the concept of change of state or previous state unless we implement it.</a:t>
            </a:r>
          </a:p>
          <a:p>
            <a:endParaRPr lang="en-US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67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91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At Binance.com, the transaction fee is currently 0.075% for both the maker and the taker.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Interactive Brokers has a minimum 1 dollar value fee per transaction. However, the transaction fee will never be smaller than 1.00 nor bigger than 0.5%</a:t>
            </a:r>
          </a:p>
          <a:p>
            <a:r>
              <a:rPr lang="en-US">
                <a:cs typeface="Calibri"/>
              </a:rPr>
              <a:t>You may able to buy as low as $1 in bitcoins.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76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Different profiles. A random strategy may profit in the stock market where the measured assets usually grow</a:t>
            </a:r>
          </a:p>
          <a:p>
            <a:r>
              <a:rPr lang="en-US">
                <a:cs typeface="Calibri"/>
              </a:rPr>
              <a:t>The bitcoin price for the same period has a different shape. Not really bearish, but thougher than the stock market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71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This assignment was handled as a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740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Reference paper was not encouraging or motivating.</a:t>
            </a:r>
          </a:p>
          <a:p>
            <a:r>
              <a:rPr lang="en-US">
                <a:cs typeface="Calibri"/>
              </a:rPr>
              <a:t>On the other hand, the existing materials allowed to practice different aspects of the current and previous courses.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38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169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64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Will sound familiar to </a:t>
            </a:r>
            <a:r>
              <a:rPr lang="en-US" dirty="0">
                <a:hlinkClick r:id="rId3"/>
              </a:rPr>
              <a:t>https://gym.openai.com/docs/</a:t>
            </a:r>
            <a:endParaRPr lang="en-US" dirty="0">
              <a:cs typeface="Calibri" panose="020F0502020204030204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5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01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onstor.eu/bitstream/10419/183139/1/1032172355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218102"/>
            <a:ext cx="4486656" cy="1607157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Reinforcement learning and ML for cryptocurrencies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A basic model adapted from stock market: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Predicting profitable moves</a:t>
            </a: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Adapted II</a:t>
            </a:r>
            <a:endParaRPr lang="en-US" dirty="0"/>
          </a:p>
        </p:txBody>
      </p:sp>
      <p:sp>
        <p:nvSpPr>
          <p:cNvPr id="1064" name="Content Placeholder 1063">
            <a:extLst>
              <a:ext uri="{FF2B5EF4-FFF2-40B4-BE49-F238E27FC236}">
                <a16:creationId xmlns:a16="http://schemas.microsoft.com/office/drawing/2014/main" id="{9FA6F52B-8144-4691-914A-D6EE01E17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7034" y="210698"/>
            <a:ext cx="6566675" cy="508020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sz="2400" b="1">
                <a:solidFill>
                  <a:srgbClr val="00B050"/>
                </a:solidFill>
              </a:rPr>
              <a:t>Safer:</a:t>
            </a:r>
            <a:r>
              <a:rPr lang="en-US" sz="2400"/>
              <a:t> Start = USD 30000; Gama  = 0.75; Epsilon=0.95</a:t>
            </a:r>
            <a:endParaRPr lang="en-US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Content Placeholder 1063">
            <a:extLst>
              <a:ext uri="{FF2B5EF4-FFF2-40B4-BE49-F238E27FC236}">
                <a16:creationId xmlns:a16="http://schemas.microsoft.com/office/drawing/2014/main" id="{B93A53EB-A891-4E8C-B49D-8689A8BECAFC}"/>
              </a:ext>
            </a:extLst>
          </p:cNvPr>
          <p:cNvSpPr txBox="1">
            <a:spLocks/>
          </p:cNvSpPr>
          <p:nvPr/>
        </p:nvSpPr>
        <p:spPr>
          <a:xfrm>
            <a:off x="5145093" y="3342332"/>
            <a:ext cx="6566675" cy="5080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>
                <a:solidFill>
                  <a:srgbClr val="FF0000"/>
                </a:solidFill>
              </a:rPr>
              <a:t>Aggressive:</a:t>
            </a:r>
            <a:r>
              <a:rPr lang="en-US" sz="2400"/>
              <a:t> Start = USD 30000; Gama  = 0.75; Epsilon=0.6</a:t>
            </a:r>
            <a:endParaRPr lang="en-US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A1DBBF8-8871-48FB-9CAB-613D3A7BB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275" y="619125"/>
            <a:ext cx="3562350" cy="2686050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56492E8-F709-47E1-B14B-C0D0CB9C1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5325" y="619125"/>
            <a:ext cx="3552825" cy="2686050"/>
          </a:xfrm>
          <a:prstGeom prst="rect">
            <a:avLst/>
          </a:prstGeom>
        </p:spPr>
      </p:pic>
      <p:pic>
        <p:nvPicPr>
          <p:cNvPr id="11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535B5BA-05E9-4359-B450-F8266502A5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3950" y="3790950"/>
            <a:ext cx="3705225" cy="2781300"/>
          </a:xfrm>
          <a:prstGeom prst="rect">
            <a:avLst/>
          </a:prstGeom>
        </p:spPr>
      </p:pic>
      <p:pic>
        <p:nvPicPr>
          <p:cNvPr id="14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7ECB474-5D31-4E95-84F2-39F4DA981B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9625" y="3790950"/>
            <a:ext cx="36861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95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random</a:t>
            </a:r>
            <a:endParaRPr lang="en-US" dirty="0"/>
          </a:p>
        </p:txBody>
      </p:sp>
      <p:sp>
        <p:nvSpPr>
          <p:cNvPr id="1064" name="Content Placeholder 1063">
            <a:extLst>
              <a:ext uri="{FF2B5EF4-FFF2-40B4-BE49-F238E27FC236}">
                <a16:creationId xmlns:a16="http://schemas.microsoft.com/office/drawing/2014/main" id="{9FA6F52B-8144-4691-914A-D6EE01E17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7034" y="210698"/>
            <a:ext cx="6566675" cy="50802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sz="2400" b="1"/>
              <a:t>STOCKS</a:t>
            </a:r>
            <a:r>
              <a:rPr lang="en-US" sz="2400"/>
              <a:t> - Start = USD 20000; Gama  = 0.95; Epsilon=0.95</a:t>
            </a:r>
            <a:endParaRPr lang="en-US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Content Placeholder 1063">
            <a:extLst>
              <a:ext uri="{FF2B5EF4-FFF2-40B4-BE49-F238E27FC236}">
                <a16:creationId xmlns:a16="http://schemas.microsoft.com/office/drawing/2014/main" id="{B93A53EB-A891-4E8C-B49D-8689A8BECAFC}"/>
              </a:ext>
            </a:extLst>
          </p:cNvPr>
          <p:cNvSpPr txBox="1">
            <a:spLocks/>
          </p:cNvSpPr>
          <p:nvPr/>
        </p:nvSpPr>
        <p:spPr>
          <a:xfrm>
            <a:off x="5145093" y="3230820"/>
            <a:ext cx="6566675" cy="5080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/>
              <a:t>BTC</a:t>
            </a:r>
            <a:r>
              <a:rPr lang="en-US" sz="2400"/>
              <a:t> - Start = USD 20000; Gama  = 0.95; Epsilon=0.6</a:t>
            </a:r>
            <a:endParaRPr lang="en-US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9F82273-8EC9-44EA-97BC-F12E142E2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837" y="3676155"/>
            <a:ext cx="3419340" cy="2403437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1594A3C-B39E-4966-874C-0637A2E31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1471" y="3676155"/>
            <a:ext cx="3387142" cy="2371240"/>
          </a:xfrm>
          <a:prstGeom prst="rect">
            <a:avLst/>
          </a:prstGeom>
        </p:spPr>
      </p:pic>
      <p:pic>
        <p:nvPicPr>
          <p:cNvPr id="5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06226D8-1245-4AC2-B1AC-F6DDBADF2E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7837" y="514572"/>
            <a:ext cx="3483735" cy="2405223"/>
          </a:xfrm>
          <a:prstGeom prst="rect">
            <a:avLst/>
          </a:prstGeom>
        </p:spPr>
      </p:pic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C02D307-CEDF-41E2-8DA6-E0A51ACC5B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0005" y="512666"/>
            <a:ext cx="3408609" cy="240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50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Next Steps</a:t>
            </a:r>
          </a:p>
        </p:txBody>
      </p:sp>
      <p:sp>
        <p:nvSpPr>
          <p:cNvPr id="3" name="Content Placeholder 1063">
            <a:extLst>
              <a:ext uri="{FF2B5EF4-FFF2-40B4-BE49-F238E27FC236}">
                <a16:creationId xmlns:a16="http://schemas.microsoft.com/office/drawing/2014/main" id="{64CAEF10-14A6-4EC6-BADE-5206666F4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2083" y="352045"/>
            <a:ext cx="6566675" cy="60430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Why not act on BTC/USD?</a:t>
            </a:r>
          </a:p>
          <a:p>
            <a:endParaRPr lang="en-US" sz="2400" dirty="0"/>
          </a:p>
          <a:p>
            <a:r>
              <a:rPr lang="en-US" sz="2400" dirty="0" err="1"/>
              <a:t>Binance</a:t>
            </a:r>
            <a:r>
              <a:rPr lang="en-US" sz="2400" dirty="0"/>
              <a:t> API</a:t>
            </a:r>
          </a:p>
          <a:p>
            <a:r>
              <a:rPr lang="en-US" sz="2400" dirty="0"/>
              <a:t>Start with BTC 0.001</a:t>
            </a:r>
            <a:endParaRPr lang="en-US" dirty="0"/>
          </a:p>
          <a:p>
            <a:r>
              <a:rPr lang="en-US" sz="2400" dirty="0"/>
              <a:t>"End of day" concept reduced for every 4 hours</a:t>
            </a:r>
            <a:endParaRPr lang="en-US"/>
          </a:p>
          <a:p>
            <a:r>
              <a:rPr lang="en-US" sz="2400" dirty="0">
                <a:ea typeface="+mn-lt"/>
                <a:cs typeface="+mn-lt"/>
              </a:rPr>
              <a:t>Differences or previous state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Maybe dollar-level operation on Interactive Broker</a:t>
            </a:r>
          </a:p>
          <a:p>
            <a:pPr marL="0" indent="0">
              <a:buNone/>
            </a:pPr>
            <a:endParaRPr lang="en-US" sz="24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Cherry pick asset or group of assets</a:t>
            </a:r>
          </a:p>
          <a:p>
            <a:pPr>
              <a:buFont typeface="Arial"/>
              <a:buChar char="•"/>
            </a:pPr>
            <a:r>
              <a:rPr lang="en-US" sz="2400" dirty="0"/>
              <a:t>"Keep it simple": 1 asset, more features</a:t>
            </a:r>
          </a:p>
          <a:p>
            <a:pPr>
              <a:buFont typeface="Arial"/>
              <a:buChar char="•"/>
            </a:pPr>
            <a:r>
              <a:rPr lang="en-US" sz="2400" dirty="0"/>
              <a:t>Connect to the broker </a:t>
            </a:r>
            <a:r>
              <a:rPr lang="en-US" sz="2400" dirty="0" err="1"/>
              <a:t>Metatrader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620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https://github.com/humbertosouza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humbertosouza@outlook.com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 b="18"/>
          <a:stretch/>
        </p:blipFill>
        <p:spPr>
          <a:xfrm>
            <a:off x="-3585" y="0"/>
            <a:ext cx="4646646" cy="6857990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 prstMaterial="matte"/>
        </p:spPr>
      </p:pic>
      <p:graphicFrame>
        <p:nvGraphicFramePr>
          <p:cNvPr id="5" name="Content Placeholder 2" descr="Icon Bullets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29972"/>
              </p:ext>
            </p:extLst>
          </p:nvPr>
        </p:nvGraphicFramePr>
        <p:xfrm>
          <a:off x="5051658" y="1825769"/>
          <a:ext cx="6710067" cy="3005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FDC93E7-C92E-438F-B303-50938AFB57B4}"/>
              </a:ext>
            </a:extLst>
          </p:cNvPr>
          <p:cNvSpPr txBox="1"/>
          <p:nvPr/>
        </p:nvSpPr>
        <p:spPr>
          <a:xfrm>
            <a:off x="5575950" y="6308796"/>
            <a:ext cx="612594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CA" sz="1400" dirty="0"/>
              <a:t>* Interactive Brokers now does that too.</a:t>
            </a:r>
          </a:p>
          <a:p>
            <a:r>
              <a:rPr lang="en-CA" sz="1400" dirty="0"/>
              <a:t>** Curves and principle are the same but the business not. 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2289951-FB55-4655-AE0C-7ADD0833355C}"/>
              </a:ext>
            </a:extLst>
          </p:cNvPr>
          <p:cNvSpPr/>
          <p:nvPr/>
        </p:nvSpPr>
        <p:spPr>
          <a:xfrm>
            <a:off x="-11152" y="-1859"/>
            <a:ext cx="4646340" cy="6857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8F927A8-30F5-46CE-B7D4-CA942654A903}"/>
              </a:ext>
            </a:extLst>
          </p:cNvPr>
          <p:cNvSpPr txBox="1">
            <a:spLocks/>
          </p:cNvSpPr>
          <p:nvPr/>
        </p:nvSpPr>
        <p:spPr bwMode="black">
          <a:xfrm>
            <a:off x="478097" y="2450895"/>
            <a:ext cx="3664693" cy="124387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/>
                </a:solidFill>
              </a:rPr>
              <a:t>bit</a:t>
            </a:r>
            <a:r>
              <a:rPr lang="en-US" sz="3200" b="1" dirty="0">
                <a:solidFill>
                  <a:srgbClr val="FFFFFF"/>
                </a:solidFill>
              </a:rPr>
              <a:t>coin</a:t>
            </a:r>
          </a:p>
        </p:txBody>
      </p:sp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 b="18"/>
          <a:stretch/>
        </p:blipFill>
        <p:spPr>
          <a:xfrm>
            <a:off x="-3585" y="0"/>
            <a:ext cx="4646646" cy="6857990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 prstMaterial="matte"/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52289951-FB55-4655-AE0C-7ADD0833355C}"/>
              </a:ext>
            </a:extLst>
          </p:cNvPr>
          <p:cNvSpPr/>
          <p:nvPr/>
        </p:nvSpPr>
        <p:spPr>
          <a:xfrm>
            <a:off x="-11152" y="-1859"/>
            <a:ext cx="4646340" cy="6857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8F927A8-30F5-46CE-B7D4-CA942654A903}"/>
              </a:ext>
            </a:extLst>
          </p:cNvPr>
          <p:cNvSpPr txBox="1">
            <a:spLocks/>
          </p:cNvSpPr>
          <p:nvPr/>
        </p:nvSpPr>
        <p:spPr bwMode="black">
          <a:xfrm>
            <a:off x="478097" y="2450895"/>
            <a:ext cx="3664693" cy="1392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</a:rPr>
              <a:t>PRICES: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STOCKS X BITCOIN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Picture 13" descr="A close up of a map&#10;&#10;Description generated with high confidence">
            <a:extLst>
              <a:ext uri="{FF2B5EF4-FFF2-40B4-BE49-F238E27FC236}">
                <a16:creationId xmlns:a16="http://schemas.microsoft.com/office/drawing/2014/main" id="{E31F43EA-906E-4266-A6F7-E5E69D77E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9132" y="198098"/>
            <a:ext cx="6097858" cy="3172195"/>
          </a:xfrm>
          <a:prstGeom prst="rect">
            <a:avLst/>
          </a:prstGeom>
        </p:spPr>
      </p:pic>
      <p:pic>
        <p:nvPicPr>
          <p:cNvPr id="15" name="Picture 15" descr="A close up of a map&#10;&#10;Description generated with high confidence">
            <a:extLst>
              <a:ext uri="{FF2B5EF4-FFF2-40B4-BE49-F238E27FC236}">
                <a16:creationId xmlns:a16="http://schemas.microsoft.com/office/drawing/2014/main" id="{A79629C6-D1BE-4582-BAA1-5D9C8C36F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9133" y="3519427"/>
            <a:ext cx="6097857" cy="302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41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Project milestones</a:t>
            </a:r>
          </a:p>
        </p:txBody>
      </p:sp>
      <p:graphicFrame>
        <p:nvGraphicFramePr>
          <p:cNvPr id="12" name="Content Placeholder 3" descr="Circular Timeline">
            <a:extLst>
              <a:ext uri="{FF2B5EF4-FFF2-40B4-BE49-F238E27FC236}">
                <a16:creationId xmlns:a16="http://schemas.microsoft.com/office/drawing/2014/main" id="{9472A840-E465-43FB-8B5F-6C6B0A0095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798577"/>
              </p:ext>
            </p:extLst>
          </p:nvPr>
        </p:nvGraphicFramePr>
        <p:xfrm>
          <a:off x="5116788" y="499866"/>
          <a:ext cx="6887261" cy="6054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PREPARE</a:t>
            </a:r>
          </a:p>
        </p:txBody>
      </p:sp>
      <p:sp>
        <p:nvSpPr>
          <p:cNvPr id="1064" name="Content Placeholder 1063">
            <a:extLst>
              <a:ext uri="{FF2B5EF4-FFF2-40B4-BE49-F238E27FC236}">
                <a16:creationId xmlns:a16="http://schemas.microsoft.com/office/drawing/2014/main" id="{9FA6F52B-8144-4691-914A-D6EE01E17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2083" y="378782"/>
            <a:ext cx="6660254" cy="6123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Papers and code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dirty="0"/>
              <a:t>Meta-analysis</a:t>
            </a:r>
          </a:p>
          <a:p>
            <a:pPr lvl="1"/>
            <a:r>
              <a:rPr lang="en-US" sz="1800" dirty="0">
                <a:ea typeface="+mn-lt"/>
                <a:cs typeface="+mn-lt"/>
              </a:rPr>
              <a:t>Reinforcement learning in financial markets – A survey</a:t>
            </a:r>
          </a:p>
          <a:p>
            <a:pPr algn="ctr">
              <a:buNone/>
            </a:pPr>
            <a:r>
              <a:rPr lang="en-CA" sz="1600" dirty="0">
                <a:ea typeface="+mn-lt"/>
                <a:cs typeface="+mn-lt"/>
                <a:hlinkClick r:id="rId3"/>
              </a:rPr>
              <a:t>https://www.econstor.eu/bitstream/10419/183139/1/1032172355.pdf</a:t>
            </a:r>
            <a:br>
              <a:rPr lang="en-CA" sz="2400" dirty="0">
                <a:ea typeface="+mn-lt"/>
                <a:cs typeface="+mn-lt"/>
              </a:rPr>
            </a:br>
            <a:endParaRPr lang="pt-BR" sz="2400">
              <a:ea typeface="+mn-lt"/>
              <a:cs typeface="+mn-lt"/>
            </a:endParaRPr>
          </a:p>
          <a:p>
            <a:r>
              <a:rPr lang="en-US" sz="2400" dirty="0"/>
              <a:t>Selected material</a:t>
            </a:r>
          </a:p>
          <a:p>
            <a:pPr lvl="1"/>
            <a:r>
              <a:rPr lang="en-US" dirty="0">
                <a:ea typeface="+mn-lt"/>
                <a:cs typeface="+mn-lt"/>
              </a:rPr>
              <a:t>Capturing Financial markets to apply Deep Reinforcement Learning</a:t>
            </a:r>
            <a:endParaRPr lang="en-US" sz="1800" dirty="0"/>
          </a:p>
          <a:p>
            <a:pPr lvl="2"/>
            <a:r>
              <a:rPr lang="en-US" dirty="0">
                <a:ea typeface="+mn-lt"/>
                <a:cs typeface="+mn-lt"/>
              </a:rPr>
              <a:t>FMDP</a:t>
            </a:r>
          </a:p>
          <a:p>
            <a:pPr lvl="1"/>
            <a:r>
              <a:rPr lang="en-US" dirty="0">
                <a:ea typeface="+mn-lt"/>
                <a:cs typeface="+mn-lt"/>
              </a:rPr>
              <a:t>Practical Deep Reinforcement Learning Approach for Stock Trading</a:t>
            </a:r>
            <a:endParaRPr lang="en-US" dirty="0"/>
          </a:p>
          <a:p>
            <a:pPr lvl="2"/>
            <a:r>
              <a:rPr lang="en-US" dirty="0"/>
              <a:t>DDPG</a:t>
            </a:r>
          </a:p>
          <a:p>
            <a:pPr lvl="2"/>
            <a:endParaRPr lang="en-US" dirty="0"/>
          </a:p>
          <a:p>
            <a:r>
              <a:rPr lang="en-US" sz="2400" dirty="0"/>
              <a:t>Chosen and adapted material</a:t>
            </a:r>
          </a:p>
          <a:p>
            <a:pPr lvl="1"/>
            <a:r>
              <a:rPr lang="en-US" dirty="0">
                <a:ea typeface="+mn-lt"/>
                <a:cs typeface="+mn-lt"/>
              </a:rPr>
              <a:t>Practical Deep Reinforcement Learning Approach for Stock Trading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46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Original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performance</a:t>
            </a:r>
          </a:p>
        </p:txBody>
      </p:sp>
      <p:sp>
        <p:nvSpPr>
          <p:cNvPr id="3" name="Content Placeholder 1063">
            <a:extLst>
              <a:ext uri="{FF2B5EF4-FFF2-40B4-BE49-F238E27FC236}">
                <a16:creationId xmlns:a16="http://schemas.microsoft.com/office/drawing/2014/main" id="{7A08FAD8-C84D-4311-92E0-E8F1FBEF4F68}"/>
              </a:ext>
            </a:extLst>
          </p:cNvPr>
          <p:cNvSpPr txBox="1">
            <a:spLocks/>
          </p:cNvSpPr>
          <p:nvPr/>
        </p:nvSpPr>
        <p:spPr>
          <a:xfrm>
            <a:off x="5067034" y="210698"/>
            <a:ext cx="6566675" cy="5080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Start = USD 20000; Gama  = 0.95; Epsilon=0.95</a:t>
            </a:r>
            <a:endParaRPr lang="en-US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1063">
            <a:extLst>
              <a:ext uri="{FF2B5EF4-FFF2-40B4-BE49-F238E27FC236}">
                <a16:creationId xmlns:a16="http://schemas.microsoft.com/office/drawing/2014/main" id="{78F79820-A78C-4BFF-BDB2-09FDB39E72B4}"/>
              </a:ext>
            </a:extLst>
          </p:cNvPr>
          <p:cNvSpPr txBox="1">
            <a:spLocks/>
          </p:cNvSpPr>
          <p:nvPr/>
        </p:nvSpPr>
        <p:spPr>
          <a:xfrm>
            <a:off x="5145093" y="3230820"/>
            <a:ext cx="6566675" cy="5080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Start = USD 20000; Gama  = 0.95; Epsilon=0.6</a:t>
            </a:r>
            <a:endParaRPr lang="en-US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A9504DE-439B-4C44-88F6-C6670348D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616105"/>
            <a:ext cx="3477321" cy="2605668"/>
          </a:xfrm>
          <a:prstGeom prst="rect">
            <a:avLst/>
          </a:prstGeom>
        </p:spPr>
      </p:pic>
      <p:pic>
        <p:nvPicPr>
          <p:cNvPr id="10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1E5652E-12DF-4376-A559-0DA7C4DC6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9156" y="560349"/>
            <a:ext cx="3579541" cy="2661424"/>
          </a:xfrm>
          <a:prstGeom prst="rect">
            <a:avLst/>
          </a:prstGeom>
        </p:spPr>
      </p:pic>
      <p:pic>
        <p:nvPicPr>
          <p:cNvPr id="12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F307B14-D101-4345-8017-31C7F10673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2376" y="3636227"/>
            <a:ext cx="3393687" cy="2549912"/>
          </a:xfrm>
          <a:prstGeom prst="rect">
            <a:avLst/>
          </a:prstGeom>
        </p:spPr>
      </p:pic>
      <p:pic>
        <p:nvPicPr>
          <p:cNvPr id="14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DAA076E-528A-401F-8D66-08E45BAEB0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2888" y="3775617"/>
            <a:ext cx="3235712" cy="241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89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adapt</a:t>
            </a:r>
          </a:p>
        </p:txBody>
      </p:sp>
      <p:sp>
        <p:nvSpPr>
          <p:cNvPr id="1064" name="Content Placeholder 1063">
            <a:extLst>
              <a:ext uri="{FF2B5EF4-FFF2-40B4-BE49-F238E27FC236}">
                <a16:creationId xmlns:a16="http://schemas.microsoft.com/office/drawing/2014/main" id="{9FA6F52B-8144-4691-914A-D6EE01E17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2083" y="352045"/>
            <a:ext cx="6900885" cy="314208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800" b="1" dirty="0"/>
              <a:t>Implementation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dirty="0"/>
              <a:t>Converted to use BTC/USD</a:t>
            </a:r>
          </a:p>
          <a:p>
            <a:r>
              <a:rPr lang="en-US" sz="2400" dirty="0"/>
              <a:t>"End of day" concept reduced for every 4 hours</a:t>
            </a:r>
          </a:p>
          <a:p>
            <a:r>
              <a:rPr lang="en-US" sz="2400" dirty="0">
                <a:ea typeface="+mn-lt"/>
                <a:cs typeface="+mn-lt"/>
              </a:rPr>
              <a:t>Hyperparameters exploration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Content Placeholder 1063">
            <a:extLst>
              <a:ext uri="{FF2B5EF4-FFF2-40B4-BE49-F238E27FC236}">
                <a16:creationId xmlns:a16="http://schemas.microsoft.com/office/drawing/2014/main" id="{4D111AAD-34DC-48F4-B1D6-717993D02130}"/>
              </a:ext>
            </a:extLst>
          </p:cNvPr>
          <p:cNvSpPr txBox="1">
            <a:spLocks/>
          </p:cNvSpPr>
          <p:nvPr/>
        </p:nvSpPr>
        <p:spPr>
          <a:xfrm>
            <a:off x="5137430" y="3579182"/>
            <a:ext cx="6553307" cy="284798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Simplifications</a:t>
            </a:r>
          </a:p>
          <a:p>
            <a:endParaRPr lang="en-US" sz="2400" dirty="0"/>
          </a:p>
          <a:p>
            <a:r>
              <a:rPr lang="en-US" sz="2400" dirty="0"/>
              <a:t>No candles, no volume</a:t>
            </a:r>
          </a:p>
          <a:p>
            <a:r>
              <a:rPr lang="en-US" sz="2400">
                <a:ea typeface="+mn-lt"/>
                <a:cs typeface="+mn-lt"/>
              </a:rPr>
              <a:t>Linear regression: square error</a:t>
            </a:r>
          </a:p>
          <a:p>
            <a:r>
              <a:rPr lang="en-US" sz="2400" dirty="0"/>
              <a:t>Only one </a:t>
            </a:r>
            <a:r>
              <a:rPr lang="en-US" sz="2400" dirty="0" err="1"/>
              <a:t>asset,</a:t>
            </a:r>
            <a:r>
              <a:rPr lang="en-US" sz="2400" dirty="0" err="1">
                <a:ea typeface="+mn-lt"/>
                <a:cs typeface="+mn-lt"/>
              </a:rPr>
              <a:t>"EOD</a:t>
            </a:r>
            <a:r>
              <a:rPr lang="en-US" sz="2400" dirty="0">
                <a:ea typeface="+mn-lt"/>
                <a:cs typeface="+mn-lt"/>
              </a:rPr>
              <a:t>" every 4 hours</a:t>
            </a:r>
          </a:p>
          <a:p>
            <a:r>
              <a:rPr lang="en-US" sz="2400" dirty="0"/>
              <a:t>Buy all / Sell all strategy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12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adapt</a:t>
            </a:r>
          </a:p>
        </p:txBody>
      </p:sp>
      <p:sp>
        <p:nvSpPr>
          <p:cNvPr id="1064" name="Content Placeholder 1063">
            <a:extLst>
              <a:ext uri="{FF2B5EF4-FFF2-40B4-BE49-F238E27FC236}">
                <a16:creationId xmlns:a16="http://schemas.microsoft.com/office/drawing/2014/main" id="{9FA6F52B-8144-4691-914A-D6EE01E17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2083" y="352045"/>
            <a:ext cx="6900885" cy="612324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b="1" dirty="0"/>
              <a:t>General idea</a:t>
            </a:r>
            <a:endParaRPr lang="en-US"/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endParaRPr lang="en-US" sz="1600" b="1" dirty="0"/>
          </a:p>
          <a:p>
            <a:pPr>
              <a:spcBef>
                <a:spcPts val="100"/>
              </a:spcBef>
              <a:spcAft>
                <a:spcPts val="100"/>
              </a:spcAft>
              <a:buNone/>
            </a:pPr>
            <a:r>
              <a:rPr lang="en-CA" sz="1400" dirty="0">
                <a:ea typeface="+mn-lt"/>
                <a:cs typeface="+mn-lt"/>
              </a:rPr>
              <a:t>env = </a:t>
            </a:r>
            <a:r>
              <a:rPr lang="en-CA" sz="1400" dirty="0" err="1">
                <a:ea typeface="+mn-lt"/>
                <a:cs typeface="+mn-lt"/>
              </a:rPr>
              <a:t>MyTradingEnv</a:t>
            </a:r>
            <a:r>
              <a:rPr lang="en-CA" sz="1400" dirty="0">
                <a:ea typeface="+mn-lt"/>
                <a:cs typeface="+mn-lt"/>
              </a:rPr>
              <a:t>()</a:t>
            </a:r>
            <a:endParaRPr lang="pt-BR" sz="1400">
              <a:ea typeface="+mn-lt"/>
              <a:cs typeface="+mn-lt"/>
            </a:endParaRPr>
          </a:p>
          <a:p>
            <a:pPr>
              <a:spcBef>
                <a:spcPts val="100"/>
              </a:spcBef>
              <a:spcAft>
                <a:spcPts val="100"/>
              </a:spcAft>
              <a:buNone/>
            </a:pPr>
            <a:r>
              <a:rPr lang="en-CA" sz="1400" dirty="0">
                <a:ea typeface="+mn-lt"/>
                <a:cs typeface="+mn-lt"/>
              </a:rPr>
              <a:t>done = False  # Is the episode over?</a:t>
            </a:r>
            <a:endParaRPr lang="pt-BR" sz="1400">
              <a:ea typeface="+mn-lt"/>
              <a:cs typeface="+mn-lt"/>
            </a:endParaRPr>
          </a:p>
          <a:p>
            <a:pPr>
              <a:spcBef>
                <a:spcPts val="100"/>
              </a:spcBef>
              <a:spcAft>
                <a:spcPts val="100"/>
              </a:spcAft>
              <a:buNone/>
            </a:pPr>
            <a:r>
              <a:rPr lang="en-CA" sz="1400" dirty="0">
                <a:ea typeface="+mn-lt"/>
                <a:cs typeface="+mn-lt"/>
              </a:rPr>
              <a:t>state = </a:t>
            </a:r>
            <a:r>
              <a:rPr lang="en-CA" sz="1400" dirty="0" err="1">
                <a:ea typeface="+mn-lt"/>
                <a:cs typeface="+mn-lt"/>
              </a:rPr>
              <a:t>env.reset</a:t>
            </a:r>
            <a:r>
              <a:rPr lang="en-CA" sz="1400" dirty="0">
                <a:ea typeface="+mn-lt"/>
                <a:cs typeface="+mn-lt"/>
              </a:rPr>
              <a:t>() #Initial state</a:t>
            </a:r>
            <a:endParaRPr lang="pt-BR" sz="1400">
              <a:ea typeface="+mn-lt"/>
              <a:cs typeface="+mn-lt"/>
            </a:endParaRPr>
          </a:p>
          <a:p>
            <a:pPr>
              <a:spcBef>
                <a:spcPts val="100"/>
              </a:spcBef>
              <a:spcAft>
                <a:spcPts val="100"/>
              </a:spcAft>
              <a:buNone/>
            </a:pPr>
            <a:r>
              <a:rPr lang="en-CA" sz="1400" dirty="0">
                <a:ea typeface="+mn-lt"/>
                <a:cs typeface="+mn-lt"/>
              </a:rPr>
              <a:t>while not done:</a:t>
            </a:r>
            <a:endParaRPr lang="pt-BR" sz="1400">
              <a:ea typeface="+mn-lt"/>
              <a:cs typeface="+mn-lt"/>
            </a:endParaRPr>
          </a:p>
          <a:p>
            <a:pPr>
              <a:spcBef>
                <a:spcPts val="100"/>
              </a:spcBef>
              <a:spcAft>
                <a:spcPts val="100"/>
              </a:spcAft>
              <a:buNone/>
            </a:pPr>
            <a:r>
              <a:rPr lang="en-CA" sz="1400" dirty="0">
                <a:ea typeface="+mn-lt"/>
                <a:cs typeface="+mn-lt"/>
              </a:rPr>
              <a:t>       action = </a:t>
            </a:r>
            <a:r>
              <a:rPr lang="en-CA" sz="1400" dirty="0" err="1">
                <a:ea typeface="+mn-lt"/>
                <a:cs typeface="+mn-lt"/>
              </a:rPr>
              <a:t>get_action</a:t>
            </a:r>
            <a:r>
              <a:rPr lang="en-CA" sz="1400" dirty="0">
                <a:ea typeface="+mn-lt"/>
                <a:cs typeface="+mn-lt"/>
              </a:rPr>
              <a:t>(state) # From </a:t>
            </a:r>
            <a:r>
              <a:rPr lang="en-CA" sz="1400" dirty="0" err="1">
                <a:ea typeface="+mn-lt"/>
                <a:cs typeface="+mn-lt"/>
              </a:rPr>
              <a:t>agend</a:t>
            </a:r>
            <a:r>
              <a:rPr lang="en-CA" sz="1400" dirty="0">
                <a:ea typeface="+mn-lt"/>
                <a:cs typeface="+mn-lt"/>
              </a:rPr>
              <a:t> instead of action</a:t>
            </a:r>
            <a:endParaRPr lang="pt-BR" sz="1400">
              <a:ea typeface="+mn-lt"/>
              <a:cs typeface="+mn-lt"/>
            </a:endParaRPr>
          </a:p>
          <a:p>
            <a:pPr>
              <a:spcBef>
                <a:spcPts val="100"/>
              </a:spcBef>
              <a:spcAft>
                <a:spcPts val="100"/>
              </a:spcAft>
              <a:buNone/>
            </a:pPr>
            <a:r>
              <a:rPr lang="en-CA" sz="1400" dirty="0">
                <a:ea typeface="+mn-lt"/>
                <a:cs typeface="+mn-lt"/>
              </a:rPr>
              <a:t>       # Perform the trade, update 'statement' (the </a:t>
            </a:r>
            <a:r>
              <a:rPr lang="en-CA" sz="1400" dirty="0" err="1">
                <a:ea typeface="+mn-lt"/>
                <a:cs typeface="+mn-lt"/>
              </a:rPr>
              <a:t>portifolio</a:t>
            </a:r>
            <a:r>
              <a:rPr lang="en-CA" sz="1400" dirty="0">
                <a:ea typeface="+mn-lt"/>
                <a:cs typeface="+mn-lt"/>
              </a:rPr>
              <a:t> value)</a:t>
            </a:r>
            <a:endParaRPr lang="pt-BR" sz="1400">
              <a:ea typeface="+mn-lt"/>
              <a:cs typeface="+mn-lt"/>
            </a:endParaRPr>
          </a:p>
          <a:p>
            <a:pPr>
              <a:spcBef>
                <a:spcPts val="100"/>
              </a:spcBef>
              <a:spcAft>
                <a:spcPts val="100"/>
              </a:spcAft>
              <a:buNone/>
            </a:pPr>
            <a:r>
              <a:rPr lang="en-CA" sz="1400" dirty="0">
                <a:ea typeface="+mn-lt"/>
                <a:cs typeface="+mn-lt"/>
              </a:rPr>
              <a:t>       </a:t>
            </a:r>
            <a:r>
              <a:rPr lang="en-CA" sz="1400" dirty="0" err="1">
                <a:ea typeface="+mn-lt"/>
                <a:cs typeface="+mn-lt"/>
              </a:rPr>
              <a:t>next_state</a:t>
            </a:r>
            <a:r>
              <a:rPr lang="en-CA" sz="1400" dirty="0">
                <a:ea typeface="+mn-lt"/>
                <a:cs typeface="+mn-lt"/>
              </a:rPr>
              <a:t>, reward, done, statement = </a:t>
            </a:r>
            <a:r>
              <a:rPr lang="en-CA" sz="1400" dirty="0" err="1">
                <a:ea typeface="+mn-lt"/>
                <a:cs typeface="+mn-lt"/>
              </a:rPr>
              <a:t>env.step</a:t>
            </a:r>
            <a:r>
              <a:rPr lang="en-CA" sz="1400" dirty="0">
                <a:ea typeface="+mn-lt"/>
                <a:cs typeface="+mn-lt"/>
              </a:rPr>
              <a:t>(action)</a:t>
            </a:r>
            <a:endParaRPr lang="pt-BR" sz="1400">
              <a:ea typeface="+mn-lt"/>
              <a:cs typeface="+mn-lt"/>
            </a:endParaRPr>
          </a:p>
          <a:p>
            <a:pPr>
              <a:spcBef>
                <a:spcPts val="100"/>
              </a:spcBef>
              <a:spcAft>
                <a:spcPts val="100"/>
              </a:spcAft>
              <a:buNone/>
            </a:pPr>
            <a:r>
              <a:rPr lang="en-CA" sz="1400" dirty="0">
                <a:ea typeface="+mn-lt"/>
                <a:cs typeface="+mn-lt"/>
              </a:rPr>
              <a:t>       State = </a:t>
            </a:r>
            <a:r>
              <a:rPr lang="en-CA" sz="1400" err="1">
                <a:ea typeface="+mn-lt"/>
                <a:cs typeface="+mn-lt"/>
              </a:rPr>
              <a:t>next_state</a:t>
            </a:r>
            <a:endParaRPr lang="en-CA" sz="1400">
              <a:ea typeface="+mn-lt"/>
              <a:cs typeface="+mn-lt"/>
            </a:endParaRPr>
          </a:p>
          <a:p>
            <a:pPr>
              <a:spcBef>
                <a:spcPts val="100"/>
              </a:spcBef>
              <a:spcAft>
                <a:spcPts val="100"/>
              </a:spcAft>
              <a:buNone/>
            </a:pPr>
            <a:endParaRPr lang="en-CA" sz="1600" dirty="0">
              <a:ea typeface="+mn-lt"/>
              <a:cs typeface="+mn-lt"/>
            </a:endParaRPr>
          </a:p>
          <a:p>
            <a:pPr>
              <a:spcBef>
                <a:spcPts val="100"/>
              </a:spcBef>
              <a:spcAft>
                <a:spcPts val="100"/>
              </a:spcAft>
              <a:buNone/>
            </a:pPr>
            <a:r>
              <a:rPr lang="en-CA" sz="2000" b="1" dirty="0">
                <a:ea typeface="+mn-lt"/>
                <a:cs typeface="+mn-lt"/>
              </a:rPr>
              <a:t>Function of </a:t>
            </a:r>
            <a:r>
              <a:rPr lang="en-CA" sz="2000" b="1">
                <a:ea typeface="+mn-lt"/>
                <a:cs typeface="+mn-lt"/>
              </a:rPr>
              <a:t>portfolio</a:t>
            </a:r>
            <a:r>
              <a:rPr lang="en-CA" sz="2000" b="1" dirty="0">
                <a:ea typeface="+mn-lt"/>
                <a:cs typeface="+mn-lt"/>
              </a:rPr>
              <a:t> value </a:t>
            </a:r>
            <a:r>
              <a:rPr lang="en-CA" sz="2000" dirty="0">
                <a:ea typeface="+mn-lt"/>
                <a:cs typeface="+mn-lt"/>
              </a:rPr>
              <a:t>– gain / lost (numeric, real)</a:t>
            </a:r>
          </a:p>
          <a:p>
            <a:pPr>
              <a:spcBef>
                <a:spcPts val="100"/>
              </a:spcBef>
              <a:spcAft>
                <a:spcPts val="100"/>
              </a:spcAft>
              <a:buNone/>
            </a:pPr>
            <a:endParaRPr lang="en-CA" sz="1600" dirty="0">
              <a:ea typeface="+mn-lt"/>
              <a:cs typeface="+mn-lt"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CA" sz="1600" dirty="0">
                <a:ea typeface="+mn-lt"/>
                <a:cs typeface="+mn-lt"/>
              </a:rPr>
              <a:t>Change in value of owned portfolio from one state to the next s'</a:t>
            </a:r>
            <a:endParaRPr lang="pt-BR" sz="1600">
              <a:ea typeface="+mn-lt"/>
              <a:cs typeface="+mn-lt"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endParaRPr lang="en-CA" sz="1600" dirty="0">
              <a:ea typeface="+mn-lt"/>
              <a:cs typeface="+mn-lt"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CA" sz="1600" dirty="0">
                <a:ea typeface="+mn-lt"/>
                <a:cs typeface="+mn-lt"/>
              </a:rPr>
              <a:t>s: vector of # shares owned</a:t>
            </a:r>
            <a:endParaRPr lang="pt-BR" sz="1600" dirty="0">
              <a:ea typeface="+mn-lt"/>
              <a:cs typeface="+mn-lt"/>
            </a:endParaRPr>
          </a:p>
          <a:p>
            <a:pPr marL="0">
              <a:spcBef>
                <a:spcPts val="100"/>
              </a:spcBef>
              <a:spcAft>
                <a:spcPts val="100"/>
              </a:spcAft>
              <a:buNone/>
            </a:pPr>
            <a:r>
              <a:rPr lang="en-CA" sz="1600" dirty="0">
                <a:ea typeface="+mn-lt"/>
                <a:cs typeface="+mn-lt"/>
              </a:rPr>
              <a:t>p: vector of share prices</a:t>
            </a:r>
            <a:endParaRPr lang="pt-BR" sz="1600" dirty="0">
              <a:ea typeface="+mn-lt"/>
              <a:cs typeface="+mn-lt"/>
            </a:endParaRPr>
          </a:p>
          <a:p>
            <a:pPr marL="0">
              <a:spcBef>
                <a:spcPts val="100"/>
              </a:spcBef>
              <a:spcAft>
                <a:spcPts val="100"/>
              </a:spcAft>
              <a:buNone/>
            </a:pPr>
            <a:r>
              <a:rPr lang="en-CA" sz="1600" dirty="0">
                <a:ea typeface="+mn-lt"/>
                <a:cs typeface="+mn-lt"/>
              </a:rPr>
              <a:t>c: cash</a:t>
            </a:r>
            <a:endParaRPr lang="pt-BR" sz="1600" dirty="0">
              <a:ea typeface="+mn-lt"/>
              <a:cs typeface="+mn-lt"/>
            </a:endParaRPr>
          </a:p>
          <a:p>
            <a:pPr marL="0">
              <a:spcBef>
                <a:spcPts val="100"/>
              </a:spcBef>
              <a:spcAft>
                <a:spcPts val="100"/>
              </a:spcAft>
              <a:buNone/>
            </a:pPr>
            <a:endParaRPr lang="en-CA" sz="1600" dirty="0">
              <a:ea typeface="+mn-lt"/>
              <a:cs typeface="+mn-lt"/>
            </a:endParaRPr>
          </a:p>
          <a:p>
            <a:pPr marL="0">
              <a:spcBef>
                <a:spcPts val="100"/>
              </a:spcBef>
              <a:spcAft>
                <a:spcPts val="100"/>
              </a:spcAft>
              <a:buNone/>
            </a:pPr>
            <a:r>
              <a:rPr lang="en-CA" sz="1600" dirty="0">
                <a:ea typeface="+mn-lt"/>
                <a:cs typeface="+mn-lt"/>
              </a:rPr>
              <a:t>Portfolio value = </a:t>
            </a:r>
            <a:r>
              <a:rPr lang="en-CA" sz="1600" dirty="0" err="1">
                <a:ea typeface="+mn-lt"/>
                <a:cs typeface="+mn-lt"/>
              </a:rPr>
              <a:t>s^T.p</a:t>
            </a:r>
            <a:r>
              <a:rPr lang="en-CA" sz="1600" dirty="0">
                <a:ea typeface="+mn-lt"/>
                <a:cs typeface="+mn-lt"/>
              </a:rPr>
              <a:t> + c </a:t>
            </a:r>
            <a:endParaRPr lang="pt-BR" sz="1600">
              <a:ea typeface="+mn-lt"/>
              <a:cs typeface="+mn-lt"/>
            </a:endParaRPr>
          </a:p>
          <a:p>
            <a:pPr marL="0">
              <a:spcBef>
                <a:spcPts val="100"/>
              </a:spcBef>
              <a:spcAft>
                <a:spcPts val="100"/>
              </a:spcAft>
              <a:buNone/>
            </a:pPr>
            <a:r>
              <a:rPr lang="en-CA" sz="1600" dirty="0">
                <a:ea typeface="+mn-lt"/>
                <a:cs typeface="+mn-lt"/>
              </a:rPr>
              <a:t>(the transposed matrix of s times p plus c)</a:t>
            </a:r>
            <a:br>
              <a:rPr lang="en-CA" dirty="0">
                <a:ea typeface="+mn-lt"/>
                <a:cs typeface="+mn-lt"/>
              </a:rPr>
            </a:br>
            <a:endParaRPr lang="pt-BR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2797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Adapted1</a:t>
            </a:r>
            <a:endParaRPr lang="en-US" dirty="0"/>
          </a:p>
        </p:txBody>
      </p:sp>
      <p:sp>
        <p:nvSpPr>
          <p:cNvPr id="1064" name="Content Placeholder 1063">
            <a:extLst>
              <a:ext uri="{FF2B5EF4-FFF2-40B4-BE49-F238E27FC236}">
                <a16:creationId xmlns:a16="http://schemas.microsoft.com/office/drawing/2014/main" id="{9FA6F52B-8144-4691-914A-D6EE01E17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7034" y="210698"/>
            <a:ext cx="6566675" cy="508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Start = USD 30000; Gama  = 0.95; Epsilon=0.95</a:t>
            </a:r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FB595AC-E170-4A1F-A45F-B7AD13031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897" y="625399"/>
            <a:ext cx="3380678" cy="2525983"/>
          </a:xfrm>
          <a:prstGeom prst="rect">
            <a:avLst/>
          </a:prstGeom>
        </p:spPr>
      </p:pic>
      <p:pic>
        <p:nvPicPr>
          <p:cNvPr id="5" name="Picture 5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E0E8BEE2-5CFF-4536-A079-9BEE87D91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1442" y="628417"/>
            <a:ext cx="3342345" cy="2525750"/>
          </a:xfrm>
          <a:prstGeom prst="rect">
            <a:avLst/>
          </a:prstGeom>
        </p:spPr>
      </p:pic>
      <p:sp>
        <p:nvSpPr>
          <p:cNvPr id="9" name="Content Placeholder 1063">
            <a:extLst>
              <a:ext uri="{FF2B5EF4-FFF2-40B4-BE49-F238E27FC236}">
                <a16:creationId xmlns:a16="http://schemas.microsoft.com/office/drawing/2014/main" id="{B93A53EB-A891-4E8C-B49D-8689A8BECAFC}"/>
              </a:ext>
            </a:extLst>
          </p:cNvPr>
          <p:cNvSpPr txBox="1">
            <a:spLocks/>
          </p:cNvSpPr>
          <p:nvPr/>
        </p:nvSpPr>
        <p:spPr>
          <a:xfrm>
            <a:off x="5145093" y="3230820"/>
            <a:ext cx="6566675" cy="5080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Start = USD 30000; Gama  = 0.95; Epsilon=0.6</a:t>
            </a:r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5F2FE71-3C11-4C71-970B-A359B98ED9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2886" y="3746345"/>
            <a:ext cx="3324225" cy="2486025"/>
          </a:xfrm>
          <a:prstGeom prst="rect">
            <a:avLst/>
          </a:prstGeom>
        </p:spPr>
      </p:pic>
      <p:pic>
        <p:nvPicPr>
          <p:cNvPr id="13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E518BFD-1C88-4E44-B4E7-5E33B390E7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1525" y="3743325"/>
            <a:ext cx="32194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2888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E95F751-6EE8-404A-B437-18DA1AADDA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66865C-06EC-4791-9E67-38F3AD8FD6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90C99F-ABF3-4FED-B5A3-5D1E68261DB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404</Words>
  <Application>Microsoft Office PowerPoint</Application>
  <PresentationFormat>Widescreen</PresentationFormat>
  <Paragraphs>103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Parcel</vt:lpstr>
      <vt:lpstr>Reinforcement learning and ML for cryptocurrencies</vt:lpstr>
      <vt:lpstr>PowerPoint Presentation</vt:lpstr>
      <vt:lpstr>PowerPoint Presentation</vt:lpstr>
      <vt:lpstr>Project milestones</vt:lpstr>
      <vt:lpstr>PREPARE</vt:lpstr>
      <vt:lpstr>Original performance</vt:lpstr>
      <vt:lpstr>adapt</vt:lpstr>
      <vt:lpstr>adapt</vt:lpstr>
      <vt:lpstr>Adapted1</vt:lpstr>
      <vt:lpstr>Adapted II</vt:lpstr>
      <vt:lpstr>random</vt:lpstr>
      <vt:lpstr>Next Steps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Parcel Design</dc:title>
  <dc:creator/>
  <cp:lastModifiedBy/>
  <cp:revision>787</cp:revision>
  <dcterms:created xsi:type="dcterms:W3CDTF">2019-11-30T19:30:26Z</dcterms:created>
  <dcterms:modified xsi:type="dcterms:W3CDTF">2019-12-07T03:22:47Z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