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12BBAC-512B-4DB5-B49D-A0B27980D7B9}">
  <a:tblStyle styleId="{7212BBAC-512B-4DB5-B49D-A0B27980D7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0c876a82f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0c876a82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0c876a82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0c876a82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0c876a82f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0c876a82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c876a82f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0c876a82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0c876a82f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0c876a82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c876a82f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c876a82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0c876a82f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0c876a82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0c876a82f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0c876a82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0c876a82f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0c876a82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0c876a82f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0c876a82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0c876a82f_0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0c876a82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0c876a82f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0c876a82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0c876a82f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0c876a82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0c876a82f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0c876a82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0c876a82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0c876a8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0c876a82f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0c876a8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0c876a82f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0c876a8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0c876a82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0c876a8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0c876a82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0c876a82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www.w3.org/TR/wai-aria-1.1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www.akeaweb.com/learn-about-web-accessibility/resources/accessibility-statistic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s://www.w3.org/TR/html-aria/#rules-w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www.w3.org/TR/html-aria/#rules-w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hyperlink" Target="https://www.w3.org/TR/html-aria/#rules-w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www.w3.org/TR/html-aria/#rules-w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.org/TR/html-aria/#rules-wd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ww.w3.org/TR/html-aria/#rules-wd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hyperlink" Target="https://www.w3.org/TR/html-aria/#allowed-aria-roles-states-and-propertie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hyperlink" Target="https://www.w3.org/TR/html-aria/#allowed-aria-roles-states-and-properti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01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Semántico &amp; Definiciones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347" y="232875"/>
            <a:ext cx="2109953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ARIA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es?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Es la definición de aplicaciones accesibles en internet (</a:t>
            </a:r>
            <a:r>
              <a:rPr b="1" i="1" lang="en">
                <a:solidFill>
                  <a:schemeClr val="dk1"/>
                </a:solidFill>
              </a:rPr>
              <a:t>Accessible Rich Internet Applications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Mejora la accesibilidad al contenido de la aplicación mediante el uso de: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Semántica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Comportamiento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Estructura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 especificación implementa roles, estados y propiedades para definir los elementos que ayudan a mejorar la accesibilidad e interoperabilidad del contenido web.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501600" y="4578200"/>
            <a:ext cx="6369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[1] Accessible Rich Internet Applications,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https://www.w3.org/TR/wai-aria-1.1/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es importante?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 acuerdo a AKEA web, únicamente en USA: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Cerca de 4 millones de usuarios entre 21 y 64 años tienen discapacidades visuales incluso utilizando lentes.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15% de la población adulta (37+ millones) reportan problemas auditivos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Dificultad Auditiva: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316,450,569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Dificultad Visual: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316,450,569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Dificultad Cognitiva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 296,658,475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Dificultad Ambulatoria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 296,658,475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Dificultad de Autocuidado: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296,658,475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Dificultad de Vida Independiente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 242,958,638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501600" y="4578200"/>
            <a:ext cx="7348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[0] Disability Statistics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https://www.akeaweb.com/learn-about-web-accessibility/resources/accessibility-statistics/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ARIA implementa los atributos “role” y “aria-” en los elementos HTML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Estos atributos NO deben contradecir la semántica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501600" y="4578200"/>
            <a:ext cx="7158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[2] </a:t>
            </a:r>
            <a:r>
              <a:rPr lang="en" sz="1100">
                <a:highlight>
                  <a:srgbClr val="FFFFFF"/>
                </a:highlight>
              </a:rPr>
              <a:t>Web developer requirements for use of ARIA in HTML,</a:t>
            </a:r>
            <a:r>
              <a:rPr lang="en" sz="1100">
                <a:solidFill>
                  <a:srgbClr val="005A9C"/>
                </a:solidFill>
                <a:highlight>
                  <a:srgbClr val="FFFFFF"/>
                </a:highlight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https://www.w3.org/TR/html-aria/#rules-wd</a:t>
            </a:r>
            <a:endParaRPr sz="1100"/>
          </a:p>
        </p:txBody>
      </p:sp>
      <p:graphicFrame>
        <p:nvGraphicFramePr>
          <p:cNvPr id="144" name="Google Shape;144;p25"/>
          <p:cNvGraphicFramePr/>
          <p:nvPr/>
        </p:nvGraphicFramePr>
        <p:xfrm>
          <a:off x="952500" y="209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{7212BBAC-512B-4DB5-B49D-A0B27980D7B9}</a:tableStyleId>
              </a:tblPr>
              <a:tblGrid>
                <a:gridCol w="3890200"/>
                <a:gridCol w="3348800"/>
              </a:tblGrid>
              <a:tr h="901325">
                <a:tc>
                  <a:txBody>
                    <a:bodyPr/>
                    <a:lstStyle/>
                    <a:p>
                      <a:pPr indent="0" lvl="0" marL="152400" marR="152400" rtl="0" algn="l">
                        <a:lnSpc>
                          <a:spcPct val="115000"/>
                        </a:lnSpc>
                        <a:spcBef>
                          <a:spcPts val="2100"/>
                        </a:spcBef>
                        <a:spcAft>
                          <a:spcPts val="210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button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role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100">
                          <a:solidFill>
                            <a:srgbClr val="42803C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"heading"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&gt;search&lt;/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button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button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100">
                          <a:solidFill>
                            <a:srgbClr val="986801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role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100">
                          <a:solidFill>
                            <a:srgbClr val="42803C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"button"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&gt;...&lt;/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button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details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CFA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summary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100">
                          <a:solidFill>
                            <a:srgbClr val="986801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role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100">
                          <a:solidFill>
                            <a:srgbClr val="42803C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"button"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CFA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more   information&lt;/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summary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CFA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...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CFA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&lt;/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details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ARIA implementa los atributos “role” y “aria-” en los elementos HTML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Estos atributos NO deben contradecir la semántica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501600" y="4578200"/>
            <a:ext cx="7158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[2] </a:t>
            </a:r>
            <a:r>
              <a:rPr lang="en" sz="1100">
                <a:highlight>
                  <a:srgbClr val="FFFFFF"/>
                </a:highlight>
              </a:rPr>
              <a:t>Web developer requirements for use of ARIA in HTML,</a:t>
            </a:r>
            <a:r>
              <a:rPr lang="en" sz="1100">
                <a:solidFill>
                  <a:srgbClr val="005A9C"/>
                </a:solidFill>
                <a:highlight>
                  <a:srgbClr val="FFFFFF"/>
                </a:highlight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https://www.w3.org/TR/html-aria/#rules-wd</a:t>
            </a:r>
            <a:endParaRPr sz="1100"/>
          </a:p>
        </p:txBody>
      </p:sp>
      <p:graphicFrame>
        <p:nvGraphicFramePr>
          <p:cNvPr id="153" name="Google Shape;153;p26"/>
          <p:cNvGraphicFramePr/>
          <p:nvPr/>
        </p:nvGraphicFramePr>
        <p:xfrm>
          <a:off x="952500" y="202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{7212BBAC-512B-4DB5-B49D-A0B27980D7B9}</a:tableStyleId>
              </a:tblPr>
              <a:tblGrid>
                <a:gridCol w="3890200"/>
                <a:gridCol w="3348800"/>
              </a:tblGrid>
              <a:tr h="901325">
                <a:tc>
                  <a:txBody>
                    <a:bodyPr/>
                    <a:lstStyle/>
                    <a:p>
                      <a:pPr indent="0" lvl="0" marL="152400" marR="152400" rtl="0" algn="l">
                        <a:lnSpc>
                          <a:spcPct val="115000"/>
                        </a:lnSpc>
                        <a:spcBef>
                          <a:spcPts val="2100"/>
                        </a:spcBef>
                        <a:spcAft>
                          <a:spcPts val="210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button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role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100">
                          <a:solidFill>
                            <a:srgbClr val="42803C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"heading"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&gt;search&lt;/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button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 uso del elemento y su rol se contradicen de acuerdo a la semántica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button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100">
                          <a:solidFill>
                            <a:srgbClr val="986801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role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100">
                          <a:solidFill>
                            <a:srgbClr val="42803C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"button"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&gt;...&lt;/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button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details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CFA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summary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100">
                          <a:solidFill>
                            <a:srgbClr val="986801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role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100">
                          <a:solidFill>
                            <a:srgbClr val="42803C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"button"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CFA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more   information&lt;/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summary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CFA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...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CFA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&lt;/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details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ARIA implementa los atributos “role” y “aria-” en los elementos HTML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Estos atributos NO deben contradecir la semántica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501600" y="4578200"/>
            <a:ext cx="7158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[2] </a:t>
            </a:r>
            <a:r>
              <a:rPr lang="en" sz="1100">
                <a:highlight>
                  <a:srgbClr val="FFFFFF"/>
                </a:highlight>
              </a:rPr>
              <a:t>Web developer requirements for use of ARIA in HTML,</a:t>
            </a:r>
            <a:r>
              <a:rPr lang="en" sz="1100">
                <a:solidFill>
                  <a:srgbClr val="005A9C"/>
                </a:solidFill>
                <a:highlight>
                  <a:srgbClr val="FFFFFF"/>
                </a:highlight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https://www.w3.org/TR/html-aria/#rules-wd</a:t>
            </a:r>
            <a:endParaRPr sz="1100"/>
          </a:p>
        </p:txBody>
      </p:sp>
      <p:graphicFrame>
        <p:nvGraphicFramePr>
          <p:cNvPr id="162" name="Google Shape;162;p27"/>
          <p:cNvGraphicFramePr/>
          <p:nvPr/>
        </p:nvGraphicFramePr>
        <p:xfrm>
          <a:off x="952500" y="202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{7212BBAC-512B-4DB5-B49D-A0B27980D7B9}</a:tableStyleId>
              </a:tblPr>
              <a:tblGrid>
                <a:gridCol w="3890200"/>
                <a:gridCol w="3348800"/>
              </a:tblGrid>
              <a:tr h="901325">
                <a:tc>
                  <a:txBody>
                    <a:bodyPr/>
                    <a:lstStyle/>
                    <a:p>
                      <a:pPr indent="0" lvl="0" marL="152400" marR="152400" rtl="0" algn="l">
                        <a:lnSpc>
                          <a:spcPct val="115000"/>
                        </a:lnSpc>
                        <a:spcBef>
                          <a:spcPts val="2100"/>
                        </a:spcBef>
                        <a:spcAft>
                          <a:spcPts val="210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button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role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100">
                          <a:solidFill>
                            <a:srgbClr val="42803C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"heading"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&gt;search&lt;/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button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 uso del elemento y su rol se contradicen de acuerdo a la semántica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button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100">
                          <a:solidFill>
                            <a:srgbClr val="986801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role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100">
                          <a:solidFill>
                            <a:srgbClr val="42803C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"button"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&gt;...&lt;/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button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 rol del elemento ya se encuentra definido en la etiqueta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details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CFA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summary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100">
                          <a:solidFill>
                            <a:srgbClr val="986801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role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100">
                          <a:solidFill>
                            <a:srgbClr val="42803C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"button"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CFA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more   information&lt;/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summary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CFA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...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CFA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&lt;/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details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ARIA implementa los atributos “role” y “aria-” en los elementos HTML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Estos atributos NO deben contradecir la semántica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501600" y="4578200"/>
            <a:ext cx="7158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[2] </a:t>
            </a:r>
            <a:r>
              <a:rPr lang="en" sz="1100">
                <a:highlight>
                  <a:srgbClr val="FFFFFF"/>
                </a:highlight>
              </a:rPr>
              <a:t>Web developer requirements for use of ARIA in HTML,</a:t>
            </a:r>
            <a:r>
              <a:rPr lang="en" sz="1100">
                <a:solidFill>
                  <a:srgbClr val="005A9C"/>
                </a:solidFill>
                <a:highlight>
                  <a:srgbClr val="FFFFFF"/>
                </a:highlight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https://www.w3.org/TR/html-aria/#rules-wd</a:t>
            </a:r>
            <a:endParaRPr sz="1100"/>
          </a:p>
        </p:txBody>
      </p:sp>
      <p:graphicFrame>
        <p:nvGraphicFramePr>
          <p:cNvPr id="171" name="Google Shape;171;p28"/>
          <p:cNvGraphicFramePr/>
          <p:nvPr/>
        </p:nvGraphicFramePr>
        <p:xfrm>
          <a:off x="952500" y="202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{7212BBAC-512B-4DB5-B49D-A0B27980D7B9}</a:tableStyleId>
              </a:tblPr>
              <a:tblGrid>
                <a:gridCol w="3890200"/>
                <a:gridCol w="3348800"/>
              </a:tblGrid>
              <a:tr h="901325">
                <a:tc>
                  <a:txBody>
                    <a:bodyPr/>
                    <a:lstStyle/>
                    <a:p>
                      <a:pPr indent="0" lvl="0" marL="152400" marR="152400" rtl="0" algn="l">
                        <a:lnSpc>
                          <a:spcPct val="115000"/>
                        </a:lnSpc>
                        <a:spcBef>
                          <a:spcPts val="2100"/>
                        </a:spcBef>
                        <a:spcAft>
                          <a:spcPts val="210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button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role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100">
                          <a:solidFill>
                            <a:srgbClr val="42803C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"heading"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&gt;search&lt;/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button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 uso del elemento y su rol se contradicen de acuerdo a la semántica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button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100">
                          <a:solidFill>
                            <a:srgbClr val="986801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role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100">
                          <a:solidFill>
                            <a:srgbClr val="42803C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"button"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&gt;...&lt;/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button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 rol del elemento ya se encuentra definido en la etiqueta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details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CFA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summary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100">
                          <a:solidFill>
                            <a:srgbClr val="986801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role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100">
                          <a:solidFill>
                            <a:srgbClr val="42803C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"button"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CFA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more   information&lt;/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summary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CFA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...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CFA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&lt;/</a:t>
                      </a:r>
                      <a:r>
                        <a:rPr b="1" lang="en" sz="1100">
                          <a:solidFill>
                            <a:srgbClr val="CA4706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details</a:t>
                      </a:r>
                      <a:r>
                        <a:rPr lang="en" sz="1100">
                          <a:solidFill>
                            <a:srgbClr val="383A42"/>
                          </a:solidFill>
                          <a:highlight>
                            <a:srgbClr val="FCFA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Existe contradicción en la estructura HTML al intentar exponer un resumen dentro de detalles o visceversa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ARIA utiliza roles para definir el comportamiento y/o uso de los elementos de 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 siguiente URL muestra los roles implícitos que tienen estos elementos: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https://www.w3.org/TR/html-aria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501600" y="4578200"/>
            <a:ext cx="7158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[2] </a:t>
            </a:r>
            <a:r>
              <a:rPr lang="en" sz="1100">
                <a:highlight>
                  <a:srgbClr val="FFFFFF"/>
                </a:highlight>
              </a:rPr>
              <a:t>Web developer requirements for use of ARIA in HTML,</a:t>
            </a:r>
            <a:r>
              <a:rPr lang="en" sz="1100">
                <a:solidFill>
                  <a:srgbClr val="005A9C"/>
                </a:solidFill>
                <a:highlight>
                  <a:srgbClr val="FFFFFF"/>
                </a:highlight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https://www.w3.org/TR/html-aria/#rules-wd</a:t>
            </a:r>
            <a:endParaRPr sz="1100"/>
          </a:p>
        </p:txBody>
      </p:sp>
      <p:graphicFrame>
        <p:nvGraphicFramePr>
          <p:cNvPr id="180" name="Google Shape;180;p29"/>
          <p:cNvGraphicFramePr/>
          <p:nvPr/>
        </p:nvGraphicFramePr>
        <p:xfrm>
          <a:off x="952500" y="193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{7212BBAC-512B-4DB5-B49D-A0B27980D7B9}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button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complementary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article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listbox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Estados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Los estados permiten definir diferentes propiedades en un elemento HTML de acuerdo a las acciones del usuario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501600" y="4578200"/>
            <a:ext cx="7158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[2] </a:t>
            </a:r>
            <a:r>
              <a:rPr lang="en" sz="1100">
                <a:highlight>
                  <a:srgbClr val="FFFFFF"/>
                </a:highlight>
              </a:rPr>
              <a:t>ARIA roles, states and properties,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https://www.w3.org/TR/html-aria/#allowed-aria-roles-states-and-properties</a:t>
            </a:r>
            <a:endParaRPr sz="1100"/>
          </a:p>
        </p:txBody>
      </p:sp>
      <p:graphicFrame>
        <p:nvGraphicFramePr>
          <p:cNvPr id="189" name="Google Shape;189;p30"/>
          <p:cNvGraphicFramePr/>
          <p:nvPr/>
        </p:nvGraphicFramePr>
        <p:xfrm>
          <a:off x="952500" y="207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{7212BBAC-512B-4DB5-B49D-A0B27980D7B9}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aria-busy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aria-disabled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aria-current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aria-grabbed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aria-hidden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aria-expanded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aria-invalid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aria-pressed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Propiedades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Las propiedades ARIA presentan información adicional sobre las características de los elementos de 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501600" y="4578200"/>
            <a:ext cx="7158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[3] </a:t>
            </a:r>
            <a:r>
              <a:rPr lang="en" sz="1100">
                <a:highlight>
                  <a:srgbClr val="FFFFFF"/>
                </a:highlight>
              </a:rPr>
              <a:t>ARIA roles, states and properties,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https://www.w3.org/TR/html-aria/#allowed-aria-roles-states-and-properties</a:t>
            </a:r>
            <a:endParaRPr sz="1100"/>
          </a:p>
        </p:txBody>
      </p:sp>
      <p:graphicFrame>
        <p:nvGraphicFramePr>
          <p:cNvPr id="198" name="Google Shape;198;p31"/>
          <p:cNvGraphicFramePr/>
          <p:nvPr/>
        </p:nvGraphicFramePr>
        <p:xfrm>
          <a:off x="952500" y="207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{7212BBAC-512B-4DB5-B49D-A0B27980D7B9}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aria-controls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details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aria-errormessage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aria-haspopup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aria-label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aria-labelledby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aria-roledescription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aria-relevant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8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Conocer las diferencias entre HTML y HTML Semántico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Identificar las etiquetas de HTML Semántico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Conocer las ventajas de su uso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Familiarizarnos con las definiciones y atributos ARIA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Código limpio y organizado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Mayor legibilidad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Mejora el posicionamiento SEO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Mejora la lectura y accesibilidad por parte de asistentes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 semántica nos ayuda a proveer contexto al código y al contenido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Los elementos deben utilizarse no </a:t>
            </a:r>
            <a:r>
              <a:rPr lang="en">
                <a:solidFill>
                  <a:schemeClr val="dk1"/>
                </a:solidFill>
              </a:rPr>
              <a:t>únicamente</a:t>
            </a:r>
            <a:r>
              <a:rPr lang="en">
                <a:solidFill>
                  <a:schemeClr val="dk1"/>
                </a:solidFill>
              </a:rPr>
              <a:t> para su representación visual. Es importante considerar su definición, rol y estado.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Es importante programar para TODOS y no para unos cuantos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Definición HTML Semántico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Ventajas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Conclusiones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Semántico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 refiere al correcto uso de etiquetas HTML para mejorar la semántica o el significado del contenido de una página web más allá de la representación visual de dicho contenido.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Es utilizado tanto por los navegadores como por motores de búsqueda para identificar contenido relevante.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HTML Semántico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Text-level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Son etiquetas que agregan significado al texto, modifican su tono o agregan relevancia o “peso” al mismo.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Google Shape;97;p19"/>
          <p:cNvGraphicFramePr/>
          <p:nvPr/>
        </p:nvGraphicFramePr>
        <p:xfrm>
          <a:off x="952500" y="243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{7212BBAC-512B-4DB5-B49D-A0B27980D7B9}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quote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abbr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Formularios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 componen de etiquetas y atributos que permiten clasificar, agrupar y organizar los elementos dentro de un formulario.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20"/>
          <p:cNvGraphicFramePr/>
          <p:nvPr/>
        </p:nvGraphicFramePr>
        <p:xfrm>
          <a:off x="952500" y="243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{7212BBAC-512B-4DB5-B49D-A0B27980D7B9}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fieldset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legend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button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Organización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Son elementos que permiten organizar una página web en secciones lógicas de contenido, permitiendo mejorar la accesibilidad de nuestra página web.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21"/>
          <p:cNvGraphicFramePr/>
          <p:nvPr/>
        </p:nvGraphicFramePr>
        <p:xfrm>
          <a:off x="952500" y="243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{7212BBAC-512B-4DB5-B49D-A0B27980D7B9}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article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aside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footer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