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3" r:id="rId3"/>
    <p:sldId id="304" r:id="rId4"/>
    <p:sldId id="275" r:id="rId5"/>
    <p:sldId id="277" r:id="rId6"/>
    <p:sldId id="305" r:id="rId7"/>
    <p:sldId id="290" r:id="rId8"/>
    <p:sldId id="306" r:id="rId9"/>
    <p:sldId id="307" r:id="rId10"/>
    <p:sldId id="29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9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8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2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5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2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1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5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0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78" r:id="rId13"/>
    <p:sldLayoutId id="2147483690" r:id="rId14"/>
    <p:sldLayoutId id="2147483702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aike.baidu.com/item/%E7%94%A8%E6%88%B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5671038" y="3429000"/>
            <a:ext cx="480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---</a:t>
            </a:r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浙江邮电职业技术学院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342647" y="2321541"/>
            <a:ext cx="5098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dist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Hybrid App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2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</a:p>
        </p:txBody>
      </p:sp>
      <p:sp>
        <p:nvSpPr>
          <p:cNvPr id="18" name="矩形 17"/>
          <p:cNvSpPr/>
          <p:nvPr/>
        </p:nvSpPr>
        <p:spPr>
          <a:xfrm>
            <a:off x="4698576" y="3646637"/>
            <a:ext cx="3749675" cy="131824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39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39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18158655312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1398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39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9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https://humble-man.github.io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139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39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605756936@qq.com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54089" y="3795862"/>
            <a:ext cx="287337" cy="1130300"/>
            <a:chOff x="4354089" y="3997743"/>
            <a:chExt cx="287337" cy="1130300"/>
          </a:xfrm>
        </p:grpSpPr>
        <p:sp>
          <p:nvSpPr>
            <p:cNvPr id="19" name="椭圆 18"/>
            <p:cNvSpPr/>
            <p:nvPr/>
          </p:nvSpPr>
          <p:spPr>
            <a:xfrm>
              <a:off x="4354089" y="3997743"/>
              <a:ext cx="287337" cy="287338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54089" y="4415256"/>
              <a:ext cx="287337" cy="287337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54089" y="4840706"/>
              <a:ext cx="287337" cy="287337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/>
            <p:nvPr/>
          </p:nvSpPr>
          <p:spPr>
            <a:xfrm>
              <a:off x="4411239" y="4056481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577593" h="577592">
                  <a:moveTo>
                    <a:pt x="234310" y="380217"/>
                  </a:moveTo>
                  <a:cubicBezTo>
                    <a:pt x="246869" y="387442"/>
                    <a:pt x="258665" y="381442"/>
                    <a:pt x="262548" y="404283"/>
                  </a:cubicBezTo>
                  <a:cubicBezTo>
                    <a:pt x="266431" y="427125"/>
                    <a:pt x="242854" y="459767"/>
                    <a:pt x="229183" y="471323"/>
                  </a:cubicBezTo>
                  <a:cubicBezTo>
                    <a:pt x="215512" y="482878"/>
                    <a:pt x="193419" y="478515"/>
                    <a:pt x="180522" y="473617"/>
                  </a:cubicBezTo>
                  <a:cubicBezTo>
                    <a:pt x="193965" y="466292"/>
                    <a:pt x="207048" y="454529"/>
                    <a:pt x="217339" y="440601"/>
                  </a:cubicBezTo>
                  <a:cubicBezTo>
                    <a:pt x="233687" y="418479"/>
                    <a:pt x="240024" y="395096"/>
                    <a:pt x="234310" y="380217"/>
                  </a:cubicBezTo>
                  <a:close/>
                  <a:moveTo>
                    <a:pt x="425006" y="121382"/>
                  </a:moveTo>
                  <a:cubicBezTo>
                    <a:pt x="429704" y="126991"/>
                    <a:pt x="433488" y="134230"/>
                    <a:pt x="436644" y="143057"/>
                  </a:cubicBezTo>
                  <a:cubicBezTo>
                    <a:pt x="453017" y="188848"/>
                    <a:pt x="374979" y="223071"/>
                    <a:pt x="356472" y="222273"/>
                  </a:cubicBezTo>
                  <a:cubicBezTo>
                    <a:pt x="340632" y="221589"/>
                    <a:pt x="329013" y="212922"/>
                    <a:pt x="316773" y="203393"/>
                  </a:cubicBezTo>
                  <a:cubicBezTo>
                    <a:pt x="332982" y="199546"/>
                    <a:pt x="349992" y="192409"/>
                    <a:pt x="365914" y="183372"/>
                  </a:cubicBezTo>
                  <a:cubicBezTo>
                    <a:pt x="400284" y="163865"/>
                    <a:pt x="423202" y="139309"/>
                    <a:pt x="425006" y="121382"/>
                  </a:cubicBezTo>
                  <a:close/>
                  <a:moveTo>
                    <a:pt x="288797" y="0"/>
                  </a:moveTo>
                  <a:cubicBezTo>
                    <a:pt x="448295" y="0"/>
                    <a:pt x="577593" y="129298"/>
                    <a:pt x="577593" y="288796"/>
                  </a:cubicBezTo>
                  <a:cubicBezTo>
                    <a:pt x="577593" y="448294"/>
                    <a:pt x="448295" y="577592"/>
                    <a:pt x="288797" y="577592"/>
                  </a:cubicBezTo>
                  <a:cubicBezTo>
                    <a:pt x="242745" y="577593"/>
                    <a:pt x="199210" y="566813"/>
                    <a:pt x="160790" y="547224"/>
                  </a:cubicBezTo>
                  <a:lnTo>
                    <a:pt x="160978" y="548653"/>
                  </a:lnTo>
                  <a:cubicBezTo>
                    <a:pt x="160918" y="548616"/>
                    <a:pt x="159201" y="547509"/>
                    <a:pt x="156576" y="545302"/>
                  </a:cubicBezTo>
                  <a:cubicBezTo>
                    <a:pt x="155826" y="545059"/>
                    <a:pt x="155138" y="544697"/>
                    <a:pt x="154452" y="544332"/>
                  </a:cubicBezTo>
                  <a:lnTo>
                    <a:pt x="154081" y="542962"/>
                  </a:lnTo>
                  <a:cubicBezTo>
                    <a:pt x="143887" y="534039"/>
                    <a:pt x="126458" y="513897"/>
                    <a:pt x="125778" y="482542"/>
                  </a:cubicBezTo>
                  <a:cubicBezTo>
                    <a:pt x="125207" y="456209"/>
                    <a:pt x="135424" y="442013"/>
                    <a:pt x="144328" y="435402"/>
                  </a:cubicBezTo>
                  <a:cubicBezTo>
                    <a:pt x="141049" y="427772"/>
                    <a:pt x="139101" y="420175"/>
                    <a:pt x="137482" y="414002"/>
                  </a:cubicBezTo>
                  <a:cubicBezTo>
                    <a:pt x="130441" y="387159"/>
                    <a:pt x="138178" y="160274"/>
                    <a:pt x="347629" y="102143"/>
                  </a:cubicBezTo>
                  <a:cubicBezTo>
                    <a:pt x="355010" y="100659"/>
                    <a:pt x="362177" y="99561"/>
                    <a:pt x="369059" y="99057"/>
                  </a:cubicBezTo>
                  <a:cubicBezTo>
                    <a:pt x="375940" y="98553"/>
                    <a:pt x="382537" y="98644"/>
                    <a:pt x="388776" y="99538"/>
                  </a:cubicBezTo>
                  <a:cubicBezTo>
                    <a:pt x="400320" y="101193"/>
                    <a:pt x="410643" y="105601"/>
                    <a:pt x="418998" y="114390"/>
                  </a:cubicBezTo>
                  <a:cubicBezTo>
                    <a:pt x="425438" y="129703"/>
                    <a:pt x="401160" y="157423"/>
                    <a:pt x="362093" y="179190"/>
                  </a:cubicBezTo>
                  <a:cubicBezTo>
                    <a:pt x="345488" y="188443"/>
                    <a:pt x="327757" y="195717"/>
                    <a:pt x="311456" y="199847"/>
                  </a:cubicBezTo>
                  <a:cubicBezTo>
                    <a:pt x="306035" y="196348"/>
                    <a:pt x="300569" y="194901"/>
                    <a:pt x="294986" y="197818"/>
                  </a:cubicBezTo>
                  <a:cubicBezTo>
                    <a:pt x="275325" y="208090"/>
                    <a:pt x="219960" y="314670"/>
                    <a:pt x="214388" y="347873"/>
                  </a:cubicBezTo>
                  <a:cubicBezTo>
                    <a:pt x="212440" y="359480"/>
                    <a:pt x="217439" y="367666"/>
                    <a:pt x="224964" y="373701"/>
                  </a:cubicBezTo>
                  <a:lnTo>
                    <a:pt x="224630" y="374083"/>
                  </a:lnTo>
                  <a:cubicBezTo>
                    <a:pt x="237092" y="384983"/>
                    <a:pt x="231822" y="412316"/>
                    <a:pt x="212274" y="438164"/>
                  </a:cubicBezTo>
                  <a:cubicBezTo>
                    <a:pt x="201379" y="452569"/>
                    <a:pt x="187435" y="464598"/>
                    <a:pt x="173722" y="471257"/>
                  </a:cubicBezTo>
                  <a:cubicBezTo>
                    <a:pt x="160041" y="464734"/>
                    <a:pt x="151775" y="453122"/>
                    <a:pt x="146587" y="441033"/>
                  </a:cubicBezTo>
                  <a:cubicBezTo>
                    <a:pt x="139259" y="451214"/>
                    <a:pt x="130813" y="467448"/>
                    <a:pt x="133146" y="486288"/>
                  </a:cubicBezTo>
                  <a:cubicBezTo>
                    <a:pt x="137119" y="518381"/>
                    <a:pt x="141720" y="516247"/>
                    <a:pt x="146174" y="525248"/>
                  </a:cubicBezTo>
                  <a:cubicBezTo>
                    <a:pt x="158269" y="542339"/>
                    <a:pt x="158341" y="537239"/>
                    <a:pt x="159578" y="539900"/>
                  </a:cubicBezTo>
                  <a:cubicBezTo>
                    <a:pt x="198149" y="560306"/>
                    <a:pt x="242154" y="571597"/>
                    <a:pt x="288797" y="571597"/>
                  </a:cubicBezTo>
                  <a:cubicBezTo>
                    <a:pt x="444983" y="571597"/>
                    <a:pt x="571598" y="444983"/>
                    <a:pt x="571598" y="288796"/>
                  </a:cubicBezTo>
                  <a:cubicBezTo>
                    <a:pt x="571598" y="132609"/>
                    <a:pt x="444984" y="5995"/>
                    <a:pt x="288797" y="5995"/>
                  </a:cubicBezTo>
                  <a:cubicBezTo>
                    <a:pt x="132610" y="5995"/>
                    <a:pt x="5996" y="132609"/>
                    <a:pt x="5996" y="288796"/>
                  </a:cubicBezTo>
                  <a:cubicBezTo>
                    <a:pt x="5996" y="370017"/>
                    <a:pt x="40236" y="443242"/>
                    <a:pt x="95262" y="494616"/>
                  </a:cubicBezTo>
                  <a:lnTo>
                    <a:pt x="90248" y="498151"/>
                  </a:lnTo>
                  <a:cubicBezTo>
                    <a:pt x="34594" y="445716"/>
                    <a:pt x="0" y="371296"/>
                    <a:pt x="1" y="288796"/>
                  </a:cubicBezTo>
                  <a:cubicBezTo>
                    <a:pt x="1" y="129298"/>
                    <a:pt x="129299" y="0"/>
                    <a:pt x="28879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KSO_Shape"/>
            <p:cNvSpPr/>
            <p:nvPr/>
          </p:nvSpPr>
          <p:spPr>
            <a:xfrm>
              <a:off x="4420764" y="4486693"/>
              <a:ext cx="153987" cy="158750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4420764" y="4907381"/>
              <a:ext cx="153987" cy="153987"/>
            </a:xfrm>
            <a:custGeom>
              <a:avLst/>
              <a:gdLst>
                <a:gd name="T0" fmla="*/ 2147483646 w 207"/>
                <a:gd name="T1" fmla="*/ 2147483646 h 207"/>
                <a:gd name="T2" fmla="*/ 2147483646 w 207"/>
                <a:gd name="T3" fmla="*/ 2147483646 h 207"/>
                <a:gd name="T4" fmla="*/ 2147483646 w 207"/>
                <a:gd name="T5" fmla="*/ 2147483646 h 207"/>
                <a:gd name="T6" fmla="*/ 2147483646 w 207"/>
                <a:gd name="T7" fmla="*/ 2147483646 h 207"/>
                <a:gd name="T8" fmla="*/ 2147483646 w 207"/>
                <a:gd name="T9" fmla="*/ 2147483646 h 207"/>
                <a:gd name="T10" fmla="*/ 2147483646 w 207"/>
                <a:gd name="T11" fmla="*/ 2147483646 h 207"/>
                <a:gd name="T12" fmla="*/ 2147483646 w 207"/>
                <a:gd name="T13" fmla="*/ 2147483646 h 207"/>
                <a:gd name="T14" fmla="*/ 2147483646 w 207"/>
                <a:gd name="T15" fmla="*/ 2147483646 h 207"/>
                <a:gd name="T16" fmla="*/ 2147483646 w 207"/>
                <a:gd name="T17" fmla="*/ 2147483646 h 207"/>
                <a:gd name="T18" fmla="*/ 2147483646 w 207"/>
                <a:gd name="T19" fmla="*/ 2147483646 h 207"/>
                <a:gd name="T20" fmla="*/ 2147483646 w 207"/>
                <a:gd name="T21" fmla="*/ 2147483646 h 207"/>
                <a:gd name="T22" fmla="*/ 2147483646 w 207"/>
                <a:gd name="T23" fmla="*/ 2147483646 h 207"/>
                <a:gd name="T24" fmla="*/ 2147483646 w 207"/>
                <a:gd name="T25" fmla="*/ 2147483646 h 207"/>
                <a:gd name="T26" fmla="*/ 2147483646 w 207"/>
                <a:gd name="T27" fmla="*/ 2147483646 h 207"/>
                <a:gd name="T28" fmla="*/ 0 w 207"/>
                <a:gd name="T29" fmla="*/ 2147483646 h 207"/>
                <a:gd name="T30" fmla="*/ 2147483646 w 207"/>
                <a:gd name="T31" fmla="*/ 2147483646 h 207"/>
                <a:gd name="T32" fmla="*/ 2147483646 w 207"/>
                <a:gd name="T33" fmla="*/ 0 h 207"/>
                <a:gd name="T34" fmla="*/ 2147483646 w 207"/>
                <a:gd name="T35" fmla="*/ 2147483646 h 207"/>
                <a:gd name="T36" fmla="*/ 2147483646 w 207"/>
                <a:gd name="T37" fmla="*/ 2147483646 h 207"/>
                <a:gd name="T38" fmla="*/ 2147483646 w 207"/>
                <a:gd name="T39" fmla="*/ 2147483646 h 207"/>
                <a:gd name="T40" fmla="*/ 2147483646 w 207"/>
                <a:gd name="T41" fmla="*/ 2147483646 h 207"/>
                <a:gd name="T42" fmla="*/ 2147483646 w 207"/>
                <a:gd name="T43" fmla="*/ 2147483646 h 207"/>
                <a:gd name="T44" fmla="*/ 2147483646 w 207"/>
                <a:gd name="T45" fmla="*/ 2147483646 h 207"/>
                <a:gd name="T46" fmla="*/ 2147483646 w 207"/>
                <a:gd name="T47" fmla="*/ 2147483646 h 207"/>
                <a:gd name="T48" fmla="*/ 2147483646 w 207"/>
                <a:gd name="T49" fmla="*/ 2147483646 h 207"/>
                <a:gd name="T50" fmla="*/ 2147483646 w 207"/>
                <a:gd name="T51" fmla="*/ 2147483646 h 207"/>
                <a:gd name="T52" fmla="*/ 2147483646 w 207"/>
                <a:gd name="T53" fmla="*/ 2147483646 h 207"/>
                <a:gd name="T54" fmla="*/ 2147483646 w 207"/>
                <a:gd name="T55" fmla="*/ 2147483646 h 207"/>
                <a:gd name="T56" fmla="*/ 2147483646 w 207"/>
                <a:gd name="T57" fmla="*/ 2147483646 h 207"/>
                <a:gd name="T58" fmla="*/ 2147483646 w 207"/>
                <a:gd name="T59" fmla="*/ 2147483646 h 207"/>
                <a:gd name="T60" fmla="*/ 2147483646 w 207"/>
                <a:gd name="T61" fmla="*/ 2147483646 h 207"/>
                <a:gd name="T62" fmla="*/ 2147483646 w 207"/>
                <a:gd name="T63" fmla="*/ 2147483646 h 207"/>
                <a:gd name="T64" fmla="*/ 2147483646 w 207"/>
                <a:gd name="T65" fmla="*/ 2147483646 h 207"/>
                <a:gd name="T66" fmla="*/ 2147483646 w 207"/>
                <a:gd name="T67" fmla="*/ 2147483646 h 207"/>
                <a:gd name="T68" fmla="*/ 2147483646 w 207"/>
                <a:gd name="T69" fmla="*/ 2147483646 h 207"/>
                <a:gd name="T70" fmla="*/ 2147483646 w 207"/>
                <a:gd name="T71" fmla="*/ 2147483646 h 207"/>
                <a:gd name="T72" fmla="*/ 2147483646 w 207"/>
                <a:gd name="T73" fmla="*/ 2147483646 h 207"/>
                <a:gd name="T74" fmla="*/ 2147483646 w 207"/>
                <a:gd name="T75" fmla="*/ 2147483646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4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51613"/>
            <a:chOff x="4472619" y="2461187"/>
            <a:chExt cx="5288898" cy="651613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51613"/>
              <a:chOff x="8837919" y="2697953"/>
              <a:chExt cx="4466324" cy="651613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295978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Hybrid App</a:t>
                </a:r>
                <a:r>
                  <a:rPr lang="zh-CN" altLang="en-US" dirty="0"/>
                  <a:t>（混合模式移动应用）是指介于</a:t>
                </a:r>
                <a:r>
                  <a:rPr lang="en-US" altLang="zh-CN" dirty="0"/>
                  <a:t>web-app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native-app………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什么是混合式开发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app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51613"/>
            <a:chOff x="4472619" y="2461187"/>
            <a:chExt cx="5288898" cy="651613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51613"/>
              <a:chOff x="8837919" y="2697953"/>
              <a:chExt cx="4466324" cy="651613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295978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 err="1"/>
                  <a:t>Appcan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Apicloud_studio………</a:t>
                </a:r>
                <a:endParaRPr lang="zh-CN" altLang="en-US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混合式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App</a:t>
                </a: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开发工具介绍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51613"/>
            <a:chOff x="4472619" y="2461187"/>
            <a:chExt cx="5288898" cy="651613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51613"/>
              <a:chOff x="8837919" y="2697953"/>
              <a:chExt cx="4466324" cy="651613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295978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MUI</a:t>
                </a:r>
                <a:r>
                  <a:rPr lang="zh-CN" altLang="en-US" dirty="0"/>
                  <a:t>框架、</a:t>
                </a:r>
                <a:r>
                  <a:rPr lang="en-US" altLang="zh-CN" dirty="0"/>
                  <a:t>AUI</a:t>
                </a:r>
                <a:r>
                  <a:rPr lang="zh-CN" altLang="en-US" dirty="0"/>
                  <a:t>框架</a:t>
                </a:r>
                <a:r>
                  <a:rPr lang="en-US" altLang="zh-CN" dirty="0"/>
                  <a:t>………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3671954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混合式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App</a:t>
                </a: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开发之前端框架介绍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51613"/>
            <a:chOff x="4472619" y="2461187"/>
            <a:chExt cx="5288898" cy="651613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2" y="2461187"/>
              <a:ext cx="4466325" cy="651613"/>
              <a:chOff x="8837918" y="2697953"/>
              <a:chExt cx="4466325" cy="651613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295978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Apicloud_studio</a:t>
                </a:r>
                <a:r>
                  <a:rPr lang="zh-CN" altLang="en-US" dirty="0"/>
                  <a:t>的使用</a:t>
                </a:r>
                <a:r>
                  <a:rPr lang="en-US" altLang="zh-CN" dirty="0"/>
                  <a:t>………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8" y="2697953"/>
                <a:ext cx="402679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 err="1">
                    <a:solidFill>
                      <a:srgbClr val="54D0CA"/>
                    </a:solidFill>
                    <a:latin typeface="Calibri" panose="020F0502020204030204" pitchFamily="34" charset="0"/>
                  </a:rPr>
                  <a:t>Apicloud_studio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简单介绍以及使用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目录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13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927476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sz="3200" dirty="0"/>
              <a:t>什么是混合式开发</a:t>
            </a:r>
            <a:endParaRPr lang="en-US" altLang="zh-CN" sz="3200" dirty="0"/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5428470" y="3625977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01-1. </a:t>
            </a:r>
            <a:r>
              <a:rPr lang="zh-CN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简介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428470" y="3993741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01-2. </a:t>
            </a:r>
            <a:r>
              <a:rPr lang="ko-KR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趋势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428470" y="4361505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01-3. </a:t>
            </a:r>
            <a:r>
              <a:rPr lang="ko-KR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优缺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混合式开发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91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2206337" y="1964748"/>
            <a:ext cx="2233280" cy="2233280"/>
          </a:xfrm>
          <a:prstGeom prst="ellipse">
            <a:avLst/>
          </a:prstGeom>
          <a:noFill/>
          <a:ln w="25400">
            <a:gradFill>
              <a:gsLst>
                <a:gs pos="0">
                  <a:srgbClr val="54D0CA"/>
                </a:gs>
                <a:gs pos="100000">
                  <a:srgbClr val="2A9995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" name="Oval 33"/>
          <p:cNvSpPr/>
          <p:nvPr/>
        </p:nvSpPr>
        <p:spPr>
          <a:xfrm>
            <a:off x="4979361" y="1964748"/>
            <a:ext cx="2233280" cy="2233280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9050" cap="flat">
            <a:noFill/>
            <a:miter lim="800000"/>
          </a:ln>
          <a:effectLst/>
          <a:scene3d>
            <a:camera prst="orthographicFront"/>
            <a:lightRig rig="chilly" dir="t">
              <a:rot lat="0" lon="0" rev="0"/>
            </a:lightRig>
          </a:scene3d>
          <a:sp3d/>
        </p:spPr>
        <p:txBody>
          <a:bodyPr wrap="square" lIns="365760" tIns="182880" rIns="182880" bIns="18288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bg-BG" sz="14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Oval 47"/>
          <p:cNvSpPr/>
          <p:nvPr/>
        </p:nvSpPr>
        <p:spPr>
          <a:xfrm>
            <a:off x="7752385" y="1964748"/>
            <a:ext cx="2233280" cy="2233280"/>
          </a:xfrm>
          <a:prstGeom prst="ellipse">
            <a:avLst/>
          </a:prstGeom>
          <a:noFill/>
          <a:ln w="25400">
            <a:gradFill>
              <a:gsLst>
                <a:gs pos="0">
                  <a:srgbClr val="54D0CA"/>
                </a:gs>
                <a:gs pos="100000">
                  <a:srgbClr val="2A9995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5" name="Arc 26"/>
          <p:cNvSpPr/>
          <p:nvPr/>
        </p:nvSpPr>
        <p:spPr>
          <a:xfrm rot="8095012">
            <a:off x="4000739" y="2738495"/>
            <a:ext cx="1369649" cy="1408521"/>
          </a:xfrm>
          <a:prstGeom prst="arc">
            <a:avLst/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Arc 57"/>
          <p:cNvSpPr/>
          <p:nvPr/>
        </p:nvSpPr>
        <p:spPr>
          <a:xfrm rot="8095012">
            <a:off x="6773033" y="2738495"/>
            <a:ext cx="1369649" cy="1408521"/>
          </a:xfrm>
          <a:prstGeom prst="arc">
            <a:avLst/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c 58"/>
          <p:cNvSpPr/>
          <p:nvPr/>
        </p:nvSpPr>
        <p:spPr>
          <a:xfrm rot="18636742">
            <a:off x="6823882" y="1986333"/>
            <a:ext cx="1369649" cy="1408521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c 59"/>
          <p:cNvSpPr/>
          <p:nvPr/>
        </p:nvSpPr>
        <p:spPr>
          <a:xfrm rot="18636742">
            <a:off x="4030936" y="1986333"/>
            <a:ext cx="1369649" cy="1408521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17"/>
          <p:cNvSpPr txBox="1"/>
          <p:nvPr/>
        </p:nvSpPr>
        <p:spPr>
          <a:xfrm>
            <a:off x="2615091" y="23976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优势：</a:t>
            </a:r>
          </a:p>
        </p:txBody>
      </p:sp>
      <p:sp>
        <p:nvSpPr>
          <p:cNvPr id="10" name="TextBox 18"/>
          <p:cNvSpPr txBox="1"/>
          <p:nvPr/>
        </p:nvSpPr>
        <p:spPr>
          <a:xfrm>
            <a:off x="2507213" y="2720700"/>
            <a:ext cx="1631528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、开发效率高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  <a:p>
            <a:pPr algn="just">
              <a:lnSpc>
                <a:spcPts val="18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2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、更新与部署比较方便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  <a:p>
            <a:pPr algn="just">
              <a:lnSpc>
                <a:spcPts val="18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3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、代码维护方便</a:t>
            </a:r>
          </a:p>
        </p:txBody>
      </p:sp>
      <p:sp>
        <p:nvSpPr>
          <p:cNvPr id="11" name="TextBox 17"/>
          <p:cNvSpPr txBox="1"/>
          <p:nvPr/>
        </p:nvSpPr>
        <p:spPr>
          <a:xfrm>
            <a:off x="8161139" y="23976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缺点：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8053261" y="2720700"/>
            <a:ext cx="163152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、由于不能直接操控硬件有些方面性能不是很好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  <a:p>
            <a:pPr algn="just">
              <a:lnSpc>
                <a:spcPts val="18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2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、另外有技术比较新版本的兼容性比较差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76400" y="4959479"/>
            <a:ext cx="954993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Hybrid App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（混合模式移动应用）是指介于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web-app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、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native-app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这两者之间的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app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，兼具“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Native App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良好用户交互体验的优势”和“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Web App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跨平台开发的优势”。</a:t>
            </a: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092200" y="5096981"/>
            <a:ext cx="380594" cy="380594"/>
          </a:xfrm>
          <a:custGeom>
            <a:avLst/>
            <a:gdLst>
              <a:gd name="T0" fmla="*/ 43 w 128"/>
              <a:gd name="T1" fmla="*/ 59 h 128"/>
              <a:gd name="T2" fmla="*/ 52 w 128"/>
              <a:gd name="T3" fmla="*/ 50 h 128"/>
              <a:gd name="T4" fmla="*/ 65 w 128"/>
              <a:gd name="T5" fmla="*/ 63 h 128"/>
              <a:gd name="T6" fmla="*/ 68 w 128"/>
              <a:gd name="T7" fmla="*/ 64 h 128"/>
              <a:gd name="T8" fmla="*/ 71 w 128"/>
              <a:gd name="T9" fmla="*/ 63 h 128"/>
              <a:gd name="T10" fmla="*/ 91 w 128"/>
              <a:gd name="T11" fmla="*/ 43 h 128"/>
              <a:gd name="T12" fmla="*/ 91 w 128"/>
              <a:gd name="T13" fmla="*/ 37 h 128"/>
              <a:gd name="T14" fmla="*/ 85 w 128"/>
              <a:gd name="T15" fmla="*/ 37 h 128"/>
              <a:gd name="T16" fmla="*/ 68 w 128"/>
              <a:gd name="T17" fmla="*/ 54 h 128"/>
              <a:gd name="T18" fmla="*/ 55 w 128"/>
              <a:gd name="T19" fmla="*/ 41 h 128"/>
              <a:gd name="T20" fmla="*/ 54 w 128"/>
              <a:gd name="T21" fmla="*/ 40 h 128"/>
              <a:gd name="T22" fmla="*/ 49 w 128"/>
              <a:gd name="T23" fmla="*/ 41 h 128"/>
              <a:gd name="T24" fmla="*/ 37 w 128"/>
              <a:gd name="T25" fmla="*/ 53 h 128"/>
              <a:gd name="T26" fmla="*/ 37 w 128"/>
              <a:gd name="T27" fmla="*/ 59 h 128"/>
              <a:gd name="T28" fmla="*/ 43 w 128"/>
              <a:gd name="T29" fmla="*/ 59 h 128"/>
              <a:gd name="T30" fmla="*/ 124 w 128"/>
              <a:gd name="T31" fmla="*/ 92 h 128"/>
              <a:gd name="T32" fmla="*/ 120 w 128"/>
              <a:gd name="T33" fmla="*/ 92 h 128"/>
              <a:gd name="T34" fmla="*/ 120 w 128"/>
              <a:gd name="T35" fmla="*/ 8 h 128"/>
              <a:gd name="T36" fmla="*/ 124 w 128"/>
              <a:gd name="T37" fmla="*/ 8 h 128"/>
              <a:gd name="T38" fmla="*/ 128 w 128"/>
              <a:gd name="T39" fmla="*/ 4 h 128"/>
              <a:gd name="T40" fmla="*/ 124 w 128"/>
              <a:gd name="T41" fmla="*/ 0 h 128"/>
              <a:gd name="T42" fmla="*/ 4 w 128"/>
              <a:gd name="T43" fmla="*/ 0 h 128"/>
              <a:gd name="T44" fmla="*/ 0 w 128"/>
              <a:gd name="T45" fmla="*/ 4 h 128"/>
              <a:gd name="T46" fmla="*/ 4 w 128"/>
              <a:gd name="T47" fmla="*/ 8 h 128"/>
              <a:gd name="T48" fmla="*/ 8 w 128"/>
              <a:gd name="T49" fmla="*/ 8 h 128"/>
              <a:gd name="T50" fmla="*/ 8 w 128"/>
              <a:gd name="T51" fmla="*/ 92 h 128"/>
              <a:gd name="T52" fmla="*/ 4 w 128"/>
              <a:gd name="T53" fmla="*/ 92 h 128"/>
              <a:gd name="T54" fmla="*/ 0 w 128"/>
              <a:gd name="T55" fmla="*/ 96 h 128"/>
              <a:gd name="T56" fmla="*/ 4 w 128"/>
              <a:gd name="T57" fmla="*/ 100 h 128"/>
              <a:gd name="T58" fmla="*/ 42 w 128"/>
              <a:gd name="T59" fmla="*/ 100 h 128"/>
              <a:gd name="T60" fmla="*/ 21 w 128"/>
              <a:gd name="T61" fmla="*/ 121 h 128"/>
              <a:gd name="T62" fmla="*/ 21 w 128"/>
              <a:gd name="T63" fmla="*/ 126 h 128"/>
              <a:gd name="T64" fmla="*/ 27 w 128"/>
              <a:gd name="T65" fmla="*/ 126 h 128"/>
              <a:gd name="T66" fmla="*/ 54 w 128"/>
              <a:gd name="T67" fmla="*/ 100 h 128"/>
              <a:gd name="T68" fmla="*/ 60 w 128"/>
              <a:gd name="T69" fmla="*/ 100 h 128"/>
              <a:gd name="T70" fmla="*/ 60 w 128"/>
              <a:gd name="T71" fmla="*/ 116 h 128"/>
              <a:gd name="T72" fmla="*/ 64 w 128"/>
              <a:gd name="T73" fmla="*/ 120 h 128"/>
              <a:gd name="T74" fmla="*/ 68 w 128"/>
              <a:gd name="T75" fmla="*/ 116 h 128"/>
              <a:gd name="T76" fmla="*/ 68 w 128"/>
              <a:gd name="T77" fmla="*/ 100 h 128"/>
              <a:gd name="T78" fmla="*/ 74 w 128"/>
              <a:gd name="T79" fmla="*/ 100 h 128"/>
              <a:gd name="T80" fmla="*/ 101 w 128"/>
              <a:gd name="T81" fmla="*/ 126 h 128"/>
              <a:gd name="T82" fmla="*/ 107 w 128"/>
              <a:gd name="T83" fmla="*/ 126 h 128"/>
              <a:gd name="T84" fmla="*/ 107 w 128"/>
              <a:gd name="T85" fmla="*/ 121 h 128"/>
              <a:gd name="T86" fmla="*/ 86 w 128"/>
              <a:gd name="T87" fmla="*/ 100 h 128"/>
              <a:gd name="T88" fmla="*/ 124 w 128"/>
              <a:gd name="T89" fmla="*/ 100 h 128"/>
              <a:gd name="T90" fmla="*/ 128 w 128"/>
              <a:gd name="T91" fmla="*/ 96 h 128"/>
              <a:gd name="T92" fmla="*/ 124 w 128"/>
              <a:gd name="T93" fmla="*/ 92 h 128"/>
              <a:gd name="T94" fmla="*/ 112 w 128"/>
              <a:gd name="T95" fmla="*/ 92 h 128"/>
              <a:gd name="T96" fmla="*/ 76 w 128"/>
              <a:gd name="T97" fmla="*/ 92 h 128"/>
              <a:gd name="T98" fmla="*/ 76 w 128"/>
              <a:gd name="T99" fmla="*/ 92 h 128"/>
              <a:gd name="T100" fmla="*/ 52 w 128"/>
              <a:gd name="T101" fmla="*/ 92 h 128"/>
              <a:gd name="T102" fmla="*/ 52 w 128"/>
              <a:gd name="T103" fmla="*/ 92 h 128"/>
              <a:gd name="T104" fmla="*/ 16 w 128"/>
              <a:gd name="T105" fmla="*/ 92 h 128"/>
              <a:gd name="T106" fmla="*/ 16 w 128"/>
              <a:gd name="T107" fmla="*/ 8 h 128"/>
              <a:gd name="T108" fmla="*/ 112 w 128"/>
              <a:gd name="T109" fmla="*/ 8 h 128"/>
              <a:gd name="T110" fmla="*/ 112 w 128"/>
              <a:gd name="T111" fmla="*/ 9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" h="128">
                <a:moveTo>
                  <a:pt x="43" y="59"/>
                </a:moveTo>
                <a:cubicBezTo>
                  <a:pt x="52" y="50"/>
                  <a:pt x="52" y="50"/>
                  <a:pt x="52" y="50"/>
                </a:cubicBezTo>
                <a:cubicBezTo>
                  <a:pt x="65" y="63"/>
                  <a:pt x="65" y="63"/>
                  <a:pt x="65" y="63"/>
                </a:cubicBezTo>
                <a:cubicBezTo>
                  <a:pt x="66" y="63"/>
                  <a:pt x="67" y="64"/>
                  <a:pt x="68" y="64"/>
                </a:cubicBezTo>
                <a:cubicBezTo>
                  <a:pt x="69" y="64"/>
                  <a:pt x="70" y="63"/>
                  <a:pt x="71" y="63"/>
                </a:cubicBezTo>
                <a:cubicBezTo>
                  <a:pt x="91" y="43"/>
                  <a:pt x="91" y="43"/>
                  <a:pt x="91" y="43"/>
                </a:cubicBezTo>
                <a:cubicBezTo>
                  <a:pt x="92" y="41"/>
                  <a:pt x="92" y="39"/>
                  <a:pt x="91" y="37"/>
                </a:cubicBezTo>
                <a:cubicBezTo>
                  <a:pt x="89" y="35"/>
                  <a:pt x="87" y="35"/>
                  <a:pt x="85" y="37"/>
                </a:cubicBezTo>
                <a:cubicBezTo>
                  <a:pt x="68" y="54"/>
                  <a:pt x="68" y="54"/>
                  <a:pt x="68" y="54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4" y="40"/>
                  <a:pt x="54" y="40"/>
                </a:cubicBezTo>
                <a:cubicBezTo>
                  <a:pt x="52" y="40"/>
                  <a:pt x="50" y="40"/>
                  <a:pt x="49" y="41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4"/>
                  <a:pt x="36" y="57"/>
                  <a:pt x="37" y="59"/>
                </a:cubicBezTo>
                <a:cubicBezTo>
                  <a:pt x="39" y="60"/>
                  <a:pt x="41" y="60"/>
                  <a:pt x="43" y="59"/>
                </a:cubicBezTo>
                <a:close/>
                <a:moveTo>
                  <a:pt x="124" y="92"/>
                </a:moveTo>
                <a:cubicBezTo>
                  <a:pt x="120" y="92"/>
                  <a:pt x="120" y="92"/>
                  <a:pt x="120" y="92"/>
                </a:cubicBezTo>
                <a:cubicBezTo>
                  <a:pt x="120" y="8"/>
                  <a:pt x="120" y="8"/>
                  <a:pt x="120" y="8"/>
                </a:cubicBezTo>
                <a:cubicBezTo>
                  <a:pt x="124" y="8"/>
                  <a:pt x="124" y="8"/>
                  <a:pt x="124" y="8"/>
                </a:cubicBezTo>
                <a:cubicBezTo>
                  <a:pt x="126" y="8"/>
                  <a:pt x="128" y="6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92"/>
                  <a:pt x="8" y="92"/>
                  <a:pt x="8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3"/>
                  <a:pt x="0" y="96"/>
                </a:cubicBezTo>
                <a:cubicBezTo>
                  <a:pt x="0" y="98"/>
                  <a:pt x="2" y="100"/>
                  <a:pt x="4" y="100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3" y="128"/>
                  <a:pt x="25" y="128"/>
                  <a:pt x="27" y="126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8"/>
                  <a:pt x="62" y="120"/>
                  <a:pt x="64" y="120"/>
                </a:cubicBezTo>
                <a:cubicBezTo>
                  <a:pt x="66" y="120"/>
                  <a:pt x="68" y="118"/>
                  <a:pt x="68" y="116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3" y="128"/>
                  <a:pt x="105" y="128"/>
                  <a:pt x="107" y="126"/>
                </a:cubicBezTo>
                <a:cubicBezTo>
                  <a:pt x="108" y="125"/>
                  <a:pt x="108" y="122"/>
                  <a:pt x="107" y="12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26" y="100"/>
                  <a:pt x="128" y="98"/>
                  <a:pt x="128" y="96"/>
                </a:cubicBezTo>
                <a:cubicBezTo>
                  <a:pt x="128" y="93"/>
                  <a:pt x="126" y="92"/>
                  <a:pt x="124" y="92"/>
                </a:cubicBezTo>
                <a:close/>
                <a:moveTo>
                  <a:pt x="112" y="92"/>
                </a:moveTo>
                <a:cubicBezTo>
                  <a:pt x="76" y="92"/>
                  <a:pt x="76" y="92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6" y="8"/>
                  <a:pt x="16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lnTo>
                  <a:pt x="112" y="92"/>
                </a:ln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638300" y="5096981"/>
            <a:ext cx="0" cy="3805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0480" y="21291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概况分析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26" name="任意多边形 2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703F8790-D557-4BFD-81C6-24671178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App（混合模式移动应用）是指介于web-app、native-app这两者之间的app，兼具“Native App良好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用户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交互体验的优势”和“Web App跨平台开发的优势”。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9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参考图片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F8444C9-3BC0-4162-B504-5470F339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672286"/>
            <a:ext cx="9163050" cy="35134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3BA968-E758-4466-A8C6-FAC1DFB59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11521"/>
            <a:ext cx="9163050" cy="5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688606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开发工具介绍</a:t>
            </a:r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5428470" y="3625977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02-1. </a:t>
            </a:r>
            <a:r>
              <a:rPr lang="ko-KR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各大开发工具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428470" y="3993741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02-2. </a:t>
            </a:r>
            <a:r>
              <a:rPr lang="zh-CN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您的内容打在这里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428470" y="4361505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02-3. </a:t>
            </a:r>
            <a:r>
              <a:rPr lang="zh-CN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您的内容打在这里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前端框架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6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>
              <a:spLocks/>
            </p:cNvSpPr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>
              <a:spLocks/>
            </p:cNvSpPr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>
              <a:spLocks/>
            </p:cNvSpPr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>
                  <a:spLocks/>
                </p:cNvSpPr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>
                  <a:spLocks/>
                </p:cNvSpPr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790539" cy="1290429"/>
            <a:chOff x="7192650" y="1794095"/>
            <a:chExt cx="3790539" cy="1290429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0" y="1794095"/>
              <a:ext cx="2966249" cy="1290429"/>
              <a:chOff x="7991540" y="1794095"/>
              <a:chExt cx="2966249" cy="1290429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0" y="2096048"/>
                <a:ext cx="2966249" cy="988476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 err="1"/>
                  <a:t>Kerkee</a:t>
                </a:r>
                <a:r>
                  <a:rPr lang="zh-CN" altLang="en-US" dirty="0"/>
                  <a:t>是一个多主体共存型</a:t>
                </a:r>
                <a:r>
                  <a:rPr lang="en-US" altLang="zh-CN" dirty="0"/>
                  <a:t>Hybrid</a:t>
                </a:r>
                <a:r>
                  <a:rPr lang="zh-CN" altLang="en-US" dirty="0"/>
                  <a:t>框架，具有跨平台、用户体验好、性能高、扩展性好、灵活性强、易维护、规范化、集成云服务、具有</a:t>
                </a:r>
                <a:r>
                  <a:rPr lang="en-US" altLang="zh-CN" dirty="0"/>
                  <a:t>Debug</a:t>
                </a:r>
                <a:r>
                  <a:rPr lang="zh-CN" altLang="en-US" dirty="0"/>
                  <a:t>环境、彻底解决跨域问题。</a:t>
                </a:r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1600" b="1" dirty="0" err="1">
                    <a:solidFill>
                      <a:srgbClr val="54D0CA"/>
                    </a:solidFill>
                    <a:latin typeface="Calibri" panose="020F0502020204030204" pitchFamily="34" charset="0"/>
                  </a:rPr>
                  <a:t>Kerkee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290429"/>
            <a:chOff x="7771695" y="3237509"/>
            <a:chExt cx="3230613" cy="1290429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290429"/>
              <a:chOff x="7991541" y="1794095"/>
              <a:chExt cx="2413252" cy="1290429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988476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 err="1"/>
                  <a:t>NativeScript</a:t>
                </a:r>
                <a:r>
                  <a:rPr lang="zh-CN" altLang="en-US" dirty="0"/>
                  <a:t>是一个运行环境，可以让你使用通用的</a:t>
                </a:r>
                <a:r>
                  <a:rPr lang="en-US" altLang="zh-CN" dirty="0"/>
                  <a:t>JavaScript</a:t>
                </a:r>
                <a:r>
                  <a:rPr lang="zh-CN" altLang="en-US" dirty="0"/>
                  <a:t>代码，打造原生的</a:t>
                </a:r>
                <a:r>
                  <a:rPr lang="en-US" altLang="zh-CN" dirty="0"/>
                  <a:t>iOS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Android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Windows</a:t>
                </a:r>
                <a:r>
                  <a:rPr lang="zh-CN" altLang="en-US" dirty="0"/>
                  <a:t>（即将推出）应用程序。</a:t>
                </a:r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1600" b="1" dirty="0" err="1">
                    <a:solidFill>
                      <a:srgbClr val="54D0CA"/>
                    </a:solidFill>
                    <a:latin typeface="Calibri" panose="020F0502020204030204" pitchFamily="34" charset="0"/>
                  </a:rPr>
                  <a:t>NativeScript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86880" y="4608940"/>
            <a:ext cx="3243313" cy="1059596"/>
            <a:chOff x="7186880" y="4608940"/>
            <a:chExt cx="3243313" cy="1059596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6</a:t>
              </a: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1059596"/>
              <a:chOff x="7991541" y="1794095"/>
              <a:chExt cx="2413252" cy="1059596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757643"/>
              </a:xfrm>
              <a:prstGeom prst="rect">
                <a:avLst/>
              </a:prstGeom>
              <a:noFill/>
              <a:ex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 err="1"/>
                  <a:t>APICloud</a:t>
                </a:r>
                <a:r>
                  <a:rPr lang="zh-CN" altLang="en-US" dirty="0"/>
                  <a:t>是一款“云端一体”的移动开发平台，信仰“云端一体”的理念，重新定义了移动应用开发。</a:t>
                </a:r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1600" b="1" dirty="0" err="1">
                    <a:solidFill>
                      <a:srgbClr val="54D0CA"/>
                    </a:solidFill>
                    <a:latin typeface="Calibri" panose="020F0502020204030204" pitchFamily="34" charset="0"/>
                  </a:rPr>
                  <a:t>Apicloud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1290429"/>
            <a:chOff x="1793519" y="1794095"/>
            <a:chExt cx="3231556" cy="1290429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988476"/>
            </a:xfrm>
            <a:prstGeom prst="rect">
              <a:avLst/>
            </a:prstGeom>
            <a:noFill/>
            <a:ex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en-US" altLang="zh-CN" dirty="0" err="1"/>
                <a:t>AppCan</a:t>
              </a:r>
              <a:r>
                <a:rPr lang="zh-CN" altLang="en-US" dirty="0"/>
                <a:t>移动应用引擎具有开发应用速度快和应用运行速度快的“双快”特点，是国内</a:t>
              </a:r>
              <a:r>
                <a:rPr lang="en-US" altLang="zh-CN" dirty="0"/>
                <a:t>Hybrid App</a:t>
              </a:r>
              <a:r>
                <a:rPr lang="zh-CN" altLang="en-US" dirty="0"/>
                <a:t>混合模式开发技术的倡导者和领导者。</a:t>
              </a:r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>
                  <a:solidFill>
                    <a:srgbClr val="54D0CA"/>
                  </a:solidFill>
                  <a:latin typeface="Calibri" panose="020F0502020204030204" pitchFamily="34" charset="0"/>
                </a:rPr>
                <a:t>AppCan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6362" y="3237509"/>
            <a:ext cx="4148467" cy="1290429"/>
            <a:chOff x="246362" y="3237509"/>
            <a:chExt cx="4148467" cy="1290429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246362" y="3539462"/>
              <a:ext cx="3322590" cy="988476"/>
            </a:xfrm>
            <a:prstGeom prst="rect">
              <a:avLst/>
            </a:prstGeom>
            <a:noFill/>
            <a:ex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en-US" altLang="zh-CN" dirty="0" err="1"/>
                <a:t>Appcelerator</a:t>
              </a:r>
              <a:r>
                <a:rPr lang="zh-CN" altLang="en-US" dirty="0"/>
                <a:t>的</a:t>
              </a:r>
              <a:r>
                <a:rPr lang="en-US" altLang="zh-CN" dirty="0"/>
                <a:t>Titanium</a:t>
              </a:r>
              <a:r>
                <a:rPr lang="zh-CN" altLang="en-US" dirty="0"/>
                <a:t>开发平台使开发者可以通过</a:t>
              </a:r>
              <a:r>
                <a:rPr lang="en-US" altLang="zh-CN" dirty="0"/>
                <a:t>HTML</a:t>
              </a:r>
              <a:r>
                <a:rPr lang="zh-CN" altLang="en-US" dirty="0"/>
                <a:t>、</a:t>
              </a:r>
              <a:r>
                <a:rPr lang="en-US" altLang="zh-CN" dirty="0"/>
                <a:t>PHP</a:t>
              </a:r>
              <a:r>
                <a:rPr lang="zh-CN" altLang="en-US" dirty="0"/>
                <a:t>、</a:t>
              </a:r>
              <a:r>
                <a:rPr lang="en-US" altLang="zh-CN" dirty="0"/>
                <a:t>JavaScript</a:t>
              </a:r>
              <a:r>
                <a:rPr lang="zh-CN" altLang="en-US" dirty="0"/>
                <a:t>、</a:t>
              </a:r>
              <a:r>
                <a:rPr lang="en-US" altLang="zh-CN" dirty="0"/>
                <a:t>Ruby</a:t>
              </a:r>
              <a:r>
                <a:rPr lang="zh-CN" altLang="en-US" dirty="0"/>
                <a:t>、</a:t>
              </a:r>
              <a:r>
                <a:rPr lang="en-US" altLang="zh-CN" dirty="0"/>
                <a:t>Python</a:t>
              </a:r>
              <a:r>
                <a:rPr lang="zh-CN" altLang="en-US" dirty="0"/>
                <a:t>等</a:t>
              </a:r>
              <a:r>
                <a:rPr lang="en-US" altLang="zh-CN" dirty="0"/>
                <a:t>Web</a:t>
              </a:r>
              <a:r>
                <a:rPr lang="zh-CN" altLang="en-US" dirty="0"/>
                <a:t>编程语言开发手机、平板和桌面的原生</a:t>
              </a:r>
              <a:r>
                <a:rPr lang="en-US" altLang="zh-CN" dirty="0"/>
                <a:t>App</a:t>
              </a:r>
              <a:r>
                <a:rPr lang="zh-CN" altLang="en-US" dirty="0"/>
                <a:t>。其优势在于它可以让用户轻松地访问超过</a:t>
              </a:r>
              <a:r>
                <a:rPr lang="en-US" altLang="zh-CN" dirty="0"/>
                <a:t>300</a:t>
              </a:r>
              <a:r>
                <a:rPr lang="zh-CN" altLang="en-US" dirty="0"/>
                <a:t>个</a:t>
              </a:r>
              <a:r>
                <a:rPr lang="en-US" altLang="zh-CN" dirty="0"/>
                <a:t>API</a:t>
              </a:r>
              <a:r>
                <a:rPr lang="zh-CN" altLang="en-US" dirty="0"/>
                <a:t>以及定位信息。</a:t>
              </a: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>
                  <a:solidFill>
                    <a:srgbClr val="54D0CA"/>
                  </a:solidFill>
                  <a:latin typeface="Calibri" panose="020F0502020204030204" pitchFamily="34" charset="0"/>
                </a:rPr>
                <a:t>Appcelerator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3519" y="4608940"/>
            <a:ext cx="3231556" cy="1521261"/>
            <a:chOff x="1793519" y="4608940"/>
            <a:chExt cx="3231556" cy="1521261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1219308"/>
            </a:xfrm>
            <a:prstGeom prst="rect">
              <a:avLst/>
            </a:prstGeom>
            <a:noFill/>
            <a:ex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en-US" altLang="zh-CN" dirty="0"/>
                <a:t>WeX5</a:t>
              </a:r>
              <a:r>
                <a:rPr lang="zh-CN" altLang="en-US" dirty="0"/>
                <a:t>是开源并且免费使用的</a:t>
              </a:r>
              <a:r>
                <a:rPr lang="en-US" altLang="zh-CN" dirty="0"/>
                <a:t>APP</a:t>
              </a:r>
              <a:r>
                <a:rPr lang="zh-CN" altLang="en-US" dirty="0"/>
                <a:t>开发工具，能够提高</a:t>
              </a:r>
              <a:r>
                <a:rPr lang="en-US" altLang="zh-CN" dirty="0"/>
                <a:t>APP</a:t>
              </a:r>
              <a:r>
                <a:rPr lang="zh-CN" altLang="en-US" dirty="0"/>
                <a:t>的开发效率。其在</a:t>
              </a:r>
              <a:r>
                <a:rPr lang="en-US" altLang="zh-CN" dirty="0"/>
                <a:t>eclipse</a:t>
              </a:r>
              <a:r>
                <a:rPr lang="zh-CN" altLang="en-US" dirty="0"/>
                <a:t>基础上封装了很多东西，提供丰富组件体系，方便快捷，是一款前端开发工具，支持多种后台开发语言。</a:t>
              </a:r>
              <a:r>
                <a:rPr lang="zh-CN" altLang="en-US" baseline="30000" dirty="0"/>
                <a:t> 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WeX5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开发工具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9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03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688606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前端框架介绍</a:t>
            </a:r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5428470" y="3625977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03-1. MUI</a:t>
            </a:r>
            <a:r>
              <a:rPr lang="ko-KR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框架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428470" y="3993741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03-2. AUI</a:t>
            </a:r>
            <a:r>
              <a:rPr lang="ko-KR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框架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428470" y="4361505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01-3. </a:t>
            </a:r>
            <a:r>
              <a:rPr lang="en-US" altLang="zh-CN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Frozen UI</a:t>
            </a:r>
            <a:r>
              <a:rPr lang="zh-CN" altLang="en-US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、</a:t>
            </a:r>
            <a:r>
              <a:rPr lang="en-US" altLang="zh-CN" sz="14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WeUI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前端框架介绍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128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503756" y="2518953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04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3317458" y="3075740"/>
            <a:ext cx="6975968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Apicloud_studio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简单介绍以及使用</a:t>
            </a:r>
          </a:p>
        </p:txBody>
      </p:sp>
      <p:cxnSp>
        <p:nvCxnSpPr>
          <p:cNvPr id="63" name="Straight Connector 4"/>
          <p:cNvCxnSpPr>
            <a:cxnSpLocks/>
          </p:cNvCxnSpPr>
          <p:nvPr/>
        </p:nvCxnSpPr>
        <p:spPr>
          <a:xfrm>
            <a:off x="3429828" y="3752311"/>
            <a:ext cx="67164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Apicloud</a:t>
            </a:r>
            <a:r>
              <a:rPr lang="zh-CN" altLang="en-US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开发工具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7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550</Words>
  <Application>Microsoft Office PowerPoint</Application>
  <PresentationFormat>宽屏</PresentationFormat>
  <Paragraphs>81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Lato Light</vt:lpstr>
      <vt:lpstr>Lato Regular</vt:lpstr>
      <vt:lpstr>经典综艺体简</vt:lpstr>
      <vt:lpstr>迷你简菱心</vt:lpstr>
      <vt:lpstr>锐字锐线俏皮简1.0</vt:lpstr>
      <vt:lpstr>时尚中黑简体</vt:lpstr>
      <vt:lpstr>宋体</vt:lpstr>
      <vt:lpstr>微软雅黑</vt:lpstr>
      <vt:lpstr>Arial</vt:lpstr>
      <vt:lpstr>Calibri</vt:lpstr>
      <vt:lpstr>Tahoma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混合式开发演讲PPT</dc:title>
  <dc:creator>徐道聪</dc:creator>
  <cp:keywords/>
  <dc:description>www.1ppt.com</dc:description>
  <cp:lastModifiedBy>xdcdzz</cp:lastModifiedBy>
  <cp:revision>135</cp:revision>
  <dcterms:created xsi:type="dcterms:W3CDTF">2017-03-10T09:23:09Z</dcterms:created>
  <dcterms:modified xsi:type="dcterms:W3CDTF">2018-05-05T14:30:57Z</dcterms:modified>
</cp:coreProperties>
</file>