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927" r:id="rId2"/>
  </p:sldMasterIdLst>
  <p:notesMasterIdLst>
    <p:notesMasterId r:id="rId24"/>
  </p:notesMasterIdLst>
  <p:sldIdLst>
    <p:sldId id="451" r:id="rId3"/>
    <p:sldId id="390" r:id="rId4"/>
    <p:sldId id="341" r:id="rId5"/>
    <p:sldId id="391" r:id="rId6"/>
    <p:sldId id="374" r:id="rId7"/>
    <p:sldId id="470" r:id="rId8"/>
    <p:sldId id="471" r:id="rId9"/>
    <p:sldId id="386" r:id="rId10"/>
    <p:sldId id="468" r:id="rId11"/>
    <p:sldId id="469" r:id="rId12"/>
    <p:sldId id="453" r:id="rId13"/>
    <p:sldId id="454" r:id="rId14"/>
    <p:sldId id="455" r:id="rId15"/>
    <p:sldId id="456" r:id="rId16"/>
    <p:sldId id="459" r:id="rId17"/>
    <p:sldId id="460" r:id="rId18"/>
    <p:sldId id="381" r:id="rId19"/>
    <p:sldId id="457" r:id="rId20"/>
    <p:sldId id="375" r:id="rId21"/>
    <p:sldId id="377" r:id="rId22"/>
    <p:sldId id="310"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 initials="CE" lastIdx="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11111"/>
    <a:srgbClr val="33333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75" autoAdjust="0"/>
    <p:restoredTop sz="94660"/>
  </p:normalViewPr>
  <p:slideViewPr>
    <p:cSldViewPr showGuides="1">
      <p:cViewPr varScale="1">
        <p:scale>
          <a:sx n="110" d="100"/>
          <a:sy n="110" d="100"/>
        </p:scale>
        <p:origin x="159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05-08-01T16:59:26.960" idx="8">
    <p:pos x="10" y="10"/>
    <p:text>Global comments:
1. Is it okay that the title slides have a purple background?
2. The titles on every slide (including the first slide) are in navy blue, instead of black - okay?
3. The bullets (acual bullet icon) on every other slide are in navy blue - okay?
4. Also, please note that the 'g' in Oracle 10g  in the footer is not italicized (I don't think it can be).
Global to this PPT: Please note that the figure slides have the figure caption as slide title, not heading  - okay? (The individual slides are commented.)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B981DA-89E8-49AA-9E0A-AB6FCC4B72DD}" type="datetimeFigureOut">
              <a:rPr lang="en-US" smtClean="0"/>
              <a:t>2/2/2020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D96D2-8EAB-4BD1-A555-E720BE28B215}" type="slidenum">
              <a:rPr lang="en-US" smtClean="0"/>
              <a:t>‹#›</a:t>
            </a:fld>
            <a:endParaRPr lang="en-US"/>
          </a:p>
        </p:txBody>
      </p:sp>
    </p:spTree>
    <p:extLst>
      <p:ext uri="{BB962C8B-B14F-4D97-AF65-F5344CB8AC3E}">
        <p14:creationId xmlns:p14="http://schemas.microsoft.com/office/powerpoint/2010/main" val="3218672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dirty="0"/>
          </a:p>
        </p:txBody>
      </p:sp>
      <p:sp>
        <p:nvSpPr>
          <p:cNvPr id="30724" name="Slide Number Placeholder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0A1CA51-E80C-450D-AB1A-EFE254D510E5}"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662467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1D96D2-8EAB-4BD1-A555-E720BE28B215}" type="slidenum">
              <a:rPr lang="en-US" smtClean="0"/>
              <a:t>4</a:t>
            </a:fld>
            <a:endParaRPr lang="en-US"/>
          </a:p>
        </p:txBody>
      </p:sp>
    </p:spTree>
    <p:extLst>
      <p:ext uri="{BB962C8B-B14F-4D97-AF65-F5344CB8AC3E}">
        <p14:creationId xmlns:p14="http://schemas.microsoft.com/office/powerpoint/2010/main" val="293958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D96D2-8EAB-4BD1-A555-E720BE28B215}" type="slidenum">
              <a:rPr lang="en-US" smtClean="0"/>
              <a:t>7</a:t>
            </a:fld>
            <a:endParaRPr lang="en-US"/>
          </a:p>
        </p:txBody>
      </p:sp>
    </p:spTree>
    <p:extLst>
      <p:ext uri="{BB962C8B-B14F-4D97-AF65-F5344CB8AC3E}">
        <p14:creationId xmlns:p14="http://schemas.microsoft.com/office/powerpoint/2010/main" val="159549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eaLnBrk="1" hangingPunct="1">
                <a:defRPr/>
              </a:pPr>
              <a:endParaRPr kumimoji="1" lang="en-US" sz="240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en-US"/>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en-US"/>
            </a:p>
          </p:txBody>
        </p:sp>
      </p:grpSp>
      <p:sp>
        <p:nvSpPr>
          <p:cNvPr id="8200"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8204"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Rectangle 9"/>
          <p:cNvSpPr>
            <a:spLocks noGrp="1" noChangeArrowheads="1"/>
          </p:cNvSpPr>
          <p:nvPr>
            <p:ph type="dt" sz="quarter" idx="10"/>
          </p:nvPr>
        </p:nvSpPr>
        <p:spPr/>
        <p:txBody>
          <a:bodyPr/>
          <a:lstStyle>
            <a:lvl1pPr>
              <a:defRPr>
                <a:solidFill>
                  <a:schemeClr val="bg1"/>
                </a:solidFill>
              </a:defRPr>
            </a:lvl1pPr>
          </a:lstStyle>
          <a:p>
            <a:pPr>
              <a:defRPr/>
            </a:pPr>
            <a:endParaRPr lang="en-US"/>
          </a:p>
        </p:txBody>
      </p:sp>
      <p:sp>
        <p:nvSpPr>
          <p:cNvPr id="11" name="Rectangle 10"/>
          <p:cNvSpPr>
            <a:spLocks noGrp="1" noChangeArrowheads="1"/>
          </p:cNvSpPr>
          <p:nvPr>
            <p:ph type="ftr" sz="quarter" idx="11"/>
          </p:nvPr>
        </p:nvSpPr>
        <p:spPr/>
        <p:txBody>
          <a:bodyPr/>
          <a:lstStyle>
            <a:lvl1pPr algn="r">
              <a:defRPr/>
            </a:lvl1pPr>
          </a:lstStyle>
          <a:p>
            <a:pPr>
              <a:defRPr/>
            </a:pPr>
            <a:endParaRPr lang="en-US"/>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a:lvl1pPr>
          </a:lstStyle>
          <a:p>
            <a:pPr>
              <a:defRPr/>
            </a:pPr>
            <a:fld id="{C81670AA-E246-40EA-BF2B-45D2491BAE3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060EDD5C-EEDA-49E1-8865-F742EF5E4B3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7" name="Group 5"/>
          <p:cNvGrpSpPr>
            <a:grpSpLocks/>
          </p:cNvGrpSpPr>
          <p:nvPr/>
        </p:nvGrpSpPr>
        <p:grpSpPr bwMode="auto">
          <a:xfrm>
            <a:off x="3632200" y="4889500"/>
            <a:ext cx="50546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en-US">
                <a:latin typeface="Arial" charset="0"/>
              </a:endParaRPr>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en-US">
                <a:latin typeface="Arial" charset="0"/>
              </a:endParaRPr>
            </a:p>
          </p:txBody>
        </p:sp>
      </p:grpSp>
      <p:sp>
        <p:nvSpPr>
          <p:cNvPr id="8200"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sz="3200">
                <a:solidFill>
                  <a:schemeClr val="tx2"/>
                </a:solidFill>
              </a:defRPr>
            </a:lvl1pPr>
          </a:lstStyle>
          <a:p>
            <a:endParaRPr lang="en-US" dirty="0"/>
          </a:p>
        </p:txBody>
      </p:sp>
      <p:sp>
        <p:nvSpPr>
          <p:cNvPr id="10" name="Rectangle 9"/>
          <p:cNvSpPr>
            <a:spLocks noGrp="1" noChangeArrowheads="1"/>
          </p:cNvSpPr>
          <p:nvPr>
            <p:ph type="dt" sz="quarter" idx="10"/>
          </p:nvPr>
        </p:nvSpPr>
        <p:spPr/>
        <p:txBody>
          <a:bodyPr/>
          <a:lstStyle>
            <a:lvl1pPr>
              <a:defRPr>
                <a:solidFill>
                  <a:schemeClr val="bg1"/>
                </a:solidFill>
              </a:defRPr>
            </a:lvl1pPr>
          </a:lstStyle>
          <a:p>
            <a:pPr>
              <a:defRPr/>
            </a:pPr>
            <a:endParaRPr lang="en-US"/>
          </a:p>
        </p:txBody>
      </p:sp>
      <p:sp>
        <p:nvSpPr>
          <p:cNvPr id="11" name="Rectangle 10"/>
          <p:cNvSpPr>
            <a:spLocks noGrp="1" noChangeArrowheads="1"/>
          </p:cNvSpPr>
          <p:nvPr>
            <p:ph type="ftr" sz="quarter" idx="11"/>
          </p:nvPr>
        </p:nvSpPr>
        <p:spPr/>
        <p:txBody>
          <a:bodyPr/>
          <a:lstStyle>
            <a:lvl1pPr algn="r">
              <a:defRPr/>
            </a:lvl1pPr>
          </a:lstStyle>
          <a:p>
            <a:pPr>
              <a:defRPr/>
            </a:pPr>
            <a:r>
              <a:rPr lang="en-US" dirty="0"/>
              <a:t>Programming 3</a:t>
            </a:r>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a:lvl1pPr>
          </a:lstStyle>
          <a:p>
            <a:pPr>
              <a:defRPr/>
            </a:pPr>
            <a:fld id="{E0611EBC-8564-4D30-AF19-EE0918B1614A}" type="slidenum">
              <a:rPr lang="en-US"/>
              <a:pPr>
                <a:defRPr/>
              </a:pPr>
              <a:t>‹#›</a:t>
            </a:fld>
            <a:endParaRPr lang="en-US"/>
          </a:p>
        </p:txBody>
      </p:sp>
      <p:sp>
        <p:nvSpPr>
          <p:cNvPr id="17" name="TextBox 16"/>
          <p:cNvSpPr txBox="1"/>
          <p:nvPr userDrawn="1"/>
        </p:nvSpPr>
        <p:spPr>
          <a:xfrm>
            <a:off x="1066800" y="838200"/>
            <a:ext cx="7010400" cy="646331"/>
          </a:xfrm>
          <a:prstGeom prst="rect">
            <a:avLst/>
          </a:prstGeom>
          <a:noFill/>
        </p:spPr>
        <p:txBody>
          <a:bodyPr wrap="square" rtlCol="0">
            <a:spAutoFit/>
          </a:bodyPr>
          <a:lstStyle/>
          <a:p>
            <a:r>
              <a:rPr lang="en-US" sz="3600" dirty="0"/>
              <a:t>Advanced GUI Programming</a:t>
            </a:r>
          </a:p>
        </p:txBody>
      </p:sp>
    </p:spTree>
    <p:extLst>
      <p:ext uri="{BB962C8B-B14F-4D97-AF65-F5344CB8AC3E}">
        <p14:creationId xmlns:p14="http://schemas.microsoft.com/office/powerpoint/2010/main" val="291461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762000" y="2133600"/>
            <a:ext cx="7924800" cy="4038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lgn="r">
              <a:defRPr/>
            </a:pPr>
            <a:r>
              <a:rPr lang="en-US" dirty="0"/>
              <a:t>Programming 3</a:t>
            </a:r>
          </a:p>
        </p:txBody>
      </p:sp>
      <p:sp>
        <p:nvSpPr>
          <p:cNvPr id="6" name="Rectangle 13"/>
          <p:cNvSpPr>
            <a:spLocks noGrp="1" noChangeArrowheads="1"/>
          </p:cNvSpPr>
          <p:nvPr>
            <p:ph type="sldNum" sz="quarter" idx="12"/>
          </p:nvPr>
        </p:nvSpPr>
        <p:spPr>
          <a:ln/>
        </p:spPr>
        <p:txBody>
          <a:bodyPr/>
          <a:lstStyle>
            <a:lvl1pPr>
              <a:defRPr/>
            </a:lvl1pPr>
          </a:lstStyle>
          <a:p>
            <a:pPr>
              <a:defRPr/>
            </a:pPr>
            <a:fld id="{EA4B73AF-DB4B-49FE-8CDD-ED99216B890A}" type="slidenum">
              <a:rPr lang="en-US" smtClean="0"/>
              <a:pPr>
                <a:defRPr/>
              </a:pPr>
              <a:t>‹#›</a:t>
            </a:fld>
            <a:endParaRPr lang="en-US" dirty="0"/>
          </a:p>
        </p:txBody>
      </p:sp>
    </p:spTree>
    <p:extLst>
      <p:ext uri="{BB962C8B-B14F-4D97-AF65-F5344CB8AC3E}">
        <p14:creationId xmlns:p14="http://schemas.microsoft.com/office/powerpoint/2010/main" val="3472354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cSld name="1_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F83E8B2E-9511-449F-BD46-B2DACC09AC34}" type="datetime1">
              <a:rPr lang="en-US" sz="1100" smtClean="0">
                <a:solidFill>
                  <a:schemeClr val="tx2"/>
                </a:solidFill>
              </a:rPr>
              <a:pPr/>
              <a:t>2/2/2020</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defRPr/>
            </a:pPr>
            <a:r>
              <a:rPr lang="en-US"/>
              <a:t>XML Web Services with Visual Studio</a:t>
            </a:r>
          </a:p>
        </p:txBody>
      </p:sp>
      <p:sp>
        <p:nvSpPr>
          <p:cNvPr id="6" name="Slide Number Placeholder 5"/>
          <p:cNvSpPr>
            <a:spLocks noGrp="1"/>
          </p:cNvSpPr>
          <p:nvPr>
            <p:ph type="sldNum" sz="quarter" idx="12"/>
          </p:nvPr>
        </p:nvSpPr>
        <p:spPr/>
        <p:txBody>
          <a:bodyPr/>
          <a:lstStyle/>
          <a:p>
            <a:pPr>
              <a:defRPr/>
            </a:pPr>
            <a:fld id="{717F38F7-A199-432E-89EE-8998C7C3E991}" type="slidenum">
              <a:rPr lang="en-US" smtClean="0"/>
              <a:pPr>
                <a:defRPr/>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extLst>
      <p:ext uri="{BB962C8B-B14F-4D97-AF65-F5344CB8AC3E}">
        <p14:creationId xmlns:p14="http://schemas.microsoft.com/office/powerpoint/2010/main" val="426597872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userDrawn="1"/>
        </p:nvGrpSpPr>
        <p:grpSpPr bwMode="auto">
          <a:xfrm>
            <a:off x="0" y="0"/>
            <a:ext cx="7620000" cy="6248400"/>
            <a:chOff x="0" y="0"/>
            <a:chExt cx="4800" cy="4320"/>
          </a:xfrm>
        </p:grpSpPr>
        <p:grpSp>
          <p:nvGrpSpPr>
            <p:cNvPr id="1032" name="Group 3"/>
            <p:cNvGrpSpPr>
              <a:grpSpLocks/>
            </p:cNvGrpSpPr>
            <p:nvPr userDrawn="1"/>
          </p:nvGrpSpPr>
          <p:grpSpPr bwMode="auto">
            <a:xfrm>
              <a:off x="0" y="0"/>
              <a:ext cx="2016" cy="4320"/>
              <a:chOff x="0" y="0"/>
              <a:chExt cx="2016" cy="4320"/>
            </a:xfrm>
          </p:grpSpPr>
          <p:sp>
            <p:nvSpPr>
              <p:cNvPr id="7172"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7173"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en-US"/>
              </a:p>
            </p:txBody>
          </p:sp>
        </p:grpSp>
        <p:grpSp>
          <p:nvGrpSpPr>
            <p:cNvPr id="1033" name="Group 6"/>
            <p:cNvGrpSpPr>
              <a:grpSpLocks/>
            </p:cNvGrpSpPr>
            <p:nvPr userDrawn="1"/>
          </p:nvGrpSpPr>
          <p:grpSpPr bwMode="auto">
            <a:xfrm>
              <a:off x="144" y="1248"/>
              <a:ext cx="4656" cy="201"/>
              <a:chOff x="144" y="1248"/>
              <a:chExt cx="4656" cy="201"/>
            </a:xfrm>
          </p:grpSpPr>
          <p:sp>
            <p:nvSpPr>
              <p:cNvPr id="7175" name="AutoShape 7"/>
              <p:cNvSpPr>
                <a:spLocks noChangeArrowheads="1"/>
              </p:cNvSpPr>
              <p:nvPr userDrawn="1"/>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en-US"/>
              </a:p>
            </p:txBody>
          </p:sp>
          <p:sp>
            <p:nvSpPr>
              <p:cNvPr id="7176" name="AutoShape 8"/>
              <p:cNvSpPr>
                <a:spLocks noChangeArrowheads="1"/>
              </p:cNvSpPr>
              <p:nvPr userDrawn="1"/>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en-US"/>
              </a:p>
            </p:txBody>
          </p:sp>
        </p:grpSp>
      </p:grpSp>
      <p:sp>
        <p:nvSpPr>
          <p:cNvPr id="1027" name="AutoShape 9"/>
          <p:cNvSpPr>
            <a:spLocks noGrp="1" noChangeArrowheads="1"/>
          </p:cNvSpPr>
          <p:nvPr>
            <p:ph type="title"/>
          </p:nvPr>
        </p:nvSpPr>
        <p:spPr bwMode="auto">
          <a:xfrm>
            <a:off x="838200" y="762000"/>
            <a:ext cx="7924800" cy="8382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838200" y="2133600"/>
            <a:ext cx="7848600" cy="3876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9"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Arial" charset="0"/>
              </a:defRPr>
            </a:lvl1pPr>
          </a:lstStyle>
          <a:p>
            <a:pPr>
              <a:defRPr/>
            </a:pPr>
            <a:endParaRPr lang="en-US"/>
          </a:p>
        </p:txBody>
      </p:sp>
      <p:sp>
        <p:nvSpPr>
          <p:cNvPr id="7180"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7181"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latin typeface="Arial" charset="0"/>
              </a:defRPr>
            </a:lvl1pPr>
          </a:lstStyle>
          <a:p>
            <a:pPr>
              <a:defRPr/>
            </a:pPr>
            <a:fld id="{465B1EF5-585F-493A-BF02-EB55A76279A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26" r:id="rId1"/>
    <p:sldLayoutId id="2147483916" r:id="rId2"/>
  </p:sldLayoutIdLst>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userDrawn="1"/>
        </p:nvGrpSpPr>
        <p:grpSpPr bwMode="auto">
          <a:xfrm>
            <a:off x="0" y="0"/>
            <a:ext cx="8686800" cy="6248400"/>
            <a:chOff x="0" y="0"/>
            <a:chExt cx="5472" cy="4320"/>
          </a:xfrm>
        </p:grpSpPr>
        <p:grpSp>
          <p:nvGrpSpPr>
            <p:cNvPr id="1032" name="Group 3"/>
            <p:cNvGrpSpPr>
              <a:grpSpLocks/>
            </p:cNvGrpSpPr>
            <p:nvPr userDrawn="1"/>
          </p:nvGrpSpPr>
          <p:grpSpPr bwMode="auto">
            <a:xfrm>
              <a:off x="0" y="0"/>
              <a:ext cx="2016" cy="4320"/>
              <a:chOff x="0" y="0"/>
              <a:chExt cx="2016" cy="4320"/>
            </a:xfrm>
          </p:grpSpPr>
          <p:sp>
            <p:nvSpPr>
              <p:cNvPr id="7172"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ndParaRPr>
              </a:p>
            </p:txBody>
          </p:sp>
          <p:sp>
            <p:nvSpPr>
              <p:cNvPr id="7173"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en-US">
                  <a:latin typeface="Arial" charset="0"/>
                </a:endParaRPr>
              </a:p>
            </p:txBody>
          </p:sp>
        </p:grpSp>
        <p:grpSp>
          <p:nvGrpSpPr>
            <p:cNvPr id="1033" name="Group 6"/>
            <p:cNvGrpSpPr>
              <a:grpSpLocks/>
            </p:cNvGrpSpPr>
            <p:nvPr userDrawn="1"/>
          </p:nvGrpSpPr>
          <p:grpSpPr bwMode="auto">
            <a:xfrm>
              <a:off x="472" y="1159"/>
              <a:ext cx="5000" cy="201"/>
              <a:chOff x="472" y="1159"/>
              <a:chExt cx="5000" cy="201"/>
            </a:xfrm>
          </p:grpSpPr>
          <p:sp>
            <p:nvSpPr>
              <p:cNvPr id="7175" name="AutoShape 7"/>
              <p:cNvSpPr>
                <a:spLocks noChangeArrowheads="1"/>
              </p:cNvSpPr>
              <p:nvPr userDrawn="1"/>
            </p:nvSpPr>
            <p:spPr bwMode="auto">
              <a:xfrm>
                <a:off x="720" y="1159"/>
                <a:ext cx="4752" cy="200"/>
              </a:xfrm>
              <a:prstGeom prst="roundRect">
                <a:avLst>
                  <a:gd name="adj" fmla="val 0"/>
                </a:avLst>
              </a:prstGeom>
              <a:solidFill>
                <a:schemeClr val="hlink"/>
              </a:solidFill>
              <a:ln w="9525">
                <a:noFill/>
                <a:round/>
                <a:headEnd/>
                <a:tailEnd/>
              </a:ln>
              <a:effectLst/>
            </p:spPr>
            <p:txBody>
              <a:bodyPr wrap="none" anchor="ctr"/>
              <a:lstStyle/>
              <a:p>
                <a:pPr>
                  <a:defRPr/>
                </a:pPr>
                <a:endParaRPr lang="en-US">
                  <a:latin typeface="Arial" charset="0"/>
                </a:endParaRPr>
              </a:p>
            </p:txBody>
          </p:sp>
          <p:sp>
            <p:nvSpPr>
              <p:cNvPr id="7176" name="AutoShape 8"/>
              <p:cNvSpPr>
                <a:spLocks noChangeArrowheads="1"/>
              </p:cNvSpPr>
              <p:nvPr userDrawn="1"/>
            </p:nvSpPr>
            <p:spPr bwMode="auto">
              <a:xfrm flipH="1">
                <a:off x="472" y="1159"/>
                <a:ext cx="248" cy="201"/>
              </a:xfrm>
              <a:prstGeom prst="flowChartDelay">
                <a:avLst/>
              </a:prstGeom>
              <a:solidFill>
                <a:schemeClr val="hlink"/>
              </a:solidFill>
              <a:ln w="9525">
                <a:noFill/>
                <a:miter lim="800000"/>
                <a:headEnd/>
                <a:tailEnd/>
              </a:ln>
              <a:effectLst/>
            </p:spPr>
            <p:txBody>
              <a:bodyPr wrap="none" anchor="ctr"/>
              <a:lstStyle/>
              <a:p>
                <a:pPr>
                  <a:defRPr/>
                </a:pPr>
                <a:endParaRPr lang="en-US">
                  <a:latin typeface="Arial" charset="0"/>
                </a:endParaRPr>
              </a:p>
            </p:txBody>
          </p:sp>
        </p:grpSp>
      </p:grpSp>
      <p:sp>
        <p:nvSpPr>
          <p:cNvPr id="1027" name="AutoShape 9"/>
          <p:cNvSpPr>
            <a:spLocks noGrp="1" noChangeArrowheads="1"/>
          </p:cNvSpPr>
          <p:nvPr>
            <p:ph type="title"/>
          </p:nvPr>
        </p:nvSpPr>
        <p:spPr bwMode="auto">
          <a:xfrm>
            <a:off x="838200" y="762000"/>
            <a:ext cx="7924800" cy="8382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838200" y="2057400"/>
            <a:ext cx="78486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179"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0">
                <a:latin typeface="Arial" charset="0"/>
              </a:defRPr>
            </a:lvl1pPr>
          </a:lstStyle>
          <a:p>
            <a:pPr>
              <a:defRPr/>
            </a:pPr>
            <a:endParaRPr lang="en-US"/>
          </a:p>
        </p:txBody>
      </p:sp>
      <p:sp>
        <p:nvSpPr>
          <p:cNvPr id="7180"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b="0">
                <a:latin typeface="Arial" charset="0"/>
              </a:defRPr>
            </a:lvl1pPr>
          </a:lstStyle>
          <a:p>
            <a:pPr algn="r">
              <a:defRPr/>
            </a:pPr>
            <a:r>
              <a:rPr lang="en-US" dirty="0"/>
              <a:t>Programming 3</a:t>
            </a:r>
          </a:p>
        </p:txBody>
      </p:sp>
      <p:sp>
        <p:nvSpPr>
          <p:cNvPr id="7181"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a:solidFill>
                  <a:schemeClr val="tx1"/>
                </a:solidFill>
                <a:latin typeface="Arial" charset="0"/>
              </a:defRPr>
            </a:lvl1pPr>
          </a:lstStyle>
          <a:p>
            <a:pPr>
              <a:defRPr/>
            </a:pPr>
            <a:fld id="{B3A805A2-6D28-427A-86AF-4859674CC795}" type="slidenum">
              <a:rPr lang="en-US" smtClean="0"/>
              <a:pPr>
                <a:defRPr/>
              </a:pPr>
              <a:t>‹#›</a:t>
            </a:fld>
            <a:endParaRPr lang="en-US" dirty="0"/>
          </a:p>
        </p:txBody>
      </p:sp>
    </p:spTree>
    <p:extLst>
      <p:ext uri="{BB962C8B-B14F-4D97-AF65-F5344CB8AC3E}">
        <p14:creationId xmlns:p14="http://schemas.microsoft.com/office/powerpoint/2010/main" val="4258862760"/>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Lst>
  <p:hf hdr="0" dt="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Font typeface="Wingdings"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dotnet/framework/wpf/controls/panels-overview" TargetMode="External"/><Relationship Id="rId2" Type="http://schemas.openxmlformats.org/officeDocument/2006/relationships/hyperlink" Target="http://www.wpf-tutorial.com/data-binding/hello-bound-world/" TargetMode="External"/><Relationship Id="rId1" Type="http://schemas.openxmlformats.org/officeDocument/2006/relationships/slideLayout" Target="../slideLayouts/slideLayout2.xml"/><Relationship Id="rId4" Type="http://schemas.openxmlformats.org/officeDocument/2006/relationships/hyperlink" Target="https://docs.microsoft.com/en-us/dotnet/api/system.collections.objectmodel.observablecollection-1?view=netframework-4.7.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8195" name="Rectangle 3"/>
          <p:cNvSpPr>
            <a:spLocks noGrp="1" noChangeArrowheads="1"/>
          </p:cNvSpPr>
          <p:nvPr>
            <p:ph type="subTitle" idx="1"/>
          </p:nvPr>
        </p:nvSpPr>
        <p:spPr>
          <a:xfrm>
            <a:off x="533400" y="457200"/>
            <a:ext cx="7848600" cy="1371600"/>
          </a:xfrm>
        </p:spPr>
        <p:txBody>
          <a:bodyPr rtlCol="0">
            <a:normAutofit/>
          </a:bodyPr>
          <a:lstStyle/>
          <a:p>
            <a:pPr algn="ctr" eaLnBrk="1" fontAlgn="auto" hangingPunct="1">
              <a:spcBef>
                <a:spcPts val="0"/>
              </a:spcBef>
              <a:spcAft>
                <a:spcPts val="0"/>
              </a:spcAft>
              <a:buFont typeface="Wingdings 2"/>
              <a:buNone/>
              <a:defRPr/>
            </a:pPr>
            <a:r>
              <a:rPr lang="en-US" sz="3600" b="1" dirty="0">
                <a:solidFill>
                  <a:schemeClr val="accent1">
                    <a:lumMod val="60000"/>
                    <a:lumOff val="40000"/>
                  </a:schemeClr>
                </a:solidFill>
              </a:rPr>
              <a:t>Programming III</a:t>
            </a:r>
            <a:endParaRPr lang="en-US" b="1" dirty="0">
              <a:solidFill>
                <a:schemeClr val="accent1">
                  <a:lumMod val="60000"/>
                  <a:lumOff val="40000"/>
                </a:schemeClr>
              </a:solidFill>
            </a:endParaRPr>
          </a:p>
          <a:p>
            <a:pPr eaLnBrk="1" fontAlgn="auto" hangingPunct="1">
              <a:spcBef>
                <a:spcPts val="0"/>
              </a:spcBef>
              <a:spcAft>
                <a:spcPts val="0"/>
              </a:spcAft>
              <a:defRPr/>
            </a:pPr>
            <a:endParaRPr lang="en-US" b="1" dirty="0">
              <a:solidFill>
                <a:schemeClr val="accent1">
                  <a:lumMod val="60000"/>
                  <a:lumOff val="40000"/>
                </a:schemeClr>
              </a:solidFill>
            </a:endParaRPr>
          </a:p>
        </p:txBody>
      </p:sp>
      <p:sp>
        <p:nvSpPr>
          <p:cNvPr id="15363" name="TextBox 4"/>
          <p:cNvSpPr txBox="1">
            <a:spLocks noChangeArrowheads="1"/>
          </p:cNvSpPr>
          <p:nvPr/>
        </p:nvSpPr>
        <p:spPr bwMode="auto">
          <a:xfrm>
            <a:off x="2743200" y="1685924"/>
            <a:ext cx="3581400" cy="1169551"/>
          </a:xfrm>
          <a:prstGeom prst="rect">
            <a:avLst/>
          </a:prstGeom>
          <a:noFill/>
          <a:ln w="9525">
            <a:noFill/>
            <a:miter lim="800000"/>
            <a:headEnd/>
            <a:tailEnd/>
          </a:ln>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Arial"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smtClean="0">
                <a:ln>
                  <a:noFill/>
                </a:ln>
                <a:solidFill>
                  <a:srgbClr val="FFFFFF"/>
                </a:solidFill>
                <a:effectLst/>
                <a:uLnTx/>
                <a:uFillTx/>
                <a:latin typeface="Arial" pitchFamily="34" charset="0"/>
                <a:ea typeface="+mn-ea"/>
                <a:cs typeface="+mn-cs"/>
              </a:rPr>
              <a:t>Centennial </a:t>
            </a:r>
            <a:r>
              <a:rPr kumimoji="0" lang="en-US" sz="1600" b="1" i="0" u="none" strike="noStrike" kern="1200" cap="none" spc="0" normalizeH="0" baseline="0" noProof="0" dirty="0">
                <a:ln>
                  <a:noFill/>
                </a:ln>
                <a:solidFill>
                  <a:srgbClr val="FFFFFF"/>
                </a:solidFill>
                <a:effectLst/>
                <a:uLnTx/>
                <a:uFillTx/>
                <a:latin typeface="Arial" pitchFamily="34" charset="0"/>
                <a:ea typeface="+mn-ea"/>
                <a:cs typeface="+mn-cs"/>
              </a:rPr>
              <a:t>College</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Arial" pitchFamily="34"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smtClean="0">
                <a:ln>
                  <a:noFill/>
                </a:ln>
                <a:solidFill>
                  <a:srgbClr val="FFFFFF"/>
                </a:solidFill>
                <a:effectLst/>
                <a:uLnTx/>
                <a:uFillTx/>
                <a:latin typeface="Arial" pitchFamily="34" charset="0"/>
                <a:ea typeface="+mn-ea"/>
                <a:cs typeface="+mn-cs"/>
              </a:rPr>
              <a:t>Week#5  Winter </a:t>
            </a:r>
            <a:r>
              <a:rPr lang="en-US" b="1" noProof="0" dirty="0" smtClean="0">
                <a:solidFill>
                  <a:srgbClr val="FFFFFF"/>
                </a:solidFill>
                <a:latin typeface="Arial" pitchFamily="34" charset="0"/>
              </a:rPr>
              <a:t>2019</a:t>
            </a:r>
            <a:endParaRPr kumimoji="0" lang="en-US" sz="1800" b="1" i="0" u="none" strike="noStrike" kern="1200" cap="none" spc="0" normalizeH="0" baseline="0" noProof="0" dirty="0">
              <a:ln>
                <a:noFill/>
              </a:ln>
              <a:solidFill>
                <a:srgbClr val="FFFFFF"/>
              </a:solidFill>
              <a:effectLst/>
              <a:uLnTx/>
              <a:uFillTx/>
              <a:latin typeface="Arial" pitchFamily="34" charset="0"/>
              <a:ea typeface="+mn-ea"/>
              <a:cs typeface="+mn-cs"/>
            </a:endParaRPr>
          </a:p>
        </p:txBody>
      </p:sp>
      <p:sp>
        <p:nvSpPr>
          <p:cNvPr id="4" name="TextBox 3"/>
          <p:cNvSpPr txBox="1"/>
          <p:nvPr/>
        </p:nvSpPr>
        <p:spPr>
          <a:xfrm>
            <a:off x="2388288" y="4267200"/>
            <a:ext cx="4138825" cy="369332"/>
          </a:xfrm>
          <a:prstGeom prst="rect">
            <a:avLst/>
          </a:prstGeom>
          <a:noFill/>
        </p:spPr>
        <p:txBody>
          <a:bodyPr wrap="non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Arial" pitchFamily="34" charset="0"/>
                <a:ea typeface="+mn-ea"/>
                <a:cs typeface="+mn-cs"/>
              </a:rPr>
              <a:t>Topic:  </a:t>
            </a:r>
            <a:r>
              <a:rPr lang="en-US" b="1" dirty="0">
                <a:solidFill>
                  <a:srgbClr val="0070C0"/>
                </a:solidFill>
                <a:latin typeface="Arial" pitchFamily="34" charset="0"/>
              </a:rPr>
              <a:t>Introduction to XAML &amp; WPF</a:t>
            </a:r>
            <a:endParaRPr kumimoji="0" lang="en-US" sz="1800" b="1" i="0" u="none" strike="noStrike" kern="1200" cap="none" spc="0" normalizeH="0" baseline="0" noProof="0" dirty="0">
              <a:ln>
                <a:noFill/>
              </a:ln>
              <a:solidFill>
                <a:srgbClr val="0070C0"/>
              </a:solidFill>
              <a:effectLst/>
              <a:uLnTx/>
              <a:uFillTx/>
              <a:latin typeface="Arial" pitchFamily="34" charset="0"/>
              <a:ea typeface="+mn-ea"/>
              <a:cs typeface="+mn-cs"/>
            </a:endParaRPr>
          </a:p>
        </p:txBody>
      </p:sp>
      <p:sp>
        <p:nvSpPr>
          <p:cNvPr id="5" name="Slide Number Placeholder 4"/>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17F38F7-A199-432E-89EE-8998C7C3E991}" type="slidenum">
              <a:rPr kumimoji="0" lang="en-US" sz="2600" b="1" i="0" u="none" strike="noStrike" kern="1200" cap="none" spc="0" normalizeH="0" baseline="0" noProof="0" smtClean="0">
                <a:ln>
                  <a:noFill/>
                </a:ln>
                <a:solidFill>
                  <a:srgbClr val="FFFFFF"/>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a:t>
            </a:fld>
            <a:endParaRPr kumimoji="0" lang="en-US" sz="2600" b="1" i="0" u="none" strike="noStrike" kern="1200" cap="none" spc="0" normalizeH="0" baseline="0" noProof="0">
              <a:ln>
                <a:noFill/>
              </a:ln>
              <a:solidFill>
                <a:srgbClr val="FFFFFF"/>
              </a:solidFill>
              <a:effectLst/>
              <a:uLnTx/>
              <a:uFillTx/>
              <a:latin typeface="Arial" charset="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3B2895-1E76-424C-908E-26199C387655}"/>
              </a:ext>
            </a:extLst>
          </p:cNvPr>
          <p:cNvSpPr>
            <a:spLocks noGrp="1"/>
          </p:cNvSpPr>
          <p:nvPr>
            <p:ph type="title"/>
          </p:nvPr>
        </p:nvSpPr>
        <p:spPr/>
        <p:txBody>
          <a:bodyPr/>
          <a:lstStyle/>
          <a:p>
            <a:r>
              <a:rPr lang="en-US" dirty="0"/>
              <a:t>Routed Events</a:t>
            </a:r>
          </a:p>
        </p:txBody>
      </p:sp>
      <p:sp>
        <p:nvSpPr>
          <p:cNvPr id="3" name="Content Placeholder 2">
            <a:extLst>
              <a:ext uri="{FF2B5EF4-FFF2-40B4-BE49-F238E27FC236}">
                <a16:creationId xmlns:a16="http://schemas.microsoft.com/office/drawing/2014/main" xmlns="" id="{656601A2-6538-48A0-8937-BD0166F117D0}"/>
              </a:ext>
            </a:extLst>
          </p:cNvPr>
          <p:cNvSpPr>
            <a:spLocks noGrp="1"/>
          </p:cNvSpPr>
          <p:nvPr>
            <p:ph idx="1"/>
          </p:nvPr>
        </p:nvSpPr>
        <p:spPr>
          <a:xfrm>
            <a:off x="838200" y="2057401"/>
            <a:ext cx="5257800" cy="1371599"/>
          </a:xfrm>
        </p:spPr>
        <p:txBody>
          <a:bodyPr/>
          <a:lstStyle/>
          <a:p>
            <a:r>
              <a:rPr lang="en-US" sz="2000" dirty="0"/>
              <a:t>The .NET event model is extended by routing event for XAML-based applications where elements forms a hierarchy  (i.e., tree) </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xmlns="" id="{C7B1E365-BDCB-4BED-97BE-F0F7550D9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2102364"/>
            <a:ext cx="2814638" cy="2914650"/>
          </a:xfrm>
          <a:prstGeom prst="rect">
            <a:avLst/>
          </a:prstGeom>
        </p:spPr>
      </p:pic>
      <p:sp>
        <p:nvSpPr>
          <p:cNvPr id="6" name="Content Placeholder 2">
            <a:extLst>
              <a:ext uri="{FF2B5EF4-FFF2-40B4-BE49-F238E27FC236}">
                <a16:creationId xmlns:a16="http://schemas.microsoft.com/office/drawing/2014/main" xmlns="" id="{5C56D93E-DF26-47A3-A424-10D6C39B98AF}"/>
              </a:ext>
            </a:extLst>
          </p:cNvPr>
          <p:cNvSpPr txBox="1">
            <a:spLocks/>
          </p:cNvSpPr>
          <p:nvPr/>
        </p:nvSpPr>
        <p:spPr bwMode="auto">
          <a:xfrm>
            <a:off x="849086" y="3340615"/>
            <a:ext cx="5257800" cy="35173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a:lstStyle>
          <a:p>
            <a:r>
              <a:rPr lang="en-US" sz="2000" kern="0" dirty="0"/>
              <a:t>With routed events, an event is routed through the hierarchy of elements. E.g., if a routed event is fired from a control (e.g., button), the event can be handled with the button itself, then it routes up to all its ancestors controls where it can be handled as well. This is called bubbling: events bubble up through the control hierarchy</a:t>
            </a:r>
          </a:p>
          <a:p>
            <a:r>
              <a:rPr lang="en-US" sz="2000" kern="0" dirty="0"/>
              <a:t>Tunneling events go in the direction opposite of bubbling</a:t>
            </a:r>
          </a:p>
          <a:p>
            <a:endParaRPr lang="en-US" kern="0" dirty="0"/>
          </a:p>
        </p:txBody>
      </p:sp>
    </p:spTree>
    <p:extLst>
      <p:ext uri="{BB962C8B-B14F-4D97-AF65-F5344CB8AC3E}">
        <p14:creationId xmlns:p14="http://schemas.microsoft.com/office/powerpoint/2010/main" val="14984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1F00B-98C6-4D85-A91D-B44146B078BF}"/>
              </a:ext>
            </a:extLst>
          </p:cNvPr>
          <p:cNvSpPr>
            <a:spLocks noGrp="1"/>
          </p:cNvSpPr>
          <p:nvPr>
            <p:ph type="title"/>
          </p:nvPr>
        </p:nvSpPr>
        <p:spPr/>
        <p:txBody>
          <a:bodyPr/>
          <a:lstStyle/>
          <a:p>
            <a:r>
              <a:rPr lang="en-CA" dirty="0"/>
              <a:t>Styles of XAML</a:t>
            </a:r>
          </a:p>
        </p:txBody>
      </p:sp>
      <p:sp>
        <p:nvSpPr>
          <p:cNvPr id="3" name="Content Placeholder 2">
            <a:extLst>
              <a:ext uri="{FF2B5EF4-FFF2-40B4-BE49-F238E27FC236}">
                <a16:creationId xmlns:a16="http://schemas.microsoft.com/office/drawing/2014/main" xmlns="" id="{2D26A62E-D4B2-406E-8AF7-D4650447AE19}"/>
              </a:ext>
            </a:extLst>
          </p:cNvPr>
          <p:cNvSpPr>
            <a:spLocks noGrp="1"/>
          </p:cNvSpPr>
          <p:nvPr>
            <p:ph idx="1"/>
          </p:nvPr>
        </p:nvSpPr>
        <p:spPr>
          <a:xfrm>
            <a:off x="838200" y="2133600"/>
            <a:ext cx="7848600" cy="4343400"/>
          </a:xfrm>
        </p:spPr>
        <p:txBody>
          <a:bodyPr/>
          <a:lstStyle/>
          <a:p>
            <a:r>
              <a:rPr lang="en-CA" dirty="0"/>
              <a:t>Instead of defining the look and feel with every element, UI designers can define styles and add to resources</a:t>
            </a:r>
          </a:p>
        </p:txBody>
      </p:sp>
    </p:spTree>
    <p:extLst>
      <p:ext uri="{BB962C8B-B14F-4D97-AF65-F5344CB8AC3E}">
        <p14:creationId xmlns:p14="http://schemas.microsoft.com/office/powerpoint/2010/main" val="3448833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96DB89-1735-4847-A5F9-A24B2A39D4CA}"/>
              </a:ext>
            </a:extLst>
          </p:cNvPr>
          <p:cNvSpPr>
            <a:spLocks noGrp="1"/>
          </p:cNvSpPr>
          <p:nvPr>
            <p:ph type="title"/>
          </p:nvPr>
        </p:nvSpPr>
        <p:spPr/>
        <p:txBody>
          <a:bodyPr/>
          <a:lstStyle/>
          <a:p>
            <a:r>
              <a:rPr lang="en-CA" dirty="0"/>
              <a:t>Style Example</a:t>
            </a:r>
          </a:p>
        </p:txBody>
      </p:sp>
      <p:pic>
        <p:nvPicPr>
          <p:cNvPr id="5" name="Picture 4">
            <a:extLst>
              <a:ext uri="{FF2B5EF4-FFF2-40B4-BE49-F238E27FC236}">
                <a16:creationId xmlns:a16="http://schemas.microsoft.com/office/drawing/2014/main" xmlns="" id="{45F8A92D-2718-489B-9A0A-80A1688C47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 y="2133600"/>
            <a:ext cx="8763000" cy="4658558"/>
          </a:xfrm>
          <a:prstGeom prst="rect">
            <a:avLst/>
          </a:prstGeom>
        </p:spPr>
      </p:pic>
      <p:sp>
        <p:nvSpPr>
          <p:cNvPr id="6" name="Rectangle 5">
            <a:extLst>
              <a:ext uri="{FF2B5EF4-FFF2-40B4-BE49-F238E27FC236}">
                <a16:creationId xmlns:a16="http://schemas.microsoft.com/office/drawing/2014/main" xmlns="" id="{6515D2BD-023F-42F9-9CA5-E088F2CC539D}"/>
              </a:ext>
            </a:extLst>
          </p:cNvPr>
          <p:cNvSpPr/>
          <p:nvPr/>
        </p:nvSpPr>
        <p:spPr bwMode="auto">
          <a:xfrm>
            <a:off x="2438400" y="2438400"/>
            <a:ext cx="1676400" cy="228600"/>
          </a:xfrm>
          <a:prstGeom prst="rect">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7" name="Rectangle 6">
            <a:extLst>
              <a:ext uri="{FF2B5EF4-FFF2-40B4-BE49-F238E27FC236}">
                <a16:creationId xmlns:a16="http://schemas.microsoft.com/office/drawing/2014/main" xmlns="" id="{6792C92C-C931-48DE-BF2A-5E9B307773C7}"/>
              </a:ext>
            </a:extLst>
          </p:cNvPr>
          <p:cNvSpPr/>
          <p:nvPr/>
        </p:nvSpPr>
        <p:spPr bwMode="auto">
          <a:xfrm>
            <a:off x="2438400" y="3200400"/>
            <a:ext cx="1752600" cy="228600"/>
          </a:xfrm>
          <a:prstGeom prst="rect">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8" name="Rectangle 7">
            <a:extLst>
              <a:ext uri="{FF2B5EF4-FFF2-40B4-BE49-F238E27FC236}">
                <a16:creationId xmlns:a16="http://schemas.microsoft.com/office/drawing/2014/main" xmlns="" id="{BFBDE64E-95DF-4D77-947A-3462ECB75246}"/>
              </a:ext>
            </a:extLst>
          </p:cNvPr>
          <p:cNvSpPr/>
          <p:nvPr/>
        </p:nvSpPr>
        <p:spPr bwMode="auto">
          <a:xfrm>
            <a:off x="4876800" y="4343400"/>
            <a:ext cx="3276600" cy="304800"/>
          </a:xfrm>
          <a:prstGeom prst="rect">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0760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A02826-D590-49A9-9DF7-AF183C19FFED}"/>
              </a:ext>
            </a:extLst>
          </p:cNvPr>
          <p:cNvSpPr>
            <a:spLocks noGrp="1"/>
          </p:cNvSpPr>
          <p:nvPr>
            <p:ph type="title"/>
          </p:nvPr>
        </p:nvSpPr>
        <p:spPr/>
        <p:txBody>
          <a:bodyPr/>
          <a:lstStyle/>
          <a:p>
            <a:r>
              <a:rPr lang="en-CA" dirty="0"/>
              <a:t>Style Example(</a:t>
            </a:r>
            <a:r>
              <a:rPr lang="en-CA" dirty="0" err="1"/>
              <a:t>Con’t</a:t>
            </a:r>
            <a:r>
              <a:rPr lang="en-CA" dirty="0"/>
              <a:t>)</a:t>
            </a:r>
          </a:p>
        </p:txBody>
      </p:sp>
      <p:pic>
        <p:nvPicPr>
          <p:cNvPr id="5" name="Picture 4">
            <a:extLst>
              <a:ext uri="{FF2B5EF4-FFF2-40B4-BE49-F238E27FC236}">
                <a16:creationId xmlns:a16="http://schemas.microsoft.com/office/drawing/2014/main" xmlns="" id="{8BFE0199-9410-499D-8E63-4C81677356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145" y="2391341"/>
            <a:ext cx="8959710" cy="3704659"/>
          </a:xfrm>
          <a:prstGeom prst="rect">
            <a:avLst/>
          </a:prstGeom>
        </p:spPr>
      </p:pic>
      <p:sp>
        <p:nvSpPr>
          <p:cNvPr id="6" name="Rectangle 5">
            <a:extLst>
              <a:ext uri="{FF2B5EF4-FFF2-40B4-BE49-F238E27FC236}">
                <a16:creationId xmlns:a16="http://schemas.microsoft.com/office/drawing/2014/main" xmlns="" id="{5FD529F2-7789-411B-B493-C8C0D9A51585}"/>
              </a:ext>
            </a:extLst>
          </p:cNvPr>
          <p:cNvSpPr/>
          <p:nvPr/>
        </p:nvSpPr>
        <p:spPr bwMode="auto">
          <a:xfrm>
            <a:off x="4343400" y="4724400"/>
            <a:ext cx="3048000" cy="304800"/>
          </a:xfrm>
          <a:prstGeom prst="rect">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745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3AAF6-DE3C-4651-B9BA-8A44307D08C8}"/>
              </a:ext>
            </a:extLst>
          </p:cNvPr>
          <p:cNvSpPr>
            <a:spLocks noGrp="1"/>
          </p:cNvSpPr>
          <p:nvPr>
            <p:ph type="title"/>
          </p:nvPr>
        </p:nvSpPr>
        <p:spPr/>
        <p:txBody>
          <a:bodyPr/>
          <a:lstStyle/>
          <a:p>
            <a:r>
              <a:rPr lang="en-CA" dirty="0"/>
              <a:t>Resource Dictionary </a:t>
            </a:r>
          </a:p>
        </p:txBody>
      </p:sp>
      <p:sp>
        <p:nvSpPr>
          <p:cNvPr id="3" name="Content Placeholder 2">
            <a:extLst>
              <a:ext uri="{FF2B5EF4-FFF2-40B4-BE49-F238E27FC236}">
                <a16:creationId xmlns:a16="http://schemas.microsoft.com/office/drawing/2014/main" xmlns="" id="{6F49B0C4-D11A-45A7-AC7D-2EF376FEAA01}"/>
              </a:ext>
            </a:extLst>
          </p:cNvPr>
          <p:cNvSpPr>
            <a:spLocks noGrp="1"/>
          </p:cNvSpPr>
          <p:nvPr>
            <p:ph idx="1"/>
          </p:nvPr>
        </p:nvSpPr>
        <p:spPr/>
        <p:txBody>
          <a:bodyPr/>
          <a:lstStyle/>
          <a:p>
            <a:r>
              <a:rPr lang="en-CA" dirty="0"/>
              <a:t>Resource dictionary enables style sharing between multiple applications. </a:t>
            </a:r>
          </a:p>
        </p:txBody>
      </p:sp>
    </p:spTree>
    <p:extLst>
      <p:ext uri="{BB962C8B-B14F-4D97-AF65-F5344CB8AC3E}">
        <p14:creationId xmlns:p14="http://schemas.microsoft.com/office/powerpoint/2010/main" val="3652886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7E4966-50AF-4B21-9A22-EF235A27F23C}"/>
              </a:ext>
            </a:extLst>
          </p:cNvPr>
          <p:cNvSpPr>
            <a:spLocks noGrp="1"/>
          </p:cNvSpPr>
          <p:nvPr>
            <p:ph type="title"/>
          </p:nvPr>
        </p:nvSpPr>
        <p:spPr/>
        <p:txBody>
          <a:bodyPr/>
          <a:lstStyle/>
          <a:p>
            <a:r>
              <a:rPr lang="en-CA" dirty="0"/>
              <a:t>Controls of WPF(1/2)</a:t>
            </a:r>
          </a:p>
        </p:txBody>
      </p:sp>
      <p:sp>
        <p:nvSpPr>
          <p:cNvPr id="3" name="Content Placeholder 2">
            <a:extLst>
              <a:ext uri="{FF2B5EF4-FFF2-40B4-BE49-F238E27FC236}">
                <a16:creationId xmlns:a16="http://schemas.microsoft.com/office/drawing/2014/main" xmlns="" id="{1A1AD59D-4F3F-4EC7-AA79-1150534768F2}"/>
              </a:ext>
            </a:extLst>
          </p:cNvPr>
          <p:cNvSpPr>
            <a:spLocks noGrp="1"/>
          </p:cNvSpPr>
          <p:nvPr>
            <p:ph idx="1"/>
          </p:nvPr>
        </p:nvSpPr>
        <p:spPr>
          <a:xfrm>
            <a:off x="685800" y="1981200"/>
            <a:ext cx="8382000" cy="4724400"/>
          </a:xfrm>
        </p:spPr>
        <p:txBody>
          <a:bodyPr/>
          <a:lstStyle/>
          <a:p>
            <a:r>
              <a:rPr lang="en-CA" dirty="0"/>
              <a:t>Simple controls</a:t>
            </a:r>
          </a:p>
          <a:p>
            <a:pPr lvl="1"/>
            <a:r>
              <a:rPr lang="en-CA" sz="2000" dirty="0"/>
              <a:t>Those controls that don’t have a </a:t>
            </a:r>
            <a:r>
              <a:rPr lang="en-CA" sz="2000" b="1" i="1" dirty="0"/>
              <a:t>content</a:t>
            </a:r>
            <a:r>
              <a:rPr lang="en-CA" sz="2000" dirty="0"/>
              <a:t> property</a:t>
            </a:r>
          </a:p>
          <a:p>
            <a:pPr lvl="1"/>
            <a:r>
              <a:rPr lang="en-CA" sz="2000" dirty="0"/>
              <a:t>E.g., </a:t>
            </a:r>
            <a:r>
              <a:rPr lang="en-CA" sz="2000" dirty="0" err="1"/>
              <a:t>TextBox</a:t>
            </a:r>
            <a:r>
              <a:rPr lang="en-CA" sz="2000" dirty="0"/>
              <a:t>, </a:t>
            </a:r>
            <a:r>
              <a:rPr lang="en-CA" sz="2000" dirty="0" err="1"/>
              <a:t>RichTextBox</a:t>
            </a:r>
            <a:r>
              <a:rPr lang="en-CA" sz="2000" dirty="0"/>
              <a:t>, Calendar, </a:t>
            </a:r>
            <a:r>
              <a:rPr lang="en-CA" sz="2000" dirty="0" err="1"/>
              <a:t>DatePicker</a:t>
            </a:r>
            <a:r>
              <a:rPr lang="en-CA" sz="2000" dirty="0"/>
              <a:t>, </a:t>
            </a:r>
            <a:r>
              <a:rPr lang="en-CA" sz="2000" dirty="0" err="1"/>
              <a:t>Passwordbox</a:t>
            </a:r>
            <a:r>
              <a:rPr lang="en-CA" sz="2000" dirty="0"/>
              <a:t>, </a:t>
            </a:r>
            <a:r>
              <a:rPr lang="en-CA" sz="2000" dirty="0" err="1"/>
              <a:t>ScrollBar</a:t>
            </a:r>
            <a:r>
              <a:rPr lang="en-CA" sz="2000" dirty="0"/>
              <a:t>, </a:t>
            </a:r>
            <a:r>
              <a:rPr lang="en-CA" sz="2000" dirty="0" err="1"/>
              <a:t>ProgressBar</a:t>
            </a:r>
            <a:r>
              <a:rPr lang="en-CA" sz="2000" dirty="0"/>
              <a:t>, Slider, etc.</a:t>
            </a:r>
          </a:p>
          <a:p>
            <a:r>
              <a:rPr lang="en-CA" dirty="0"/>
              <a:t>Content controls</a:t>
            </a:r>
          </a:p>
          <a:p>
            <a:pPr lvl="1"/>
            <a:r>
              <a:rPr lang="en-CA" sz="2000" dirty="0"/>
              <a:t>Those controls that have a </a:t>
            </a:r>
            <a:r>
              <a:rPr lang="en-CA" sz="2000" b="1" i="1" dirty="0"/>
              <a:t>content</a:t>
            </a:r>
            <a:r>
              <a:rPr lang="en-CA" sz="2000" dirty="0"/>
              <a:t> property</a:t>
            </a:r>
          </a:p>
          <a:p>
            <a:pPr lvl="1"/>
            <a:r>
              <a:rPr lang="en-CA" sz="2000" dirty="0"/>
              <a:t>E.g., Button, Label, Frame, </a:t>
            </a:r>
            <a:r>
              <a:rPr lang="en-CA" sz="2000" dirty="0" err="1"/>
              <a:t>ListBoxItem</a:t>
            </a:r>
            <a:r>
              <a:rPr lang="en-CA" sz="2000" dirty="0"/>
              <a:t>, </a:t>
            </a:r>
            <a:r>
              <a:rPr lang="en-CA" sz="2000" dirty="0" err="1"/>
              <a:t>StatusBarItem</a:t>
            </a:r>
            <a:r>
              <a:rPr lang="en-CA" sz="2000" dirty="0"/>
              <a:t>, </a:t>
            </a:r>
            <a:r>
              <a:rPr lang="en-CA" sz="2000" dirty="0" err="1"/>
              <a:t>ScrollViewer</a:t>
            </a:r>
            <a:r>
              <a:rPr lang="en-CA" sz="2000" dirty="0"/>
              <a:t>, ToolTip, </a:t>
            </a:r>
            <a:r>
              <a:rPr lang="en-CA" sz="2000" dirty="0" err="1"/>
              <a:t>UserControl</a:t>
            </a:r>
            <a:r>
              <a:rPr lang="en-CA" sz="2000" dirty="0"/>
              <a:t>, Window, </a:t>
            </a:r>
            <a:r>
              <a:rPr lang="en-CA" sz="2000" dirty="0" err="1"/>
              <a:t>NavigationWindow</a:t>
            </a:r>
            <a:r>
              <a:rPr lang="en-CA" sz="2000" dirty="0"/>
              <a:t>, etc.</a:t>
            </a:r>
            <a:endParaRPr lang="en-CA" dirty="0"/>
          </a:p>
          <a:p>
            <a:r>
              <a:rPr lang="en-CA" dirty="0"/>
              <a:t>Headered Content Control</a:t>
            </a:r>
          </a:p>
          <a:p>
            <a:pPr lvl="1"/>
            <a:r>
              <a:rPr lang="en-CA" sz="2000" dirty="0"/>
              <a:t>Content controls with a header</a:t>
            </a:r>
          </a:p>
          <a:p>
            <a:pPr lvl="1"/>
            <a:r>
              <a:rPr lang="en-CA" sz="2000" dirty="0"/>
              <a:t>E.g., Expander, </a:t>
            </a:r>
            <a:r>
              <a:rPr lang="en-CA" sz="2000" dirty="0" err="1"/>
              <a:t>GroupBox</a:t>
            </a:r>
            <a:r>
              <a:rPr lang="en-CA" sz="2000" dirty="0"/>
              <a:t>, </a:t>
            </a:r>
            <a:r>
              <a:rPr lang="en-CA" sz="2000" dirty="0" err="1"/>
              <a:t>TabItem</a:t>
            </a:r>
            <a:endParaRPr lang="en-CA" sz="2000" dirty="0"/>
          </a:p>
          <a:p>
            <a:pPr marL="457200" lvl="1" indent="0">
              <a:buNone/>
            </a:pPr>
            <a:endParaRPr lang="en-CA" sz="2000" dirty="0"/>
          </a:p>
        </p:txBody>
      </p:sp>
    </p:spTree>
    <p:extLst>
      <p:ext uri="{BB962C8B-B14F-4D97-AF65-F5344CB8AC3E}">
        <p14:creationId xmlns:p14="http://schemas.microsoft.com/office/powerpoint/2010/main" val="2756813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6E0F40-A177-489A-9812-D2CB2532BCCF}"/>
              </a:ext>
            </a:extLst>
          </p:cNvPr>
          <p:cNvSpPr>
            <a:spLocks noGrp="1"/>
          </p:cNvSpPr>
          <p:nvPr>
            <p:ph type="title"/>
          </p:nvPr>
        </p:nvSpPr>
        <p:spPr/>
        <p:txBody>
          <a:bodyPr/>
          <a:lstStyle/>
          <a:p>
            <a:r>
              <a:rPr lang="en-CA" dirty="0"/>
              <a:t>Controls of WPF(2/2)</a:t>
            </a:r>
          </a:p>
        </p:txBody>
      </p:sp>
      <p:sp>
        <p:nvSpPr>
          <p:cNvPr id="3" name="Content Placeholder 2">
            <a:extLst>
              <a:ext uri="{FF2B5EF4-FFF2-40B4-BE49-F238E27FC236}">
                <a16:creationId xmlns:a16="http://schemas.microsoft.com/office/drawing/2014/main" xmlns="" id="{47A9C7FC-9DFD-41AF-AE77-6CAC5E4EBE61}"/>
              </a:ext>
            </a:extLst>
          </p:cNvPr>
          <p:cNvSpPr>
            <a:spLocks noGrp="1"/>
          </p:cNvSpPr>
          <p:nvPr>
            <p:ph idx="1"/>
          </p:nvPr>
        </p:nvSpPr>
        <p:spPr/>
        <p:txBody>
          <a:bodyPr/>
          <a:lstStyle/>
          <a:p>
            <a:r>
              <a:rPr lang="en-CA" dirty="0"/>
              <a:t>Items controls</a:t>
            </a:r>
          </a:p>
          <a:p>
            <a:pPr lvl="1"/>
            <a:r>
              <a:rPr lang="en-CA" sz="2000" dirty="0"/>
              <a:t>The </a:t>
            </a:r>
            <a:r>
              <a:rPr lang="en-CA" sz="2000" dirty="0" err="1"/>
              <a:t>ItemControl</a:t>
            </a:r>
            <a:r>
              <a:rPr lang="en-CA" sz="2000" dirty="0"/>
              <a:t> class contains a list of items that can be accessed with the Items property</a:t>
            </a:r>
          </a:p>
          <a:p>
            <a:pPr lvl="1"/>
            <a:r>
              <a:rPr lang="en-CA" sz="2000" dirty="0"/>
              <a:t>E.g., DataGrid, </a:t>
            </a:r>
            <a:r>
              <a:rPr lang="en-CA" sz="2000" dirty="0" err="1"/>
              <a:t>TreeView</a:t>
            </a:r>
            <a:r>
              <a:rPr lang="en-CA" sz="2000" dirty="0"/>
              <a:t>, </a:t>
            </a:r>
            <a:r>
              <a:rPr lang="en-CA" sz="2000" dirty="0" err="1"/>
              <a:t>ListBoxComboBoxTabControl</a:t>
            </a:r>
            <a:r>
              <a:rPr lang="en-CA" sz="2000" dirty="0"/>
              <a:t>, </a:t>
            </a:r>
            <a:r>
              <a:rPr lang="en-CA" sz="2000" dirty="0" err="1"/>
              <a:t>StatusBar</a:t>
            </a:r>
            <a:r>
              <a:rPr lang="en-CA" sz="2000" dirty="0"/>
              <a:t>, Menu and </a:t>
            </a:r>
            <a:r>
              <a:rPr lang="en-CA" sz="2000" dirty="0" err="1"/>
              <a:t>ContextMenu</a:t>
            </a:r>
            <a:endParaRPr lang="en-CA" dirty="0"/>
          </a:p>
          <a:p>
            <a:r>
              <a:rPr lang="en-CA" dirty="0"/>
              <a:t>Headered Items Controls</a:t>
            </a:r>
          </a:p>
          <a:p>
            <a:pPr lvl="1"/>
            <a:r>
              <a:rPr lang="en-CA" dirty="0" err="1"/>
              <a:t>HeaderedItemControl</a:t>
            </a:r>
            <a:r>
              <a:rPr lang="en-CA" dirty="0"/>
              <a:t> is the base class of controls that include items but also have a header</a:t>
            </a:r>
          </a:p>
          <a:p>
            <a:pPr lvl="1"/>
            <a:r>
              <a:rPr lang="en-CA" dirty="0"/>
              <a:t>E.g., </a:t>
            </a:r>
            <a:r>
              <a:rPr lang="en-CA" dirty="0" err="1"/>
              <a:t>MenuItem</a:t>
            </a:r>
            <a:r>
              <a:rPr lang="en-CA" dirty="0"/>
              <a:t>, </a:t>
            </a:r>
            <a:r>
              <a:rPr lang="en-CA" dirty="0" err="1"/>
              <a:t>TreeViewItem</a:t>
            </a:r>
            <a:r>
              <a:rPr lang="en-CA" dirty="0"/>
              <a:t>, </a:t>
            </a:r>
            <a:r>
              <a:rPr lang="en-CA" dirty="0" err="1"/>
              <a:t>ToolBar</a:t>
            </a:r>
            <a:r>
              <a:rPr lang="en-CA" dirty="0"/>
              <a:t>, etc. </a:t>
            </a:r>
          </a:p>
          <a:p>
            <a:pPr marL="457200" lvl="1" indent="0">
              <a:buNone/>
            </a:pPr>
            <a:endParaRPr lang="en-CA" sz="2000" dirty="0"/>
          </a:p>
          <a:p>
            <a:endParaRPr lang="en-CA" dirty="0"/>
          </a:p>
        </p:txBody>
      </p:sp>
    </p:spTree>
    <p:extLst>
      <p:ext uri="{BB962C8B-B14F-4D97-AF65-F5344CB8AC3E}">
        <p14:creationId xmlns:p14="http://schemas.microsoft.com/office/powerpoint/2010/main" val="657485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708CC5-F15B-4E50-B61B-F688AAEF6B87}"/>
              </a:ext>
            </a:extLst>
          </p:cNvPr>
          <p:cNvSpPr>
            <a:spLocks noGrp="1"/>
          </p:cNvSpPr>
          <p:nvPr>
            <p:ph type="title"/>
          </p:nvPr>
        </p:nvSpPr>
        <p:spPr/>
        <p:txBody>
          <a:bodyPr/>
          <a:lstStyle/>
          <a:p>
            <a:r>
              <a:rPr lang="en-US" dirty="0"/>
              <a:t>Layout Containers (1/2)</a:t>
            </a:r>
          </a:p>
        </p:txBody>
      </p:sp>
      <p:sp>
        <p:nvSpPr>
          <p:cNvPr id="3" name="Content Placeholder 2">
            <a:extLst>
              <a:ext uri="{FF2B5EF4-FFF2-40B4-BE49-F238E27FC236}">
                <a16:creationId xmlns:a16="http://schemas.microsoft.com/office/drawing/2014/main" xmlns="" id="{DE385EEB-178A-4F4D-9451-4A41109DB48E}"/>
              </a:ext>
            </a:extLst>
          </p:cNvPr>
          <p:cNvSpPr>
            <a:spLocks noGrp="1"/>
          </p:cNvSpPr>
          <p:nvPr>
            <p:ph idx="1"/>
          </p:nvPr>
        </p:nvSpPr>
        <p:spPr>
          <a:xfrm>
            <a:off x="457200" y="2133600"/>
            <a:ext cx="8686800" cy="4572000"/>
          </a:xfrm>
        </p:spPr>
        <p:txBody>
          <a:bodyPr/>
          <a:lstStyle/>
          <a:p>
            <a:r>
              <a:rPr lang="en-US" sz="2400" dirty="0"/>
              <a:t>A layout container needs to do two main tasks: measure and arrange; </a:t>
            </a:r>
            <a:r>
              <a:rPr lang="en-US" sz="2400" b="1" dirty="0"/>
              <a:t>Measuring</a:t>
            </a:r>
            <a:r>
              <a:rPr lang="en-US" sz="2400" dirty="0"/>
              <a:t> is to define the preferred sizes, while </a:t>
            </a:r>
            <a:r>
              <a:rPr lang="en-US" sz="2400" b="1" dirty="0"/>
              <a:t>arrange</a:t>
            </a:r>
            <a:r>
              <a:rPr lang="en-US" sz="2400" dirty="0"/>
              <a:t> is to position the children accordingly</a:t>
            </a:r>
          </a:p>
          <a:p>
            <a:pPr lvl="1"/>
            <a:r>
              <a:rPr lang="en-US" dirty="0"/>
              <a:t>Canvas</a:t>
            </a:r>
          </a:p>
          <a:p>
            <a:pPr lvl="2"/>
            <a:r>
              <a:rPr lang="en-US" dirty="0"/>
              <a:t>Defines an area within which you can explicitly position child elements by coordinates relative to the Canvas area</a:t>
            </a:r>
          </a:p>
          <a:p>
            <a:pPr lvl="1"/>
            <a:r>
              <a:rPr lang="en-US" dirty="0" err="1"/>
              <a:t>DockPanel</a:t>
            </a:r>
            <a:endParaRPr lang="en-US" dirty="0"/>
          </a:p>
          <a:p>
            <a:pPr lvl="2"/>
            <a:r>
              <a:rPr lang="en-US" dirty="0"/>
              <a:t>Defines an area within which you can arrange child elements either horizontally or vertically, relative to each other</a:t>
            </a:r>
          </a:p>
          <a:p>
            <a:pPr lvl="1"/>
            <a:r>
              <a:rPr lang="en-US" dirty="0"/>
              <a:t>Grid</a:t>
            </a:r>
          </a:p>
          <a:p>
            <a:pPr lvl="2"/>
            <a:r>
              <a:rPr lang="en-US" dirty="0"/>
              <a:t>Defines a flexible grid area consisting of columns and rows</a:t>
            </a:r>
          </a:p>
          <a:p>
            <a:endParaRPr lang="en-US" dirty="0"/>
          </a:p>
        </p:txBody>
      </p:sp>
    </p:spTree>
    <p:extLst>
      <p:ext uri="{BB962C8B-B14F-4D97-AF65-F5344CB8AC3E}">
        <p14:creationId xmlns:p14="http://schemas.microsoft.com/office/powerpoint/2010/main" val="2720183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DFA49B-3F2F-47FD-8200-347161F9510F}"/>
              </a:ext>
            </a:extLst>
          </p:cNvPr>
          <p:cNvSpPr>
            <a:spLocks noGrp="1"/>
          </p:cNvSpPr>
          <p:nvPr>
            <p:ph type="title"/>
          </p:nvPr>
        </p:nvSpPr>
        <p:spPr/>
        <p:txBody>
          <a:bodyPr/>
          <a:lstStyle/>
          <a:p>
            <a:r>
              <a:rPr lang="en-US" dirty="0"/>
              <a:t>Layout Containers (2/2)</a:t>
            </a:r>
            <a:endParaRPr lang="en-CA" dirty="0"/>
          </a:p>
        </p:txBody>
      </p:sp>
      <p:sp>
        <p:nvSpPr>
          <p:cNvPr id="3" name="Content Placeholder 2">
            <a:extLst>
              <a:ext uri="{FF2B5EF4-FFF2-40B4-BE49-F238E27FC236}">
                <a16:creationId xmlns:a16="http://schemas.microsoft.com/office/drawing/2014/main" xmlns="" id="{423FD57F-4425-4982-818A-2B1A64E76691}"/>
              </a:ext>
            </a:extLst>
          </p:cNvPr>
          <p:cNvSpPr>
            <a:spLocks noGrp="1"/>
          </p:cNvSpPr>
          <p:nvPr>
            <p:ph idx="1"/>
          </p:nvPr>
        </p:nvSpPr>
        <p:spPr>
          <a:xfrm>
            <a:off x="838200" y="2133600"/>
            <a:ext cx="8229600" cy="4495800"/>
          </a:xfrm>
        </p:spPr>
        <p:txBody>
          <a:bodyPr/>
          <a:lstStyle/>
          <a:p>
            <a:r>
              <a:rPr lang="en-US" dirty="0" err="1"/>
              <a:t>StackPanel</a:t>
            </a:r>
            <a:endParaRPr lang="en-US" dirty="0"/>
          </a:p>
          <a:p>
            <a:pPr lvl="1"/>
            <a:r>
              <a:rPr lang="en-US" dirty="0"/>
              <a:t>Arranges child element into a single line that can be oriented horizontally or vertically</a:t>
            </a:r>
          </a:p>
          <a:p>
            <a:r>
              <a:rPr lang="en-US" dirty="0" err="1"/>
              <a:t>WrapPanel</a:t>
            </a:r>
            <a:endParaRPr lang="en-US" dirty="0"/>
          </a:p>
          <a:p>
            <a:pPr lvl="1"/>
            <a:r>
              <a:rPr lang="en-US" dirty="0"/>
              <a:t>Positions child elements in sequential position from left to right, breaking content to the next line at the edge of the containing box. Subsequent ordering happens sequentially from top to bottom or right to left, depending on the value of the Orientation property</a:t>
            </a:r>
          </a:p>
          <a:p>
            <a:endParaRPr lang="en-CA" dirty="0"/>
          </a:p>
        </p:txBody>
      </p:sp>
    </p:spTree>
    <p:extLst>
      <p:ext uri="{BB962C8B-B14F-4D97-AF65-F5344CB8AC3E}">
        <p14:creationId xmlns:p14="http://schemas.microsoft.com/office/powerpoint/2010/main" val="4109914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D32025-97BD-443C-870D-598970B8E73D}"/>
              </a:ext>
            </a:extLst>
          </p:cNvPr>
          <p:cNvSpPr>
            <a:spLocks noGrp="1"/>
          </p:cNvSpPr>
          <p:nvPr>
            <p:ph type="title"/>
          </p:nvPr>
        </p:nvSpPr>
        <p:spPr/>
        <p:txBody>
          <a:bodyPr/>
          <a:lstStyle/>
          <a:p>
            <a:r>
              <a:rPr lang="en-US" dirty="0"/>
              <a:t>WPF Advantages</a:t>
            </a:r>
          </a:p>
        </p:txBody>
      </p:sp>
      <p:sp>
        <p:nvSpPr>
          <p:cNvPr id="3" name="Content Placeholder 2">
            <a:extLst>
              <a:ext uri="{FF2B5EF4-FFF2-40B4-BE49-F238E27FC236}">
                <a16:creationId xmlns:a16="http://schemas.microsoft.com/office/drawing/2014/main" xmlns="" id="{2F06B167-79B3-4D50-BF14-646617A6A3EA}"/>
              </a:ext>
            </a:extLst>
          </p:cNvPr>
          <p:cNvSpPr>
            <a:spLocks noGrp="1"/>
          </p:cNvSpPr>
          <p:nvPr>
            <p:ph idx="1"/>
          </p:nvPr>
        </p:nvSpPr>
        <p:spPr>
          <a:xfrm>
            <a:off x="838200" y="2133600"/>
            <a:ext cx="8229600" cy="4267200"/>
          </a:xfrm>
        </p:spPr>
        <p:txBody>
          <a:bodyPr/>
          <a:lstStyle/>
          <a:p>
            <a:r>
              <a:rPr lang="en-US" dirty="0"/>
              <a:t>Benefit of the separation between the UI and business logic</a:t>
            </a:r>
          </a:p>
          <a:p>
            <a:pPr lvl="1"/>
            <a:r>
              <a:rPr lang="en-US" dirty="0"/>
              <a:t>Development and maintenance costs are reduced as appearance-specific markup is not tightly coupled with behavior-specific code</a:t>
            </a:r>
          </a:p>
          <a:p>
            <a:pPr lvl="1"/>
            <a:r>
              <a:rPr lang="en-US" dirty="0"/>
              <a:t>Development is more efficient as designers can design app’s appearance while developers focus on the app’s behavior</a:t>
            </a:r>
          </a:p>
          <a:p>
            <a:pPr lvl="1"/>
            <a:r>
              <a:rPr lang="en-US" dirty="0"/>
              <a:t>Globalization and localization for WPF apps is simplified </a:t>
            </a:r>
          </a:p>
        </p:txBody>
      </p:sp>
    </p:spTree>
    <p:extLst>
      <p:ext uri="{BB962C8B-B14F-4D97-AF65-F5344CB8AC3E}">
        <p14:creationId xmlns:p14="http://schemas.microsoft.com/office/powerpoint/2010/main" val="2255271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39076A-7756-4F62-8218-F8977F6B98E3}"/>
              </a:ext>
            </a:extLst>
          </p:cNvPr>
          <p:cNvSpPr>
            <a:spLocks noGrp="1"/>
          </p:cNvSpPr>
          <p:nvPr>
            <p:ph type="title"/>
          </p:nvPr>
        </p:nvSpPr>
        <p:spPr/>
        <p:txBody>
          <a:bodyPr/>
          <a:lstStyle/>
          <a:p>
            <a:r>
              <a:rPr lang="en-US" b="0" dirty="0"/>
              <a:t>Desktop Application Platforms</a:t>
            </a:r>
          </a:p>
        </p:txBody>
      </p:sp>
      <p:sp>
        <p:nvSpPr>
          <p:cNvPr id="3" name="Content Placeholder 2">
            <a:extLst>
              <a:ext uri="{FF2B5EF4-FFF2-40B4-BE49-F238E27FC236}">
                <a16:creationId xmlns:a16="http://schemas.microsoft.com/office/drawing/2014/main" xmlns="" id="{936EDA3F-1E64-435E-815E-2000B0B8CDF8}"/>
              </a:ext>
            </a:extLst>
          </p:cNvPr>
          <p:cNvSpPr>
            <a:spLocks noGrp="1"/>
          </p:cNvSpPr>
          <p:nvPr>
            <p:ph idx="1"/>
          </p:nvPr>
        </p:nvSpPr>
        <p:spPr>
          <a:xfrm>
            <a:off x="838200" y="2057400"/>
            <a:ext cx="8229600" cy="4800600"/>
          </a:xfrm>
        </p:spPr>
        <p:txBody>
          <a:bodyPr/>
          <a:lstStyle/>
          <a:p>
            <a:r>
              <a:rPr lang="en-US" sz="2000" dirty="0"/>
              <a:t>UWP, WPF and Windows Forms provide managed runtime environments, Windows Runtime for UWP, and .NET for WPF and Windows Form</a:t>
            </a:r>
          </a:p>
          <a:p>
            <a:pPr lvl="1"/>
            <a:r>
              <a:rPr lang="en-US" sz="1800" dirty="0"/>
              <a:t>UWP: </a:t>
            </a:r>
            <a:r>
              <a:rPr lang="en-US" sz="1600" dirty="0"/>
              <a:t>Use XAML markup to separate presentation from business logic. It is suitable for desktop apps that require a sophisticated UI, styles customization and graphics-intensive scenarios; has built-in support for the Fluent Design system; can be used to create desktop apps, but also support platform for Xbox, HoloLens, etc. </a:t>
            </a:r>
          </a:p>
          <a:p>
            <a:pPr lvl="1"/>
            <a:r>
              <a:rPr lang="en-US" sz="1800" dirty="0"/>
              <a:t>WPF: </a:t>
            </a:r>
            <a:r>
              <a:rPr lang="en-US" sz="1600" dirty="0"/>
              <a:t>the preferred technology for Windows desktop apps that require UI complexity, styles customization, and graphics-intensive scenarios for the desktop. WPF also takes advantage of XAML views</a:t>
            </a:r>
          </a:p>
          <a:p>
            <a:pPr lvl="1"/>
            <a:r>
              <a:rPr lang="en-US" sz="1800" dirty="0" err="1"/>
              <a:t>WinForm</a:t>
            </a:r>
            <a:r>
              <a:rPr lang="en-US" sz="1800" dirty="0"/>
              <a:t>: the first UI technology in the .NET Framework for building desktop apps. It is still a good fit for many business desktop apps. Windows Forms is easier to use and lighter weight than WPF for simple scenarios. Windows Forms does not use XAML, so later, if the app needs to Windows Phone or Windows Store, the app needs a complete re-write of the UI</a:t>
            </a:r>
          </a:p>
        </p:txBody>
      </p:sp>
    </p:spTree>
    <p:extLst>
      <p:ext uri="{BB962C8B-B14F-4D97-AF65-F5344CB8AC3E}">
        <p14:creationId xmlns:p14="http://schemas.microsoft.com/office/powerpoint/2010/main" val="4185957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E6C83A-F38B-46C6-A6AF-2139FDE67286}"/>
              </a:ext>
            </a:extLst>
          </p:cNvPr>
          <p:cNvSpPr>
            <a:spLocks noGrp="1"/>
          </p:cNvSpPr>
          <p:nvPr>
            <p:ph type="title"/>
          </p:nvPr>
        </p:nvSpPr>
        <p:spPr>
          <a:xfrm>
            <a:off x="838200" y="762000"/>
            <a:ext cx="8382000" cy="838200"/>
          </a:xfrm>
        </p:spPr>
        <p:txBody>
          <a:bodyPr/>
          <a:lstStyle/>
          <a:p>
            <a:r>
              <a:rPr lang="en-US" dirty="0"/>
              <a:t>Turn off Runtime Debug Tool in App</a:t>
            </a:r>
          </a:p>
        </p:txBody>
      </p:sp>
      <p:pic>
        <p:nvPicPr>
          <p:cNvPr id="5" name="Picture 4">
            <a:extLst>
              <a:ext uri="{FF2B5EF4-FFF2-40B4-BE49-F238E27FC236}">
                <a16:creationId xmlns:a16="http://schemas.microsoft.com/office/drawing/2014/main" xmlns="" id="{C55A397B-2589-478B-BB14-899EB1CD5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7990" y="2514600"/>
            <a:ext cx="5288422" cy="3581400"/>
          </a:xfrm>
          <a:prstGeom prst="rect">
            <a:avLst/>
          </a:prstGeom>
        </p:spPr>
      </p:pic>
    </p:spTree>
    <p:extLst>
      <p:ext uri="{BB962C8B-B14F-4D97-AF65-F5344CB8AC3E}">
        <p14:creationId xmlns:p14="http://schemas.microsoft.com/office/powerpoint/2010/main" val="704632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2"/>
          <p:cNvSpPr>
            <a:spLocks noGrp="1" noChangeArrowheads="1"/>
          </p:cNvSpPr>
          <p:nvPr>
            <p:ph type="title"/>
          </p:nvPr>
        </p:nvSpPr>
        <p:spPr/>
        <p:txBody>
          <a:bodyPr/>
          <a:lstStyle/>
          <a:p>
            <a:pPr eaLnBrk="1" hangingPunct="1"/>
            <a:r>
              <a:rPr lang="en-US"/>
              <a:t>References</a:t>
            </a:r>
          </a:p>
        </p:txBody>
      </p:sp>
      <p:sp>
        <p:nvSpPr>
          <p:cNvPr id="37891" name="Rectangle 3"/>
          <p:cNvSpPr>
            <a:spLocks noGrp="1" noChangeArrowheads="1"/>
          </p:cNvSpPr>
          <p:nvPr>
            <p:ph type="body" idx="1"/>
          </p:nvPr>
        </p:nvSpPr>
        <p:spPr>
          <a:xfrm>
            <a:off x="838200" y="2133600"/>
            <a:ext cx="8153400" cy="4648200"/>
          </a:xfrm>
        </p:spPr>
        <p:txBody>
          <a:bodyPr/>
          <a:lstStyle/>
          <a:p>
            <a:pPr eaLnBrk="1" hangingPunct="1"/>
            <a:r>
              <a:rPr lang="en-US" sz="2000" dirty="0">
                <a:hlinkClick r:id="rId2"/>
              </a:rPr>
              <a:t>http://www.wpf-tutorial.com/data-binding/hello-bound-world/</a:t>
            </a:r>
            <a:endParaRPr lang="en-US" sz="2000" dirty="0"/>
          </a:p>
          <a:p>
            <a:pPr eaLnBrk="1" hangingPunct="1"/>
            <a:r>
              <a:rPr lang="en-US" sz="2000" dirty="0"/>
              <a:t>http://www.c-sharpcorner.com/article/abc-of-wpf/</a:t>
            </a:r>
          </a:p>
          <a:p>
            <a:pPr eaLnBrk="1" hangingPunct="1"/>
            <a:r>
              <a:rPr lang="en-US" sz="2000" dirty="0">
                <a:hlinkClick r:id="rId3"/>
              </a:rPr>
              <a:t>https://docs.microsoft.com/en-us/dotnet/framework/wpf/controls/panels-overview</a:t>
            </a:r>
            <a:endParaRPr lang="en-US" sz="2000" dirty="0"/>
          </a:p>
          <a:p>
            <a:pPr eaLnBrk="1" hangingPunct="1"/>
            <a:r>
              <a:rPr lang="en-US" sz="2000" dirty="0">
                <a:hlinkClick r:id="rId4"/>
              </a:rPr>
              <a:t>https://docs.microsoft.com/en-us/dotnet/api/system.collections.objectmodel.observablecollection-1?view</a:t>
            </a:r>
            <a:r>
              <a:rPr lang="en-US" sz="2000">
                <a:hlinkClick r:id="rId4"/>
              </a:rPr>
              <a:t>=netframework-4.7.2</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a:xfrm>
            <a:off x="685800" y="762000"/>
            <a:ext cx="8534400" cy="838200"/>
          </a:xfrm>
        </p:spPr>
        <p:txBody>
          <a:bodyPr/>
          <a:lstStyle/>
          <a:p>
            <a:r>
              <a:rPr lang="en-US" sz="2800" dirty="0"/>
              <a:t>Windows Presentation Foundation(WPF)</a:t>
            </a:r>
          </a:p>
        </p:txBody>
      </p:sp>
      <p:sp>
        <p:nvSpPr>
          <p:cNvPr id="4099" name="Rectangle 3"/>
          <p:cNvSpPr>
            <a:spLocks noGrp="1" noChangeArrowheads="1"/>
          </p:cNvSpPr>
          <p:nvPr>
            <p:ph type="body" idx="1"/>
          </p:nvPr>
        </p:nvSpPr>
        <p:spPr>
          <a:xfrm>
            <a:off x="762000" y="2133600"/>
            <a:ext cx="8305800" cy="4648200"/>
          </a:xfrm>
        </p:spPr>
        <p:txBody>
          <a:bodyPr/>
          <a:lstStyle/>
          <a:p>
            <a:r>
              <a:rPr lang="en-US" sz="2400" dirty="0"/>
              <a:t>Is part of .NET Framework and was first introduced by Microsoft as part of .NET 3.0</a:t>
            </a:r>
          </a:p>
          <a:p>
            <a:r>
              <a:rPr lang="en-US" sz="2400" dirty="0"/>
              <a:t>An new graphical display system for Windows</a:t>
            </a:r>
          </a:p>
          <a:p>
            <a:r>
              <a:rPr lang="en-US" sz="2400" dirty="0"/>
              <a:t>The core of WPF is a resolution-independent and vector-based rendering engine that is built to take advantage of modern graphics hardware</a:t>
            </a:r>
          </a:p>
          <a:p>
            <a:r>
              <a:rPr lang="en-US" sz="2400" dirty="0"/>
              <a:t>Empowers rich-media (e.g., video) applications</a:t>
            </a:r>
          </a:p>
          <a:p>
            <a:r>
              <a:rPr lang="en-US" sz="2400" dirty="0"/>
              <a:t>Provides a clear separation between the UI (XAML) and business logic</a:t>
            </a:r>
          </a:p>
          <a:p>
            <a:r>
              <a:rPr lang="en-US" sz="2400" dirty="0"/>
              <a:t>Influenced by modern display technologies such as HTML, CSS and Flash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7C9F6A-E77E-4BD2-AA7C-3FE09C70B2AA}"/>
              </a:ext>
            </a:extLst>
          </p:cNvPr>
          <p:cNvSpPr>
            <a:spLocks noGrp="1"/>
          </p:cNvSpPr>
          <p:nvPr>
            <p:ph type="title"/>
          </p:nvPr>
        </p:nvSpPr>
        <p:spPr/>
        <p:txBody>
          <a:bodyPr/>
          <a:lstStyle/>
          <a:p>
            <a:r>
              <a:rPr lang="en-US" dirty="0"/>
              <a:t>WPF Key Features</a:t>
            </a:r>
          </a:p>
        </p:txBody>
      </p:sp>
      <p:sp>
        <p:nvSpPr>
          <p:cNvPr id="7" name="Content Placeholder 6">
            <a:extLst>
              <a:ext uri="{FF2B5EF4-FFF2-40B4-BE49-F238E27FC236}">
                <a16:creationId xmlns:a16="http://schemas.microsoft.com/office/drawing/2014/main" xmlns="" id="{AAAD7C59-D208-43CB-A03F-DF6613672D7F}"/>
              </a:ext>
            </a:extLst>
          </p:cNvPr>
          <p:cNvSpPr>
            <a:spLocks noGrp="1"/>
          </p:cNvSpPr>
          <p:nvPr>
            <p:ph idx="1"/>
          </p:nvPr>
        </p:nvSpPr>
        <p:spPr>
          <a:xfrm>
            <a:off x="838200" y="2133600"/>
            <a:ext cx="8229600" cy="4572000"/>
          </a:xfrm>
        </p:spPr>
        <p:txBody>
          <a:bodyPr/>
          <a:lstStyle/>
          <a:p>
            <a:r>
              <a:rPr lang="en-US" sz="2000" dirty="0"/>
              <a:t>A -&gt; Anywhere execution (XMAL)</a:t>
            </a:r>
          </a:p>
          <a:p>
            <a:pPr lvl="1"/>
            <a:r>
              <a:rPr lang="en-US" sz="2000" dirty="0"/>
              <a:t> UI designed in WPF can be used for Browser based apps</a:t>
            </a:r>
          </a:p>
          <a:p>
            <a:r>
              <a:rPr lang="en-US" sz="2000" dirty="0"/>
              <a:t>B -&gt; Data Bindings</a:t>
            </a:r>
          </a:p>
          <a:p>
            <a:r>
              <a:rPr lang="en-US" sz="2000" dirty="0"/>
              <a:t>C -&gt; Common Look and Feel (Styles)</a:t>
            </a:r>
          </a:p>
          <a:p>
            <a:r>
              <a:rPr lang="en-US" sz="2000" dirty="0"/>
              <a:t>D -&gt; Declarative programming</a:t>
            </a:r>
          </a:p>
          <a:p>
            <a:r>
              <a:rPr lang="en-US" sz="2000" dirty="0"/>
              <a:t>E -&gt; Expression Blend and Animation</a:t>
            </a:r>
          </a:p>
          <a:p>
            <a:r>
              <a:rPr lang="en-US" sz="2000" dirty="0"/>
              <a:t>F -&gt; Faster execution (Hardware Rendering)</a:t>
            </a:r>
          </a:p>
          <a:p>
            <a:pPr lvl="1"/>
            <a:r>
              <a:rPr lang="en-US" sz="1600" dirty="0"/>
              <a:t>WPF internally uses DirectX which performs Hardware rendering whereas </a:t>
            </a:r>
            <a:r>
              <a:rPr lang="en-US" sz="1600" dirty="0" err="1"/>
              <a:t>WinForm</a:t>
            </a:r>
            <a:r>
              <a:rPr lang="en-US" sz="1600" dirty="0"/>
              <a:t> uses GDI (Graphical Data Interface) which performs software rendering</a:t>
            </a:r>
          </a:p>
          <a:p>
            <a:r>
              <a:rPr lang="en-US" sz="2000" dirty="0"/>
              <a:t>G -&gt; Graphic Independency (DIP)</a:t>
            </a:r>
          </a:p>
          <a:p>
            <a:pPr lvl="1"/>
            <a:r>
              <a:rPr lang="en-US" sz="1600" dirty="0"/>
              <a:t>WPF works on DIP (Device Independent Pixel) 1 DIP=1/96 </a:t>
            </a:r>
            <a:r>
              <a:rPr lang="en-US" sz="1600" dirty="0" err="1"/>
              <a:t>th</a:t>
            </a:r>
            <a:r>
              <a:rPr lang="en-US" sz="1600" dirty="0"/>
              <a:t> of Inch. It basically relates itself directly with the size of screen. In other words, it is resolution independent.</a:t>
            </a:r>
          </a:p>
        </p:txBody>
      </p:sp>
    </p:spTree>
    <p:extLst>
      <p:ext uri="{BB962C8B-B14F-4D97-AF65-F5344CB8AC3E}">
        <p14:creationId xmlns:p14="http://schemas.microsoft.com/office/powerpoint/2010/main" val="3623819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5DE725-3D3A-4809-B6C3-0E1E6B1D2063}"/>
              </a:ext>
            </a:extLst>
          </p:cNvPr>
          <p:cNvSpPr>
            <a:spLocks noGrp="1"/>
          </p:cNvSpPr>
          <p:nvPr>
            <p:ph type="title"/>
          </p:nvPr>
        </p:nvSpPr>
        <p:spPr>
          <a:xfrm>
            <a:off x="685800" y="762000"/>
            <a:ext cx="8458200" cy="1066800"/>
          </a:xfrm>
        </p:spPr>
        <p:txBody>
          <a:bodyPr/>
          <a:lstStyle/>
          <a:p>
            <a:pPr algn="ctr"/>
            <a:r>
              <a:rPr lang="en-US" sz="3200" dirty="0"/>
              <a:t>Extensible Application Markup Language (XAML)</a:t>
            </a:r>
          </a:p>
        </p:txBody>
      </p:sp>
      <p:sp>
        <p:nvSpPr>
          <p:cNvPr id="3" name="Content Placeholder 2">
            <a:extLst>
              <a:ext uri="{FF2B5EF4-FFF2-40B4-BE49-F238E27FC236}">
                <a16:creationId xmlns:a16="http://schemas.microsoft.com/office/drawing/2014/main" xmlns="" id="{9639E3BB-FE30-43DA-905E-366164FCA007}"/>
              </a:ext>
            </a:extLst>
          </p:cNvPr>
          <p:cNvSpPr>
            <a:spLocks noGrp="1"/>
          </p:cNvSpPr>
          <p:nvPr>
            <p:ph idx="1"/>
          </p:nvPr>
        </p:nvSpPr>
        <p:spPr>
          <a:xfrm>
            <a:off x="838200" y="2133600"/>
            <a:ext cx="8153400" cy="1981200"/>
          </a:xfrm>
        </p:spPr>
        <p:txBody>
          <a:bodyPr/>
          <a:lstStyle/>
          <a:p>
            <a:r>
              <a:rPr lang="en-US" dirty="0"/>
              <a:t> XML-based declarative language</a:t>
            </a:r>
          </a:p>
          <a:p>
            <a:pPr lvl="1"/>
            <a:r>
              <a:rPr lang="en-US" dirty="0"/>
              <a:t>A declarative language says “what”</a:t>
            </a:r>
          </a:p>
          <a:p>
            <a:pPr lvl="1"/>
            <a:r>
              <a:rPr lang="en-US" dirty="0"/>
              <a:t>An imperative language says “how”</a:t>
            </a:r>
          </a:p>
          <a:p>
            <a:r>
              <a:rPr lang="en-US" dirty="0"/>
              <a:t>Is used to describe UI elements </a:t>
            </a:r>
          </a:p>
        </p:txBody>
      </p:sp>
      <p:pic>
        <p:nvPicPr>
          <p:cNvPr id="5" name="Picture 4" descr="A screenshot of a cell phone&#10;&#10;Description automatically generated">
            <a:extLst>
              <a:ext uri="{FF2B5EF4-FFF2-40B4-BE49-F238E27FC236}">
                <a16:creationId xmlns:a16="http://schemas.microsoft.com/office/drawing/2014/main" xmlns="" id="{190B8BD9-C469-4702-B2FC-AA1BB31712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38808" y="3942986"/>
            <a:ext cx="6830549" cy="2876204"/>
          </a:xfrm>
          <a:prstGeom prst="rect">
            <a:avLst/>
          </a:prstGeom>
        </p:spPr>
      </p:pic>
    </p:spTree>
    <p:extLst>
      <p:ext uri="{BB962C8B-B14F-4D97-AF65-F5344CB8AC3E}">
        <p14:creationId xmlns:p14="http://schemas.microsoft.com/office/powerpoint/2010/main" val="392266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3E7C2B-92FF-4CDF-9347-CDA32C7A4F67}"/>
              </a:ext>
            </a:extLst>
          </p:cNvPr>
          <p:cNvSpPr>
            <a:spLocks noGrp="1"/>
          </p:cNvSpPr>
          <p:nvPr>
            <p:ph type="title"/>
          </p:nvPr>
        </p:nvSpPr>
        <p:spPr/>
        <p:txBody>
          <a:bodyPr/>
          <a:lstStyle/>
          <a:p>
            <a:r>
              <a:rPr lang="en-US" dirty="0"/>
              <a:t>Create User Interface with XAML</a:t>
            </a:r>
          </a:p>
        </p:txBody>
      </p:sp>
      <p:pic>
        <p:nvPicPr>
          <p:cNvPr id="7" name="Picture 6" descr="A screenshot of text&#10;&#10;Description automatically generated">
            <a:extLst>
              <a:ext uri="{FF2B5EF4-FFF2-40B4-BE49-F238E27FC236}">
                <a16:creationId xmlns:a16="http://schemas.microsoft.com/office/drawing/2014/main" xmlns="" id="{EE5A85A2-EA7D-4F21-A687-F2F7894F5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133600"/>
            <a:ext cx="7048500" cy="4318576"/>
          </a:xfrm>
          <a:prstGeom prst="rect">
            <a:avLst/>
          </a:prstGeom>
        </p:spPr>
      </p:pic>
    </p:spTree>
    <p:extLst>
      <p:ext uri="{BB962C8B-B14F-4D97-AF65-F5344CB8AC3E}">
        <p14:creationId xmlns:p14="http://schemas.microsoft.com/office/powerpoint/2010/main" val="10169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C65688-2AB1-41BD-842C-E9EE428C54A2}"/>
              </a:ext>
            </a:extLst>
          </p:cNvPr>
          <p:cNvSpPr>
            <a:spLocks noGrp="1"/>
          </p:cNvSpPr>
          <p:nvPr>
            <p:ph type="title"/>
          </p:nvPr>
        </p:nvSpPr>
        <p:spPr/>
        <p:txBody>
          <a:bodyPr/>
          <a:lstStyle/>
          <a:p>
            <a:r>
              <a:rPr lang="en-US" dirty="0"/>
              <a:t>Work with Elements and Attributes</a:t>
            </a:r>
          </a:p>
        </p:txBody>
      </p:sp>
      <p:pic>
        <p:nvPicPr>
          <p:cNvPr id="5" name="Picture 4" descr="A screenshot of a cell phone&#10;&#10;Description automatically generated">
            <a:extLst>
              <a:ext uri="{FF2B5EF4-FFF2-40B4-BE49-F238E27FC236}">
                <a16:creationId xmlns:a16="http://schemas.microsoft.com/office/drawing/2014/main" xmlns="" id="{006D1F13-E0CB-4E86-B02D-5152403B10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643" y="2133600"/>
            <a:ext cx="4343400" cy="2919334"/>
          </a:xfrm>
          <a:prstGeom prst="rect">
            <a:avLst/>
          </a:prstGeom>
        </p:spPr>
      </p:pic>
      <p:pic>
        <p:nvPicPr>
          <p:cNvPr id="7" name="Picture 6" descr="A close up of a map&#10;&#10;Description automatically generated">
            <a:extLst>
              <a:ext uri="{FF2B5EF4-FFF2-40B4-BE49-F238E27FC236}">
                <a16:creationId xmlns:a16="http://schemas.microsoft.com/office/drawing/2014/main" xmlns="" id="{BA313140-9152-4947-8D8B-F7912D15F1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400" y="3124200"/>
            <a:ext cx="5029200" cy="3676650"/>
          </a:xfrm>
          <a:prstGeom prst="rect">
            <a:avLst/>
          </a:prstGeom>
        </p:spPr>
      </p:pic>
      <p:sp>
        <p:nvSpPr>
          <p:cNvPr id="8" name="Rectangle 7">
            <a:extLst>
              <a:ext uri="{FF2B5EF4-FFF2-40B4-BE49-F238E27FC236}">
                <a16:creationId xmlns:a16="http://schemas.microsoft.com/office/drawing/2014/main" xmlns="" id="{71FF0773-8AFA-4440-8B61-75229427A917}"/>
              </a:ext>
            </a:extLst>
          </p:cNvPr>
          <p:cNvSpPr/>
          <p:nvPr/>
        </p:nvSpPr>
        <p:spPr bwMode="auto">
          <a:xfrm>
            <a:off x="4343400" y="5052934"/>
            <a:ext cx="4648200" cy="1424066"/>
          </a:xfrm>
          <a:prstGeom prst="rect">
            <a:avLst/>
          </a:prstGeom>
          <a:noFill/>
          <a:ln w="25400" cap="flat" cmpd="sng" algn="ctr">
            <a:solidFill>
              <a:srgbClr val="11111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TextBox 8">
            <a:extLst>
              <a:ext uri="{FF2B5EF4-FFF2-40B4-BE49-F238E27FC236}">
                <a16:creationId xmlns:a16="http://schemas.microsoft.com/office/drawing/2014/main" xmlns="" id="{947AA700-87E9-451F-A1F8-F780073AF349}"/>
              </a:ext>
            </a:extLst>
          </p:cNvPr>
          <p:cNvSpPr txBox="1"/>
          <p:nvPr/>
        </p:nvSpPr>
        <p:spPr>
          <a:xfrm>
            <a:off x="1327584" y="5726668"/>
            <a:ext cx="2056973" cy="369332"/>
          </a:xfrm>
          <a:prstGeom prst="rect">
            <a:avLst/>
          </a:prstGeom>
          <a:noFill/>
        </p:spPr>
        <p:txBody>
          <a:bodyPr wrap="none" rtlCol="0">
            <a:spAutoFit/>
          </a:bodyPr>
          <a:lstStyle/>
          <a:p>
            <a:r>
              <a:rPr lang="en-US" dirty="0"/>
              <a:t>Property elements</a:t>
            </a:r>
          </a:p>
        </p:txBody>
      </p:sp>
      <p:sp>
        <p:nvSpPr>
          <p:cNvPr id="10" name="Arrow: Right 9">
            <a:extLst>
              <a:ext uri="{FF2B5EF4-FFF2-40B4-BE49-F238E27FC236}">
                <a16:creationId xmlns:a16="http://schemas.microsoft.com/office/drawing/2014/main" xmlns="" id="{E8F8A554-C912-4160-802F-F256F4234300}"/>
              </a:ext>
            </a:extLst>
          </p:cNvPr>
          <p:cNvSpPr/>
          <p:nvPr/>
        </p:nvSpPr>
        <p:spPr bwMode="auto">
          <a:xfrm>
            <a:off x="3444878" y="5791200"/>
            <a:ext cx="746121" cy="30479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85430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836887-F156-46BB-B7A8-BF6C64DF366A}"/>
              </a:ext>
            </a:extLst>
          </p:cNvPr>
          <p:cNvSpPr>
            <a:spLocks noGrp="1"/>
          </p:cNvSpPr>
          <p:nvPr>
            <p:ph type="title"/>
          </p:nvPr>
        </p:nvSpPr>
        <p:spPr/>
        <p:txBody>
          <a:bodyPr/>
          <a:lstStyle/>
          <a:p>
            <a:r>
              <a:rPr lang="en-US" dirty="0"/>
              <a:t>An XAML Example of WPF App</a:t>
            </a:r>
          </a:p>
        </p:txBody>
      </p:sp>
      <p:pic>
        <p:nvPicPr>
          <p:cNvPr id="11" name="Picture 10">
            <a:extLst>
              <a:ext uri="{FF2B5EF4-FFF2-40B4-BE49-F238E27FC236}">
                <a16:creationId xmlns:a16="http://schemas.microsoft.com/office/drawing/2014/main" xmlns="" id="{B7451D39-B48E-459B-91CD-7981A11562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2438400"/>
            <a:ext cx="8957996" cy="3778674"/>
          </a:xfrm>
          <a:prstGeom prst="rect">
            <a:avLst/>
          </a:prstGeom>
        </p:spPr>
      </p:pic>
    </p:spTree>
    <p:extLst>
      <p:ext uri="{BB962C8B-B14F-4D97-AF65-F5344CB8AC3E}">
        <p14:creationId xmlns:p14="http://schemas.microsoft.com/office/powerpoint/2010/main" val="2164617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8D5B61-1235-4CD6-B257-E65F869FCCB0}"/>
              </a:ext>
            </a:extLst>
          </p:cNvPr>
          <p:cNvSpPr>
            <a:spLocks noGrp="1"/>
          </p:cNvSpPr>
          <p:nvPr>
            <p:ph type="title"/>
          </p:nvPr>
        </p:nvSpPr>
        <p:spPr/>
        <p:txBody>
          <a:bodyPr/>
          <a:lstStyle/>
          <a:p>
            <a:r>
              <a:rPr lang="en-US" dirty="0"/>
              <a:t>Take a closer look at XMAL</a:t>
            </a:r>
          </a:p>
        </p:txBody>
      </p:sp>
      <p:pic>
        <p:nvPicPr>
          <p:cNvPr id="5" name="Picture 4" descr="A screenshot of a social media post&#10;&#10;Description automatically generated">
            <a:extLst>
              <a:ext uri="{FF2B5EF4-FFF2-40B4-BE49-F238E27FC236}">
                <a16:creationId xmlns:a16="http://schemas.microsoft.com/office/drawing/2014/main" xmlns="" id="{5CAF7C76-F232-448A-A8C6-5FABDF04AB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516" y="1676400"/>
            <a:ext cx="8674968" cy="5164183"/>
          </a:xfrm>
          <a:prstGeom prst="rect">
            <a:avLst/>
          </a:prstGeom>
        </p:spPr>
      </p:pic>
    </p:spTree>
    <p:extLst>
      <p:ext uri="{BB962C8B-B14F-4D97-AF65-F5344CB8AC3E}">
        <p14:creationId xmlns:p14="http://schemas.microsoft.com/office/powerpoint/2010/main" val="3570509075"/>
      </p:ext>
    </p:extLst>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Capsules</Template>
  <TotalTime>14555</TotalTime>
  <Words>975</Words>
  <Application>Microsoft Office PowerPoint</Application>
  <PresentationFormat>On-screen Show (4:3)</PresentationFormat>
  <Paragraphs>94</Paragraphs>
  <Slides>21</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Times New Roman</vt:lpstr>
      <vt:lpstr>Wingdings</vt:lpstr>
      <vt:lpstr>Wingdings 2</vt:lpstr>
      <vt:lpstr>Capsules</vt:lpstr>
      <vt:lpstr>1_Capsules</vt:lpstr>
      <vt:lpstr>PowerPoint Presentation</vt:lpstr>
      <vt:lpstr>Desktop Application Platforms</vt:lpstr>
      <vt:lpstr>Windows Presentation Foundation(WPF)</vt:lpstr>
      <vt:lpstr>WPF Key Features</vt:lpstr>
      <vt:lpstr>Extensible Application Markup Language (XAML)</vt:lpstr>
      <vt:lpstr>Create User Interface with XAML</vt:lpstr>
      <vt:lpstr>Work with Elements and Attributes</vt:lpstr>
      <vt:lpstr>An XAML Example of WPF App</vt:lpstr>
      <vt:lpstr>Take a closer look at XMAL</vt:lpstr>
      <vt:lpstr>Routed Events</vt:lpstr>
      <vt:lpstr>Styles of XAML</vt:lpstr>
      <vt:lpstr>Style Example</vt:lpstr>
      <vt:lpstr>Style Example(Con’t)</vt:lpstr>
      <vt:lpstr>Resource Dictionary </vt:lpstr>
      <vt:lpstr>Controls of WPF(1/2)</vt:lpstr>
      <vt:lpstr>Controls of WPF(2/2)</vt:lpstr>
      <vt:lpstr>Layout Containers (1/2)</vt:lpstr>
      <vt:lpstr>Layout Containers (2/2)</vt:lpstr>
      <vt:lpstr>WPF Advantages</vt:lpstr>
      <vt:lpstr>Turn off Runtime Debug Tool in App</vt:lpstr>
      <vt:lpstr>References</vt:lpstr>
    </vt:vector>
  </TitlesOfParts>
  <Company>CentennialCollege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Advanced</dc:title>
  <dc:creator>ILIA</dc:creator>
  <cp:lastModifiedBy>sujeet</cp:lastModifiedBy>
  <cp:revision>573</cp:revision>
  <dcterms:created xsi:type="dcterms:W3CDTF">2008-09-10T01:32:08Z</dcterms:created>
  <dcterms:modified xsi:type="dcterms:W3CDTF">2020-02-02T22:39:21Z</dcterms:modified>
</cp:coreProperties>
</file>