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927" r:id="rId2"/>
  </p:sldMasterIdLst>
  <p:notesMasterIdLst>
    <p:notesMasterId r:id="rId21"/>
  </p:notesMasterIdLst>
  <p:sldIdLst>
    <p:sldId id="451" r:id="rId3"/>
    <p:sldId id="469" r:id="rId4"/>
    <p:sldId id="470" r:id="rId5"/>
    <p:sldId id="388" r:id="rId6"/>
    <p:sldId id="477" r:id="rId7"/>
    <p:sldId id="387" r:id="rId8"/>
    <p:sldId id="478" r:id="rId9"/>
    <p:sldId id="481" r:id="rId10"/>
    <p:sldId id="482" r:id="rId11"/>
    <p:sldId id="380" r:id="rId12"/>
    <p:sldId id="392" r:id="rId13"/>
    <p:sldId id="461" r:id="rId14"/>
    <p:sldId id="483" r:id="rId15"/>
    <p:sldId id="475" r:id="rId16"/>
    <p:sldId id="465" r:id="rId17"/>
    <p:sldId id="466" r:id="rId18"/>
    <p:sldId id="467" r:id="rId19"/>
    <p:sldId id="310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" initials="CE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000000"/>
    <a:srgbClr val="3333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5-08-01T16:59:26.960" idx="8">
    <p:pos x="10" y="10"/>
    <p:text>Global comments:
1. Is it okay that the title slides have a purple background?
2. The titles on every slide (including the first slide) are in navy blue, instead of black - okay?
3. The bullets (acual bullet icon) on every other slide are in navy blue - okay?
4. Also, please note that the 'g' in Oracle 10g  in the footer is not italicized (I don't think it can be).
Global to this PPT: Please note that the figure slides have the figure caption as slide title, not heading  - okay? (The individual slides are commented.)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981DA-89E8-49AA-9E0A-AB6FCC4B72DD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D96D2-8EAB-4BD1-A555-E720BE28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72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A1CA51-E80C-450D-AB1A-EFE254D510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717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en-US" sz="240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en-US" sz="240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2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204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C81670AA-E246-40EA-BF2B-45D2491BA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EDD5C-EEDA-49E1-8865-F742EF5E4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50546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82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3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 dirty="0"/>
              <a:t>Programming 3</a:t>
            </a:r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E0611EBC-8564-4D30-AF19-EE0918B16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66800" y="8382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Advanced GUI Programming</a:t>
            </a:r>
          </a:p>
        </p:txBody>
      </p:sp>
    </p:spTree>
    <p:extLst>
      <p:ext uri="{BB962C8B-B14F-4D97-AF65-F5344CB8AC3E}">
        <p14:creationId xmlns:p14="http://schemas.microsoft.com/office/powerpoint/2010/main" val="291461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133600"/>
            <a:ext cx="7924800" cy="4038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r>
              <a:rPr lang="en-US" dirty="0"/>
              <a:t>Programming 3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B73AF-DB4B-49FE-8CDD-ED99216B890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5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8B2E-9511-449F-BD46-B2DACC09AC34}" type="datetime1">
              <a:rPr lang="en-US" sz="1100" smtClean="0">
                <a:solidFill>
                  <a:schemeClr val="tx2"/>
                </a:solidFill>
              </a:rPr>
              <a:pPr/>
              <a:t>2/2/2020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7F38F7-A199-432E-89EE-8998C7C3E9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65978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 userDrawn="1"/>
        </p:nvGrpSpPr>
        <p:grpSpPr bwMode="auto">
          <a:xfrm>
            <a:off x="0" y="0"/>
            <a:ext cx="7620000" cy="62484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7172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173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 userDrawn="1"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7175" name="AutoShape 7"/>
              <p:cNvSpPr>
                <a:spLocks noChangeArrowheads="1"/>
              </p:cNvSpPr>
              <p:nvPr userDrawn="1"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176" name="AutoShape 8"/>
              <p:cNvSpPr>
                <a:spLocks noChangeArrowheads="1"/>
              </p:cNvSpPr>
              <p:nvPr userDrawn="1"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62000"/>
            <a:ext cx="7924800" cy="838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133600"/>
            <a:ext cx="78486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465B1EF5-585F-493A-BF02-EB55A76279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16" r:id="rId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 userDrawn="1"/>
        </p:nvGrpSpPr>
        <p:grpSpPr bwMode="auto">
          <a:xfrm>
            <a:off x="0" y="0"/>
            <a:ext cx="8686800" cy="6248400"/>
            <a:chOff x="0" y="0"/>
            <a:chExt cx="5472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7172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173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1033" name="Group 6"/>
            <p:cNvGrpSpPr>
              <a:grpSpLocks/>
            </p:cNvGrpSpPr>
            <p:nvPr userDrawn="1"/>
          </p:nvGrpSpPr>
          <p:grpSpPr bwMode="auto">
            <a:xfrm>
              <a:off x="472" y="1159"/>
              <a:ext cx="5000" cy="201"/>
              <a:chOff x="472" y="1159"/>
              <a:chExt cx="5000" cy="201"/>
            </a:xfrm>
          </p:grpSpPr>
          <p:sp>
            <p:nvSpPr>
              <p:cNvPr id="7175" name="AutoShape 7"/>
              <p:cNvSpPr>
                <a:spLocks noChangeArrowheads="1"/>
              </p:cNvSpPr>
              <p:nvPr userDrawn="1"/>
            </p:nvSpPr>
            <p:spPr bwMode="auto">
              <a:xfrm>
                <a:off x="720" y="1159"/>
                <a:ext cx="4752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176" name="AutoShape 8"/>
              <p:cNvSpPr>
                <a:spLocks noChangeArrowheads="1"/>
              </p:cNvSpPr>
              <p:nvPr userDrawn="1"/>
            </p:nvSpPr>
            <p:spPr bwMode="auto">
              <a:xfrm flipH="1">
                <a:off x="472" y="1159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62000"/>
            <a:ext cx="7924800" cy="838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057400"/>
            <a:ext cx="7848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</a:defRPr>
            </a:lvl1pPr>
          </a:lstStyle>
          <a:p>
            <a:pPr algn="r">
              <a:defRPr/>
            </a:pPr>
            <a:r>
              <a:rPr lang="en-US" dirty="0"/>
              <a:t>Programming 3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3A805A2-6D28-427A-86AF-4859674CC79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86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objectmodel.observablecollection-1?view=netframework-4.7.2" TargetMode="External"/><Relationship Id="rId2" Type="http://schemas.openxmlformats.org/officeDocument/2006/relationships/hyperlink" Target="http://www.wpf-tutorial.com/data-binding/hello-bound-worl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457200"/>
            <a:ext cx="7848600" cy="13716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Programming III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363" name="TextBox 4"/>
          <p:cNvSpPr txBox="1">
            <a:spLocks noChangeArrowheads="1"/>
          </p:cNvSpPr>
          <p:nvPr/>
        </p:nvSpPr>
        <p:spPr bwMode="auto">
          <a:xfrm>
            <a:off x="2743200" y="1685924"/>
            <a:ext cx="3581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Centennial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College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Week#5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2020 Winter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5342" y="4267200"/>
            <a:ext cx="292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Topic: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</a:rPr>
              <a:t>WPF Data Binding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C48A14-FB4D-4393-80CD-754034F39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Binding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050B02-B9A9-4C6C-85F0-910BA04C6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8229600" cy="762000"/>
          </a:xfrm>
        </p:spPr>
        <p:txBody>
          <a:bodyPr/>
          <a:lstStyle/>
          <a:p>
            <a:r>
              <a:rPr lang="en-US" sz="2400" dirty="0"/>
              <a:t>Data Binding supports several binding mode between the target and source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278E1B3D-B404-4F62-ADC5-5E105BEC4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072588"/>
              </p:ext>
            </p:extLst>
          </p:nvPr>
        </p:nvGraphicFramePr>
        <p:xfrm>
          <a:off x="990600" y="2971800"/>
          <a:ext cx="8001000" cy="388686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xmlns="" val="1787546923"/>
                    </a:ext>
                  </a:extLst>
                </a:gridCol>
                <a:gridCol w="5600700">
                  <a:extLst>
                    <a:ext uri="{9D8B030D-6E8A-4147-A177-3AD203B41FA5}">
                      <a16:colId xmlns:a16="http://schemas.microsoft.com/office/drawing/2014/main" xmlns="" val="3416853927"/>
                    </a:ext>
                  </a:extLst>
                </a:gridCol>
              </a:tblGrid>
              <a:tr h="552891">
                <a:tc>
                  <a:txBody>
                    <a:bodyPr/>
                    <a:lstStyle/>
                    <a:p>
                      <a:r>
                        <a:rPr lang="en-US" sz="1600" dirty="0"/>
                        <a:t>Binding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2777342"/>
                  </a:ext>
                </a:extLst>
              </a:tr>
              <a:tr h="666309">
                <a:tc>
                  <a:txBody>
                    <a:bodyPr/>
                    <a:lstStyle/>
                    <a:p>
                      <a:r>
                        <a:rPr lang="en-US" sz="1600" dirty="0"/>
                        <a:t>One-time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Binding goes from the source to the target and occurs only once when the app is started or the data context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6462825"/>
                  </a:ext>
                </a:extLst>
              </a:tr>
              <a:tr h="1090096">
                <a:tc>
                  <a:txBody>
                    <a:bodyPr/>
                    <a:lstStyle/>
                    <a:p>
                      <a:r>
                        <a:rPr lang="en-US" sz="1600" dirty="0"/>
                        <a:t>One-way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Binding goes from the source to the target. This is useful for read-only data, because it is not possible to change the data from UI. To get updates to the UI, the source must implement the interface </a:t>
                      </a:r>
                      <a:r>
                        <a:rPr lang="en-US" sz="1600" i="1" dirty="0" err="1"/>
                        <a:t>INotifyPropertyChanged</a:t>
                      </a:r>
                      <a:endParaRPr lang="en-U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2757727"/>
                  </a:ext>
                </a:extLst>
              </a:tr>
              <a:tr h="510766">
                <a:tc>
                  <a:txBody>
                    <a:bodyPr/>
                    <a:lstStyle/>
                    <a:p>
                      <a:r>
                        <a:rPr lang="en-US" sz="1600" dirty="0"/>
                        <a:t>Two-way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user can make changes to the data from the UI. Binding occurs in both directions. The source needs to implement read/write properties so that changes can be updated from the UI to the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1403223"/>
                  </a:ext>
                </a:extLst>
              </a:tr>
              <a:tr h="510766">
                <a:tc>
                  <a:txBody>
                    <a:bodyPr/>
                    <a:lstStyle/>
                    <a:p>
                      <a:r>
                        <a:rPr lang="en-US" sz="1600" dirty="0"/>
                        <a:t>One-way-to-source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If the target property changes, the source object is updated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7721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866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140A34-D6CA-450D-A838-757DD8D2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Binding Mode(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CAE1262-6436-47C9-AD89-5DB4E8145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769" y="2590800"/>
            <a:ext cx="6610461" cy="2057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28144C-0CE4-4A25-B3AB-A8AAD5E5DF13}"/>
              </a:ext>
            </a:extLst>
          </p:cNvPr>
          <p:cNvSpPr txBox="1"/>
          <p:nvPr/>
        </p:nvSpPr>
        <p:spPr>
          <a:xfrm>
            <a:off x="1371600" y="5500300"/>
            <a:ext cx="5620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https://docs.microsoft.com/en-us/dotnet/desktop-wpf/data/data-binding-overview</a:t>
            </a:r>
          </a:p>
        </p:txBody>
      </p:sp>
    </p:spTree>
    <p:extLst>
      <p:ext uri="{BB962C8B-B14F-4D97-AF65-F5344CB8AC3E}">
        <p14:creationId xmlns:p14="http://schemas.microsoft.com/office/powerpoint/2010/main" val="2549730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2460CE-4004-4DB8-B7C1-195DEA14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 err="1"/>
              <a:t>INotifyPropertyChanged</a:t>
            </a:r>
            <a:r>
              <a:rPr lang="en-CA" dirty="0"/>
              <a:t>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9439C1-84B1-4511-82B1-785060FD5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133600"/>
            <a:ext cx="8229600" cy="4495800"/>
          </a:xfrm>
        </p:spPr>
        <p:txBody>
          <a:bodyPr/>
          <a:lstStyle/>
          <a:p>
            <a:r>
              <a:rPr lang="en-US" sz="2400" dirty="0"/>
              <a:t>The interface is in </a:t>
            </a:r>
            <a:r>
              <a:rPr lang="en-US" sz="2400" b="1" i="1" dirty="0" err="1"/>
              <a:t>System.ComponentModel</a:t>
            </a:r>
            <a:endParaRPr lang="en-US" sz="2400" b="1" i="1" dirty="0"/>
          </a:p>
          <a:p>
            <a:endParaRPr lang="en-US" sz="2400" dirty="0"/>
          </a:p>
          <a:p>
            <a:r>
              <a:rPr lang="en-US" sz="2400" dirty="0"/>
              <a:t>In order to facilitate two-way binding, the underlying class must implement </a:t>
            </a:r>
            <a:r>
              <a:rPr lang="en-US" sz="2400" b="1" i="1" dirty="0" err="1"/>
              <a:t>INotifyPropertyChanged</a:t>
            </a:r>
            <a:endParaRPr lang="en-US" sz="2400" b="1" i="1" dirty="0"/>
          </a:p>
          <a:p>
            <a:endParaRPr lang="en-US" sz="2400" dirty="0"/>
          </a:p>
          <a:p>
            <a:r>
              <a:rPr lang="en-US" sz="2400" dirty="0"/>
              <a:t>If a class implements </a:t>
            </a:r>
            <a:r>
              <a:rPr lang="en-US" sz="2400" b="1" i="1" dirty="0" err="1"/>
              <a:t>INotifyPropertyChanged</a:t>
            </a:r>
            <a:r>
              <a:rPr lang="en-US" sz="2400" dirty="0"/>
              <a:t>, it will raise a property changed event to notify UI when its property changes</a:t>
            </a:r>
          </a:p>
        </p:txBody>
      </p:sp>
    </p:spTree>
    <p:extLst>
      <p:ext uri="{BB962C8B-B14F-4D97-AF65-F5344CB8AC3E}">
        <p14:creationId xmlns:p14="http://schemas.microsoft.com/office/powerpoint/2010/main" val="2723767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10F649-4A17-4F02-8B57-F74F39998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 Example of implementation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xmlns="" id="{5AF87895-0733-4171-AFBB-EEB4028569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1" y="2208945"/>
            <a:ext cx="5791200" cy="456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87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983EF-F315-4C00-8B88-D4B67882D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ObservableCollection</a:t>
            </a:r>
            <a:r>
              <a:rPr lang="en-US" dirty="0"/>
              <a:t>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3850C5-4C12-4DFF-9402-836480E74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191000"/>
            <a:ext cx="8534400" cy="2438399"/>
          </a:xfrm>
        </p:spPr>
        <p:txBody>
          <a:bodyPr/>
          <a:lstStyle/>
          <a:p>
            <a:r>
              <a:rPr lang="en-US" sz="2400" dirty="0"/>
              <a:t>Collection changed only fires for add/remove/replace/clear</a:t>
            </a:r>
          </a:p>
          <a:p>
            <a:pPr lvl="1"/>
            <a:r>
              <a:rPr lang="en-US" sz="2000" dirty="0"/>
              <a:t>Not for individual object change</a:t>
            </a:r>
          </a:p>
          <a:p>
            <a:r>
              <a:rPr lang="en-US" sz="2400" dirty="0" err="1"/>
              <a:t>ObservableCollection</a:t>
            </a:r>
            <a:r>
              <a:rPr lang="en-US" sz="2400" dirty="0"/>
              <a:t>&lt;T&gt; predefines class for this</a:t>
            </a:r>
          </a:p>
          <a:p>
            <a:r>
              <a:rPr lang="en-US" sz="2400" dirty="0"/>
              <a:t>In general, any modifiable collection you are going to bind to should be </a:t>
            </a:r>
            <a:r>
              <a:rPr lang="en-US" sz="2400" dirty="0" err="1"/>
              <a:t>ObserverableCollection</a:t>
            </a:r>
            <a:r>
              <a:rPr lang="en-US" sz="2400" dirty="0"/>
              <a:t>&lt;T&gt;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7A3C2DEB-2836-4997-8F63-77658B6AB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209800"/>
            <a:ext cx="5703121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9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094453-E453-4D19-8595-A334DC78F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1271A4-0066-4D29-83D3-F07C2A74F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600"/>
            <a:ext cx="8229600" cy="4724400"/>
          </a:xfrm>
        </p:spPr>
        <p:txBody>
          <a:bodyPr/>
          <a:lstStyle/>
          <a:p>
            <a:r>
              <a:rPr lang="en-CA" dirty="0"/>
              <a:t>It is used to display and edit data using rows and columns</a:t>
            </a:r>
          </a:p>
          <a:p>
            <a:pPr lvl="1"/>
            <a:r>
              <a:rPr lang="en-US" b="1" i="1" dirty="0" err="1"/>
              <a:t>ItemSource</a:t>
            </a:r>
            <a:r>
              <a:rPr lang="en-US" b="1" i="1" dirty="0"/>
              <a:t> </a:t>
            </a:r>
            <a:r>
              <a:rPr lang="en-US" dirty="0"/>
              <a:t>property is the key to data binding</a:t>
            </a:r>
          </a:p>
          <a:p>
            <a:pPr lvl="1"/>
            <a:r>
              <a:rPr lang="en-US" dirty="0"/>
              <a:t>By default, the </a:t>
            </a:r>
            <a:r>
              <a:rPr lang="en-US" b="1" i="1" dirty="0" err="1"/>
              <a:t>AutoGenerateColumns</a:t>
            </a:r>
            <a:r>
              <a:rPr lang="en-US" dirty="0"/>
              <a:t> property of DataGrid is true, therefore all public properties of the underlying class are represented as columns of the DataGrid; set this property to false if you do not wish to generate automatic columns</a:t>
            </a:r>
          </a:p>
          <a:p>
            <a:pPr lvl="1"/>
            <a:r>
              <a:rPr lang="en-US" dirty="0"/>
              <a:t>Set Column Width and Row Height by setting property </a:t>
            </a:r>
            <a:r>
              <a:rPr lang="en-CA" b="1" i="1" dirty="0" err="1"/>
              <a:t>RowHeight</a:t>
            </a:r>
            <a:r>
              <a:rPr lang="en-CA" b="1" i="1" dirty="0"/>
              <a:t> </a:t>
            </a:r>
            <a:r>
              <a:rPr lang="en-CA" dirty="0"/>
              <a:t>and </a:t>
            </a:r>
            <a:r>
              <a:rPr lang="en-CA" b="1" i="1" dirty="0" err="1"/>
              <a:t>ColumnWidth</a:t>
            </a:r>
            <a:endParaRPr lang="en-CA" b="1" i="1" dirty="0"/>
          </a:p>
          <a:p>
            <a:pPr lvl="1"/>
            <a:r>
              <a:rPr lang="en-US" dirty="0"/>
              <a:t>Set Grid Lines Visibility and Header Visibility, e.g.,  </a:t>
            </a:r>
            <a:r>
              <a:rPr lang="en-CA" dirty="0" err="1"/>
              <a:t>GridLinesVisibility</a:t>
            </a:r>
            <a:r>
              <a:rPr lang="en-CA" dirty="0"/>
              <a:t>="Vertical" </a:t>
            </a:r>
            <a:r>
              <a:rPr lang="en-CA" dirty="0" err="1"/>
              <a:t>HeadersVisibility</a:t>
            </a:r>
            <a:r>
              <a:rPr lang="en-CA" dirty="0"/>
              <a:t>="All" 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2795644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A7DAF1-4B73-4C94-9AF6-A6A3FCF38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DataGrid (</a:t>
            </a:r>
            <a:r>
              <a:rPr lang="en-CA" dirty="0" err="1"/>
              <a:t>Con’t</a:t>
            </a:r>
            <a:r>
              <a:rPr lang="en-CA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736852-2D8B-49AA-A4A6-A6ADAC4E9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600"/>
            <a:ext cx="8077200" cy="4724400"/>
          </a:xfrm>
        </p:spPr>
        <p:txBody>
          <a:bodyPr/>
          <a:lstStyle/>
          <a:p>
            <a:r>
              <a:rPr lang="en-US" sz="2000" b="1" i="1" dirty="0"/>
              <a:t>Background </a:t>
            </a:r>
            <a:r>
              <a:rPr lang="en-US" sz="2000" dirty="0"/>
              <a:t>property is used to set the background color of the DataGrid</a:t>
            </a:r>
          </a:p>
          <a:p>
            <a:r>
              <a:rPr lang="en-US" sz="2000" dirty="0"/>
              <a:t>The </a:t>
            </a:r>
            <a:r>
              <a:rPr lang="en-US" sz="2000" b="1" i="1" dirty="0" err="1"/>
              <a:t>RowBackground</a:t>
            </a:r>
            <a:r>
              <a:rPr lang="en-US" sz="2000" dirty="0"/>
              <a:t> and </a:t>
            </a:r>
            <a:r>
              <a:rPr lang="en-US" sz="2000" b="1" i="1" dirty="0" err="1"/>
              <a:t>AlternativeRowBackground</a:t>
            </a:r>
            <a:r>
              <a:rPr lang="en-US" sz="2000" dirty="0"/>
              <a:t> properties are used to set the background color of rows and alternative of the DataGrid</a:t>
            </a:r>
          </a:p>
          <a:p>
            <a:r>
              <a:rPr lang="en-US" sz="2000" dirty="0"/>
              <a:t>The</a:t>
            </a:r>
            <a:r>
              <a:rPr lang="en-US" sz="2000" b="1" i="1" dirty="0"/>
              <a:t> </a:t>
            </a:r>
            <a:r>
              <a:rPr lang="en-US" sz="2000" b="1" i="1" dirty="0" err="1"/>
              <a:t>BorderBrush</a:t>
            </a:r>
            <a:r>
              <a:rPr lang="en-US" sz="2000" b="1" i="1" dirty="0"/>
              <a:t> </a:t>
            </a:r>
            <a:r>
              <a:rPr lang="en-US" sz="2000" dirty="0"/>
              <a:t>and </a:t>
            </a:r>
            <a:r>
              <a:rPr lang="en-US" sz="2000" b="1" i="1" dirty="0" err="1"/>
              <a:t>BorderThickness</a:t>
            </a:r>
            <a:r>
              <a:rPr lang="en-US" sz="2000" dirty="0"/>
              <a:t> properties are used to set the color and width of the border</a:t>
            </a:r>
          </a:p>
          <a:p>
            <a:r>
              <a:rPr lang="en-US" sz="2000" b="1" i="1" dirty="0" err="1"/>
              <a:t>IsReadOnly</a:t>
            </a:r>
            <a:r>
              <a:rPr lang="en-US" sz="2000" dirty="0"/>
              <a:t> property is used to make a DataGrid read only</a:t>
            </a:r>
          </a:p>
          <a:p>
            <a:r>
              <a:rPr lang="en-CA" sz="2000" b="1" i="1" dirty="0" err="1"/>
              <a:t>CanUserSortColumns</a:t>
            </a:r>
            <a:r>
              <a:rPr lang="en-CA" sz="2000" dirty="0"/>
              <a:t> property is used to enable (by default) or disable to sort column</a:t>
            </a:r>
          </a:p>
          <a:p>
            <a:r>
              <a:rPr lang="en-US" sz="2000" b="1" i="1" dirty="0" err="1"/>
              <a:t>HorizontalScrollBarVisibility</a:t>
            </a:r>
            <a:r>
              <a:rPr lang="en-US" sz="2000" dirty="0"/>
              <a:t> and </a:t>
            </a:r>
            <a:r>
              <a:rPr lang="en-US" sz="2000" b="1" i="1" dirty="0" err="1"/>
              <a:t>VerticalScrollBarVisibility</a:t>
            </a:r>
            <a:r>
              <a:rPr lang="en-US" sz="2000" dirty="0"/>
              <a:t> properties of type </a:t>
            </a:r>
            <a:r>
              <a:rPr lang="en-US" sz="2000" dirty="0" err="1"/>
              <a:t>ScrollBarVisibility</a:t>
            </a:r>
            <a:r>
              <a:rPr lang="en-US" sz="2000" dirty="0"/>
              <a:t> enumeration control the horizontal and vertical scrollbars of the DataGrid. It has four values - </a:t>
            </a:r>
            <a:r>
              <a:rPr lang="en-US" sz="2000" b="1" i="1" dirty="0"/>
              <a:t>Auto, Disabled, Hidden, and Visible</a:t>
            </a:r>
          </a:p>
        </p:txBody>
      </p:sp>
    </p:spTree>
    <p:extLst>
      <p:ext uri="{BB962C8B-B14F-4D97-AF65-F5344CB8AC3E}">
        <p14:creationId xmlns:p14="http://schemas.microsoft.com/office/powerpoint/2010/main" val="3520231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1940E0-F1E8-40E5-93BC-51FBE7D5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of DataGrid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44ACCAF-5218-495E-84C8-A8CE6DD61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" y="2057400"/>
            <a:ext cx="9144000" cy="360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22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References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8153400" cy="4648200"/>
          </a:xfrm>
        </p:spPr>
        <p:txBody>
          <a:bodyPr/>
          <a:lstStyle/>
          <a:p>
            <a:pPr eaLnBrk="1" hangingPunct="1"/>
            <a:r>
              <a:rPr lang="en-US" sz="1200" dirty="0">
                <a:hlinkClick r:id="rId2"/>
              </a:rPr>
              <a:t>https://docs.microsoft.com/en-us/dotnet/api/system.windows.data.binding?view=netframework-4.8</a:t>
            </a:r>
          </a:p>
          <a:p>
            <a:pPr eaLnBrk="1" hangingPunct="1"/>
            <a:r>
              <a:rPr lang="en-US" sz="1200" dirty="0">
                <a:hlinkClick r:id="rId3"/>
              </a:rPr>
              <a:t>https://docs.microsoft.com/en-us/dotnet/desktop-wpf/data/data-binding-overview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097D4-50AC-451A-B289-2B7EEC3B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>Data Binding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743772-4FE4-4622-9574-7A66B821A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133600"/>
            <a:ext cx="8382000" cy="4495800"/>
          </a:xfrm>
        </p:spPr>
        <p:txBody>
          <a:bodyPr/>
          <a:lstStyle/>
          <a:p>
            <a:r>
              <a:rPr lang="en-US" sz="2400" dirty="0"/>
              <a:t>Data binding is the process to establish a connection between the app UI and the data it displays</a:t>
            </a:r>
          </a:p>
          <a:p>
            <a:pPr lvl="1"/>
            <a:r>
              <a:rPr lang="en-US" sz="2000" dirty="0"/>
              <a:t>When the underlying data has been changed, the UI elements that are bound to the data reflect changes automatically</a:t>
            </a:r>
          </a:p>
          <a:p>
            <a:pPr lvl="1"/>
            <a:r>
              <a:rPr lang="en-US" sz="2000" dirty="0"/>
              <a:t>On the hand, when the data in UI element (e.g., </a:t>
            </a:r>
            <a:r>
              <a:rPr lang="en-US" sz="2000" dirty="0" err="1"/>
              <a:t>TextBox</a:t>
            </a:r>
            <a:r>
              <a:rPr lang="en-US" sz="2000" dirty="0"/>
              <a:t>) has been changed, the underlying data will be automatically updated to reflect the change</a:t>
            </a:r>
          </a:p>
          <a:p>
            <a:r>
              <a:rPr lang="en-US" sz="2400" dirty="0"/>
              <a:t>Reduce code/maintenance effort</a:t>
            </a:r>
          </a:p>
          <a:p>
            <a:r>
              <a:rPr lang="en-US" sz="2400" dirty="0"/>
              <a:t>Facilitates Developer-Designer workflow</a:t>
            </a:r>
          </a:p>
          <a:p>
            <a:pPr lvl="1"/>
            <a:r>
              <a:rPr lang="en-US" sz="2000" dirty="0"/>
              <a:t>Allow designers work on XAML isolation</a:t>
            </a:r>
            <a:endParaRPr lang="en-US" sz="2400" dirty="0"/>
          </a:p>
          <a:p>
            <a:r>
              <a:rPr lang="en-US" sz="2400" dirty="0"/>
              <a:t>Is an extremely important concept with XAML-based apps</a:t>
            </a:r>
          </a:p>
          <a:p>
            <a:r>
              <a:rPr lang="en-US" sz="2400" dirty="0"/>
              <a:t>Is one of the most powerful XAML platform features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376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F27003-F613-4B33-BD36-CE2CB45DE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Access vs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302CCA-5237-42D4-B70D-7BE390C6C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601"/>
            <a:ext cx="7848600" cy="762000"/>
          </a:xfrm>
        </p:spPr>
        <p:txBody>
          <a:bodyPr/>
          <a:lstStyle/>
          <a:p>
            <a:r>
              <a:rPr lang="en-US" dirty="0"/>
              <a:t>Data access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DDB444F3-DB58-4F79-84F3-CE174D830C63}"/>
              </a:ext>
            </a:extLst>
          </p:cNvPr>
          <p:cNvSpPr txBox="1">
            <a:spLocks/>
          </p:cNvSpPr>
          <p:nvPr/>
        </p:nvSpPr>
        <p:spPr bwMode="auto">
          <a:xfrm>
            <a:off x="838200" y="3581400"/>
            <a:ext cx="3335461" cy="100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kern="0" dirty="0"/>
          </a:p>
          <a:p>
            <a:r>
              <a:rPr lang="en-US" kern="0" dirty="0"/>
              <a:t>Data binding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B79B48F-76FF-4D7A-A763-F491A1D04315}"/>
              </a:ext>
            </a:extLst>
          </p:cNvPr>
          <p:cNvSpPr/>
          <p:nvPr/>
        </p:nvSpPr>
        <p:spPr bwMode="auto">
          <a:xfrm>
            <a:off x="3733800" y="2880225"/>
            <a:ext cx="1600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 source object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xmlns="" id="{BCF1A6E9-BD4B-4AC3-AB35-4B18DED96F6C}"/>
              </a:ext>
            </a:extLst>
          </p:cNvPr>
          <p:cNvSpPr/>
          <p:nvPr/>
        </p:nvSpPr>
        <p:spPr bwMode="auto">
          <a:xfrm>
            <a:off x="6937850" y="2678063"/>
            <a:ext cx="910750" cy="979537"/>
          </a:xfrm>
          <a:prstGeom prst="can">
            <a:avLst>
              <a:gd name="adj" fmla="val 1062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   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DB</a:t>
            </a:r>
          </a:p>
        </p:txBody>
      </p:sp>
      <p:pic>
        <p:nvPicPr>
          <p:cNvPr id="15" name="Picture 14" descr="A close up of a device&#10;&#10;Description automatically generated">
            <a:extLst>
              <a:ext uri="{FF2B5EF4-FFF2-40B4-BE49-F238E27FC236}">
                <a16:creationId xmlns:a16="http://schemas.microsoft.com/office/drawing/2014/main" xmlns="" id="{BBEA57F8-16F0-49FD-B923-590698965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229" y="3530828"/>
            <a:ext cx="2038350" cy="619125"/>
          </a:xfrm>
          <a:prstGeom prst="rect">
            <a:avLst/>
          </a:prstGeom>
        </p:spPr>
      </p:pic>
      <p:pic>
        <p:nvPicPr>
          <p:cNvPr id="17" name="Picture 16" descr="A picture containing pan, mirror&#10;&#10;Description automatically generated">
            <a:extLst>
              <a:ext uri="{FF2B5EF4-FFF2-40B4-BE49-F238E27FC236}">
                <a16:creationId xmlns:a16="http://schemas.microsoft.com/office/drawing/2014/main" xmlns="" id="{B9801691-1539-44AA-B516-EC479357D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636" y="2150378"/>
            <a:ext cx="2047875" cy="6667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874B030-40DB-44EA-8AA5-2F4C59157628}"/>
              </a:ext>
            </a:extLst>
          </p:cNvPr>
          <p:cNvSpPr/>
          <p:nvPr/>
        </p:nvSpPr>
        <p:spPr bwMode="auto">
          <a:xfrm>
            <a:off x="6400800" y="5227816"/>
            <a:ext cx="1600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 source object</a:t>
            </a:r>
          </a:p>
        </p:txBody>
      </p:sp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9A46234C-B3F9-431C-A81E-FBBF234645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974" y="4848135"/>
            <a:ext cx="2286000" cy="1461255"/>
          </a:xfrm>
          <a:prstGeom prst="rect">
            <a:avLst/>
          </a:prstGeom>
        </p:spPr>
      </p:pic>
      <p:pic>
        <p:nvPicPr>
          <p:cNvPr id="22" name="Picture 21" descr="A picture containing pan, mirror&#10;&#10;Description automatically generated">
            <a:extLst>
              <a:ext uri="{FF2B5EF4-FFF2-40B4-BE49-F238E27FC236}">
                <a16:creationId xmlns:a16="http://schemas.microsoft.com/office/drawing/2014/main" xmlns="" id="{08F8D857-BBF4-4FDE-B5F8-33E6C8784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4355509"/>
            <a:ext cx="2047875" cy="666750"/>
          </a:xfrm>
          <a:prstGeom prst="rect">
            <a:avLst/>
          </a:prstGeom>
        </p:spPr>
      </p:pic>
      <p:pic>
        <p:nvPicPr>
          <p:cNvPr id="24" name="Picture 23" descr="A close up of a device&#10;&#10;Description automatically generated">
            <a:extLst>
              <a:ext uri="{FF2B5EF4-FFF2-40B4-BE49-F238E27FC236}">
                <a16:creationId xmlns:a16="http://schemas.microsoft.com/office/drawing/2014/main" xmlns="" id="{9238F5BC-3C5E-4371-805B-B21429CD8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356" y="5960935"/>
            <a:ext cx="20383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4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D64887-EBB6-42CD-80FB-93C437DA0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Data Binding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43668A-98FD-4AC5-8520-2F4464D28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86200"/>
            <a:ext cx="7848600" cy="2743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Each binding has 4 components</a:t>
            </a:r>
          </a:p>
          <a:p>
            <a:pPr lvl="1"/>
            <a:r>
              <a:rPr lang="en-US" dirty="0"/>
              <a:t>A binding target object</a:t>
            </a:r>
          </a:p>
          <a:p>
            <a:pPr lvl="1"/>
            <a:r>
              <a:rPr lang="en-US" dirty="0"/>
              <a:t>A target property </a:t>
            </a:r>
          </a:p>
          <a:p>
            <a:pPr lvl="1"/>
            <a:r>
              <a:rPr lang="en-US" dirty="0"/>
              <a:t>A binding source</a:t>
            </a:r>
          </a:p>
          <a:p>
            <a:pPr lvl="1"/>
            <a:r>
              <a:rPr lang="en-US" dirty="0"/>
              <a:t>A path to the value in the binding source to 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AEDEFE3-DB28-44EA-A397-B977C5130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786" y="2133600"/>
            <a:ext cx="6167628" cy="206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3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52C6A9-5724-4085-BF00-E19708EA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Binding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88D5C6-D188-42FC-9589-5A10C945A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600"/>
            <a:ext cx="8229600" cy="4419600"/>
          </a:xfrm>
        </p:spPr>
        <p:txBody>
          <a:bodyPr/>
          <a:lstStyle/>
          <a:p>
            <a:r>
              <a:rPr lang="en-US" sz="2400" dirty="0"/>
              <a:t>The binding source object refers to the object that you obtain data from</a:t>
            </a:r>
          </a:p>
          <a:p>
            <a:r>
              <a:rPr lang="en-US" sz="2400" dirty="0"/>
              <a:t>Bindings use the element </a:t>
            </a:r>
            <a:r>
              <a:rPr lang="en-US" sz="2400" b="1" i="1" dirty="0" err="1"/>
              <a:t>DataContext</a:t>
            </a:r>
            <a:r>
              <a:rPr lang="en-US" sz="2400" dirty="0"/>
              <a:t> by default</a:t>
            </a:r>
          </a:p>
          <a:p>
            <a:r>
              <a:rPr lang="en-US" sz="2400" dirty="0"/>
              <a:t>Can directly indicate the source object by using one of following three ways</a:t>
            </a:r>
          </a:p>
          <a:p>
            <a:pPr lvl="1"/>
            <a:r>
              <a:rPr lang="en-US" sz="2000" dirty="0" err="1"/>
              <a:t>ElementName</a:t>
            </a:r>
            <a:endParaRPr lang="en-US" sz="2000" dirty="0"/>
          </a:p>
          <a:p>
            <a:pPr lvl="2"/>
            <a:r>
              <a:rPr lang="en-US" sz="1600" dirty="0"/>
              <a:t>Obtain object reference for some other named element within the visual tree</a:t>
            </a:r>
            <a:endParaRPr lang="en-US" sz="2000" dirty="0"/>
          </a:p>
          <a:p>
            <a:pPr lvl="1"/>
            <a:r>
              <a:rPr lang="en-US" sz="2000" dirty="0" err="1"/>
              <a:t>RelativeSource</a:t>
            </a:r>
            <a:endParaRPr lang="en-US" sz="2000" dirty="0"/>
          </a:p>
          <a:p>
            <a:pPr lvl="2"/>
            <a:r>
              <a:rPr lang="en-US" sz="1600" dirty="0"/>
              <a:t>Obtain object reference from a type/position in the element hierarchy relative to the current element</a:t>
            </a:r>
          </a:p>
          <a:p>
            <a:pPr lvl="1"/>
            <a:r>
              <a:rPr lang="en-US" sz="2000" dirty="0"/>
              <a:t>Source</a:t>
            </a:r>
          </a:p>
          <a:p>
            <a:pPr lvl="2"/>
            <a:r>
              <a:rPr lang="en-US" sz="1600" dirty="0"/>
              <a:t>Obtain object reference from a Resource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10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17A984-9FBC-49E4-908C-D3CD7F77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Binding With </a:t>
            </a:r>
            <a:r>
              <a:rPr lang="en-US" dirty="0" err="1"/>
              <a:t>ElementName</a:t>
            </a:r>
            <a:r>
              <a:rPr lang="en-US" dirty="0"/>
              <a:t> 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xmlns="" id="{B24FE71B-2192-4E74-B155-1BCD8CD30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9800"/>
            <a:ext cx="6305550" cy="402431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1845BD98-476E-442A-BBE4-1D4C65759C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888" y="4648200"/>
            <a:ext cx="2758473" cy="208835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38E61CB0-C5D6-4044-AE61-F022021DB1A9}"/>
              </a:ext>
            </a:extLst>
          </p:cNvPr>
          <p:cNvCxnSpPr/>
          <p:nvPr/>
        </p:nvCxnSpPr>
        <p:spPr bwMode="auto">
          <a:xfrm flipH="1" flipV="1">
            <a:off x="3962400" y="4191000"/>
            <a:ext cx="762000" cy="1066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CC6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93DEB1B-3C96-4D31-8E3F-B8660C1E2E68}"/>
              </a:ext>
            </a:extLst>
          </p:cNvPr>
          <p:cNvCxnSpPr/>
          <p:nvPr/>
        </p:nvCxnSpPr>
        <p:spPr bwMode="auto">
          <a:xfrm>
            <a:off x="3124200" y="4114800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CC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557C193-418F-4562-AB30-33CDCB3A0E9A}"/>
              </a:ext>
            </a:extLst>
          </p:cNvPr>
          <p:cNvCxnSpPr/>
          <p:nvPr/>
        </p:nvCxnSpPr>
        <p:spPr bwMode="auto">
          <a:xfrm>
            <a:off x="4267200" y="5410200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CC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6CA0C61-174E-4510-8BEE-7FD00E1DE999}"/>
              </a:ext>
            </a:extLst>
          </p:cNvPr>
          <p:cNvSpPr/>
          <p:nvPr/>
        </p:nvSpPr>
        <p:spPr bwMode="auto">
          <a:xfrm>
            <a:off x="5257800" y="5257800"/>
            <a:ext cx="685800" cy="228512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96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4DE795-40E4-4DC2-9D95-82876922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Binding With </a:t>
            </a:r>
            <a:r>
              <a:rPr lang="en-US" dirty="0" err="1"/>
              <a:t>RelativeSource</a:t>
            </a:r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xmlns="" id="{387B9CCF-30BD-4A92-B760-CF93DCA9A1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057400"/>
            <a:ext cx="8991600" cy="406736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3CC8D214-0463-46CD-A4F8-292790DBAD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1" y="2057400"/>
            <a:ext cx="2971800" cy="224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6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ABD48A-FB46-4FDD-9FCA-31BD38243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Binding With Source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D8A9B1DE-911B-4A77-AD3C-63BE41F8BF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43" y="2133600"/>
            <a:ext cx="5472113" cy="4579552"/>
          </a:xfrm>
          <a:prstGeom prst="rect">
            <a:avLst/>
          </a:prstGeom>
        </p:spPr>
      </p:pic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xmlns="" id="{037360F1-2125-43AC-8991-BEFAFD77D349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543300" y="3467100"/>
            <a:ext cx="685800" cy="609600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00CC66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xmlns="" id="{CCD4AA6F-7A2E-43FB-8B19-52E22717FD64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2781300" y="3905250"/>
            <a:ext cx="1676400" cy="685800"/>
          </a:xfrm>
          <a:prstGeom prst="curvedConnector3">
            <a:avLst>
              <a:gd name="adj1" fmla="val 44602"/>
            </a:avLst>
          </a:prstGeom>
          <a:solidFill>
            <a:schemeClr val="accent1"/>
          </a:solidFill>
          <a:ln w="19050" cap="flat" cmpd="sng" algn="ctr">
            <a:solidFill>
              <a:srgbClr val="00CC66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xmlns="" id="{A63A7B21-8B8F-4D7B-997B-DC842B22D867}"/>
              </a:ext>
            </a:extLst>
          </p:cNvPr>
          <p:cNvCxnSpPr/>
          <p:nvPr/>
        </p:nvCxnSpPr>
        <p:spPr bwMode="auto">
          <a:xfrm rot="16200000" flipH="1">
            <a:off x="2171700" y="4229099"/>
            <a:ext cx="2667001" cy="1066800"/>
          </a:xfrm>
          <a:prstGeom prst="curvedConnector3">
            <a:avLst>
              <a:gd name="adj1" fmla="val 44285"/>
            </a:avLst>
          </a:prstGeom>
          <a:solidFill>
            <a:schemeClr val="accent1"/>
          </a:solidFill>
          <a:ln w="19050" cap="flat" cmpd="sng" algn="ctr">
            <a:solidFill>
              <a:srgbClr val="00CC66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0066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CF499-DEE1-4AAD-9980-8508FD49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Binding With </a:t>
            </a:r>
            <a:r>
              <a:rPr lang="en-US" i="1" dirty="0" err="1"/>
              <a:t>DataContext</a:t>
            </a:r>
            <a:endParaRPr lang="en-US" i="1" dirty="0"/>
          </a:p>
        </p:txBody>
      </p: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xmlns="" id="{8C447D10-A6D2-4852-943C-CB6B51F416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057400"/>
            <a:ext cx="5681580" cy="472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CD14707C-1AF4-4224-9969-3C72E34E3125}"/>
              </a:ext>
            </a:extLst>
          </p:cNvPr>
          <p:cNvCxnSpPr>
            <a:cxnSpLocks/>
          </p:cNvCxnSpPr>
          <p:nvPr/>
        </p:nvCxnSpPr>
        <p:spPr bwMode="auto">
          <a:xfrm>
            <a:off x="3352800" y="2286000"/>
            <a:ext cx="0" cy="2286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00CC66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D65652B2-0063-4B48-B374-285171B5913B}"/>
              </a:ext>
            </a:extLst>
          </p:cNvPr>
          <p:cNvCxnSpPr/>
          <p:nvPr/>
        </p:nvCxnSpPr>
        <p:spPr bwMode="auto">
          <a:xfrm flipH="1">
            <a:off x="3886200" y="2590800"/>
            <a:ext cx="685800" cy="3505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CC66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8C8A5A90-C0B6-4515-9EBA-B8D2793127F4}"/>
              </a:ext>
            </a:extLst>
          </p:cNvPr>
          <p:cNvCxnSpPr/>
          <p:nvPr/>
        </p:nvCxnSpPr>
        <p:spPr bwMode="auto">
          <a:xfrm>
            <a:off x="3352800" y="6248400"/>
            <a:ext cx="762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CC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4964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17743</TotalTime>
  <Words>655</Words>
  <Application>Microsoft Office PowerPoint</Application>
  <PresentationFormat>On-screen Show (4:3)</PresentationFormat>
  <Paragraphs>88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Wingdings 2</vt:lpstr>
      <vt:lpstr>Capsules</vt:lpstr>
      <vt:lpstr>1_Capsules</vt:lpstr>
      <vt:lpstr>PowerPoint Presentation</vt:lpstr>
      <vt:lpstr> Data Binding Overview</vt:lpstr>
      <vt:lpstr>Data Access vs Data Binding</vt:lpstr>
      <vt:lpstr>Basic Data Binding Concepts</vt:lpstr>
      <vt:lpstr>Binding Source</vt:lpstr>
      <vt:lpstr>Data Binding With ElementName </vt:lpstr>
      <vt:lpstr>Data Binding With RelativeSource</vt:lpstr>
      <vt:lpstr>Data Binding With Source</vt:lpstr>
      <vt:lpstr>Data Binding With DataContext</vt:lpstr>
      <vt:lpstr>Data Binding Mode</vt:lpstr>
      <vt:lpstr>Data Binding Mode(con’t)</vt:lpstr>
      <vt:lpstr>INotifyPropertyChanged Interface</vt:lpstr>
      <vt:lpstr>An Example of implementation</vt:lpstr>
      <vt:lpstr>ObservableCollection&lt;T&gt;</vt:lpstr>
      <vt:lpstr>DataGrid</vt:lpstr>
      <vt:lpstr>DataGrid (Con’t)</vt:lpstr>
      <vt:lpstr>Example of DataGrid</vt:lpstr>
      <vt:lpstr>References</vt:lpstr>
    </vt:vector>
  </TitlesOfParts>
  <Company>CentennialCollege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</dc:title>
  <dc:creator>ILIA</dc:creator>
  <cp:lastModifiedBy>sujeet</cp:lastModifiedBy>
  <cp:revision>588</cp:revision>
  <dcterms:created xsi:type="dcterms:W3CDTF">2008-09-10T01:32:08Z</dcterms:created>
  <dcterms:modified xsi:type="dcterms:W3CDTF">2020-02-02T22:40:01Z</dcterms:modified>
</cp:coreProperties>
</file>