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27" r:id="rId2"/>
  </p:sldMasterIdLst>
  <p:notesMasterIdLst>
    <p:notesMasterId r:id="rId14"/>
  </p:notesMasterIdLst>
  <p:sldIdLst>
    <p:sldId id="451" r:id="rId3"/>
    <p:sldId id="482" r:id="rId4"/>
    <p:sldId id="484" r:id="rId5"/>
    <p:sldId id="485" r:id="rId6"/>
    <p:sldId id="483" r:id="rId7"/>
    <p:sldId id="487" r:id="rId8"/>
    <p:sldId id="488" r:id="rId9"/>
    <p:sldId id="481" r:id="rId10"/>
    <p:sldId id="389" r:id="rId11"/>
    <p:sldId id="486" r:id="rId12"/>
    <p:sldId id="31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" initials="C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0000"/>
    <a:srgbClr val="3333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08-01T16:59:26.960" idx="8">
    <p:pos x="10" y="10"/>
    <p:text>Global comments:
1. Is it okay that the title slides have a purple background?
2. The titles on every slide (including the first slide) are in navy blue, instead of black - okay?
3. The bullets (acual bullet icon) on every other slide are in navy blue - okay?
4. Also, please note that the 'g' in Oracle 10g  in the footer is not italicized (I don't think it can be).
Global to this PPT: Please note that the figure slides have the figure caption as slide title, not heading  - okay? (The individual slides are commented.)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1CA51-E80C-450D-AB1A-EFE254D51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24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0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81670AA-E246-40EA-BF2B-45D2491BA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EDD5C-EEDA-49E1-8865-F742EF5E4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50546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dirty="0"/>
              <a:t>Programming 3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0611EBC-8564-4D30-AF19-EE0918B1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66800" y="83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Advanced GUI Programming</a:t>
            </a:r>
          </a:p>
        </p:txBody>
      </p:sp>
    </p:spTree>
    <p:extLst>
      <p:ext uri="{BB962C8B-B14F-4D97-AF65-F5344CB8AC3E}">
        <p14:creationId xmlns:p14="http://schemas.microsoft.com/office/powerpoint/2010/main" val="291461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924800" cy="4038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2E-9511-449F-BD46-B2DACC09AC34}" type="datetime1">
              <a:rPr lang="en-US" sz="1100" smtClean="0">
                <a:solidFill>
                  <a:schemeClr val="tx2"/>
                </a:solidFill>
              </a:rPr>
              <a:pPr/>
              <a:t>2/2/2020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5978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2484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1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 userDrawn="1"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7175" name="AutoShape 7"/>
              <p:cNvSpPr>
                <a:spLocks noChangeArrowheads="1"/>
              </p:cNvSpPr>
              <p:nvPr userDrawn="1"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 userDrawn="1"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133600"/>
            <a:ext cx="7848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465B1EF5-585F-493A-BF02-EB55A7627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6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8686800" cy="6248400"/>
            <a:chOff x="0" y="0"/>
            <a:chExt cx="5472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1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 userDrawn="1"/>
          </p:nvGrpSpPr>
          <p:grpSpPr bwMode="auto">
            <a:xfrm>
              <a:off x="472" y="1159"/>
              <a:ext cx="5000" cy="201"/>
              <a:chOff x="472" y="1159"/>
              <a:chExt cx="5000" cy="201"/>
            </a:xfrm>
          </p:grpSpPr>
          <p:sp>
            <p:nvSpPr>
              <p:cNvPr id="7175" name="AutoShape 7"/>
              <p:cNvSpPr>
                <a:spLocks noChangeArrowheads="1"/>
              </p:cNvSpPr>
              <p:nvPr userDrawn="1"/>
            </p:nvSpPr>
            <p:spPr bwMode="auto">
              <a:xfrm>
                <a:off x="720" y="1159"/>
                <a:ext cx="4752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 userDrawn="1"/>
            </p:nvSpPr>
            <p:spPr bwMode="auto">
              <a:xfrm flipH="1">
                <a:off x="472" y="1159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574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3A805A2-6D28-427A-86AF-4859674CC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6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objectmodel.observablecollection-1?view=netframework-4.7.2" TargetMode="External"/><Relationship Id="rId2" Type="http://schemas.openxmlformats.org/officeDocument/2006/relationships/hyperlink" Target="http://www.wpf-tutorial.com/data-binding/hello-bound-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-sharpcorner.com/UploadFile/mahesh/datagrid-in-wp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docs.microsoft.com/en-us/dotnet/api/system.windows.controls.primitives.selector.issynchronizedwithcurrenti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7848600" cy="1371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Programming III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2743200" y="1685924"/>
            <a:ext cx="3581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Centennial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College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Week#6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2020 Winter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2982" y="4267200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Topic: More on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 Data Binding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9C478-BC70-4E4F-9C8C-3E4D874D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i="1" dirty="0" err="1"/>
              <a:t>DataTemplate</a:t>
            </a:r>
            <a:r>
              <a:rPr lang="en-US" dirty="0"/>
              <a:t> as Resource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2CF2A7DE-7B72-4939-B1A4-0A720A816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5622131" cy="46412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9889FE3-D343-4776-A604-42467F538A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44" y="2175272"/>
            <a:ext cx="4000774" cy="2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153400" cy="4648200"/>
          </a:xfrm>
        </p:spPr>
        <p:txBody>
          <a:bodyPr/>
          <a:lstStyle/>
          <a:p>
            <a:pPr eaLnBrk="1" hangingPunct="1"/>
            <a:r>
              <a:rPr lang="en-US" sz="1200" dirty="0">
                <a:hlinkClick r:id="rId2"/>
              </a:rPr>
              <a:t>https://docs.microsoft.com/en-us/dotnet/api/system.windows.data.binding?view=netframework-4.8</a:t>
            </a:r>
          </a:p>
          <a:p>
            <a:pPr eaLnBrk="1" hangingPunct="1"/>
            <a:r>
              <a:rPr lang="en-US" sz="1200" dirty="0">
                <a:hlinkClick r:id="rId3"/>
              </a:rPr>
              <a:t>https://docs.microsoft.com/en-us/dotnet/desktop-wpf/data/data-binding-overview</a:t>
            </a:r>
          </a:p>
          <a:p>
            <a:pPr eaLnBrk="1" hangingPunct="1"/>
            <a:r>
              <a:rPr lang="en-US" sz="1200" dirty="0">
                <a:hlinkClick r:id="rId3"/>
              </a:rPr>
              <a:t>https://docs.microsoft.com/en-us/dotnet/framework/wpf/data/data-templating-overview</a:t>
            </a:r>
          </a:p>
          <a:p>
            <a:pPr eaLnBrk="1" hangingPunct="1"/>
            <a:r>
              <a:rPr lang="en-US" sz="1200" dirty="0">
                <a:hlinkClick r:id="rId3"/>
              </a:rPr>
              <a:t>https://docs.microsoft.com/en-us/dotnet/framework/wpf/data/how-to-bind-to-a-collection-and-display-information-based-on-selection#example</a:t>
            </a:r>
          </a:p>
          <a:p>
            <a:pPr eaLnBrk="1" hangingPunct="1"/>
            <a:endParaRPr lang="en-US" sz="1200" dirty="0">
              <a:hlinkClick r:id="rId3"/>
            </a:endParaRPr>
          </a:p>
          <a:p>
            <a:pPr eaLnBrk="1" hangingPunct="1"/>
            <a:r>
              <a:rPr lang="en-US" sz="1200" dirty="0">
                <a:hlinkClick r:id="rId4"/>
              </a:rPr>
              <a:t>https://www.c-sharpcorner.com/UploadFile/mahesh/datagrid-in-wpf/</a:t>
            </a:r>
            <a:endParaRPr lang="en-US" sz="1200" dirty="0"/>
          </a:p>
          <a:p>
            <a:pPr eaLnBrk="1" hangingPunct="1"/>
            <a:r>
              <a:rPr lang="en-US" sz="1200" dirty="0"/>
              <a:t>https://docs.microsoft.com/en-us/dotnet/framework/wpf/controls/datagrid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DE8A76-ACDC-4C5D-AB09-B053AB78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Twoway</a:t>
            </a:r>
            <a:r>
              <a:rPr lang="en-US" dirty="0"/>
              <a:t> Data Binding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D207D-925B-4743-9E58-377D973C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8001000" cy="4572000"/>
          </a:xfrm>
        </p:spPr>
        <p:txBody>
          <a:bodyPr/>
          <a:lstStyle/>
          <a:p>
            <a:r>
              <a:rPr lang="en-US" sz="2400" dirty="0"/>
              <a:t>Can get it immediately on bound property change</a:t>
            </a:r>
          </a:p>
          <a:p>
            <a:r>
              <a:rPr lang="en-US" sz="2400" i="1" dirty="0" err="1"/>
              <a:t>Binding.UpdateSourceTrigger</a:t>
            </a:r>
            <a:endParaRPr lang="en-US" sz="2400" i="1" dirty="0"/>
          </a:p>
          <a:p>
            <a:pPr lvl="1"/>
            <a:r>
              <a:rPr lang="en-US" sz="2000" dirty="0"/>
              <a:t>Default </a:t>
            </a:r>
          </a:p>
          <a:p>
            <a:pPr lvl="1"/>
            <a:r>
              <a:rPr lang="en-US" sz="2000" dirty="0"/>
              <a:t>Explicit: updates the binding source only when you call </a:t>
            </a:r>
            <a:r>
              <a:rPr lang="en-US" sz="2000" dirty="0" err="1"/>
              <a:t>UpdateSource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LostFocus</a:t>
            </a:r>
            <a:endParaRPr lang="en-US" sz="2000" dirty="0"/>
          </a:p>
          <a:p>
            <a:pPr lvl="1"/>
            <a:r>
              <a:rPr lang="en-US" sz="2000" dirty="0" err="1"/>
              <a:t>PropertyChanged</a:t>
            </a:r>
            <a:endParaRPr lang="en-US" sz="2000" dirty="0"/>
          </a:p>
          <a:p>
            <a:r>
              <a:rPr lang="en-US" sz="2400" b="1" i="1" dirty="0"/>
              <a:t>Default</a:t>
            </a:r>
            <a:r>
              <a:rPr lang="en-US" sz="2400" dirty="0"/>
              <a:t> and </a:t>
            </a:r>
            <a:r>
              <a:rPr lang="en-US" sz="2400" b="1" i="1" dirty="0" err="1"/>
              <a:t>LostFocus</a:t>
            </a:r>
            <a:r>
              <a:rPr lang="en-US" sz="2400" dirty="0"/>
              <a:t> mean the same thing for most controls</a:t>
            </a:r>
          </a:p>
          <a:p>
            <a:pPr lvl="1"/>
            <a:r>
              <a:rPr lang="en-US" sz="2000" dirty="0"/>
              <a:t>DataGrid</a:t>
            </a:r>
          </a:p>
          <a:p>
            <a:pPr lvl="2"/>
            <a:r>
              <a:rPr lang="en-US" sz="1800" dirty="0"/>
              <a:t>Default: row lost focus</a:t>
            </a:r>
          </a:p>
          <a:p>
            <a:pPr lvl="2"/>
            <a:r>
              <a:rPr lang="en-US" sz="1800" dirty="0" err="1"/>
              <a:t>LostFocus</a:t>
            </a:r>
            <a:r>
              <a:rPr lang="en-US" sz="1800" dirty="0"/>
              <a:t>: cell lost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3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A3AFC-67F3-4557-9F64-E6A69371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Fallback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AFF3C-C570-4708-9B8C-E705D060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18048"/>
            <a:ext cx="7848600" cy="1142999"/>
          </a:xfrm>
        </p:spPr>
        <p:txBody>
          <a:bodyPr/>
          <a:lstStyle/>
          <a:p>
            <a:r>
              <a:rPr lang="en-US" sz="2400" b="1" i="1" dirty="0" err="1"/>
              <a:t>TargetNullValue</a:t>
            </a:r>
            <a:endParaRPr lang="en-US" sz="2400" b="1" i="1" dirty="0"/>
          </a:p>
          <a:p>
            <a:pPr lvl="1"/>
            <a:r>
              <a:rPr lang="en-US" sz="2000" dirty="0"/>
              <a:t>Alternate value to use when some property can be found but it’s value is null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45AF3CD-62C1-40A2-B2FD-D3509750C46B}"/>
              </a:ext>
            </a:extLst>
          </p:cNvPr>
          <p:cNvSpPr txBox="1">
            <a:spLocks/>
          </p:cNvSpPr>
          <p:nvPr/>
        </p:nvSpPr>
        <p:spPr bwMode="auto">
          <a:xfrm>
            <a:off x="762000" y="51054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i="1" kern="0" dirty="0" err="1"/>
              <a:t>FallbackValue</a:t>
            </a:r>
            <a:endParaRPr lang="en-US" sz="2400" b="1" i="1" kern="0" dirty="0"/>
          </a:p>
          <a:p>
            <a:pPr lvl="1"/>
            <a:r>
              <a:rPr lang="en-US" sz="2000" kern="0" dirty="0"/>
              <a:t>Used when the source property cannot be found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00F5CEA-38ED-47F7-9043-005DE9537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" y="3242499"/>
            <a:ext cx="7353300" cy="5238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15692A-35C8-4503-9A78-EDC7BBAA1BA1}"/>
              </a:ext>
            </a:extLst>
          </p:cNvPr>
          <p:cNvSpPr/>
          <p:nvPr/>
        </p:nvSpPr>
        <p:spPr bwMode="auto">
          <a:xfrm>
            <a:off x="5349591" y="3504422"/>
            <a:ext cx="2590800" cy="261938"/>
          </a:xfrm>
          <a:prstGeom prst="rect">
            <a:avLst/>
          </a:prstGeom>
          <a:noFill/>
          <a:ln w="1905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B3BD4F1-B58D-4B63-A935-208A9225EC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63816"/>
            <a:ext cx="1905000" cy="141009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82EF09B-3235-47AE-A9CD-0A1429689AE4}"/>
              </a:ext>
            </a:extLst>
          </p:cNvPr>
          <p:cNvCxnSpPr>
            <a:cxnSpLocks/>
          </p:cNvCxnSpPr>
          <p:nvPr/>
        </p:nvCxnSpPr>
        <p:spPr bwMode="auto">
          <a:xfrm flipV="1">
            <a:off x="4114800" y="3696285"/>
            <a:ext cx="2438400" cy="12172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CC66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AE96E62-E353-4C44-874D-C1030263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5938925"/>
            <a:ext cx="7400925" cy="51435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579D839-BFB0-4C2C-8730-1248173044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82" y="4019157"/>
            <a:ext cx="2440546" cy="14100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ED0F264-1F31-4CE3-926E-D4BB94FB448A}"/>
              </a:ext>
            </a:extLst>
          </p:cNvPr>
          <p:cNvSpPr/>
          <p:nvPr/>
        </p:nvSpPr>
        <p:spPr bwMode="auto">
          <a:xfrm>
            <a:off x="5638800" y="6135463"/>
            <a:ext cx="2590800" cy="380030"/>
          </a:xfrm>
          <a:prstGeom prst="rect">
            <a:avLst/>
          </a:prstGeom>
          <a:noFill/>
          <a:ln w="2540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7C98585-34BF-4D89-9AD6-D86A2C412375}"/>
              </a:ext>
            </a:extLst>
          </p:cNvPr>
          <p:cNvCxnSpPr/>
          <p:nvPr/>
        </p:nvCxnSpPr>
        <p:spPr bwMode="auto">
          <a:xfrm>
            <a:off x="7701815" y="5257800"/>
            <a:ext cx="0" cy="838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CC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1F1156B-FDAD-4C35-B82A-A43494DA5006}"/>
              </a:ext>
            </a:extLst>
          </p:cNvPr>
          <p:cNvSpPr/>
          <p:nvPr/>
        </p:nvSpPr>
        <p:spPr bwMode="auto">
          <a:xfrm>
            <a:off x="3581400" y="6172200"/>
            <a:ext cx="685800" cy="340735"/>
          </a:xfrm>
          <a:prstGeom prst="rect">
            <a:avLst/>
          </a:prstGeom>
          <a:noFill/>
          <a:ln w="1905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2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44FE6-8E69-4BBB-B384-0E1723FA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StringFormat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0F7158-07BC-435A-8B82-23F74E85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7848600" cy="9906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 err="1"/>
              <a:t>StringFormat</a:t>
            </a:r>
            <a:r>
              <a:rPr lang="en-US" sz="2400" dirty="0"/>
              <a:t> property is to format the output string by calling </a:t>
            </a:r>
            <a:r>
              <a:rPr lang="en-US" sz="2400" dirty="0" err="1"/>
              <a:t>String.Format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986F3C-2E38-4D7E-9C82-319B3A3A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4073"/>
            <a:ext cx="8077200" cy="584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7B465C9-0720-410A-83B1-B526C3A86676}"/>
              </a:ext>
            </a:extLst>
          </p:cNvPr>
          <p:cNvSpPr/>
          <p:nvPr/>
        </p:nvSpPr>
        <p:spPr bwMode="auto">
          <a:xfrm>
            <a:off x="6019800" y="3429000"/>
            <a:ext cx="2590800" cy="457200"/>
          </a:xfrm>
          <a:prstGeom prst="rect">
            <a:avLst/>
          </a:prstGeom>
          <a:noFill/>
          <a:ln w="22225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8D57385-5E11-4D91-A6EF-87BC35FAE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81" y="4191000"/>
            <a:ext cx="2509838" cy="1619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F9A874A-7BEB-4969-96C4-2ADD7E0A093D}"/>
              </a:ext>
            </a:extLst>
          </p:cNvPr>
          <p:cNvSpPr/>
          <p:nvPr/>
        </p:nvSpPr>
        <p:spPr bwMode="auto">
          <a:xfrm>
            <a:off x="4191000" y="5029200"/>
            <a:ext cx="1371600" cy="381000"/>
          </a:xfrm>
          <a:prstGeom prst="rect">
            <a:avLst/>
          </a:prstGeom>
          <a:noFill/>
          <a:ln w="22225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3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7A565-252F-48BE-81A8-3835B874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7C747-BFC0-46A7-BD7B-DCC62FEB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8229600" cy="4800600"/>
          </a:xfrm>
        </p:spPr>
        <p:txBody>
          <a:bodyPr/>
          <a:lstStyle/>
          <a:p>
            <a:r>
              <a:rPr lang="en-US" sz="2400" dirty="0"/>
              <a:t>Allow bound value present slightly differently</a:t>
            </a:r>
            <a:endParaRPr lang="en-US" dirty="0"/>
          </a:p>
          <a:p>
            <a:r>
              <a:rPr lang="en-US" sz="2400" dirty="0"/>
              <a:t>Can transform data value flowing in each direction</a:t>
            </a:r>
          </a:p>
          <a:p>
            <a:pPr lvl="1"/>
            <a:r>
              <a:rPr lang="en-US" sz="2000" dirty="0"/>
              <a:t>Change data value</a:t>
            </a:r>
          </a:p>
          <a:p>
            <a:pPr lvl="1"/>
            <a:r>
              <a:rPr lang="en-US" sz="2000" dirty="0"/>
              <a:t>Change data type</a:t>
            </a:r>
          </a:p>
          <a:p>
            <a:r>
              <a:rPr lang="en-US" sz="2400" b="1" i="1" dirty="0" err="1"/>
              <a:t>IValueConverter</a:t>
            </a:r>
            <a:endParaRPr lang="en-US" sz="2400" b="1" i="1" dirty="0"/>
          </a:p>
          <a:p>
            <a:pPr lvl="1"/>
            <a:r>
              <a:rPr lang="en-US" sz="2000" dirty="0"/>
              <a:t>Convert: from source to target</a:t>
            </a:r>
          </a:p>
          <a:p>
            <a:pPr lvl="1"/>
            <a:r>
              <a:rPr lang="en-US" sz="2000" dirty="0" err="1"/>
              <a:t>ConvertBack</a:t>
            </a:r>
            <a:r>
              <a:rPr lang="en-US" sz="2000" dirty="0"/>
              <a:t>: from target to source</a:t>
            </a:r>
          </a:p>
          <a:p>
            <a:pPr lvl="2"/>
            <a:r>
              <a:rPr lang="en-US" sz="1600" dirty="0"/>
              <a:t>Only matters for two way data binding</a:t>
            </a:r>
          </a:p>
          <a:p>
            <a:r>
              <a:rPr lang="en-US" sz="2400" dirty="0"/>
              <a:t>Create class that implements </a:t>
            </a:r>
            <a:r>
              <a:rPr lang="en-US" sz="2400" b="1" i="1" dirty="0" err="1"/>
              <a:t>IValueConverter</a:t>
            </a:r>
            <a:endParaRPr lang="en-US" sz="2400" b="1" i="1" dirty="0"/>
          </a:p>
          <a:p>
            <a:r>
              <a:rPr lang="en-US" sz="2400" dirty="0"/>
              <a:t>Create Instance in Resources</a:t>
            </a:r>
          </a:p>
          <a:p>
            <a:r>
              <a:rPr lang="en-US" sz="2400" dirty="0"/>
              <a:t>Set </a:t>
            </a:r>
            <a:r>
              <a:rPr lang="en-US" sz="2400" b="1" i="1" dirty="0"/>
              <a:t>Converter</a:t>
            </a:r>
            <a:r>
              <a:rPr lang="en-US" sz="2400" dirty="0"/>
              <a:t> property on Binding through </a:t>
            </a:r>
            <a:r>
              <a:rPr lang="en-US" sz="2400" i="1" dirty="0" err="1"/>
              <a:t>StaticResource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2329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FF554-043B-444B-A1AC-8B146E86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Converter Example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3BE63802-CE3A-4A59-806C-0F1CC5C36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6886575" cy="2409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F2EAAD-6360-4B30-BDC1-93A47AC583A5}"/>
              </a:ext>
            </a:extLst>
          </p:cNvPr>
          <p:cNvSpPr/>
          <p:nvPr/>
        </p:nvSpPr>
        <p:spPr bwMode="auto">
          <a:xfrm>
            <a:off x="838200" y="2209800"/>
            <a:ext cx="6886575" cy="24098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AE52B13-7114-47F4-A58B-73BBB7E5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96" y="4800600"/>
            <a:ext cx="6977807" cy="990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63BDF31-073F-45E7-9FD8-6E1F2F886FB1}"/>
              </a:ext>
            </a:extLst>
          </p:cNvPr>
          <p:cNvSpPr/>
          <p:nvPr/>
        </p:nvSpPr>
        <p:spPr bwMode="auto">
          <a:xfrm>
            <a:off x="1143000" y="4800600"/>
            <a:ext cx="6886575" cy="914400"/>
          </a:xfrm>
          <a:prstGeom prst="rect">
            <a:avLst/>
          </a:prstGeom>
          <a:noFill/>
          <a:ln w="2540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9C762B6-906D-4821-8B2F-B27D22833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972175"/>
            <a:ext cx="6948488" cy="4810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B6A00F-FAB9-4F18-A5F1-947889D25EDF}"/>
              </a:ext>
            </a:extLst>
          </p:cNvPr>
          <p:cNvSpPr/>
          <p:nvPr/>
        </p:nvSpPr>
        <p:spPr bwMode="auto">
          <a:xfrm>
            <a:off x="1083096" y="5995987"/>
            <a:ext cx="6917904" cy="481013"/>
          </a:xfrm>
          <a:prstGeom prst="rect">
            <a:avLst/>
          </a:prstGeom>
          <a:noFill/>
          <a:ln w="2540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F8A17-7756-44DB-A71A-828101E0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Converter Example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11F1C-A388-46D0-943F-EAAD4246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2000"/>
            <a:ext cx="8305800" cy="2243137"/>
          </a:xfrm>
        </p:spPr>
        <p:txBody>
          <a:bodyPr/>
          <a:lstStyle/>
          <a:p>
            <a:r>
              <a:rPr lang="en-US" sz="1600" dirty="0"/>
              <a:t>This is also a master-detail example. More specifically, there is a </a:t>
            </a:r>
            <a:r>
              <a:rPr lang="en-US" sz="1600" b="1" i="1" dirty="0" err="1"/>
              <a:t>ListBox</a:t>
            </a:r>
            <a:r>
              <a:rPr lang="en-US" sz="1600" b="1" i="1" dirty="0"/>
              <a:t>, </a:t>
            </a:r>
            <a:r>
              <a:rPr lang="en-US" sz="1600" dirty="0"/>
              <a:t>which is an </a:t>
            </a:r>
            <a:r>
              <a:rPr lang="en-US" sz="1600" b="1" i="1" dirty="0" err="1"/>
              <a:t>ItemsControl</a:t>
            </a:r>
            <a:r>
              <a:rPr lang="en-US" sz="1600" b="1" i="1" dirty="0"/>
              <a:t>.</a:t>
            </a:r>
            <a:r>
              <a:rPr lang="en-US" sz="1600" dirty="0"/>
              <a:t> Based on user selection, more details about the selected item will be displayed.</a:t>
            </a:r>
          </a:p>
          <a:p>
            <a:r>
              <a:rPr lang="en-US" sz="1600" dirty="0"/>
              <a:t>Both </a:t>
            </a:r>
            <a:r>
              <a:rPr lang="en-US" sz="1600" b="1" i="1" dirty="0" err="1"/>
              <a:t>ItemsControl</a:t>
            </a:r>
            <a:r>
              <a:rPr lang="en-US" sz="1600" dirty="0"/>
              <a:t> and </a:t>
            </a:r>
            <a:r>
              <a:rPr lang="en-US" sz="1600" b="1" i="1" dirty="0" err="1"/>
              <a:t>ContentControl</a:t>
            </a:r>
            <a:r>
              <a:rPr lang="en-US" sz="1600" dirty="0"/>
              <a:t> bind to the same source, the collection object (i.e., </a:t>
            </a:r>
            <a:r>
              <a:rPr lang="en-US" sz="1600" dirty="0" err="1"/>
              <a:t>bookList</a:t>
            </a:r>
            <a:r>
              <a:rPr lang="en-US" sz="1600" dirty="0"/>
              <a:t>). </a:t>
            </a:r>
            <a:r>
              <a:rPr lang="en-US" sz="1600" b="1" i="1" dirty="0" err="1">
                <a:hlinkClick r:id="rId2"/>
              </a:rPr>
              <a:t>IsSynchronizedWithCurrentItem</a:t>
            </a:r>
            <a:r>
              <a:rPr lang="en-US" sz="1600" dirty="0"/>
              <a:t> property of </a:t>
            </a:r>
            <a:r>
              <a:rPr lang="en-US" sz="1600" b="1" i="1" dirty="0" err="1"/>
              <a:t>ItemsControl</a:t>
            </a:r>
            <a:r>
              <a:rPr lang="en-US" sz="1600" dirty="0"/>
              <a:t> must set to </a:t>
            </a:r>
            <a:r>
              <a:rPr lang="en-US" sz="1600" b="1" i="1" dirty="0"/>
              <a:t>true</a:t>
            </a:r>
            <a:r>
              <a:rPr lang="en-US" sz="1600" dirty="0"/>
              <a:t> to ensure that the selected item is always set as the </a:t>
            </a:r>
            <a:r>
              <a:rPr lang="en-US" sz="1600" b="1" i="1" dirty="0" err="1"/>
              <a:t>CurrentItem</a:t>
            </a:r>
            <a:endParaRPr lang="en-US" sz="1600" b="1" i="1" dirty="0"/>
          </a:p>
          <a:p>
            <a:r>
              <a:rPr lang="en-US" sz="1600" dirty="0"/>
              <a:t>If the </a:t>
            </a:r>
            <a:r>
              <a:rPr lang="en-US" sz="1600" b="1" i="1" dirty="0" err="1"/>
              <a:t>ItemsControl</a:t>
            </a:r>
            <a:r>
              <a:rPr lang="en-US" sz="1600" dirty="0"/>
              <a:t> gets data from a </a:t>
            </a:r>
            <a:r>
              <a:rPr lang="en-US" sz="1600" b="1" i="1" dirty="0" err="1"/>
              <a:t>CollectionViewSource</a:t>
            </a:r>
            <a:r>
              <a:rPr lang="en-US" sz="1600" dirty="0"/>
              <a:t>, it synchronizes selection and currency automatically</a:t>
            </a:r>
            <a:endParaRPr lang="en-US" sz="1800" b="1" i="1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AC18C65-D1CD-4977-B43B-ADECD0F9B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6" y="2066925"/>
            <a:ext cx="7515225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16D1A-F6AC-40A0-8CDF-FE3B10D9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DataTemplate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BC14D2-A525-4689-9962-6DBDF70A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8153400" cy="4572000"/>
          </a:xfrm>
        </p:spPr>
        <p:txBody>
          <a:bodyPr/>
          <a:lstStyle/>
          <a:p>
            <a:r>
              <a:rPr lang="en-US" sz="2400" dirty="0"/>
              <a:t>Describes how bound data is displayed</a:t>
            </a:r>
          </a:p>
          <a:p>
            <a:r>
              <a:rPr lang="en-US" sz="2400" dirty="0"/>
              <a:t>Can be applied to </a:t>
            </a:r>
            <a:r>
              <a:rPr lang="en-US" sz="2400" b="1" i="1" dirty="0" err="1"/>
              <a:t>ContentControls</a:t>
            </a:r>
            <a:r>
              <a:rPr lang="en-US" sz="2400" dirty="0"/>
              <a:t> &amp; </a:t>
            </a:r>
            <a:r>
              <a:rPr lang="en-US" sz="2400" b="1" i="1" dirty="0" err="1"/>
              <a:t>ItemsControls</a:t>
            </a:r>
            <a:endParaRPr lang="en-US" sz="2400" b="1" i="1" dirty="0"/>
          </a:p>
          <a:p>
            <a:pPr lvl="1"/>
            <a:r>
              <a:rPr lang="en-US" sz="2000" b="1" i="1" dirty="0" err="1"/>
              <a:t>ContentControls</a:t>
            </a:r>
            <a:r>
              <a:rPr lang="en-US" sz="2000" b="1" i="1" dirty="0"/>
              <a:t>: </a:t>
            </a:r>
            <a:r>
              <a:rPr lang="en-CA" sz="2000" dirty="0"/>
              <a:t>Button, Label, </a:t>
            </a:r>
            <a:r>
              <a:rPr lang="en-CA" sz="2000" dirty="0" err="1"/>
              <a:t>ListBoxItem</a:t>
            </a:r>
            <a:r>
              <a:rPr lang="en-CA" sz="2000" dirty="0"/>
              <a:t>, </a:t>
            </a:r>
            <a:r>
              <a:rPr lang="en-CA" sz="2000" dirty="0" err="1"/>
              <a:t>StatusBarItem</a:t>
            </a:r>
            <a:r>
              <a:rPr lang="en-CA" sz="2000" dirty="0"/>
              <a:t>…</a:t>
            </a:r>
            <a:endParaRPr lang="en-US" sz="2000" b="1" i="1" dirty="0"/>
          </a:p>
          <a:p>
            <a:pPr lvl="1"/>
            <a:r>
              <a:rPr lang="en-US" sz="2000" b="1" i="1" dirty="0" err="1"/>
              <a:t>ItemsControls</a:t>
            </a:r>
            <a:r>
              <a:rPr lang="en-US" sz="2000" b="1" i="1" dirty="0"/>
              <a:t>: </a:t>
            </a:r>
            <a:r>
              <a:rPr lang="en-CA" sz="2000" dirty="0"/>
              <a:t>DataGrid, </a:t>
            </a:r>
            <a:r>
              <a:rPr lang="en-CA" sz="2000" dirty="0" err="1"/>
              <a:t>ListView</a:t>
            </a:r>
            <a:r>
              <a:rPr lang="en-CA" sz="2000" dirty="0"/>
              <a:t>, </a:t>
            </a:r>
            <a:r>
              <a:rPr lang="en-CA" sz="2000" dirty="0" err="1"/>
              <a:t>TreeView</a:t>
            </a:r>
            <a:r>
              <a:rPr lang="en-CA" sz="2000" dirty="0"/>
              <a:t>, </a:t>
            </a:r>
            <a:r>
              <a:rPr lang="en-CA" sz="2000" dirty="0" err="1"/>
              <a:t>ListBoxComboBoxTabControl</a:t>
            </a:r>
            <a:r>
              <a:rPr lang="en-CA" sz="2000" dirty="0"/>
              <a:t>, </a:t>
            </a:r>
            <a:r>
              <a:rPr lang="en-CA" sz="2000" dirty="0" err="1"/>
              <a:t>StatusBar</a:t>
            </a:r>
            <a:r>
              <a:rPr lang="en-CA" sz="2000" dirty="0"/>
              <a:t>, Menu…</a:t>
            </a:r>
            <a:endParaRPr lang="en-US" sz="2000" b="1" i="1" dirty="0"/>
          </a:p>
          <a:p>
            <a:r>
              <a:rPr lang="en-US" sz="2400" dirty="0"/>
              <a:t>Can be defined as a Resource with an </a:t>
            </a:r>
            <a:r>
              <a:rPr lang="en-US" sz="2400" b="1" i="1" dirty="0"/>
              <a:t>x:Key </a:t>
            </a:r>
            <a:r>
              <a:rPr lang="en-US" sz="2400" dirty="0"/>
              <a:t>and referred by using </a:t>
            </a:r>
            <a:r>
              <a:rPr lang="en-US" sz="2400" b="1" i="1" dirty="0" err="1"/>
              <a:t>StaticResource</a:t>
            </a:r>
            <a:r>
              <a:rPr lang="en-US" sz="2400" dirty="0"/>
              <a:t> or </a:t>
            </a:r>
            <a:r>
              <a:rPr lang="en-US" sz="2400" b="1" i="1" dirty="0" err="1"/>
              <a:t>DynamicaResource</a:t>
            </a:r>
            <a:endParaRPr lang="en-US" sz="2400" b="1" i="1" dirty="0"/>
          </a:p>
          <a:p>
            <a:pPr lvl="1"/>
            <a:r>
              <a:rPr lang="en-US" sz="2000" dirty="0" err="1"/>
              <a:t>ContentControl.ContentTemplate</a:t>
            </a:r>
            <a:endParaRPr lang="en-US" sz="2000" dirty="0"/>
          </a:p>
          <a:p>
            <a:pPr lvl="1"/>
            <a:r>
              <a:rPr lang="en-US" sz="2000" dirty="0" err="1"/>
              <a:t>ItemsControl.ItemTemplate</a:t>
            </a:r>
            <a:endParaRPr lang="en-US" sz="2000" dirty="0"/>
          </a:p>
          <a:p>
            <a:r>
              <a:rPr lang="en-US" sz="2400" dirty="0"/>
              <a:t>Is used to render the data-bound object(s)</a:t>
            </a:r>
          </a:p>
        </p:txBody>
      </p:sp>
    </p:spTree>
    <p:extLst>
      <p:ext uri="{BB962C8B-B14F-4D97-AF65-F5344CB8AC3E}">
        <p14:creationId xmlns:p14="http://schemas.microsoft.com/office/powerpoint/2010/main" val="21164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DFF95-465A-4809-B457-131F1BAE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8229600" cy="838200"/>
          </a:xfrm>
        </p:spPr>
        <p:txBody>
          <a:bodyPr/>
          <a:lstStyle/>
          <a:p>
            <a:pPr algn="ctr"/>
            <a:r>
              <a:rPr lang="en-US" sz="3200" dirty="0"/>
              <a:t>Example of </a:t>
            </a:r>
            <a:r>
              <a:rPr lang="en-US" sz="3200" i="1" dirty="0" err="1"/>
              <a:t>DataTemplate</a:t>
            </a:r>
            <a:endParaRPr lang="en-US" sz="3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6515F4-55A3-4920-A40C-B8AC963E0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5" y="2138017"/>
            <a:ext cx="6059069" cy="1924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F5EB6E-E9F1-4BC8-B73A-C94E3D49BECC}"/>
              </a:ext>
            </a:extLst>
          </p:cNvPr>
          <p:cNvSpPr/>
          <p:nvPr/>
        </p:nvSpPr>
        <p:spPr bwMode="auto">
          <a:xfrm>
            <a:off x="914400" y="2133600"/>
            <a:ext cx="6096000" cy="1928467"/>
          </a:xfrm>
          <a:prstGeom prst="rect">
            <a:avLst/>
          </a:prstGeom>
          <a:noFill/>
          <a:ln w="1587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F4A187-52C5-4ED6-90F5-D0564F77BA00}"/>
              </a:ext>
            </a:extLst>
          </p:cNvPr>
          <p:cNvSpPr/>
          <p:nvPr/>
        </p:nvSpPr>
        <p:spPr bwMode="auto">
          <a:xfrm>
            <a:off x="1295400" y="2362200"/>
            <a:ext cx="4191000" cy="1524000"/>
          </a:xfrm>
          <a:prstGeom prst="rect">
            <a:avLst/>
          </a:prstGeom>
          <a:noFill/>
          <a:ln w="2540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A77B35A-5EE7-4080-8005-6701812E01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29531"/>
            <a:ext cx="4048125" cy="24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20703</TotalTime>
  <Words>349</Words>
  <Application>Microsoft Office PowerPoint</Application>
  <PresentationFormat>On-screen Show (4:3)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2</vt:lpstr>
      <vt:lpstr>Capsules</vt:lpstr>
      <vt:lpstr>1_Capsules</vt:lpstr>
      <vt:lpstr>PowerPoint Presentation</vt:lpstr>
      <vt:lpstr>Twoway Data Binding Triggers</vt:lpstr>
      <vt:lpstr>Fallback Values</vt:lpstr>
      <vt:lpstr>StringFormat</vt:lpstr>
      <vt:lpstr>Converters</vt:lpstr>
      <vt:lpstr>Converter Example</vt:lpstr>
      <vt:lpstr>Converter Example (Con’t)</vt:lpstr>
      <vt:lpstr>DataTemplate Overview</vt:lpstr>
      <vt:lpstr>Example of DataTemplate</vt:lpstr>
      <vt:lpstr>Define DataTemplate as Resource</vt:lpstr>
      <vt:lpstr>References</vt:lpstr>
    </vt:vector>
  </TitlesOfParts>
  <Company>CentennialCollege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sujeet</cp:lastModifiedBy>
  <cp:revision>617</cp:revision>
  <dcterms:created xsi:type="dcterms:W3CDTF">2008-09-10T01:32:08Z</dcterms:created>
  <dcterms:modified xsi:type="dcterms:W3CDTF">2020-02-02T22:41:38Z</dcterms:modified>
</cp:coreProperties>
</file>